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62" r:id="rId4"/>
    <p:sldId id="263" r:id="rId5"/>
    <p:sldId id="264" r:id="rId6"/>
    <p:sldId id="265" r:id="rId7"/>
    <p:sldId id="266" r:id="rId8"/>
    <p:sldId id="267" r:id="rId9"/>
    <p:sldId id="261" r:id="rId10"/>
    <p:sldId id="268" r:id="rId11"/>
    <p:sldId id="269" r:id="rId12"/>
    <p:sldId id="27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6969"/>
    <a:srgbClr val="717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69" d="100"/>
          <a:sy n="69" d="100"/>
        </p:scale>
        <p:origin x="4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4. 07. 2022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oljeZBesedilom 6"/>
          <p:cNvSpPr txBox="1"/>
          <p:nvPr userDrawn="1"/>
        </p:nvSpPr>
        <p:spPr>
          <a:xfrm>
            <a:off x="1795847" y="6219825"/>
            <a:ext cx="31097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1100" dirty="0" smtClean="0"/>
              <a:t>4. nacionalna konferenca </a:t>
            </a:r>
            <a:r>
              <a:rPr lang="sl-SI" sz="1100" b="1" dirty="0" smtClean="0"/>
              <a:t>Jeziki v izobraževanju</a:t>
            </a:r>
          </a:p>
        </p:txBody>
      </p:sp>
      <p:pic>
        <p:nvPicPr>
          <p:cNvPr id="9" name="Slika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742" y="5747378"/>
            <a:ext cx="1084876" cy="94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91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4. 07. 2022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PoljeZBesedilom 8"/>
          <p:cNvSpPr txBox="1"/>
          <p:nvPr userDrawn="1"/>
        </p:nvSpPr>
        <p:spPr>
          <a:xfrm>
            <a:off x="1795847" y="6219825"/>
            <a:ext cx="31097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1100" dirty="0" smtClean="0"/>
              <a:t>4. nacionalna konferenca </a:t>
            </a:r>
            <a:r>
              <a:rPr lang="sl-SI" sz="1100" b="1" dirty="0" smtClean="0"/>
              <a:t>Jeziki v izobraževanju</a:t>
            </a:r>
          </a:p>
        </p:txBody>
      </p:sp>
      <p:pic>
        <p:nvPicPr>
          <p:cNvPr id="10" name="Slika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742" y="5747378"/>
            <a:ext cx="1084876" cy="94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35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4. 07. 2022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30697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4. 07. 2022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4703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4. 07. 2022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1431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D60DA-3ED7-41E7-909B-8719ABC0F517}" type="datetimeFigureOut">
              <a:rPr lang="sl-SI" smtClean="0"/>
              <a:t>4. 07. 2022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3216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1" r:id="rId3"/>
    <p:sldLayoutId id="2147483682" r:id="rId4"/>
    <p:sldLayoutId id="214748368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eucbeniki.sio.si/ang9/index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jazon.zrss.si/" TargetMode="External"/><Relationship Id="rId2" Type="http://schemas.openxmlformats.org/officeDocument/2006/relationships/hyperlink" Target="https://eucbeniki.sio.si/ang9/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portal.mss.edus.si/msswww/programi2010/programi/media/pdf/un_gimnazija/un_anglescina_gimn.pdf" TargetMode="External"/><Relationship Id="rId5" Type="http://schemas.openxmlformats.org/officeDocument/2006/relationships/hyperlink" Target="https://www.gov.si/assets/ministrstva/MIZS/Dokumenti/Osnovna-sola/Ucni-nacrti/obvezni/UN_anglescina.pdf" TargetMode="External"/><Relationship Id="rId4" Type="http://schemas.openxmlformats.org/officeDocument/2006/relationships/hyperlink" Target="https://centerslo.si/wp-content/uploads/2015/10/SEJO-komplet-za-splet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jazon.zrss.si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anglescina-jazon.splet.arnes.si/1-in-2-letnik-b1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ctrTitle"/>
          </p:nvPr>
        </p:nvSpPr>
        <p:spPr>
          <a:xfrm>
            <a:off x="2835564" y="2419928"/>
            <a:ext cx="7139709" cy="1160036"/>
          </a:xfrm>
        </p:spPr>
        <p:txBody>
          <a:bodyPr>
            <a:noAutofit/>
          </a:bodyPr>
          <a:lstStyle/>
          <a:p>
            <a:pPr algn="l"/>
            <a:r>
              <a:rPr lang="sl-SI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MODEL IZOBRAŽEVANJA NA DALJAVO </a:t>
            </a:r>
            <a:br>
              <a:rPr lang="sl-SI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 POUKU ANGLEŠČINE V OSNOVNI ŠOLI IN GIMNAZIJI (PORTAL JAZON)</a:t>
            </a:r>
            <a:endParaRPr lang="sl-SI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odnaslov 5"/>
          <p:cNvSpPr>
            <a:spLocks noGrp="1"/>
          </p:cNvSpPr>
          <p:nvPr>
            <p:ph type="subTitle" idx="1"/>
          </p:nvPr>
        </p:nvSpPr>
        <p:spPr>
          <a:xfrm>
            <a:off x="3007743" y="4183811"/>
            <a:ext cx="6858000" cy="905775"/>
          </a:xfrm>
        </p:spPr>
        <p:txBody>
          <a:bodyPr>
            <a:normAutofit/>
          </a:bodyPr>
          <a:lstStyle/>
          <a:p>
            <a:pPr algn="l"/>
            <a:r>
              <a:rPr lang="sl-S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Maja Kovačič</a:t>
            </a:r>
            <a:endParaRPr lang="sl-SI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sl-S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Zavod RS za šolstvo</a:t>
            </a:r>
            <a:endParaRPr lang="sl-SI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41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Gradivo (osnovna šola): 9. razred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/>
              <a:t>Gradivo, namenjeno </a:t>
            </a:r>
            <a:r>
              <a:rPr lang="sl-SI" b="1" dirty="0"/>
              <a:t>učenju in poučevanju angleščine na daljavo</a:t>
            </a:r>
            <a:r>
              <a:rPr lang="sl-SI" dirty="0"/>
              <a:t> v </a:t>
            </a:r>
            <a:r>
              <a:rPr lang="sl-SI" b="1" dirty="0"/>
              <a:t>9. razredu</a:t>
            </a:r>
            <a:r>
              <a:rPr lang="sl-SI" dirty="0"/>
              <a:t> osnovne šole, temelji na </a:t>
            </a:r>
            <a:r>
              <a:rPr lang="sl-SI" b="1" dirty="0"/>
              <a:t>ciljih učnega načrta</a:t>
            </a:r>
            <a:r>
              <a:rPr lang="sl-SI" dirty="0"/>
              <a:t> za angleščino (2016) in nalogah oz. dejavnostih v</a:t>
            </a:r>
            <a:r>
              <a:rPr lang="sl-SI" b="1" dirty="0"/>
              <a:t> </a:t>
            </a:r>
            <a:r>
              <a:rPr lang="sl-SI" b="1" u="sng" dirty="0">
                <a:hlinkClick r:id="rId2"/>
              </a:rPr>
              <a:t>i-učbeniku</a:t>
            </a:r>
            <a:r>
              <a:rPr lang="sl-SI" b="1" dirty="0"/>
              <a:t> </a:t>
            </a:r>
            <a:r>
              <a:rPr lang="sl-SI" dirty="0"/>
              <a:t>za 9. razred osnovne </a:t>
            </a:r>
            <a:r>
              <a:rPr lang="sl-SI" dirty="0" smtClean="0"/>
              <a:t>šole (6 poglavij; 3 tematski sklopi).</a:t>
            </a:r>
          </a:p>
          <a:p>
            <a:pPr marL="0" indent="0">
              <a:buNone/>
            </a:pPr>
            <a:r>
              <a:rPr lang="sl-SI" dirty="0" smtClean="0"/>
              <a:t>Pripravljeno </a:t>
            </a:r>
            <a:r>
              <a:rPr lang="sl-SI" dirty="0"/>
              <a:t>gradivo je zasnovano po načelih </a:t>
            </a:r>
            <a:r>
              <a:rPr lang="sl-SI" b="1" dirty="0"/>
              <a:t>formativnega spremljanja in vrednotenja znanja</a:t>
            </a:r>
            <a:r>
              <a:rPr lang="sl-SI" dirty="0"/>
              <a:t>, zato – poleg nalog za celostno razvijanje sporazumevalne zmožnosti – vsebuje tudi </a:t>
            </a:r>
            <a:r>
              <a:rPr lang="sl-SI" b="1" dirty="0"/>
              <a:t>namene učenje in kriterije uspešnosti</a:t>
            </a:r>
            <a:r>
              <a:rPr lang="sl-SI" dirty="0"/>
              <a:t>, s pomočjo katerih učenec ozavesti učenje in spremlja svoj napredek ter </a:t>
            </a:r>
            <a:r>
              <a:rPr lang="sl-SI" b="1" dirty="0" err="1"/>
              <a:t>samovrednoti</a:t>
            </a:r>
            <a:r>
              <a:rPr lang="sl-SI" dirty="0"/>
              <a:t> kakovost usvojenega znanja</a:t>
            </a:r>
            <a:r>
              <a:rPr lang="sl-SI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579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Pouk na daljavo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82336" y="1561379"/>
            <a:ext cx="11130973" cy="4386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/>
              <a:t>Pripravljeno gradivo učitelj pri pouku angleščine na daljavo smiselno </a:t>
            </a:r>
            <a:r>
              <a:rPr lang="sl-SI" b="1" dirty="0"/>
              <a:t>vključi v svojo sprotno pripravo </a:t>
            </a:r>
            <a:r>
              <a:rPr lang="sl-SI" dirty="0"/>
              <a:t>in skupaj z učencem pripravi </a:t>
            </a:r>
            <a:r>
              <a:rPr lang="sl-SI" b="1" dirty="0"/>
              <a:t>načrt učenja in dela na daljavo</a:t>
            </a:r>
            <a:r>
              <a:rPr lang="sl-SI" dirty="0"/>
              <a:t>. </a:t>
            </a:r>
          </a:p>
          <a:p>
            <a:pPr marL="0" indent="0">
              <a:buNone/>
            </a:pPr>
            <a:r>
              <a:rPr lang="sl-SI" dirty="0" smtClean="0"/>
              <a:t>Ves </a:t>
            </a:r>
            <a:r>
              <a:rPr lang="sl-SI" dirty="0"/>
              <a:t>čas izobraževanja na daljavo sta učitelj in učenec v stiku v  </a:t>
            </a:r>
            <a:r>
              <a:rPr lang="sl-SI" b="1" dirty="0"/>
              <a:t>spletnem učnem okolju </a:t>
            </a:r>
            <a:r>
              <a:rPr lang="sl-SI" dirty="0"/>
              <a:t>(npr. spletna učilnica), s </a:t>
            </a:r>
            <a:r>
              <a:rPr lang="sl-SI" b="1" dirty="0"/>
              <a:t>komunikacijskimi orodji</a:t>
            </a:r>
            <a:r>
              <a:rPr lang="sl-SI" dirty="0"/>
              <a:t> (npr. e-pošte) in </a:t>
            </a:r>
            <a:r>
              <a:rPr lang="sl-SI" b="1" dirty="0"/>
              <a:t>videokonferenčnimi sistemi </a:t>
            </a:r>
            <a:r>
              <a:rPr lang="sl-SI" dirty="0"/>
              <a:t>(npr. MS </a:t>
            </a:r>
            <a:r>
              <a:rPr lang="sl-SI" dirty="0" err="1"/>
              <a:t>Teams</a:t>
            </a:r>
            <a:r>
              <a:rPr lang="sl-SI" dirty="0"/>
              <a:t>, Zoom</a:t>
            </a:r>
            <a:r>
              <a:rPr lang="sl-SI" dirty="0" smtClean="0"/>
              <a:t>).</a:t>
            </a:r>
          </a:p>
          <a:p>
            <a:pPr marL="0" indent="0">
              <a:buNone/>
            </a:pPr>
            <a:r>
              <a:rPr lang="sl-SI" dirty="0" smtClean="0"/>
              <a:t>Objavljena gradiva so bila preizkušena v praksi in predstavljena učiteljem na različnih izobraževanjih oz. srečanjih učiteljev: </a:t>
            </a:r>
            <a:r>
              <a:rPr lang="sl-SI" b="1" dirty="0" smtClean="0"/>
              <a:t>pozitivna povratna informacija</a:t>
            </a:r>
            <a:r>
              <a:rPr lang="sl-SI" dirty="0" smtClean="0"/>
              <a:t>, predvsem v času epidemije covid-19 2020–2022.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0340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591127"/>
            <a:ext cx="10515600" cy="55858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l-SI" dirty="0" smtClean="0"/>
              <a:t>Viri: </a:t>
            </a:r>
          </a:p>
          <a:p>
            <a:pPr lvl="0"/>
            <a:r>
              <a:rPr lang="sl-SI" dirty="0"/>
              <a:t>Angleščina 9 [Elektronski vir]: i-učbenik za angleščino v 9. razredu osnovne šole. Ljubljana: Zavod RS za šolstvo, 2015. Pridobljeno 7. 5. 2022, s spletne strani: </a:t>
            </a:r>
            <a:r>
              <a:rPr lang="sl-SI" u="sng" dirty="0">
                <a:hlinkClick r:id="rId2"/>
              </a:rPr>
              <a:t>https://eucbeniki.sio.si/ang9/index.html</a:t>
            </a:r>
            <a:r>
              <a:rPr lang="sl-SI" dirty="0"/>
              <a:t>. </a:t>
            </a:r>
          </a:p>
          <a:p>
            <a:pPr lvl="0"/>
            <a:r>
              <a:rPr lang="sl-SI" dirty="0"/>
              <a:t>Razvojna naloga Jazon – izobraževanje na daljavo v osnovni šoli in gimnaziji. Pridobljeno 7. 5. 2022. s spletne strani: </a:t>
            </a:r>
            <a:r>
              <a:rPr lang="sl-SI" u="sng" dirty="0">
                <a:hlinkClick r:id="rId3"/>
              </a:rPr>
              <a:t>http://jazon.zrss.si/</a:t>
            </a:r>
            <a:r>
              <a:rPr lang="sl-SI" dirty="0"/>
              <a:t>.</a:t>
            </a:r>
          </a:p>
          <a:p>
            <a:pPr lvl="0"/>
            <a:r>
              <a:rPr lang="sl-SI" dirty="0"/>
              <a:t>Svet Evrope (2011). </a:t>
            </a:r>
            <a:r>
              <a:rPr lang="sl-SI" i="1" dirty="0"/>
              <a:t>Skupni evropski jezikovni okvir: učenje, poučevanje, ocenjevanje</a:t>
            </a:r>
            <a:r>
              <a:rPr lang="sl-SI" dirty="0"/>
              <a:t>. Ljubljana: Ministrstvo RS za šolstvo in šport, Urad za razvoj šolstva. Pridobljeno 7. 5. 2022, s spletne strani: </a:t>
            </a:r>
            <a:r>
              <a:rPr lang="sl-SI" u="sng" dirty="0">
                <a:hlinkClick r:id="rId4"/>
              </a:rPr>
              <a:t>https://centerslo.si/wp-content/uploads/2015/10/SEJO-komplet-za-splet.pdf</a:t>
            </a:r>
            <a:r>
              <a:rPr lang="sl-SI" dirty="0"/>
              <a:t>.</a:t>
            </a:r>
          </a:p>
          <a:p>
            <a:pPr lvl="0"/>
            <a:r>
              <a:rPr lang="sl-SI" dirty="0"/>
              <a:t>Učni načrt. Program osnovna šola. Angleščina [elektronski vir]. Ljubljana: Ministrstvo za izobraževanje, znanost in šport: Zavod RS za šolstvo, 2016. Pridobljeno 7. 5. 2022, s spletne strani: </a:t>
            </a:r>
            <a:r>
              <a:rPr lang="sl-SI" u="sng" dirty="0">
                <a:hlinkClick r:id="rId5"/>
              </a:rPr>
              <a:t>https://www.gov.si/assets/ministrstva/MIZS/Dokumenti/Osnovna-sola/Ucni-nacrti/obvezni/UN_anglescina.pdf</a:t>
            </a:r>
            <a:r>
              <a:rPr lang="sl-SI" dirty="0"/>
              <a:t>.</a:t>
            </a:r>
          </a:p>
          <a:p>
            <a:r>
              <a:rPr lang="sl-SI" dirty="0"/>
              <a:t>Učni načrt. Angleščina [elektronski vir]: gimnazija: splošna, klasična, strokovna gimnazija: obvezni ali izbirni predmet in matura (420 ur). Ljubljana: Ministrstvo za šolstvo in šport: Zavod RS za šolstvo, 2008. Pridobljeno 7. 5. 2022, s spletne strani: </a:t>
            </a:r>
            <a:r>
              <a:rPr lang="sl-SI" u="sng" dirty="0">
                <a:hlinkClick r:id="rId6"/>
              </a:rPr>
              <a:t>http://eportal.mss.edus.si/msswww/programi2010/programi/media/pdf/un_gimnazija/un_anglescina_gimn.pdf</a:t>
            </a:r>
            <a:r>
              <a:rPr lang="sl-SI" dirty="0"/>
              <a:t>.</a:t>
            </a:r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9171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Razvojna naloga </a:t>
            </a:r>
            <a:r>
              <a:rPr lang="sl-SI" b="1" dirty="0"/>
              <a:t>Izobraževanje dijakov </a:t>
            </a:r>
            <a:r>
              <a:rPr lang="sl-SI" b="1" dirty="0" smtClean="0"/>
              <a:t>in učencev na </a:t>
            </a:r>
            <a:r>
              <a:rPr lang="sl-SI" b="1" dirty="0"/>
              <a:t>daljavo – </a:t>
            </a:r>
            <a:r>
              <a:rPr lang="sl-SI" b="1" dirty="0" smtClean="0"/>
              <a:t>Jazon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985817"/>
            <a:ext cx="10515600" cy="4191145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Angleščina: 2016/17 (gimnazija); 2020/21 (osnovna šola)</a:t>
            </a:r>
          </a:p>
          <a:p>
            <a:pPr marL="0" indent="0">
              <a:buNone/>
            </a:pPr>
            <a:endParaRPr lang="sl-SI" sz="1600" dirty="0" smtClean="0"/>
          </a:p>
          <a:p>
            <a:pPr marL="0" indent="0">
              <a:buNone/>
            </a:pPr>
            <a:r>
              <a:rPr lang="sl-SI" b="1" dirty="0" smtClean="0"/>
              <a:t>Cilj razvojne naloge:</a:t>
            </a:r>
          </a:p>
          <a:p>
            <a:r>
              <a:rPr lang="sl-SI" dirty="0"/>
              <a:t>pripraviti gradiva za izobraževanje na daljavo, </a:t>
            </a:r>
            <a:r>
              <a:rPr lang="sl-SI" dirty="0" smtClean="0"/>
              <a:t>namenjena dijakom/učencem, </a:t>
            </a:r>
            <a:r>
              <a:rPr lang="sl-SI" dirty="0"/>
              <a:t>ki so veliko odsotni od pouka, </a:t>
            </a:r>
            <a:r>
              <a:rPr lang="sl-SI" dirty="0" smtClean="0"/>
              <a:t>in jih </a:t>
            </a:r>
            <a:r>
              <a:rPr lang="sl-SI" dirty="0"/>
              <a:t>objaviti na spletni </a:t>
            </a:r>
            <a:r>
              <a:rPr lang="sl-SI" dirty="0" smtClean="0"/>
              <a:t>strani </a:t>
            </a:r>
            <a:r>
              <a:rPr lang="sl-SI" dirty="0">
                <a:hlinkClick r:id="rId2"/>
              </a:rPr>
              <a:t>https://jazon.zrss.si</a:t>
            </a:r>
            <a:r>
              <a:rPr lang="sl-SI" dirty="0" smtClean="0">
                <a:hlinkClick r:id="rId2"/>
              </a:rPr>
              <a:t>/</a:t>
            </a:r>
            <a:r>
              <a:rPr lang="sl-SI" dirty="0" smtClean="0"/>
              <a:t>, </a:t>
            </a:r>
          </a:p>
          <a:p>
            <a:r>
              <a:rPr lang="sl-SI" dirty="0" smtClean="0"/>
              <a:t>razviti </a:t>
            </a:r>
            <a:r>
              <a:rPr lang="sl-SI" dirty="0"/>
              <a:t>in preizkusiti ustrezne didaktične in učne strategije ter </a:t>
            </a:r>
            <a:endParaRPr lang="sl-SI" dirty="0" smtClean="0"/>
          </a:p>
          <a:p>
            <a:r>
              <a:rPr lang="sl-SI" dirty="0" smtClean="0"/>
              <a:t>razviti </a:t>
            </a:r>
            <a:r>
              <a:rPr lang="sl-SI" dirty="0"/>
              <a:t>model učinkovitega izobraževanja na daljavo. </a:t>
            </a:r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3591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7992" y="517236"/>
            <a:ext cx="10601373" cy="525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32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Gradiva (gimnazija): 1.–4. letnik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597892"/>
            <a:ext cx="10515600" cy="457907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l-SI" dirty="0" smtClean="0"/>
              <a:t>Raznovrstne </a:t>
            </a:r>
            <a:r>
              <a:rPr lang="sl-SI" dirty="0"/>
              <a:t>naloge, umeščene v </a:t>
            </a:r>
            <a:r>
              <a:rPr lang="sl-SI" b="1" dirty="0"/>
              <a:t>e-Listovnik ali drugo e-učno okolje</a:t>
            </a:r>
            <a:r>
              <a:rPr lang="sl-SI" dirty="0"/>
              <a:t>, kot npr. spletna učilnica </a:t>
            </a:r>
            <a:r>
              <a:rPr lang="sl-SI" dirty="0" err="1"/>
              <a:t>Moodle</a:t>
            </a:r>
            <a:r>
              <a:rPr lang="sl-SI" dirty="0"/>
              <a:t>, Microsoft Office 365, so namenjene </a:t>
            </a:r>
            <a:r>
              <a:rPr lang="sl-SI" dirty="0" smtClean="0"/>
              <a:t>smiselnemu razvijanju </a:t>
            </a:r>
            <a:r>
              <a:rPr lang="sl-SI" dirty="0"/>
              <a:t>slušnega in bralnega razumevanja ter govornega in pisnega </a:t>
            </a:r>
            <a:r>
              <a:rPr lang="sl-SI" dirty="0" smtClean="0"/>
              <a:t>sporočanja ter sporazumevanja in s tem </a:t>
            </a:r>
            <a:r>
              <a:rPr lang="sl-SI" b="1" dirty="0" smtClean="0"/>
              <a:t>razvijanju celostne </a:t>
            </a:r>
            <a:r>
              <a:rPr lang="sl-SI" b="1" dirty="0"/>
              <a:t>sporazumevalne zmožnosti v </a:t>
            </a:r>
            <a:r>
              <a:rPr lang="sl-SI" b="1" dirty="0" smtClean="0"/>
              <a:t>angleščini (učni načrt, 2008)</a:t>
            </a:r>
            <a:r>
              <a:rPr lang="sl-SI" dirty="0" smtClean="0"/>
              <a:t>. </a:t>
            </a:r>
          </a:p>
          <a:p>
            <a:pPr marL="0" indent="0">
              <a:buNone/>
            </a:pPr>
            <a:endParaRPr lang="sl-SI" sz="2100" dirty="0" smtClean="0"/>
          </a:p>
          <a:p>
            <a:pPr marL="0" indent="0">
              <a:buNone/>
            </a:pPr>
            <a:r>
              <a:rPr lang="sl-SI" b="1" dirty="0"/>
              <a:t>Tematski sklopi:                                                                        </a:t>
            </a:r>
            <a:r>
              <a:rPr lang="sl-SI" dirty="0" smtClean="0"/>
              <a:t>Primer: </a:t>
            </a:r>
            <a:r>
              <a:rPr lang="sl-SI" dirty="0" err="1" smtClean="0">
                <a:hlinkClick r:id="rId2"/>
              </a:rPr>
              <a:t>Art</a:t>
            </a:r>
            <a:endParaRPr lang="sl-SI" dirty="0" smtClean="0"/>
          </a:p>
          <a:p>
            <a:pPr>
              <a:buFontTx/>
              <a:buChar char="-"/>
            </a:pPr>
            <a:r>
              <a:rPr lang="sl-SI" dirty="0" smtClean="0"/>
              <a:t>raven B1 (1. in 2. letnik) (24 sklopov)                             </a:t>
            </a:r>
          </a:p>
          <a:p>
            <a:pPr>
              <a:buFontTx/>
              <a:buChar char="-"/>
            </a:pPr>
            <a:r>
              <a:rPr lang="sl-SI" dirty="0" smtClean="0"/>
              <a:t>raven </a:t>
            </a:r>
            <a:r>
              <a:rPr lang="sl-SI" dirty="0"/>
              <a:t>B2 (3. in 4. letnik) (25 sklopov)</a:t>
            </a:r>
          </a:p>
          <a:p>
            <a:pPr marL="0" indent="0">
              <a:buNone/>
            </a:pPr>
            <a:endParaRPr lang="sl-SI" sz="1300" dirty="0" smtClean="0"/>
          </a:p>
          <a:p>
            <a:pPr marL="0" indent="0">
              <a:buNone/>
            </a:pPr>
            <a:r>
              <a:rPr lang="sl-SI" dirty="0" smtClean="0"/>
              <a:t>Izbor </a:t>
            </a:r>
            <a:r>
              <a:rPr lang="sl-SI" b="1" dirty="0" smtClean="0"/>
              <a:t>tematskih področij</a:t>
            </a:r>
            <a:r>
              <a:rPr lang="sl-SI" dirty="0" smtClean="0"/>
              <a:t>, </a:t>
            </a:r>
            <a:r>
              <a:rPr lang="sl-SI" b="1" dirty="0"/>
              <a:t>časovni okvir </a:t>
            </a:r>
            <a:r>
              <a:rPr lang="sl-SI" dirty="0"/>
              <a:t>za reševanje delovnih listov </a:t>
            </a:r>
            <a:r>
              <a:rPr lang="sl-SI" dirty="0" smtClean="0"/>
              <a:t>in </a:t>
            </a:r>
            <a:r>
              <a:rPr lang="sl-SI" dirty="0"/>
              <a:t>obrazca za </a:t>
            </a:r>
            <a:r>
              <a:rPr lang="sl-SI" b="1" dirty="0"/>
              <a:t>samovrednotenje </a:t>
            </a:r>
            <a:r>
              <a:rPr lang="sl-SI" b="1" dirty="0" smtClean="0"/>
              <a:t>posameznega </a:t>
            </a:r>
            <a:r>
              <a:rPr lang="sl-SI" b="1" dirty="0"/>
              <a:t>tematskega sklopa</a:t>
            </a:r>
            <a:r>
              <a:rPr lang="sl-SI" dirty="0"/>
              <a:t>, poteka v dogovoru </a:t>
            </a:r>
            <a:r>
              <a:rPr lang="sl-SI" dirty="0" smtClean="0"/>
              <a:t>z učiteljem na </a:t>
            </a:r>
            <a:r>
              <a:rPr lang="sl-SI" dirty="0"/>
              <a:t>šoli, ki stalno spremlja napredek dijaka in na podlagi povratnih informacij prilagaja potek učenja na daljavo. </a:t>
            </a:r>
            <a:endParaRPr lang="sl-SI" dirty="0" smtClean="0"/>
          </a:p>
          <a:p>
            <a:pPr marL="0" indent="0">
              <a:buNone/>
            </a:pPr>
            <a:endParaRPr lang="sl-SI" sz="1900" b="1" dirty="0" smtClean="0"/>
          </a:p>
        </p:txBody>
      </p:sp>
    </p:spTree>
    <p:extLst>
      <p:ext uri="{BB962C8B-B14F-4D97-AF65-F5344CB8AC3E}">
        <p14:creationId xmlns:p14="http://schemas.microsoft.com/office/powerpoint/2010/main" val="21001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Aktiviranje predznanja – VŽN</a:t>
            </a:r>
            <a:endParaRPr lang="sl-SI" b="1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96" t="1559" r="2118" b="16303"/>
          <a:stretch/>
        </p:blipFill>
        <p:spPr>
          <a:xfrm>
            <a:off x="1265721" y="1764147"/>
            <a:ext cx="10009002" cy="384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87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5681"/>
          </a:xfrm>
        </p:spPr>
        <p:txBody>
          <a:bodyPr/>
          <a:lstStyle/>
          <a:p>
            <a:r>
              <a:rPr lang="sl-SI" b="1" dirty="0" smtClean="0"/>
              <a:t>Samovrednotenje</a:t>
            </a:r>
            <a:endParaRPr lang="sl-SI" b="1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831"/>
          <a:stretch/>
        </p:blipFill>
        <p:spPr>
          <a:xfrm>
            <a:off x="1720605" y="1193788"/>
            <a:ext cx="9132121" cy="480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56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8039"/>
          </a:xfrm>
        </p:spPr>
        <p:txBody>
          <a:bodyPr>
            <a:noAutofit/>
          </a:bodyPr>
          <a:lstStyle/>
          <a:p>
            <a:r>
              <a:rPr lang="sl-SI" b="1" dirty="0" smtClean="0"/>
              <a:t>Samorefleksija</a:t>
            </a:r>
            <a:endParaRPr lang="sl-SI" b="1" dirty="0"/>
          </a:p>
        </p:txBody>
      </p:sp>
      <p:sp>
        <p:nvSpPr>
          <p:cNvPr id="6" name="Označba mesta vsebine 5"/>
          <p:cNvSpPr>
            <a:spLocks noGrp="1"/>
          </p:cNvSpPr>
          <p:nvPr>
            <p:ph idx="1"/>
          </p:nvPr>
        </p:nvSpPr>
        <p:spPr>
          <a:xfrm>
            <a:off x="838200" y="1413164"/>
            <a:ext cx="10515599" cy="463448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sl-SI" b="1" dirty="0" smtClean="0"/>
              <a:t>Vprašanja </a:t>
            </a:r>
            <a:r>
              <a:rPr lang="sl-SI" b="1" dirty="0"/>
              <a:t>za pomoč </a:t>
            </a:r>
            <a:r>
              <a:rPr lang="sl-SI" b="1" dirty="0" smtClean="0"/>
              <a:t>dijakom pri </a:t>
            </a:r>
            <a:r>
              <a:rPr lang="sl-SI" b="1" dirty="0"/>
              <a:t>razmišljanju o </a:t>
            </a:r>
            <a:r>
              <a:rPr lang="sl-SI" b="1" dirty="0" smtClean="0"/>
              <a:t>znanju </a:t>
            </a:r>
            <a:r>
              <a:rPr lang="sl-SI" b="1" dirty="0"/>
              <a:t>in </a:t>
            </a:r>
            <a:r>
              <a:rPr lang="sl-SI" b="1" dirty="0" smtClean="0"/>
              <a:t>učenju:</a:t>
            </a:r>
          </a:p>
          <a:p>
            <a:pPr marL="0" lvl="0" indent="0">
              <a:buNone/>
            </a:pPr>
            <a:endParaRPr lang="sl-SI" sz="700" dirty="0" smtClean="0"/>
          </a:p>
          <a:p>
            <a:pPr lvl="0"/>
            <a:r>
              <a:rPr lang="sl-SI" dirty="0" smtClean="0"/>
              <a:t>Na </a:t>
            </a:r>
            <a:r>
              <a:rPr lang="sl-SI" dirty="0"/>
              <a:t>kakšen način se trudim za doseganje zastavljenih ciljev?</a:t>
            </a:r>
          </a:p>
          <a:p>
            <a:pPr lvl="0"/>
            <a:r>
              <a:rPr lang="sl-SI" dirty="0"/>
              <a:t>Kako so mi pri napredku pomagali različni tipi nalog?</a:t>
            </a:r>
          </a:p>
          <a:p>
            <a:pPr lvl="0"/>
            <a:r>
              <a:rPr lang="sl-SI" dirty="0"/>
              <a:t>Na katerem področju (branje in bralno razumevanje, poslušanje in slušno razumevanje, govorno sporočanje in sporazumevanje, pisno sporočanje in sporazumevanje) je opazen moj napredek in kako?</a:t>
            </a:r>
          </a:p>
          <a:p>
            <a:pPr lvl="0"/>
            <a:r>
              <a:rPr lang="sl-SI" dirty="0"/>
              <a:t>Na kaj moram biti pri učenju še posebej pozoren/-na?</a:t>
            </a:r>
          </a:p>
          <a:p>
            <a:pPr lvl="0"/>
            <a:r>
              <a:rPr lang="sl-SI" dirty="0"/>
              <a:t>Na kaj sem pri učenju še posebej ponosen/-na? </a:t>
            </a:r>
          </a:p>
        </p:txBody>
      </p:sp>
    </p:spTree>
    <p:extLst>
      <p:ext uri="{BB962C8B-B14F-4D97-AF65-F5344CB8AC3E}">
        <p14:creationId xmlns:p14="http://schemas.microsoft.com/office/powerpoint/2010/main" val="311230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8875"/>
          </a:xfrm>
        </p:spPr>
        <p:txBody>
          <a:bodyPr/>
          <a:lstStyle/>
          <a:p>
            <a:r>
              <a:rPr lang="sl-SI" b="1" dirty="0" smtClean="0"/>
              <a:t>Samorefleksija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652963"/>
          </a:xfrm>
        </p:spPr>
        <p:txBody>
          <a:bodyPr>
            <a:normAutofit lnSpcReduction="10000"/>
          </a:bodyPr>
          <a:lstStyle/>
          <a:p>
            <a:pPr lvl="0"/>
            <a:r>
              <a:rPr lang="sl-SI" dirty="0"/>
              <a:t>Kaj sem pri učenju spoznal/-a o sebi in o svojem delu?</a:t>
            </a:r>
          </a:p>
          <a:p>
            <a:pPr lvl="0"/>
            <a:r>
              <a:rPr lang="sl-SI" dirty="0"/>
              <a:t>Kako znanje dokazuje, da ravnam/razmišljam drugače, kot v preteklem obdobju?</a:t>
            </a:r>
          </a:p>
          <a:p>
            <a:pPr lvl="0"/>
            <a:r>
              <a:rPr lang="sl-SI" dirty="0"/>
              <a:t>Zakaj se mi zdi </a:t>
            </a:r>
            <a:r>
              <a:rPr lang="sl-SI" dirty="0" smtClean="0"/>
              <a:t>usvojeno </a:t>
            </a:r>
            <a:r>
              <a:rPr lang="sl-SI" dirty="0"/>
              <a:t>znanje pomembno?</a:t>
            </a:r>
          </a:p>
          <a:p>
            <a:pPr lvl="0"/>
            <a:r>
              <a:rPr lang="sl-SI" dirty="0"/>
              <a:t>Kaj lahko še izboljšam?</a:t>
            </a:r>
          </a:p>
          <a:p>
            <a:endParaRPr lang="sl-SI" sz="2000" dirty="0"/>
          </a:p>
          <a:p>
            <a:pPr marL="0" indent="0">
              <a:buNone/>
            </a:pPr>
            <a:r>
              <a:rPr lang="sl-SI" sz="4400" b="1" dirty="0">
                <a:latin typeface="+mj-lt"/>
              </a:rPr>
              <a:t>Načrtovanje nadaljnjega učenja</a:t>
            </a:r>
            <a:endParaRPr lang="sl-SI" sz="4400" dirty="0" smtClean="0">
              <a:latin typeface="+mj-lt"/>
            </a:endParaRPr>
          </a:p>
          <a:p>
            <a:pPr marL="0" indent="0">
              <a:buNone/>
            </a:pPr>
            <a:endParaRPr lang="sl-SI" sz="1300" dirty="0"/>
          </a:p>
          <a:p>
            <a:pPr marL="0" indent="0">
              <a:buNone/>
            </a:pPr>
            <a:r>
              <a:rPr lang="sl-SI" dirty="0" smtClean="0"/>
              <a:t>Moj </a:t>
            </a:r>
            <a:r>
              <a:rPr lang="sl-SI" dirty="0"/>
              <a:t>načrt nadaljnjega učenja (časovni razpored, razvijanje posamezne zmožnosti/spretnosti ...)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4576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289" y="600363"/>
            <a:ext cx="11563203" cy="494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41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Officeova 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ova 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ova 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406D76EAACDA444B6F083E976773DEE" ma:contentTypeVersion="11" ma:contentTypeDescription="Ustvari nov dokument." ma:contentTypeScope="" ma:versionID="c7ce602ffc16583af1883ed7684a5866">
  <xsd:schema xmlns:xsd="http://www.w3.org/2001/XMLSchema" xmlns:xs="http://www.w3.org/2001/XMLSchema" xmlns:p="http://schemas.microsoft.com/office/2006/metadata/properties" xmlns:ns2="771ddbd4-0a61-420c-9c5b-0516151562c9" xmlns:ns3="639c611c-d4e4-4679-8296-25aacb133403" targetNamespace="http://schemas.microsoft.com/office/2006/metadata/properties" ma:root="true" ma:fieldsID="10afe7454102c5728a692cfaa645b334" ns2:_="" ns3:_="">
    <xsd:import namespace="771ddbd4-0a61-420c-9c5b-0516151562c9"/>
    <xsd:import namespace="639c611c-d4e4-4679-8296-25aacb1334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1ddbd4-0a61-420c-9c5b-0516151562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9c611c-d4e4-4679-8296-25aacb13340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7CC109D-91F9-4010-8517-E467017F15F0}"/>
</file>

<file path=customXml/itemProps2.xml><?xml version="1.0" encoding="utf-8"?>
<ds:datastoreItem xmlns:ds="http://schemas.openxmlformats.org/officeDocument/2006/customXml" ds:itemID="{42456AAC-8137-472B-87B3-001F2823FB6A}"/>
</file>

<file path=customXml/itemProps3.xml><?xml version="1.0" encoding="utf-8"?>
<ds:datastoreItem xmlns:ds="http://schemas.openxmlformats.org/officeDocument/2006/customXml" ds:itemID="{41B7688D-E976-4E9D-985C-F3BD2015CC64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578</TotalTime>
  <Words>798</Words>
  <Application>Microsoft Office PowerPoint</Application>
  <PresentationFormat>Širokozaslonsko</PresentationFormat>
  <Paragraphs>50</Paragraphs>
  <Slides>12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Officeova tema</vt:lpstr>
      <vt:lpstr>MODEL IZOBRAŽEVANJA NA DALJAVO  PRI POUKU ANGLEŠČINE V OSNOVNI ŠOLI IN GIMNAZIJI (PORTAL JAZON)</vt:lpstr>
      <vt:lpstr>Razvojna naloga Izobraževanje dijakov in učencev na daljavo – Jazon</vt:lpstr>
      <vt:lpstr>PowerPointova predstavitev</vt:lpstr>
      <vt:lpstr>Gradiva (gimnazija): 1.–4. letnik</vt:lpstr>
      <vt:lpstr>Aktiviranje predznanja – VŽN</vt:lpstr>
      <vt:lpstr>Samovrednotenje</vt:lpstr>
      <vt:lpstr>Samorefleksija</vt:lpstr>
      <vt:lpstr>Samorefleksija</vt:lpstr>
      <vt:lpstr>PowerPointova predstavitev</vt:lpstr>
      <vt:lpstr>Gradivo (osnovna šola): 9. razred</vt:lpstr>
      <vt:lpstr>Pouk na daljavo</vt:lpstr>
      <vt:lpstr>PowerPointova predstavitev</vt:lpstr>
    </vt:vector>
  </TitlesOfParts>
  <Company>Zavod RS za šolstvo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Arial 26 pt, bold</dc:title>
  <dc:creator>Zvonka Kos</dc:creator>
  <cp:lastModifiedBy>Maja Kovačič</cp:lastModifiedBy>
  <cp:revision>47</cp:revision>
  <dcterms:created xsi:type="dcterms:W3CDTF">2017-08-16T10:43:35Z</dcterms:created>
  <dcterms:modified xsi:type="dcterms:W3CDTF">2022-07-04T11:24:05Z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0x010100B406D76EAACDA444B6F083E976773DEE</vt:lpwstr>
  </property>
</Properties>
</file>