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62" r:id="rId4"/>
    <p:sldId id="278" r:id="rId5"/>
    <p:sldId id="275" r:id="rId6"/>
    <p:sldId id="261" r:id="rId7"/>
    <p:sldId id="263" r:id="rId8"/>
    <p:sldId id="264" r:id="rId9"/>
    <p:sldId id="281" r:id="rId10"/>
    <p:sldId id="266" r:id="rId11"/>
    <p:sldId id="279" r:id="rId12"/>
    <p:sldId id="272" r:id="rId13"/>
    <p:sldId id="280" r:id="rId14"/>
    <p:sldId id="285" r:id="rId15"/>
    <p:sldId id="283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02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30. 06. 2022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ljeZBesedilom 6"/>
          <p:cNvSpPr txBox="1"/>
          <p:nvPr userDrawn="1"/>
        </p:nvSpPr>
        <p:spPr>
          <a:xfrm>
            <a:off x="1795847" y="6219825"/>
            <a:ext cx="3109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100" dirty="0" smtClean="0"/>
              <a:t>4. nacionalna konferenca </a:t>
            </a:r>
            <a:r>
              <a:rPr lang="sl-SI" sz="1100" b="1" dirty="0" smtClean="0"/>
              <a:t>Jeziki v izobraževanju</a:t>
            </a:r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42" y="5747378"/>
            <a:ext cx="1084876" cy="9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9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30. 06. 2022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oljeZBesedilom 8"/>
          <p:cNvSpPr txBox="1"/>
          <p:nvPr userDrawn="1"/>
        </p:nvSpPr>
        <p:spPr>
          <a:xfrm>
            <a:off x="1795847" y="6219825"/>
            <a:ext cx="3109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100" dirty="0" smtClean="0"/>
              <a:t>4. nacionalna konferenca </a:t>
            </a:r>
            <a:r>
              <a:rPr lang="sl-SI" sz="1100" b="1" dirty="0" smtClean="0"/>
              <a:t>Jeziki v izobraževanju</a:t>
            </a:r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42" y="5747378"/>
            <a:ext cx="1084876" cy="9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30. 06. 2022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069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30. 06. 2022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70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30. 06. 2022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43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30. 06. 2022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21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1" r:id="rId3"/>
    <p:sldLayoutId id="2147483682" r:id="rId4"/>
    <p:sldLayoutId id="214748368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2095499" y="3429956"/>
            <a:ext cx="9182101" cy="785007"/>
          </a:xfrm>
        </p:spPr>
        <p:txBody>
          <a:bodyPr>
            <a:normAutofit fontScale="90000"/>
          </a:bodyPr>
          <a:lstStyle/>
          <a:p>
            <a:pPr algn="l">
              <a:lnSpc>
                <a:spcPct val="114000"/>
              </a:lnSpc>
            </a:pPr>
            <a:r>
              <a:rPr lang="sl-SI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RAZVIJANJE  DIGITALNE  ZMOŽNOSTI </a:t>
            </a:r>
            <a:br>
              <a:rPr lang="sl-SI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  E-GRADIVI  PRI POUKU SLOVENŠČINE </a:t>
            </a:r>
            <a:br>
              <a:rPr lang="sl-SI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 OSNOVNI  IN  SREDNJI ŠOLI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2298699" y="4526711"/>
            <a:ext cx="4940301" cy="905775"/>
          </a:xfrm>
        </p:spPr>
        <p:txBody>
          <a:bodyPr>
            <a:noAutofit/>
          </a:bodyPr>
          <a:lstStyle/>
          <a:p>
            <a:pPr algn="l"/>
            <a:r>
              <a:rPr lang="sl-SI" sz="1800" dirty="0" smtClean="0"/>
              <a:t>VANJA KAVČNIK KOLAR</a:t>
            </a:r>
            <a:endParaRPr lang="sl-SI" sz="1800" dirty="0"/>
          </a:p>
          <a:p>
            <a:pPr algn="l"/>
            <a:r>
              <a:rPr lang="sl-SI" sz="1400" dirty="0" smtClean="0"/>
              <a:t>Zavod Republike Slovenije za šolstvo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31068" t="23093" r="30896" b="7796"/>
          <a:stretch/>
        </p:blipFill>
        <p:spPr>
          <a:xfrm>
            <a:off x="457200" y="934008"/>
            <a:ext cx="5054600" cy="516609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-365" b="41658"/>
          <a:stretch/>
        </p:blipFill>
        <p:spPr>
          <a:xfrm>
            <a:off x="6298831" y="1045406"/>
            <a:ext cx="4876964" cy="126127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42900" y="275966"/>
            <a:ext cx="1122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70C0"/>
                </a:solidFill>
              </a:rPr>
              <a:t>NAVODILO ZA DELO ZA UČENCE</a:t>
            </a:r>
            <a:endParaRPr lang="sl-SI" sz="2400" dirty="0">
              <a:solidFill>
                <a:srgbClr val="0070C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9099778" y="460631"/>
            <a:ext cx="2177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Učni sklop: </a:t>
            </a:r>
            <a:r>
              <a:rPr lang="sl-SI" sz="2000" b="1" dirty="0" smtClean="0"/>
              <a:t>Prošnja</a:t>
            </a:r>
            <a:endParaRPr lang="sl-SI" sz="2000" b="1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/>
          <a:srcRect l="9277" t="21275" r="53756" b="7382"/>
          <a:stretch/>
        </p:blipFill>
        <p:spPr>
          <a:xfrm>
            <a:off x="6540315" y="2491346"/>
            <a:ext cx="4393995" cy="423662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6895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187984" y="607052"/>
            <a:ext cx="1122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70C0"/>
                </a:solidFill>
              </a:rPr>
              <a:t>KONČNO PREVERJANJE ZNANJA  in  (SAMO)REFLEKSIJA  O  UČENJU</a:t>
            </a:r>
            <a:endParaRPr lang="sl-SI" sz="2400" dirty="0">
              <a:solidFill>
                <a:srgbClr val="0070C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48082" y="1311900"/>
            <a:ext cx="2177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Učni sklop: </a:t>
            </a:r>
            <a:r>
              <a:rPr lang="sl-SI" sz="2000" b="1" dirty="0" smtClean="0"/>
              <a:t>Prošnja</a:t>
            </a:r>
            <a:endParaRPr lang="sl-SI" sz="2000" b="1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/>
          <a:srcRect l="23216" t="56807" r="22938" b="11285"/>
          <a:stretch/>
        </p:blipFill>
        <p:spPr>
          <a:xfrm>
            <a:off x="248082" y="2416858"/>
            <a:ext cx="5979747" cy="199324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/>
          <a:srcRect l="24659" t="21981" r="23919" b="41816"/>
          <a:stretch/>
        </p:blipFill>
        <p:spPr>
          <a:xfrm>
            <a:off x="6227829" y="2416858"/>
            <a:ext cx="5186955" cy="205409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33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015645" y="404220"/>
            <a:ext cx="977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rgbClr val="C00000"/>
                </a:solidFill>
              </a:rPr>
              <a:t>SŠ (gimnazijski program): </a:t>
            </a:r>
            <a:r>
              <a:rPr lang="sl-SI" sz="4000" b="1" dirty="0">
                <a:solidFill>
                  <a:srgbClr val="C00000"/>
                </a:solidFill>
              </a:rPr>
              <a:t>K</a:t>
            </a:r>
            <a:r>
              <a:rPr lang="sl-SI" sz="4000" b="1" dirty="0" smtClean="0">
                <a:solidFill>
                  <a:srgbClr val="C00000"/>
                </a:solidFill>
              </a:rPr>
              <a:t>oncept e-gradiv</a:t>
            </a:r>
            <a:endParaRPr lang="sl-SI" sz="4000" b="1" dirty="0">
              <a:solidFill>
                <a:srgbClr val="C000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900190" y="1396710"/>
            <a:ext cx="100099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400" dirty="0" smtClean="0">
                <a:latin typeface="Roboto"/>
              </a:rPr>
              <a:t>E-gradiva so </a:t>
            </a:r>
            <a:r>
              <a:rPr lang="sl-SI" sz="2400" b="1" dirty="0" smtClean="0">
                <a:latin typeface="Roboto"/>
              </a:rPr>
              <a:t>skladna </a:t>
            </a:r>
            <a:r>
              <a:rPr lang="sl-SI" sz="2400" b="1" dirty="0">
                <a:latin typeface="Roboto"/>
              </a:rPr>
              <a:t>z </a:t>
            </a:r>
            <a:r>
              <a:rPr lang="sl-SI" sz="2400" b="1" dirty="0" smtClean="0">
                <a:latin typeface="Roboto"/>
              </a:rPr>
              <a:t>učnim načrtom </a:t>
            </a:r>
            <a:r>
              <a:rPr lang="sl-SI" sz="2400" dirty="0" smtClean="0">
                <a:latin typeface="Roboto"/>
              </a:rPr>
              <a:t>(2008):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Roboto"/>
              </a:rPr>
              <a:t>na </a:t>
            </a:r>
            <a:r>
              <a:rPr lang="sl-SI" sz="2000" dirty="0">
                <a:latin typeface="Roboto"/>
              </a:rPr>
              <a:t>različnih zahtevnostnih </a:t>
            </a:r>
            <a:r>
              <a:rPr lang="sl-SI" sz="2000" dirty="0" smtClean="0">
                <a:latin typeface="Roboto"/>
              </a:rPr>
              <a:t>ravneh,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Roboto"/>
              </a:rPr>
              <a:t>(vsebinsko in procesno) osredotočena </a:t>
            </a:r>
            <a:r>
              <a:rPr lang="sl-SI" sz="2000" dirty="0">
                <a:latin typeface="Roboto"/>
              </a:rPr>
              <a:t>na </a:t>
            </a:r>
            <a:r>
              <a:rPr lang="sl-SI" sz="2000" dirty="0" smtClean="0">
                <a:latin typeface="Roboto"/>
              </a:rPr>
              <a:t>bistvo v učnem sklopu,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Roboto"/>
              </a:rPr>
              <a:t>vezana na tiskane učbenike, spletne vire in na i-učbenik za 1. letnik,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latin typeface="Roboto"/>
              </a:rPr>
              <a:t>p</a:t>
            </a:r>
            <a:r>
              <a:rPr lang="sl-SI" sz="2000" dirty="0" smtClean="0">
                <a:latin typeface="Roboto"/>
              </a:rPr>
              <a:t>onekod m</a:t>
            </a:r>
            <a:r>
              <a:rPr lang="sl-SI" sz="2000" b="0" i="0" dirty="0" smtClean="0">
                <a:effectLst/>
                <a:latin typeface="Roboto"/>
              </a:rPr>
              <a:t>ultimedijski elementi (slika, film, zvok, videoposnetki …),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Roboto"/>
              </a:rPr>
              <a:t>vključujejo </a:t>
            </a:r>
            <a:r>
              <a:rPr lang="sl-SI" sz="2000" b="1" dirty="0" smtClean="0">
                <a:solidFill>
                  <a:srgbClr val="0070C0"/>
                </a:solidFill>
                <a:latin typeface="Roboto"/>
              </a:rPr>
              <a:t>navodila za delo</a:t>
            </a:r>
            <a:r>
              <a:rPr lang="sl-SI" sz="2000" dirty="0" smtClean="0">
                <a:latin typeface="Roboto"/>
              </a:rPr>
              <a:t>, sestavljena po načelih formativnega spremljanja, </a:t>
            </a:r>
            <a:r>
              <a:rPr lang="sl-SI" sz="2000" dirty="0">
                <a:latin typeface="Roboto"/>
              </a:rPr>
              <a:t>in </a:t>
            </a:r>
            <a:r>
              <a:rPr lang="sl-SI" sz="2000" b="1" dirty="0">
                <a:solidFill>
                  <a:srgbClr val="0070C0"/>
                </a:solidFill>
                <a:latin typeface="Roboto"/>
              </a:rPr>
              <a:t>delovni </a:t>
            </a:r>
            <a:r>
              <a:rPr lang="sl-SI" sz="2000" b="1" dirty="0" smtClean="0">
                <a:solidFill>
                  <a:srgbClr val="0070C0"/>
                </a:solidFill>
                <a:latin typeface="Roboto"/>
              </a:rPr>
              <a:t>list z nalogami</a:t>
            </a:r>
            <a:r>
              <a:rPr lang="sl-SI" sz="2000" dirty="0" smtClean="0">
                <a:latin typeface="Roboto"/>
              </a:rPr>
              <a:t>.</a:t>
            </a:r>
            <a:endParaRPr lang="sl-SI" sz="2000" dirty="0">
              <a:latin typeface="Roboto"/>
            </a:endParaRPr>
          </a:p>
          <a:p>
            <a:pPr>
              <a:lnSpc>
                <a:spcPct val="150000"/>
              </a:lnSpc>
            </a:pPr>
            <a:endParaRPr lang="sl-SI" sz="2400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378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392467" y="1093515"/>
            <a:ext cx="114439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latin typeface="Roboto"/>
              </a:rPr>
              <a:t>s</a:t>
            </a:r>
            <a:r>
              <a:rPr lang="sl-SI" b="1" dirty="0" smtClean="0">
                <a:latin typeface="Roboto"/>
              </a:rPr>
              <a:t>amostojno </a:t>
            </a:r>
            <a:r>
              <a:rPr lang="sl-SI" b="1" dirty="0">
                <a:latin typeface="Roboto"/>
              </a:rPr>
              <a:t>učenje </a:t>
            </a:r>
            <a:r>
              <a:rPr lang="sl-SI" dirty="0" smtClean="0">
                <a:latin typeface="Roboto"/>
              </a:rPr>
              <a:t>s </a:t>
            </a:r>
            <a:r>
              <a:rPr lang="sl-SI" dirty="0">
                <a:latin typeface="Roboto"/>
              </a:rPr>
              <a:t>pomočjo nalog, </a:t>
            </a:r>
            <a:r>
              <a:rPr lang="sl-SI" dirty="0" smtClean="0">
                <a:latin typeface="Roboto"/>
              </a:rPr>
              <a:t>ki so vezane na tiskani </a:t>
            </a:r>
            <a:r>
              <a:rPr lang="sl-SI" dirty="0">
                <a:latin typeface="Roboto"/>
              </a:rPr>
              <a:t>ali </a:t>
            </a:r>
            <a:r>
              <a:rPr lang="sl-SI" dirty="0" smtClean="0">
                <a:latin typeface="Roboto"/>
              </a:rPr>
              <a:t>na i-učbenik</a:t>
            </a:r>
            <a:r>
              <a:rPr lang="sl-SI" dirty="0">
                <a:latin typeface="Roboto"/>
              </a:rPr>
              <a:t>, </a:t>
            </a:r>
            <a:r>
              <a:rPr lang="sl-SI" dirty="0" smtClean="0">
                <a:latin typeface="Roboto"/>
              </a:rPr>
              <a:t>spletna e-gradiva</a:t>
            </a:r>
            <a:r>
              <a:rPr lang="sl-SI" dirty="0">
                <a:latin typeface="Roboto"/>
              </a:rPr>
              <a:t>, dodatne vire na delovnem </a:t>
            </a:r>
            <a:r>
              <a:rPr lang="sl-SI" dirty="0" smtClean="0">
                <a:latin typeface="Roboto"/>
              </a:rPr>
              <a:t>listu</a:t>
            </a:r>
            <a:r>
              <a:rPr lang="sl-SI" dirty="0">
                <a:latin typeface="Roboto"/>
              </a:rPr>
              <a:t> </a:t>
            </a:r>
            <a:r>
              <a:rPr lang="sl-SI" dirty="0" smtClean="0">
                <a:latin typeface="Roboto"/>
              </a:rPr>
              <a:t>ipd.,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latin typeface="Roboto"/>
              </a:rPr>
              <a:t>u</a:t>
            </a:r>
            <a:r>
              <a:rPr lang="sl-SI" dirty="0" smtClean="0">
                <a:latin typeface="Roboto"/>
              </a:rPr>
              <a:t>čenje z </a:t>
            </a:r>
            <a:r>
              <a:rPr lang="sl-SI" b="1" dirty="0" smtClean="0">
                <a:latin typeface="Roboto"/>
              </a:rPr>
              <a:t>uporabo različnih spletnih virov </a:t>
            </a:r>
            <a:r>
              <a:rPr lang="sl-SI" dirty="0" smtClean="0"/>
              <a:t>(npr. ogleda posnetkov, branja </a:t>
            </a:r>
            <a:r>
              <a:rPr lang="sl-SI" dirty="0" err="1" smtClean="0"/>
              <a:t>multimodalnih</a:t>
            </a:r>
            <a:r>
              <a:rPr lang="sl-SI" dirty="0" smtClean="0"/>
              <a:t> besedil, </a:t>
            </a:r>
            <a:r>
              <a:rPr lang="sv-SE" dirty="0"/>
              <a:t>uporaba spletnih slovarjev in </a:t>
            </a:r>
            <a:r>
              <a:rPr lang="sv-SE" dirty="0" smtClean="0"/>
              <a:t>korpusov</a:t>
            </a:r>
            <a:r>
              <a:rPr lang="sl-SI" dirty="0" smtClean="0"/>
              <a:t>, </a:t>
            </a:r>
            <a:r>
              <a:rPr lang="sl-SI" dirty="0"/>
              <a:t>sodelovalno </a:t>
            </a:r>
            <a:r>
              <a:rPr lang="sl-SI" dirty="0" smtClean="0"/>
              <a:t>in projektno </a:t>
            </a:r>
            <a:r>
              <a:rPr lang="sl-SI" dirty="0"/>
              <a:t>delo s spletnimi orodji, aplikacijami, ki omogočajo urejanje podatkov, miselnih </a:t>
            </a:r>
            <a:r>
              <a:rPr lang="sl-SI" dirty="0" smtClean="0"/>
              <a:t>vzorcev, </a:t>
            </a:r>
            <a:r>
              <a:rPr lang="sl-SI" dirty="0"/>
              <a:t>učenje, informiranje, sodelovanje, vrednotenje v spletnih učilnicah v okolju </a:t>
            </a:r>
            <a:r>
              <a:rPr lang="sl-SI" dirty="0" err="1"/>
              <a:t>Moodle</a:t>
            </a:r>
            <a:r>
              <a:rPr lang="sl-SI" dirty="0"/>
              <a:t> </a:t>
            </a:r>
            <a:r>
              <a:rPr lang="sl-SI" dirty="0" smtClean="0"/>
              <a:t>itd</a:t>
            </a:r>
            <a:r>
              <a:rPr lang="sl-SI" dirty="0"/>
              <a:t>.</a:t>
            </a:r>
            <a:r>
              <a:rPr lang="sl-SI" dirty="0" smtClean="0"/>
              <a:t>)</a:t>
            </a:r>
            <a:r>
              <a:rPr lang="sl-SI" dirty="0" smtClean="0">
                <a:latin typeface="Roboto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latin typeface="Roboto"/>
              </a:rPr>
              <a:t>p</a:t>
            </a:r>
            <a:r>
              <a:rPr lang="sl-SI" b="1" dirty="0" smtClean="0">
                <a:latin typeface="Roboto"/>
              </a:rPr>
              <a:t>reverjanje </a:t>
            </a:r>
            <a:r>
              <a:rPr lang="sl-SI" b="1" dirty="0">
                <a:latin typeface="Roboto"/>
              </a:rPr>
              <a:t>znanja </a:t>
            </a:r>
            <a:r>
              <a:rPr lang="sl-SI" dirty="0" smtClean="0">
                <a:latin typeface="Roboto"/>
              </a:rPr>
              <a:t>z vprašanji/nalogami </a:t>
            </a:r>
            <a:r>
              <a:rPr lang="sl-SI" dirty="0">
                <a:latin typeface="Roboto"/>
              </a:rPr>
              <a:t>na delovnem </a:t>
            </a:r>
            <a:r>
              <a:rPr lang="sl-SI" dirty="0" smtClean="0">
                <a:latin typeface="Roboto"/>
              </a:rPr>
              <a:t>listu (tri ravni zahtevnosti),</a:t>
            </a:r>
            <a:endParaRPr lang="sl-SI" dirty="0">
              <a:latin typeface="Robo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 smtClean="0">
                <a:latin typeface="Roboto"/>
              </a:rPr>
              <a:t>samovrednotenje usvojenega znanja </a:t>
            </a:r>
            <a:r>
              <a:rPr lang="sl-SI" dirty="0" smtClean="0">
                <a:latin typeface="Roboto"/>
              </a:rPr>
              <a:t>s kriteriji uspešnosti,</a:t>
            </a:r>
            <a:endParaRPr lang="sl-SI" dirty="0">
              <a:latin typeface="Robo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smtClean="0">
                <a:latin typeface="Roboto"/>
              </a:rPr>
              <a:t>samouravnavanje </a:t>
            </a:r>
            <a:r>
              <a:rPr lang="sl-SI" dirty="0">
                <a:latin typeface="Roboto"/>
              </a:rPr>
              <a:t>učenja </a:t>
            </a:r>
            <a:r>
              <a:rPr lang="sl-SI" b="1" dirty="0">
                <a:latin typeface="Roboto"/>
              </a:rPr>
              <a:t>z </a:t>
            </a:r>
            <a:r>
              <a:rPr lang="sl-SI" b="1" dirty="0" smtClean="0">
                <a:latin typeface="Roboto"/>
              </a:rPr>
              <a:t>navajanjem na </a:t>
            </a:r>
            <a:r>
              <a:rPr lang="sl-SI" b="1" dirty="0">
                <a:latin typeface="Roboto"/>
              </a:rPr>
              <a:t>ustrezne bralne učne </a:t>
            </a:r>
            <a:r>
              <a:rPr lang="sl-SI" b="1" dirty="0" smtClean="0">
                <a:latin typeface="Roboto"/>
              </a:rPr>
              <a:t>strategije</a:t>
            </a:r>
            <a:r>
              <a:rPr lang="sl-SI" dirty="0" smtClean="0">
                <a:latin typeface="Roboto"/>
              </a:rPr>
              <a:t>, npr. </a:t>
            </a:r>
            <a:r>
              <a:rPr lang="sl-SI" sz="1600" i="1" dirty="0" smtClean="0">
                <a:latin typeface="Roboto"/>
              </a:rPr>
              <a:t>strategija VŽN</a:t>
            </a:r>
            <a:r>
              <a:rPr lang="sl-SI" dirty="0" smtClean="0">
                <a:latin typeface="Roboto"/>
              </a:rPr>
              <a:t>, </a:t>
            </a:r>
            <a:r>
              <a:rPr lang="sl-SI" sz="1600" i="1" dirty="0" err="1" smtClean="0">
                <a:latin typeface="Roboto"/>
              </a:rPr>
              <a:t>Paukova</a:t>
            </a:r>
            <a:r>
              <a:rPr lang="sl-SI" sz="1600" i="1" dirty="0" smtClean="0">
                <a:latin typeface="Roboto"/>
              </a:rPr>
              <a:t> strategija</a:t>
            </a:r>
            <a:r>
              <a:rPr lang="sl-SI" dirty="0" smtClean="0">
                <a:latin typeface="Roboto"/>
              </a:rPr>
              <a:t>, </a:t>
            </a:r>
            <a:r>
              <a:rPr lang="sl-SI" sz="1600" i="1" dirty="0" smtClean="0">
                <a:latin typeface="Roboto"/>
              </a:rPr>
              <a:t>časovna premica</a:t>
            </a:r>
            <a:r>
              <a:rPr lang="sl-SI" dirty="0" smtClean="0">
                <a:latin typeface="Roboto"/>
              </a:rPr>
              <a:t>, </a:t>
            </a:r>
            <a:r>
              <a:rPr lang="sl-SI" sz="1600" dirty="0" smtClean="0">
                <a:latin typeface="Roboto"/>
              </a:rPr>
              <a:t>strategija PV3P.</a:t>
            </a:r>
            <a:endParaRPr lang="sl-SI" b="0" i="0" dirty="0">
              <a:effectLst/>
              <a:latin typeface="Roboto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09600" y="183020"/>
            <a:ext cx="977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rgbClr val="C00000"/>
                </a:solidFill>
              </a:rPr>
              <a:t>SŠ (gimnazijski program), </a:t>
            </a:r>
            <a:r>
              <a:rPr lang="sl-SI" sz="4000" b="1" dirty="0">
                <a:solidFill>
                  <a:srgbClr val="C00000"/>
                </a:solidFill>
              </a:rPr>
              <a:t>A</a:t>
            </a:r>
            <a:r>
              <a:rPr lang="sl-SI" sz="4000" b="1" dirty="0" smtClean="0">
                <a:solidFill>
                  <a:srgbClr val="C00000"/>
                </a:solidFill>
              </a:rPr>
              <a:t>ktivnosti za dijake: </a:t>
            </a:r>
            <a:endParaRPr lang="sl-SI" sz="4000" b="1" dirty="0">
              <a:solidFill>
                <a:srgbClr val="C00000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67" y="4206081"/>
            <a:ext cx="2184400" cy="1440608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2666736" y="4016253"/>
            <a:ext cx="3874895" cy="2203259"/>
            <a:chOff x="2666736" y="4016253"/>
            <a:chExt cx="3874895" cy="2203259"/>
          </a:xfrm>
        </p:grpSpPr>
        <p:pic>
          <p:nvPicPr>
            <p:cNvPr id="3074" name="Picture 2" descr="http://slovenscina-jazon.splet.arnes.si/files/2019/01/Povzetki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736" y="4016253"/>
              <a:ext cx="3754793" cy="901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8121" y="4788673"/>
              <a:ext cx="3793510" cy="800518"/>
            </a:xfrm>
            <a:prstGeom prst="rect">
              <a:avLst/>
            </a:prstGeom>
          </p:spPr>
        </p:pic>
        <p:pic>
          <p:nvPicPr>
            <p:cNvPr id="3076" name="Picture 4" descr="http://slovenscina-jazon.splet.arnes.si/files/2019/01/Povzetki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734" y="5393870"/>
              <a:ext cx="3673408" cy="825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610" y="4585708"/>
            <a:ext cx="2050822" cy="40592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2900" y="4104071"/>
            <a:ext cx="2415887" cy="161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4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546100" y="1512888"/>
            <a:ext cx="99187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 smtClean="0"/>
              <a:t>OŠ: </a:t>
            </a:r>
          </a:p>
          <a:p>
            <a:r>
              <a:rPr lang="sl-SI" sz="2000" dirty="0" smtClean="0"/>
              <a:t>Digitalna </a:t>
            </a:r>
            <a:r>
              <a:rPr lang="sl-SI" sz="2000" dirty="0"/>
              <a:t>zmožnost vključuje zavestno in kritično rabo informacijske tehnologije pri opravljanju šolskih in zunajšolskih obveznosti in dejavnosti. Podprta je z rabo informacijske spretnosti v okviru informacijske tehnologije, tj. z rabo računalnika in druge razpoložljive tehnologije, in sicer </a:t>
            </a:r>
            <a:r>
              <a:rPr lang="sl-SI" sz="2000" dirty="0" smtClean="0"/>
              <a:t>zato, da </a:t>
            </a:r>
            <a:r>
              <a:rPr lang="sl-SI" sz="2000" dirty="0"/>
              <a:t>bi učenci in učenke </a:t>
            </a:r>
            <a:r>
              <a:rPr lang="sl-SI" sz="2000" b="1" dirty="0">
                <a:solidFill>
                  <a:srgbClr val="0070C0"/>
                </a:solidFill>
              </a:rPr>
              <a:t>pridobili, ovrednotili, shranili, tvorili oz. oblikovali, predstavljali informacije in si jih izmenjevali</a:t>
            </a:r>
            <a:r>
              <a:rPr lang="sl-SI" sz="2000" dirty="0"/>
              <a:t> ter </a:t>
            </a:r>
            <a:r>
              <a:rPr lang="sl-SI" sz="2000" b="1" dirty="0">
                <a:solidFill>
                  <a:srgbClr val="0070C0"/>
                </a:solidFill>
              </a:rPr>
              <a:t>da bi se sporazumevali </a:t>
            </a:r>
            <a:r>
              <a:rPr lang="sl-SI" sz="2000" dirty="0"/>
              <a:t>in </a:t>
            </a:r>
            <a:r>
              <a:rPr lang="sl-SI" sz="2000" b="1" dirty="0">
                <a:solidFill>
                  <a:srgbClr val="0070C0"/>
                </a:solidFill>
              </a:rPr>
              <a:t>bi sodelovali na spletu </a:t>
            </a:r>
            <a:r>
              <a:rPr lang="sl-SI" sz="2000" dirty="0"/>
              <a:t>(Priporočila Evropskega parlamenta in Sveta Evrope o ključnih zmožnostih za vseživljenjsko učenje/izobraževanje 2006). </a:t>
            </a:r>
            <a:endParaRPr lang="sl-SI" sz="2000" dirty="0" smtClean="0"/>
          </a:p>
          <a:p>
            <a:r>
              <a:rPr lang="sl-SI" i="1" dirty="0" smtClean="0"/>
              <a:t>	VIR</a:t>
            </a:r>
            <a:r>
              <a:rPr lang="sl-SI" i="1" dirty="0"/>
              <a:t>: </a:t>
            </a:r>
            <a:r>
              <a:rPr lang="sl-SI" i="1" dirty="0" smtClean="0"/>
              <a:t>Povzeto po UN </a:t>
            </a:r>
            <a:r>
              <a:rPr lang="sl-SI" i="1" dirty="0"/>
              <a:t>2018, poglavje 5. 5 Informacijska tehnologija, str. 76.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546100" y="187325"/>
            <a:ext cx="11366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>
                <a:solidFill>
                  <a:srgbClr val="C00000"/>
                </a:solidFill>
              </a:rPr>
              <a:t>Razvijanje digitalne zmožnosti </a:t>
            </a:r>
            <a:r>
              <a:rPr lang="sl-SI" sz="3600" dirty="0" smtClean="0">
                <a:solidFill>
                  <a:srgbClr val="C00000"/>
                </a:solidFill>
              </a:rPr>
              <a:t>pri pouku slovenščine</a:t>
            </a:r>
            <a:endParaRPr lang="sl-SI" sz="1600" dirty="0">
              <a:solidFill>
                <a:srgbClr val="C00000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546100" y="4519136"/>
            <a:ext cx="94107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 smtClean="0"/>
              <a:t>SŠ (gimnazijski program): </a:t>
            </a:r>
          </a:p>
          <a:p>
            <a:r>
              <a:rPr lang="sl-SI" sz="2000" dirty="0" smtClean="0"/>
              <a:t>Dijak/dijakinja </a:t>
            </a:r>
            <a:r>
              <a:rPr lang="sl-SI" sz="2000" dirty="0"/>
              <a:t>ima razvito digitalno zmožnost, kar dokaže </a:t>
            </a:r>
            <a:r>
              <a:rPr lang="sl-SI" sz="2000" b="1" dirty="0">
                <a:solidFill>
                  <a:srgbClr val="0070C0"/>
                </a:solidFill>
              </a:rPr>
              <a:t>s smiselno in vsestransko uporabo IKT pri iskanju </a:t>
            </a:r>
            <a:r>
              <a:rPr lang="sl-SI" sz="2000" b="1" dirty="0" smtClean="0">
                <a:solidFill>
                  <a:srgbClr val="0070C0"/>
                </a:solidFill>
              </a:rPr>
              <a:t>informacij iz različnih spletnih virov</a:t>
            </a:r>
            <a:r>
              <a:rPr lang="sl-SI" sz="2000" dirty="0" smtClean="0"/>
              <a:t>, </a:t>
            </a:r>
            <a:r>
              <a:rPr lang="sl-SI" sz="2000" dirty="0"/>
              <a:t>pri </a:t>
            </a:r>
            <a:r>
              <a:rPr lang="sl-SI" sz="2000" b="1" dirty="0">
                <a:solidFill>
                  <a:srgbClr val="0070C0"/>
                </a:solidFill>
              </a:rPr>
              <a:t>aktualizaciji </a:t>
            </a:r>
            <a:r>
              <a:rPr lang="sl-SI" sz="2000" b="1" dirty="0" smtClean="0">
                <a:solidFill>
                  <a:srgbClr val="0070C0"/>
                </a:solidFill>
              </a:rPr>
              <a:t>vsebin </a:t>
            </a:r>
            <a:r>
              <a:rPr lang="sl-SI" sz="2000" dirty="0"/>
              <a:t>in </a:t>
            </a:r>
            <a:r>
              <a:rPr lang="sl-SI" sz="2000" b="1" dirty="0">
                <a:solidFill>
                  <a:srgbClr val="0070C0"/>
                </a:solidFill>
              </a:rPr>
              <a:t>nadgrajevanju ter poglabljanju pridobljenega </a:t>
            </a:r>
            <a:r>
              <a:rPr lang="sl-SI" sz="2000" b="1" dirty="0" smtClean="0">
                <a:solidFill>
                  <a:srgbClr val="0070C0"/>
                </a:solidFill>
              </a:rPr>
              <a:t>znanja</a:t>
            </a:r>
            <a:r>
              <a:rPr lang="sl-SI" sz="2000" dirty="0" smtClean="0"/>
              <a:t>. </a:t>
            </a:r>
          </a:p>
          <a:p>
            <a:r>
              <a:rPr lang="sl-SI" i="1" dirty="0" smtClean="0"/>
              <a:t>	VIR: Povzeto po UN </a:t>
            </a:r>
            <a:r>
              <a:rPr lang="sl-SI" i="1" dirty="0"/>
              <a:t>2008, str. </a:t>
            </a:r>
            <a:r>
              <a:rPr lang="sl-SI" i="1" dirty="0" smtClean="0"/>
              <a:t>38. </a:t>
            </a:r>
            <a:endParaRPr lang="sl-SI" i="1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10564992" y="1394653"/>
            <a:ext cx="1272927" cy="1615604"/>
            <a:chOff x="10564992" y="1394653"/>
            <a:chExt cx="1272927" cy="1615604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89632" y="1394653"/>
              <a:ext cx="1172734" cy="1124539"/>
            </a:xfrm>
            <a:prstGeom prst="rect">
              <a:avLst/>
            </a:prstGeom>
          </p:spPr>
        </p:pic>
        <p:sp>
          <p:nvSpPr>
            <p:cNvPr id="8" name="PoljeZBesedilom 7"/>
            <p:cNvSpPr txBox="1"/>
            <p:nvPr/>
          </p:nvSpPr>
          <p:spPr>
            <a:xfrm>
              <a:off x="10564992" y="2548592"/>
              <a:ext cx="1272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200" dirty="0" smtClean="0"/>
                <a:t>INFORMACIJSKA PISMENOST</a:t>
              </a:r>
              <a:endParaRPr lang="sl-SI" sz="1200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10500377" y="3123892"/>
            <a:ext cx="1402155" cy="1366556"/>
            <a:chOff x="10500377" y="3123892"/>
            <a:chExt cx="1402155" cy="1366556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0377" y="3123892"/>
              <a:ext cx="1402155" cy="969869"/>
            </a:xfrm>
            <a:prstGeom prst="rect">
              <a:avLst/>
            </a:prstGeom>
          </p:spPr>
        </p:pic>
        <p:sp>
          <p:nvSpPr>
            <p:cNvPr id="9" name="PoljeZBesedilom 8"/>
            <p:cNvSpPr txBox="1"/>
            <p:nvPr/>
          </p:nvSpPr>
          <p:spPr>
            <a:xfrm>
              <a:off x="10721495" y="4028783"/>
              <a:ext cx="1116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200" dirty="0" smtClean="0"/>
                <a:t>MEDIJSKA PISMENOST</a:t>
              </a:r>
              <a:endParaRPr lang="sl-SI" sz="1200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10464627" y="4596868"/>
            <a:ext cx="1422743" cy="1570409"/>
            <a:chOff x="10464627" y="4596868"/>
            <a:chExt cx="1422743" cy="1570409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64627" y="4596868"/>
              <a:ext cx="1422743" cy="994808"/>
            </a:xfrm>
            <a:prstGeom prst="rect">
              <a:avLst/>
            </a:prstGeom>
          </p:spPr>
        </p:pic>
        <p:sp>
          <p:nvSpPr>
            <p:cNvPr id="10" name="PoljeZBesedilom 9"/>
            <p:cNvSpPr txBox="1"/>
            <p:nvPr/>
          </p:nvSpPr>
          <p:spPr>
            <a:xfrm>
              <a:off x="10565580" y="5520946"/>
              <a:ext cx="12729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200" dirty="0" smtClean="0"/>
                <a:t>DIGITALNO KOMUNICIRANJE IN SODELOVANJE</a:t>
              </a:r>
              <a:endParaRPr lang="sl-SI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938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rgbClr val="C00000"/>
                </a:solidFill>
              </a:rPr>
              <a:t>Digitalna zmožnost pri pouku </a:t>
            </a:r>
            <a:r>
              <a:rPr lang="sl-SI" b="1" dirty="0" smtClean="0">
                <a:solidFill>
                  <a:srgbClr val="C00000"/>
                </a:solidFill>
              </a:rPr>
              <a:t>– aktualni izzivi:  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4500" y="1251892"/>
            <a:ext cx="10909300" cy="3660775"/>
          </a:xfrm>
        </p:spPr>
        <p:txBody>
          <a:bodyPr>
            <a:normAutofit fontScale="92500"/>
          </a:bodyPr>
          <a:lstStyle/>
          <a:p>
            <a:r>
              <a:rPr lang="sl-SI" sz="2400" dirty="0"/>
              <a:t>Uporaba </a:t>
            </a:r>
            <a:r>
              <a:rPr lang="sl-SI" sz="2400" dirty="0" smtClean="0"/>
              <a:t>IKT </a:t>
            </a:r>
            <a:r>
              <a:rPr lang="sl-SI" sz="2400" dirty="0"/>
              <a:t>mora biti skladna s cilji </a:t>
            </a:r>
            <a:r>
              <a:rPr lang="sl-SI" sz="2400" dirty="0" smtClean="0"/>
              <a:t>pouka</a:t>
            </a:r>
            <a:r>
              <a:rPr lang="sl-SI" sz="2400" dirty="0"/>
              <a:t>.</a:t>
            </a:r>
            <a:endParaRPr lang="sl-SI" sz="2400" dirty="0" smtClean="0"/>
          </a:p>
          <a:p>
            <a:r>
              <a:rPr lang="sl-SI" sz="2400" dirty="0" smtClean="0"/>
              <a:t>Uporaba </a:t>
            </a:r>
            <a:r>
              <a:rPr lang="sl-SI" sz="2400" dirty="0"/>
              <a:t>IKT mora biti </a:t>
            </a:r>
            <a:r>
              <a:rPr lang="sl-SI" sz="2400" dirty="0" smtClean="0"/>
              <a:t>skrbno načrtovana in predstavljena učencem/dijakom. </a:t>
            </a:r>
          </a:p>
          <a:p>
            <a:r>
              <a:rPr lang="sl-SI" sz="2400" dirty="0"/>
              <a:t>V</a:t>
            </a:r>
            <a:r>
              <a:rPr lang="sl-SI" sz="2400" dirty="0" smtClean="0"/>
              <a:t>si učenci/dijaki </a:t>
            </a:r>
            <a:r>
              <a:rPr lang="sl-SI" sz="2400" dirty="0"/>
              <a:t>morajo imeti dostop do </a:t>
            </a:r>
            <a:r>
              <a:rPr lang="sl-SI" sz="2400" dirty="0" smtClean="0"/>
              <a:t>spleta </a:t>
            </a:r>
            <a:r>
              <a:rPr lang="sl-SI" sz="2400" dirty="0"/>
              <a:t>tudi od doma, seznanjeni morajo biti s tem, zakaj in kako potekajo dejavnosti z uporabo </a:t>
            </a:r>
            <a:r>
              <a:rPr lang="sl-SI" sz="2400" dirty="0" smtClean="0"/>
              <a:t>IKT, </a:t>
            </a:r>
            <a:r>
              <a:rPr lang="sl-SI" sz="2400" dirty="0"/>
              <a:t>kam se lahko obrnejo za pomoč v primeru </a:t>
            </a:r>
            <a:r>
              <a:rPr lang="sl-SI" sz="2400" dirty="0" smtClean="0"/>
              <a:t>težav ipd. </a:t>
            </a:r>
          </a:p>
          <a:p>
            <a:r>
              <a:rPr lang="sl-SI" sz="2400" dirty="0" smtClean="0"/>
              <a:t>Učence/dijake je potrebno seznaniti </a:t>
            </a:r>
            <a:r>
              <a:rPr lang="sl-SI" sz="2400" dirty="0"/>
              <a:t>o pravilih spletnega bontona in </a:t>
            </a:r>
            <a:r>
              <a:rPr lang="sl-SI" sz="2400" dirty="0" smtClean="0"/>
              <a:t>o varnosti </a:t>
            </a:r>
            <a:r>
              <a:rPr lang="sl-SI" sz="2400" dirty="0"/>
              <a:t>na </a:t>
            </a:r>
            <a:r>
              <a:rPr lang="sl-SI" sz="2400" dirty="0" smtClean="0"/>
              <a:t>spletu. </a:t>
            </a:r>
          </a:p>
          <a:p>
            <a:r>
              <a:rPr lang="sl-SI" sz="2400" dirty="0" smtClean="0"/>
              <a:t>Uporaba IKT </a:t>
            </a:r>
            <a:r>
              <a:rPr lang="sl-SI" sz="2400" dirty="0"/>
              <a:t>mora biti smiselno prilagojena osnovnošolcem oz. </a:t>
            </a:r>
            <a:r>
              <a:rPr lang="sl-SI" sz="2400" dirty="0" smtClean="0"/>
              <a:t>srednješolcem.</a:t>
            </a:r>
          </a:p>
          <a:p>
            <a:r>
              <a:rPr lang="sl-SI" sz="2400" dirty="0" smtClean="0"/>
              <a:t>Nove vloge učitelja v digitalnem učnem okolju in nova znanja</a:t>
            </a:r>
          </a:p>
          <a:p>
            <a:r>
              <a:rPr lang="sl-SI" sz="2400" dirty="0" smtClean="0"/>
              <a:t>…</a:t>
            </a:r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Pravokotnik 3"/>
          <p:cNvSpPr/>
          <p:nvPr/>
        </p:nvSpPr>
        <p:spPr>
          <a:xfrm>
            <a:off x="444500" y="4983460"/>
            <a:ext cx="11633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rgbClr val="C00000"/>
                </a:solidFill>
              </a:rPr>
              <a:t>V razmislek: </a:t>
            </a:r>
            <a:r>
              <a:rPr lang="sl-SI" sz="2400" dirty="0">
                <a:solidFill>
                  <a:srgbClr val="0070C0"/>
                </a:solidFill>
              </a:rPr>
              <a:t>Na kakšen način se naši učenci/dijaki najbolje učijo in kako je učitelju lahko pri tem </a:t>
            </a:r>
            <a:r>
              <a:rPr lang="sl-SI" sz="2400" dirty="0" smtClean="0">
                <a:solidFill>
                  <a:srgbClr val="0070C0"/>
                </a:solidFill>
              </a:rPr>
              <a:t>v podporo digitalna tehnologija? </a:t>
            </a:r>
            <a:endParaRPr lang="sl-SI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7500" y="365125"/>
            <a:ext cx="11442700" cy="1325563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C00000"/>
                </a:solidFill>
              </a:rPr>
              <a:t>Učna šolska okolja prihodnosti: </a:t>
            </a:r>
            <a:r>
              <a:rPr lang="sl-SI" sz="3600" b="1" dirty="0" smtClean="0">
                <a:solidFill>
                  <a:srgbClr val="C00000"/>
                </a:solidFill>
              </a:rPr>
              <a:t/>
            </a:r>
            <a:br>
              <a:rPr lang="sl-SI" sz="3600" b="1" dirty="0" smtClean="0">
                <a:solidFill>
                  <a:srgbClr val="C00000"/>
                </a:solidFill>
              </a:rPr>
            </a:br>
            <a:r>
              <a:rPr lang="sl-SI" sz="3600" dirty="0" smtClean="0">
                <a:solidFill>
                  <a:srgbClr val="C00000"/>
                </a:solidFill>
              </a:rPr>
              <a:t>Sinergija digitalne tehnologije s tradicionalnimi učnimi pristopi</a:t>
            </a:r>
            <a:endParaRPr lang="es-ES" sz="3600" dirty="0">
              <a:solidFill>
                <a:srgbClr val="C0000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/>
          <a:srcRect l="37600" t="22862" r="6668" b="12608"/>
          <a:stretch/>
        </p:blipFill>
        <p:spPr>
          <a:xfrm>
            <a:off x="507245" y="1931988"/>
            <a:ext cx="4833991" cy="34925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943600" y="1931988"/>
            <a:ext cx="500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Učenci </a:t>
            </a:r>
            <a:r>
              <a:rPr lang="sl-SI" sz="2400" dirty="0"/>
              <a:t>in </a:t>
            </a:r>
            <a:r>
              <a:rPr lang="sl-SI" sz="2400" dirty="0" smtClean="0"/>
              <a:t>dijaki naj </a:t>
            </a:r>
            <a:r>
              <a:rPr lang="sl-SI" sz="2400" b="1" dirty="0" smtClean="0"/>
              <a:t>znanje </a:t>
            </a:r>
            <a:r>
              <a:rPr lang="sl-SI" sz="2400" b="1" dirty="0"/>
              <a:t>gradijo sami </a:t>
            </a:r>
            <a:r>
              <a:rPr lang="sl-SI" sz="2400" dirty="0"/>
              <a:t>z </a:t>
            </a:r>
            <a:r>
              <a:rPr lang="sl-SI" sz="2400" b="1" dirty="0"/>
              <a:t>lastno aktivnostjo</a:t>
            </a:r>
            <a:r>
              <a:rPr lang="sl-SI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Učenci in dijaki naj se naučijo </a:t>
            </a:r>
            <a:r>
              <a:rPr lang="sl-SI" sz="2400" b="1" dirty="0" smtClean="0"/>
              <a:t>kvalitativno vrednotiti </a:t>
            </a:r>
            <a:r>
              <a:rPr lang="sl-SI" sz="2400" b="1" dirty="0"/>
              <a:t>usvojeno znanje</a:t>
            </a:r>
            <a:r>
              <a:rPr lang="sl-SI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Učenci in dijaki naj se naučijo </a:t>
            </a:r>
            <a:r>
              <a:rPr lang="sl-SI" sz="2400" b="1" dirty="0" smtClean="0"/>
              <a:t>načrtovati </a:t>
            </a:r>
            <a:r>
              <a:rPr lang="sl-SI" sz="2400" b="1" dirty="0"/>
              <a:t>učenje</a:t>
            </a:r>
            <a:r>
              <a:rPr lang="sl-SI" sz="2400" dirty="0"/>
              <a:t>: </a:t>
            </a:r>
            <a:r>
              <a:rPr lang="sl-SI" sz="2400" dirty="0" smtClean="0"/>
              <a:t>izbirajo naj dejavnosti </a:t>
            </a:r>
            <a:r>
              <a:rPr lang="sl-SI" sz="2400" dirty="0"/>
              <a:t>po načelu od enostavnejših do zahtevnejših. In vztrajajo, da jih izpeljejo do konca. </a:t>
            </a:r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12273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C00000"/>
                </a:solidFill>
              </a:rPr>
              <a:t>Uvodna misel</a:t>
            </a:r>
            <a:endParaRPr lang="sl-SI" sz="4000" b="1" dirty="0">
              <a:solidFill>
                <a:srgbClr val="C00000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427380" y="1803519"/>
            <a:ext cx="4060876" cy="2569765"/>
            <a:chOff x="7366000" y="2248920"/>
            <a:chExt cx="4140200" cy="2780280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 rotWithShape="1">
            <a:blip r:embed="rId2"/>
            <a:srcRect l="243" t="3239" b="15952"/>
            <a:stretch/>
          </p:blipFill>
          <p:spPr>
            <a:xfrm>
              <a:off x="7366000" y="2248920"/>
              <a:ext cx="4140200" cy="2780280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8401" y="3359380"/>
              <a:ext cx="1041400" cy="947177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  <p:pic>
        <p:nvPicPr>
          <p:cNvPr id="2050" name="Picture 2" descr="Creating Emotional Engagement in Online Learning | EDUCA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08" y="1811716"/>
            <a:ext cx="3854818" cy="256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9057578" y="1811716"/>
            <a:ext cx="2482292" cy="2569765"/>
            <a:chOff x="9057578" y="1811716"/>
            <a:chExt cx="2482292" cy="2569765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57578" y="3182166"/>
              <a:ext cx="2482292" cy="1199315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57578" y="1811716"/>
              <a:ext cx="2482292" cy="1292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57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2964" y="2708657"/>
            <a:ext cx="11561381" cy="2651617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sl-SI" sz="2800" dirty="0" smtClean="0"/>
              <a:t>E-gradiva za pouk slovenščine na Portalu Jazon </a:t>
            </a:r>
            <a:r>
              <a:rPr lang="sl-SI" dirty="0" smtClean="0"/>
              <a:t>(predstavitev zasnove)</a:t>
            </a:r>
          </a:p>
          <a:p>
            <a:pPr marL="457200" indent="-457200" algn="l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sl-SI" sz="2800" dirty="0" smtClean="0"/>
              <a:t>Prečne veščine pri pouku slovenščine: digitalna zmožnost</a:t>
            </a:r>
            <a:endParaRPr lang="sl-SI" dirty="0" smtClean="0"/>
          </a:p>
          <a:p>
            <a:pPr marL="457200" indent="-457200" algn="l">
              <a:lnSpc>
                <a:spcPct val="200000"/>
              </a:lnSpc>
              <a:spcBef>
                <a:spcPts val="0"/>
              </a:spcBef>
              <a:buAutoNum type="arabicPeriod" startAt="3"/>
            </a:pPr>
            <a:r>
              <a:rPr lang="sl-SI" sz="2800" dirty="0" smtClean="0"/>
              <a:t>Digitalno učno okolje in vloga učitelja</a:t>
            </a:r>
            <a:endParaRPr lang="es-ES" dirty="0"/>
          </a:p>
        </p:txBody>
      </p:sp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388882" y="1059300"/>
            <a:ext cx="3552497" cy="1305527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rgbClr val="C00000"/>
                </a:solidFill>
              </a:rPr>
              <a:t>Pregled </a:t>
            </a:r>
            <a:r>
              <a:rPr lang="sl-SI" sz="4000" b="1" dirty="0" smtClean="0">
                <a:solidFill>
                  <a:srgbClr val="C00000"/>
                </a:solidFill>
              </a:rPr>
              <a:t>vsebine</a:t>
            </a:r>
            <a:endParaRPr lang="es-E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37723"/>
            <a:ext cx="10515600" cy="727075"/>
          </a:xfrm>
        </p:spPr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C00000"/>
                </a:solidFill>
              </a:rPr>
              <a:t>E-gradiva na Portalu Jazon </a:t>
            </a:r>
            <a:r>
              <a:rPr lang="sl-SI" sz="4000" dirty="0" smtClean="0">
                <a:solidFill>
                  <a:srgbClr val="C00000"/>
                </a:solidFill>
              </a:rPr>
              <a:t>za slovenščino</a:t>
            </a:r>
            <a:endParaRPr lang="sl-SI" sz="4000" b="1" dirty="0">
              <a:solidFill>
                <a:srgbClr val="C00000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838200" y="964798"/>
            <a:ext cx="9598782" cy="3937000"/>
            <a:chOff x="838200" y="1092200"/>
            <a:chExt cx="9598782" cy="3937000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 rotWithShape="1">
            <a:blip r:embed="rId2"/>
            <a:srcRect l="760" t="12838" r="1991" b="16216"/>
            <a:stretch/>
          </p:blipFill>
          <p:spPr>
            <a:xfrm>
              <a:off x="838200" y="1092200"/>
              <a:ext cx="9598782" cy="3937000"/>
            </a:xfrm>
            <a:prstGeom prst="rect">
              <a:avLst/>
            </a:prstGeom>
          </p:spPr>
        </p:pic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7958" y="2438801"/>
              <a:ext cx="1432684" cy="2462997"/>
            </a:xfrm>
            <a:prstGeom prst="rect">
              <a:avLst/>
            </a:prstGeom>
          </p:spPr>
        </p:pic>
      </p:grpSp>
      <p:sp>
        <p:nvSpPr>
          <p:cNvPr id="8" name="PoljeZBesedilom 7"/>
          <p:cNvSpPr txBox="1"/>
          <p:nvPr/>
        </p:nvSpPr>
        <p:spPr>
          <a:xfrm>
            <a:off x="838200" y="5209143"/>
            <a:ext cx="984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0070C0"/>
                </a:solidFill>
              </a:rPr>
              <a:t>DOSTOPNO NA SPLETNI STRANI: </a:t>
            </a:r>
            <a:r>
              <a:rPr lang="sl-SI" sz="2800" dirty="0" smtClean="0"/>
              <a:t>https</a:t>
            </a:r>
            <a:r>
              <a:rPr lang="sl-SI" sz="2800" dirty="0"/>
              <a:t>://jazon.splet.arnes.si/</a:t>
            </a:r>
          </a:p>
        </p:txBody>
      </p:sp>
    </p:spTree>
    <p:extLst>
      <p:ext uri="{BB962C8B-B14F-4D97-AF65-F5344CB8AC3E}">
        <p14:creationId xmlns:p14="http://schemas.microsoft.com/office/powerpoint/2010/main" val="19172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879952" y="533400"/>
            <a:ext cx="8568848" cy="4584700"/>
            <a:chOff x="879952" y="533400"/>
            <a:chExt cx="8568848" cy="4584700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 rotWithShape="1">
            <a:blip r:embed="rId2"/>
            <a:srcRect l="8224" t="10374" r="11357" b="13133"/>
            <a:stretch/>
          </p:blipFill>
          <p:spPr>
            <a:xfrm>
              <a:off x="879952" y="533400"/>
              <a:ext cx="8568848" cy="4584700"/>
            </a:xfrm>
            <a:prstGeom prst="rect">
              <a:avLst/>
            </a:prstGeom>
          </p:spPr>
        </p:pic>
        <p:sp>
          <p:nvSpPr>
            <p:cNvPr id="3" name="Pravokotnik 2"/>
            <p:cNvSpPr/>
            <p:nvPr/>
          </p:nvSpPr>
          <p:spPr>
            <a:xfrm>
              <a:off x="1168400" y="3111500"/>
              <a:ext cx="5092700" cy="292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914" y="2444404"/>
            <a:ext cx="3097036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6666366" y="3060700"/>
            <a:ext cx="3244247" cy="2197100"/>
            <a:chOff x="6666366" y="3060700"/>
            <a:chExt cx="3244247" cy="2197100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6366" y="3060700"/>
              <a:ext cx="3244247" cy="2197100"/>
            </a:xfrm>
            <a:prstGeom prst="rect">
              <a:avLst/>
            </a:prstGeom>
          </p:spPr>
        </p:pic>
        <p:sp>
          <p:nvSpPr>
            <p:cNvPr id="3" name="Zaobljeni pravokotnik 2"/>
            <p:cNvSpPr/>
            <p:nvPr/>
          </p:nvSpPr>
          <p:spPr>
            <a:xfrm>
              <a:off x="6666366" y="3937000"/>
              <a:ext cx="1614034" cy="330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08000" y="863600"/>
            <a:ext cx="10467612" cy="4394200"/>
            <a:chOff x="508000" y="863600"/>
            <a:chExt cx="10467612" cy="4394200"/>
          </a:xfrm>
        </p:grpSpPr>
        <p:grpSp>
          <p:nvGrpSpPr>
            <p:cNvPr id="10" name="Skupina 9"/>
            <p:cNvGrpSpPr/>
            <p:nvPr/>
          </p:nvGrpSpPr>
          <p:grpSpPr>
            <a:xfrm>
              <a:off x="508000" y="863600"/>
              <a:ext cx="10467612" cy="4394200"/>
              <a:chOff x="508000" y="698500"/>
              <a:chExt cx="10467612" cy="4394200"/>
            </a:xfrm>
          </p:grpSpPr>
          <p:pic>
            <p:nvPicPr>
              <p:cNvPr id="6" name="Slika 5"/>
              <p:cNvPicPr>
                <a:picLocks noChangeAspect="1"/>
              </p:cNvPicPr>
              <p:nvPr/>
            </p:nvPicPr>
            <p:blipFill rotWithShape="1">
              <a:blip r:embed="rId3"/>
              <a:srcRect l="957" t="13842" r="1113" b="13074"/>
              <a:stretch/>
            </p:blipFill>
            <p:spPr>
              <a:xfrm>
                <a:off x="508000" y="698500"/>
                <a:ext cx="10467612" cy="4394200"/>
              </a:xfrm>
              <a:prstGeom prst="rect">
                <a:avLst/>
              </a:prstGeom>
            </p:spPr>
          </p:pic>
          <p:sp>
            <p:nvSpPr>
              <p:cNvPr id="9" name="Zaobljeni pravokotnik 8"/>
              <p:cNvSpPr/>
              <p:nvPr/>
            </p:nvSpPr>
            <p:spPr>
              <a:xfrm>
                <a:off x="1206500" y="3771900"/>
                <a:ext cx="5459866" cy="3683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sp>
          <p:nvSpPr>
            <p:cNvPr id="11" name="Zaobljeni pravokotnik 10"/>
            <p:cNvSpPr/>
            <p:nvPr/>
          </p:nvSpPr>
          <p:spPr>
            <a:xfrm>
              <a:off x="1143000" y="3606800"/>
              <a:ext cx="7137400" cy="330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6666365" y="3060700"/>
            <a:ext cx="3692465" cy="2197100"/>
            <a:chOff x="6666365" y="3060700"/>
            <a:chExt cx="3692465" cy="2197100"/>
          </a:xfrm>
        </p:grpSpPr>
        <p:pic>
          <p:nvPicPr>
            <p:cNvPr id="13" name="Slika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6365" y="3060700"/>
              <a:ext cx="3692465" cy="2197100"/>
            </a:xfrm>
            <a:prstGeom prst="rect">
              <a:avLst/>
            </a:prstGeom>
          </p:spPr>
        </p:pic>
        <p:sp>
          <p:nvSpPr>
            <p:cNvPr id="14" name="Zaobljeni pravokotnik 13"/>
            <p:cNvSpPr/>
            <p:nvPr/>
          </p:nvSpPr>
          <p:spPr>
            <a:xfrm>
              <a:off x="6666366" y="3937000"/>
              <a:ext cx="1829934" cy="19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27288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682" t="12047" r="5860" b="60054"/>
          <a:stretch/>
        </p:blipFill>
        <p:spPr>
          <a:xfrm>
            <a:off x="540965" y="1266700"/>
            <a:ext cx="11120924" cy="1908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PoljeZBesedilom 2"/>
          <p:cNvSpPr txBox="1"/>
          <p:nvPr/>
        </p:nvSpPr>
        <p:spPr>
          <a:xfrm>
            <a:off x="1015645" y="404220"/>
            <a:ext cx="977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rgbClr val="C00000"/>
                </a:solidFill>
              </a:rPr>
              <a:t>OŠ: Vsaka </a:t>
            </a:r>
            <a:r>
              <a:rPr lang="sl-SI" sz="4000" b="1" dirty="0" smtClean="0">
                <a:solidFill>
                  <a:srgbClr val="C00000"/>
                </a:solidFill>
              </a:rPr>
              <a:t>učna enota </a:t>
            </a:r>
            <a:r>
              <a:rPr lang="sl-SI" sz="4000" dirty="0" smtClean="0">
                <a:solidFill>
                  <a:srgbClr val="C00000"/>
                </a:solidFill>
              </a:rPr>
              <a:t>je sestavljena …</a:t>
            </a:r>
            <a:endParaRPr lang="sl-SI" sz="4000" dirty="0">
              <a:solidFill>
                <a:srgbClr val="C0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59" y="3634394"/>
            <a:ext cx="11186630" cy="140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152400" y="368299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70C0"/>
                </a:solidFill>
              </a:rPr>
              <a:t>NAMENI UČENJA </a:t>
            </a:r>
            <a:r>
              <a:rPr lang="sl-SI" sz="3600" dirty="0" smtClean="0">
                <a:solidFill>
                  <a:srgbClr val="0070C0"/>
                </a:solidFill>
              </a:rPr>
              <a:t>– </a:t>
            </a:r>
            <a:r>
              <a:rPr lang="sl-SI" sz="2400" dirty="0" smtClean="0">
                <a:solidFill>
                  <a:srgbClr val="0070C0"/>
                </a:solidFill>
              </a:rPr>
              <a:t>primer obravnave besedilne vrste</a:t>
            </a:r>
            <a:endParaRPr lang="sl-SI" sz="2400" dirty="0">
              <a:solidFill>
                <a:srgbClr val="0070C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52399" y="996949"/>
            <a:ext cx="637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0070C0"/>
                </a:solidFill>
              </a:rPr>
              <a:t>Zasnova e-gradiv je v skladu s </a:t>
            </a:r>
            <a:r>
              <a:rPr lang="sl-SI" sz="2000" b="1" dirty="0" smtClean="0">
                <a:solidFill>
                  <a:srgbClr val="0070C0"/>
                </a:solidFill>
              </a:rPr>
              <a:t>celostnim pristopom</a:t>
            </a:r>
            <a:r>
              <a:rPr lang="sl-SI" sz="2000" dirty="0" smtClean="0">
                <a:solidFill>
                  <a:srgbClr val="0070C0"/>
                </a:solidFill>
              </a:rPr>
              <a:t>. </a:t>
            </a:r>
            <a:endParaRPr lang="sl-SI" sz="2000" dirty="0">
              <a:solidFill>
                <a:srgbClr val="0070C0"/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/>
          <a:srcRect l="12336" t="25933" r="14615" b="38894"/>
          <a:stretch/>
        </p:blipFill>
        <p:spPr>
          <a:xfrm>
            <a:off x="152399" y="1643280"/>
            <a:ext cx="8972206" cy="303272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1" name="PoljeZBesedilom 10"/>
          <p:cNvSpPr txBox="1"/>
          <p:nvPr/>
        </p:nvSpPr>
        <p:spPr>
          <a:xfrm>
            <a:off x="8985683" y="680449"/>
            <a:ext cx="2177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Učni sklop: </a:t>
            </a:r>
            <a:r>
              <a:rPr lang="sl-SI" sz="2000" b="1" dirty="0" smtClean="0"/>
              <a:t>Prošnja</a:t>
            </a:r>
            <a:endParaRPr lang="sl-SI" sz="2000" b="1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2262348"/>
            <a:ext cx="11766300" cy="151803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3694330"/>
            <a:ext cx="11827265" cy="312142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627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363415" y="368299"/>
            <a:ext cx="965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70C0"/>
                </a:solidFill>
              </a:rPr>
              <a:t>NAMENI UČENJA </a:t>
            </a:r>
            <a:r>
              <a:rPr lang="sl-SI" sz="3600" dirty="0" smtClean="0">
                <a:solidFill>
                  <a:srgbClr val="0070C0"/>
                </a:solidFill>
              </a:rPr>
              <a:t>– </a:t>
            </a:r>
            <a:r>
              <a:rPr lang="sl-SI" sz="2400" dirty="0" smtClean="0">
                <a:solidFill>
                  <a:srgbClr val="0070C0"/>
                </a:solidFill>
              </a:rPr>
              <a:t>primer obravnave besedilne vrste, </a:t>
            </a:r>
            <a:r>
              <a:rPr lang="sl-SI" sz="1600" dirty="0" smtClean="0">
                <a:solidFill>
                  <a:srgbClr val="0070C0"/>
                </a:solidFill>
              </a:rPr>
              <a:t>nadaljevanje</a:t>
            </a:r>
            <a:endParaRPr lang="sl-SI" sz="1600" dirty="0">
              <a:solidFill>
                <a:srgbClr val="0070C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373153" y="1014630"/>
            <a:ext cx="627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0070C0"/>
                </a:solidFill>
              </a:rPr>
              <a:t>Nameni učenja  so zasnovani na </a:t>
            </a:r>
            <a:r>
              <a:rPr lang="sl-SI" sz="2000" b="1" dirty="0" smtClean="0">
                <a:solidFill>
                  <a:srgbClr val="0070C0"/>
                </a:solidFill>
              </a:rPr>
              <a:t>treh ravneh </a:t>
            </a:r>
            <a:r>
              <a:rPr lang="sl-SI" sz="2000" dirty="0" smtClean="0">
                <a:solidFill>
                  <a:srgbClr val="0070C0"/>
                </a:solidFill>
              </a:rPr>
              <a:t>zahtevnosti:</a:t>
            </a:r>
            <a:endParaRPr lang="sl-SI" sz="2000" dirty="0">
              <a:solidFill>
                <a:srgbClr val="0070C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9566941" y="1014630"/>
            <a:ext cx="2177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Učni sklop: </a:t>
            </a:r>
            <a:r>
              <a:rPr lang="sl-SI" sz="2000" b="1" dirty="0" smtClean="0"/>
              <a:t>Prošnja</a:t>
            </a:r>
            <a:endParaRPr lang="sl-SI" sz="20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31652" t="21584" r="26302" b="6968"/>
          <a:stretch/>
        </p:blipFill>
        <p:spPr>
          <a:xfrm>
            <a:off x="1682242" y="1546597"/>
            <a:ext cx="5255834" cy="502395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1281" t="34179" r="57744" b="39813"/>
          <a:stretch/>
        </p:blipFill>
        <p:spPr>
          <a:xfrm>
            <a:off x="7188067" y="3248282"/>
            <a:ext cx="4757748" cy="94215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91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06D76EAACDA444B6F083E976773DEE" ma:contentTypeVersion="11" ma:contentTypeDescription="Ustvari nov dokument." ma:contentTypeScope="" ma:versionID="c7ce602ffc16583af1883ed7684a5866">
  <xsd:schema xmlns:xsd="http://www.w3.org/2001/XMLSchema" xmlns:xs="http://www.w3.org/2001/XMLSchema" xmlns:p="http://schemas.microsoft.com/office/2006/metadata/properties" xmlns:ns2="771ddbd4-0a61-420c-9c5b-0516151562c9" xmlns:ns3="639c611c-d4e4-4679-8296-25aacb133403" targetNamespace="http://schemas.microsoft.com/office/2006/metadata/properties" ma:root="true" ma:fieldsID="10afe7454102c5728a692cfaa645b334" ns2:_="" ns3:_="">
    <xsd:import namespace="771ddbd4-0a61-420c-9c5b-0516151562c9"/>
    <xsd:import namespace="639c611c-d4e4-4679-8296-25aacb1334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ddbd4-0a61-420c-9c5b-051615156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c611c-d4e4-4679-8296-25aacb1334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F8AC03-6177-44DB-BC9B-EAF4104A1FDA}"/>
</file>

<file path=customXml/itemProps2.xml><?xml version="1.0" encoding="utf-8"?>
<ds:datastoreItem xmlns:ds="http://schemas.openxmlformats.org/officeDocument/2006/customXml" ds:itemID="{CCEAFA1B-FB01-4072-ADDA-39FDA8998BC7}"/>
</file>

<file path=customXml/itemProps3.xml><?xml version="1.0" encoding="utf-8"?>
<ds:datastoreItem xmlns:ds="http://schemas.openxmlformats.org/officeDocument/2006/customXml" ds:itemID="{46A18F03-D0C4-4364-8158-F5D58DA0562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1554</TotalTime>
  <Words>708</Words>
  <Application>Microsoft Office PowerPoint</Application>
  <PresentationFormat>Širokozaslonsko</PresentationFormat>
  <Paragraphs>57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Officeova tema</vt:lpstr>
      <vt:lpstr>RAZVIJANJE  DIGITALNE  ZMOŽNOSTI  Z  E-GRADIVI  PRI POUKU SLOVENŠČINE  V  OSNOVNI  IN  SREDNJI ŠOLI </vt:lpstr>
      <vt:lpstr>Uvodna misel</vt:lpstr>
      <vt:lpstr>Pregled vsebine</vt:lpstr>
      <vt:lpstr>E-gradiva na Portalu Jazon za slovenščino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Digitalna zmožnost pri pouku – aktualni izzivi:  </vt:lpstr>
      <vt:lpstr>Učna šolska okolja prihodnosti:  Sinergija digitalne tehnologije s tradicionalnimi učnimi pristopi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Vanja Kavčnik-Kolar</cp:lastModifiedBy>
  <cp:revision>226</cp:revision>
  <dcterms:created xsi:type="dcterms:W3CDTF">2017-08-16T10:43:35Z</dcterms:created>
  <dcterms:modified xsi:type="dcterms:W3CDTF">2022-06-30T15:58:45Z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0x010100B406D76EAACDA444B6F083E976773DEE</vt:lpwstr>
  </property>
</Properties>
</file>