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1" r:id="rId4"/>
    <p:sldId id="260" r:id="rId5"/>
    <p:sldId id="263" r:id="rId6"/>
    <p:sldId id="277" r:id="rId7"/>
    <p:sldId id="278" r:id="rId8"/>
    <p:sldId id="276" r:id="rId9"/>
    <p:sldId id="280" r:id="rId10"/>
    <p:sldId id="281" r:id="rId11"/>
    <p:sldId id="262" r:id="rId12"/>
    <p:sldId id="265" r:id="rId13"/>
    <p:sldId id="264" r:id="rId14"/>
    <p:sldId id="282" r:id="rId15"/>
    <p:sldId id="283" r:id="rId16"/>
    <p:sldId id="267" r:id="rId17"/>
    <p:sldId id="284" r:id="rId18"/>
    <p:sldId id="268" r:id="rId19"/>
    <p:sldId id="285" r:id="rId20"/>
    <p:sldId id="286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na" initials="V" lastIdx="1" clrIdx="0">
    <p:extLst>
      <p:ext uri="{19B8F6BF-5375-455C-9EA6-DF929625EA0E}">
        <p15:presenceInfo xmlns:p15="http://schemas.microsoft.com/office/powerpoint/2012/main" userId="Ves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29. 06. 2022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29. 06. 2022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29. 06. 2022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6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29. 06. 2022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29. 06. 2022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29. 06. 2022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un.zrss.augmentech.si/#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3007743" y="2794956"/>
            <a:ext cx="6858000" cy="785007"/>
          </a:xfrm>
        </p:spPr>
        <p:txBody>
          <a:bodyPr>
            <a:normAutofit fontScale="90000"/>
          </a:bodyPr>
          <a:lstStyle/>
          <a:p>
            <a:pPr algn="l"/>
            <a:r>
              <a:rPr lang="sl-SI" sz="2900" b="1" dirty="0">
                <a:latin typeface="Arial" panose="020B0604020202020204" pitchFamily="34" charset="0"/>
                <a:cs typeface="Arial" panose="020B0604020202020204" pitchFamily="34" charset="0"/>
              </a:rPr>
              <a:t>SAMOSTOJNO UČENJE Z E-GRADIVI ZA POUK SLOVENŠČINE V OSNOVNI ŠOLI (PRIMER IZ PRAKSE</a:t>
            </a:r>
            <a:r>
              <a:rPr lang="sl-SI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3007743" y="4183811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/>
              <a:t>dr</a:t>
            </a:r>
            <a:r>
              <a:rPr lang="sl-SI" sz="1800" dirty="0" smtClean="0"/>
              <a:t>. VESNA JURAČ</a:t>
            </a:r>
            <a:endParaRPr lang="sl-SI" sz="1800" dirty="0"/>
          </a:p>
          <a:p>
            <a:pPr algn="l"/>
            <a:r>
              <a:rPr lang="sl-SI" sz="1400" dirty="0" smtClean="0"/>
              <a:t>Osnovna Šola Antona Martina Slomška Vrhnika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87283" y="3545978"/>
            <a:ext cx="6596991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utemeljim</a:t>
            </a:r>
            <a:r>
              <a:rPr lang="sl-SI" dirty="0" smtClean="0"/>
              <a:t> </a:t>
            </a:r>
            <a:r>
              <a:rPr lang="sl-SI" dirty="0"/>
              <a:t>svojo </a:t>
            </a:r>
            <a:r>
              <a:rPr lang="sl-SI" dirty="0" smtClean="0"/>
              <a:t>izbiro glede uvrstitve besedila v časovni okvir nastanka.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Ovrednotim</a:t>
            </a:r>
            <a:r>
              <a:rPr lang="sl-SI" dirty="0" smtClean="0"/>
              <a:t> vlogo </a:t>
            </a:r>
            <a:r>
              <a:rPr lang="sl-SI" dirty="0" smtClean="0">
                <a:solidFill>
                  <a:srgbClr val="FF0000"/>
                </a:solidFill>
              </a:rPr>
              <a:t>pesniških sredstev</a:t>
            </a:r>
            <a:r>
              <a:rPr lang="sl-SI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Izpostavim</a:t>
            </a:r>
            <a:r>
              <a:rPr lang="sl-SI" dirty="0"/>
              <a:t> podobnosti/razlike med tem in drugimi besedili.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Tvorim</a:t>
            </a:r>
            <a:r>
              <a:rPr lang="sl-SI" dirty="0"/>
              <a:t> </a:t>
            </a:r>
            <a:r>
              <a:rPr lang="sl-SI" dirty="0" err="1"/>
              <a:t>besedilnovrstno</a:t>
            </a:r>
            <a:r>
              <a:rPr lang="sl-SI" dirty="0"/>
              <a:t> ustrezno, smiselno in razumljivo (poustvarjalno) besedilo – pesem v </a:t>
            </a:r>
            <a:r>
              <a:rPr lang="sl-SI" dirty="0">
                <a:solidFill>
                  <a:srgbClr val="FF0000"/>
                </a:solidFill>
              </a:rPr>
              <a:t>kvartini</a:t>
            </a:r>
            <a:r>
              <a:rPr lang="sl-SI" dirty="0"/>
              <a:t>, skladno z jezikovno in slogovno normo knjižne zvrsti, v katerem se učim izražati svoje doživljanje in razumevanje prebranega besedila</a:t>
            </a:r>
            <a:r>
              <a:rPr lang="sl-SI" dirty="0" smtClean="0"/>
              <a:t>.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00147" y="420881"/>
            <a:ext cx="3403876" cy="11408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LITERARNOVEDNI POJMI</a:t>
            </a:r>
            <a:endParaRPr lang="sl-SI" sz="1200" dirty="0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82780" y="810680"/>
            <a:ext cx="6022992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Poznam</a:t>
            </a:r>
            <a:r>
              <a:rPr lang="sl-SI" dirty="0" smtClean="0"/>
              <a:t> </a:t>
            </a:r>
            <a:r>
              <a:rPr lang="sl-SI" dirty="0"/>
              <a:t>književnika Josipa Murna Aleksandrova in bistvene značilnosti njegovih 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Besedilo </a:t>
            </a:r>
            <a:r>
              <a:rPr lang="sl-SI" b="1" dirty="0"/>
              <a:t>uvrstim</a:t>
            </a:r>
            <a:r>
              <a:rPr lang="sl-SI" dirty="0"/>
              <a:t> v časovni okvir njegovega </a:t>
            </a:r>
            <a:r>
              <a:rPr lang="sl-SI" dirty="0" smtClean="0"/>
              <a:t>nastanka.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pesmi </a:t>
            </a:r>
            <a:r>
              <a:rPr lang="sl-SI" b="1" dirty="0"/>
              <a:t>najdem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pesniška sredstva </a:t>
            </a:r>
            <a:r>
              <a:rPr lang="sl-SI" dirty="0"/>
              <a:t>(in sicer: </a:t>
            </a:r>
            <a:r>
              <a:rPr lang="sl-SI" dirty="0">
                <a:solidFill>
                  <a:srgbClr val="FF0000"/>
                </a:solidFill>
              </a:rPr>
              <a:t>primero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poosebitev/poosebljenje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okrasni pridevek</a:t>
            </a:r>
            <a:r>
              <a:rPr lang="sl-SI" dirty="0"/>
              <a:t>) in jih </a:t>
            </a:r>
            <a:r>
              <a:rPr lang="sl-SI" b="1" dirty="0" smtClean="0"/>
              <a:t>poimenujem</a:t>
            </a:r>
            <a:r>
              <a:rPr lang="sl-SI" dirty="0"/>
              <a:t>.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Poznam</a:t>
            </a:r>
            <a:r>
              <a:rPr lang="sl-SI" dirty="0"/>
              <a:t> literarnovedne pojme: </a:t>
            </a:r>
            <a:r>
              <a:rPr lang="sl-SI" dirty="0">
                <a:solidFill>
                  <a:srgbClr val="FF0000"/>
                </a:solidFill>
              </a:rPr>
              <a:t>pesem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kvartina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izpovedna pesem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lirski subjekt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poosebitev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vtis/impresija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balada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640690" y="2042161"/>
            <a:ext cx="4322789" cy="341632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Obnovim/povzamem</a:t>
            </a:r>
            <a:r>
              <a:rPr lang="sl-SI" dirty="0" smtClean="0"/>
              <a:t> </a:t>
            </a:r>
            <a:r>
              <a:rPr lang="sl-SI" dirty="0">
                <a:solidFill>
                  <a:srgbClr val="FF0000"/>
                </a:solidFill>
              </a:rPr>
              <a:t>dogajanje </a:t>
            </a:r>
            <a:r>
              <a:rPr lang="sl-SI" dirty="0"/>
              <a:t>(podrobno in strnjeno).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Povzamem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sporočilo</a:t>
            </a:r>
            <a:r>
              <a:rPr lang="sl-SI" dirty="0"/>
              <a:t> in </a:t>
            </a:r>
            <a:r>
              <a:rPr lang="sl-SI" dirty="0">
                <a:solidFill>
                  <a:srgbClr val="FF0000"/>
                </a:solidFill>
              </a:rPr>
              <a:t>temo </a:t>
            </a:r>
            <a:r>
              <a:rPr lang="sl-SI" dirty="0"/>
              <a:t>književnega besedila.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Določim</a:t>
            </a:r>
            <a:r>
              <a:rPr lang="sl-SI" dirty="0">
                <a:solidFill>
                  <a:srgbClr val="FF0000"/>
                </a:solidFill>
              </a:rPr>
              <a:t> temo </a:t>
            </a:r>
            <a:r>
              <a:rPr lang="sl-SI" dirty="0"/>
              <a:t>besedila in prepoznam </a:t>
            </a:r>
            <a:r>
              <a:rPr lang="sl-SI" dirty="0">
                <a:solidFill>
                  <a:srgbClr val="FF0000"/>
                </a:solidFill>
              </a:rPr>
              <a:t>snov</a:t>
            </a:r>
            <a:r>
              <a:rPr lang="sl-SI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/>
              <a:t>Ob izbranem besedilu </a:t>
            </a:r>
            <a:r>
              <a:rPr lang="sl-SI" b="1" dirty="0"/>
              <a:t>predstavim </a:t>
            </a:r>
            <a:r>
              <a:rPr lang="sl-SI" dirty="0"/>
              <a:t>značilnosti </a:t>
            </a:r>
            <a:r>
              <a:rPr lang="sl-SI" dirty="0">
                <a:solidFill>
                  <a:srgbClr val="FF0000"/>
                </a:solidFill>
              </a:rPr>
              <a:t>lirske</a:t>
            </a:r>
            <a:r>
              <a:rPr lang="sl-SI" dirty="0"/>
              <a:t> in </a:t>
            </a:r>
            <a:r>
              <a:rPr lang="sl-SI" dirty="0">
                <a:solidFill>
                  <a:srgbClr val="FF0000"/>
                </a:solidFill>
              </a:rPr>
              <a:t>impresionistične pesmi</a:t>
            </a:r>
            <a:r>
              <a:rPr lang="sl-SI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Prepoznavam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lirskega izpovedovalca </a:t>
            </a:r>
            <a:r>
              <a:rPr lang="sl-SI" dirty="0"/>
              <a:t>(1. oseba, sedanjik</a:t>
            </a:r>
            <a:r>
              <a:rPr lang="sl-SI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Predstavim </a:t>
            </a:r>
            <a:r>
              <a:rPr lang="sl-SI" dirty="0" smtClean="0"/>
              <a:t>vlogo </a:t>
            </a:r>
            <a:r>
              <a:rPr lang="sl-SI" dirty="0" smtClean="0">
                <a:solidFill>
                  <a:srgbClr val="FF0000"/>
                </a:solidFill>
              </a:rPr>
              <a:t>pesniški sredstev</a:t>
            </a:r>
            <a:r>
              <a:rPr lang="sl-SI" dirty="0" smtClean="0"/>
              <a:t>.</a:t>
            </a:r>
            <a:endParaRPr lang="sl-SI" dirty="0">
              <a:solidFill>
                <a:srgbClr val="0070C0"/>
              </a:solidFill>
            </a:endParaRPr>
          </a:p>
        </p:txBody>
      </p:sp>
      <p:cxnSp>
        <p:nvCxnSpPr>
          <p:cNvPr id="10" name="Raven puščični povezovalnik 9"/>
          <p:cNvCxnSpPr>
            <a:stCxn id="6" idx="2"/>
          </p:cNvCxnSpPr>
          <p:nvPr/>
        </p:nvCxnSpPr>
        <p:spPr>
          <a:xfrm flipH="1">
            <a:off x="6305772" y="991293"/>
            <a:ext cx="1794375" cy="140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6305772" y="1231521"/>
            <a:ext cx="1941245" cy="2314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8395063" y="1396613"/>
            <a:ext cx="149826" cy="645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8648318" y="1280104"/>
            <a:ext cx="2931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Učne oblike: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f</a:t>
            </a:r>
            <a:r>
              <a:rPr lang="sl-SI" sz="2000" dirty="0" smtClean="0"/>
              <a:t>rontalna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individualna oblika 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p</a:t>
            </a:r>
            <a:r>
              <a:rPr lang="sl-SI" sz="2000" dirty="0" smtClean="0"/>
              <a:t>reverjanje znanja</a:t>
            </a:r>
            <a:endParaRPr lang="sl-SI" sz="2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279800" y="3590784"/>
            <a:ext cx="36857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Učne metode: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m</a:t>
            </a:r>
            <a:r>
              <a:rPr lang="sl-SI" sz="2000" dirty="0" smtClean="0"/>
              <a:t>etoda branja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delo z besedilom (neznano besedilo)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p</a:t>
            </a:r>
            <a:r>
              <a:rPr lang="sl-SI" sz="2000" dirty="0" smtClean="0"/>
              <a:t>roblemsko učenje (uporaba predhodnega znanja pri obravnavi neznanega besedila)</a:t>
            </a:r>
          </a:p>
          <a:p>
            <a:endParaRPr lang="sl-SI" dirty="0" smtClean="0"/>
          </a:p>
        </p:txBody>
      </p: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4086650" y="1998525"/>
            <a:ext cx="3803469" cy="1053812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sl-SI" sz="3200" b="1" dirty="0" smtClean="0">
                <a:latin typeface="+mn-lt"/>
              </a:rPr>
              <a:t>POUK SLOVENŠČINE</a:t>
            </a:r>
            <a:br>
              <a:rPr lang="sl-SI" sz="3200" b="1" dirty="0" smtClean="0">
                <a:latin typeface="+mn-lt"/>
              </a:rPr>
            </a:br>
            <a:r>
              <a:rPr lang="sl-SI" sz="2000" b="1" dirty="0" smtClean="0">
                <a:latin typeface="+mn-lt"/>
              </a:rPr>
              <a:t>(samostojno učenje z e-gradivi)</a:t>
            </a:r>
            <a:endParaRPr lang="sl-SI" sz="2000" b="1" dirty="0">
              <a:latin typeface="+mn-lt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920508" y="421124"/>
            <a:ext cx="157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/>
              <a:t>Trajanje: </a:t>
            </a:r>
            <a:endParaRPr lang="sl-SI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2 </a:t>
            </a:r>
            <a:r>
              <a:rPr lang="sl-SI" sz="2000" dirty="0"/>
              <a:t>šolski uri</a:t>
            </a:r>
            <a:endParaRPr lang="sl-SI" sz="2000" dirty="0"/>
          </a:p>
        </p:txBody>
      </p:sp>
      <p:sp>
        <p:nvSpPr>
          <p:cNvPr id="14" name="Pravokotnik 13"/>
          <p:cNvSpPr/>
          <p:nvPr/>
        </p:nvSpPr>
        <p:spPr>
          <a:xfrm>
            <a:off x="4063802" y="678278"/>
            <a:ext cx="2675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 smtClean="0"/>
              <a:t>Prostor: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r</a:t>
            </a:r>
            <a:r>
              <a:rPr lang="sl-SI" sz="2000" dirty="0" smtClean="0"/>
              <a:t>ačunalniška učilnica</a:t>
            </a:r>
            <a:endParaRPr lang="sl-SI" sz="2000" dirty="0"/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1936501" y="3651744"/>
            <a:ext cx="5884550" cy="2460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100" b="1" dirty="0" smtClean="0"/>
              <a:t>Učni pripomočki:</a:t>
            </a:r>
          </a:p>
          <a:p>
            <a:pPr>
              <a:lnSpc>
                <a:spcPct val="100000"/>
              </a:lnSpc>
            </a:pPr>
            <a:r>
              <a:rPr lang="sl-SI" sz="2100" dirty="0" smtClean="0"/>
              <a:t>i-učbenik (Slovenščina 9, str. 437-443)</a:t>
            </a:r>
          </a:p>
          <a:p>
            <a:pPr>
              <a:lnSpc>
                <a:spcPct val="100000"/>
              </a:lnSpc>
            </a:pPr>
            <a:r>
              <a:rPr lang="sl-SI" sz="2100" dirty="0" smtClean="0"/>
              <a:t>informacijsko-komunikacijska tehnologija (IKT)</a:t>
            </a:r>
          </a:p>
          <a:p>
            <a:pPr>
              <a:lnSpc>
                <a:spcPct val="100000"/>
              </a:lnSpc>
            </a:pPr>
            <a:r>
              <a:rPr lang="sl-SI" sz="2100" dirty="0" smtClean="0"/>
              <a:t>e-pošta</a:t>
            </a:r>
          </a:p>
          <a:p>
            <a:pPr>
              <a:lnSpc>
                <a:spcPct val="100000"/>
              </a:lnSpc>
            </a:pPr>
            <a:r>
              <a:rPr lang="sl-SI" sz="2100" dirty="0" smtClean="0"/>
              <a:t>strukturirani napotki za delo (Jazon; e-gradivo) </a:t>
            </a:r>
          </a:p>
          <a:p>
            <a:pPr>
              <a:lnSpc>
                <a:spcPct val="100000"/>
              </a:lnSpc>
            </a:pPr>
            <a:r>
              <a:rPr lang="sl-SI" sz="2100" dirty="0" err="1" smtClean="0"/>
              <a:t>samoevalvacijski</a:t>
            </a:r>
            <a:r>
              <a:rPr lang="sl-SI" sz="2100" dirty="0" smtClean="0"/>
              <a:t> obrazec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31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17" name="Raven puščični povezovalnik 16"/>
          <p:cNvCxnSpPr/>
          <p:nvPr/>
        </p:nvCxnSpPr>
        <p:spPr>
          <a:xfrm flipV="1">
            <a:off x="7207498" y="1111508"/>
            <a:ext cx="245198" cy="870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7886183" y="1633837"/>
            <a:ext cx="787235" cy="43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H="1" flipV="1">
            <a:off x="5538651" y="1399118"/>
            <a:ext cx="337305" cy="591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7356506" y="3052337"/>
            <a:ext cx="992362" cy="538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3800863" y="3052337"/>
            <a:ext cx="781183" cy="538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Slika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9" y="1011429"/>
            <a:ext cx="3384272" cy="2392823"/>
          </a:xfrm>
          <a:prstGeom prst="rect">
            <a:avLst/>
          </a:prstGeom>
        </p:spPr>
      </p:pic>
      <p:sp>
        <p:nvSpPr>
          <p:cNvPr id="45" name="Pravokotnik 44"/>
          <p:cNvSpPr/>
          <p:nvPr/>
        </p:nvSpPr>
        <p:spPr>
          <a:xfrm>
            <a:off x="306287" y="3404252"/>
            <a:ext cx="114646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" dirty="0" smtClean="0"/>
              <a:t>VIR: https</a:t>
            </a:r>
            <a:r>
              <a:rPr lang="sl-SI" sz="400" dirty="0"/>
              <a:t>://www.iucbeniki.si/slo9/index.html</a:t>
            </a:r>
          </a:p>
        </p:txBody>
      </p:sp>
    </p:spTree>
    <p:extLst>
      <p:ext uri="{BB962C8B-B14F-4D97-AF65-F5344CB8AC3E}">
        <p14:creationId xmlns:p14="http://schemas.microsoft.com/office/powerpoint/2010/main" val="41697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2" y="1410041"/>
            <a:ext cx="5342254" cy="400669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87977" y="1800626"/>
            <a:ext cx="64182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PREDSTAVITEV UČENCEV:</a:t>
            </a:r>
          </a:p>
          <a:p>
            <a:endParaRPr lang="sl-SI" sz="3200" b="1" dirty="0" smtClean="0"/>
          </a:p>
          <a:p>
            <a:pPr marL="342900" indent="-342900">
              <a:buFontTx/>
              <a:buChar char="-"/>
            </a:pPr>
            <a:r>
              <a:rPr lang="sl-SI" sz="2400" dirty="0" smtClean="0"/>
              <a:t>9. r. OŠ Antona Martina Slomška Vrhnika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14 učencev sodelujočih učencev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učno povprečni in slabši učenci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2 učenca z DSP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256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77" y="1232173"/>
            <a:ext cx="3309090" cy="441212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13806" y="647398"/>
            <a:ext cx="357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1. KORAK: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Branje e-navodil</a:t>
            </a:r>
            <a:endParaRPr lang="sl-SI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61" y="73031"/>
            <a:ext cx="4905082" cy="599157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444137" y="62623"/>
            <a:ext cx="462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POTEK DELA PO KORAKIH: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2386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44137" y="329480"/>
            <a:ext cx="633872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. KORAK: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reverjanje predznanja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reševanje nalog v i-učbeniku Slovenščina 9 za </a:t>
            </a:r>
            <a:r>
              <a:rPr lang="sl-SI" sz="2400" b="1" dirty="0" smtClean="0"/>
              <a:t>ugotavljanje</a:t>
            </a:r>
            <a:r>
              <a:rPr lang="sl-SI" sz="2400" dirty="0" smtClean="0"/>
              <a:t> </a:t>
            </a:r>
            <a:r>
              <a:rPr lang="sl-SI" sz="2400" b="1" dirty="0" smtClean="0"/>
              <a:t>predznanja</a:t>
            </a:r>
            <a:r>
              <a:rPr lang="sl-SI" sz="2400" dirty="0" smtClean="0"/>
              <a:t> (str. 437)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KORAK: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Samostojno učenje</a:t>
            </a:r>
          </a:p>
          <a:p>
            <a:pPr marL="342900" indent="-342900">
              <a:buFontTx/>
              <a:buChar char="-"/>
            </a:pPr>
            <a:r>
              <a:rPr lang="sl-SI" sz="2400" b="1" dirty="0" smtClean="0"/>
              <a:t>poslušanje in branje besedila</a:t>
            </a:r>
            <a:r>
              <a:rPr lang="sl-SI" sz="2400" dirty="0" smtClean="0"/>
              <a:t> - pesem Kje tihi si mi dom (str. 438)</a:t>
            </a:r>
          </a:p>
          <a:p>
            <a:pPr marL="342900" indent="-342900">
              <a:buFontTx/>
              <a:buChar char="-"/>
            </a:pP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4. KORAK: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Samostojno učenje</a:t>
            </a:r>
          </a:p>
          <a:p>
            <a:pPr marL="342900" indent="-342900">
              <a:buFontTx/>
              <a:buChar char="-"/>
            </a:pPr>
            <a:r>
              <a:rPr lang="sl-SI" sz="2400" dirty="0"/>
              <a:t>uporaba bralnih in učnih strategih po reševanju nalog  pri </a:t>
            </a:r>
            <a:r>
              <a:rPr lang="sl-SI" sz="2400" b="1" dirty="0"/>
              <a:t>izdelavi povzetka </a:t>
            </a:r>
            <a:r>
              <a:rPr lang="sl-SI" sz="2400" dirty="0"/>
              <a:t>(miselni vzorec, oporne točke, preglednica …)</a:t>
            </a:r>
          </a:p>
          <a:p>
            <a:pPr marL="342900" indent="-342900">
              <a:buFontTx/>
              <a:buChar char="-"/>
            </a:pPr>
            <a:r>
              <a:rPr lang="sl-SI" sz="2400" dirty="0"/>
              <a:t>fotografiranje/skeniranje povzetka in </a:t>
            </a:r>
            <a:r>
              <a:rPr lang="sl-SI" sz="2400" b="1" dirty="0"/>
              <a:t>posredovanje po </a:t>
            </a:r>
            <a:r>
              <a:rPr lang="sl-SI" sz="2400" b="1" dirty="0" smtClean="0"/>
              <a:t>e-pošti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u</a:t>
            </a:r>
            <a:r>
              <a:rPr lang="sl-SI" sz="2400" b="1" dirty="0" smtClean="0"/>
              <a:t>čiteljeva kakovostna povratna informacija</a:t>
            </a:r>
            <a:endParaRPr lang="sl-SI" sz="2400" b="1" dirty="0"/>
          </a:p>
          <a:p>
            <a:pPr marL="342900" indent="-342900">
              <a:buFontTx/>
              <a:buChar char="-"/>
            </a:pPr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pPr marL="342900" indent="-342900">
              <a:buFontTx/>
              <a:buChar char="-"/>
            </a:pPr>
            <a:endParaRPr lang="sl-SI" sz="2400" b="1" dirty="0"/>
          </a:p>
          <a:p>
            <a:endParaRPr lang="sl-SI" sz="2400" dirty="0"/>
          </a:p>
          <a:p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61" y="422761"/>
            <a:ext cx="3944516" cy="52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564778" y="887240"/>
            <a:ext cx="59479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. KORAK: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Samostojno učenje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pisno </a:t>
            </a:r>
            <a:r>
              <a:rPr lang="sl-SI" sz="2400" dirty="0"/>
              <a:t>sporočanje za poglabljanje doživljanja in </a:t>
            </a:r>
            <a:r>
              <a:rPr lang="sl-SI" sz="2400" dirty="0" smtClean="0"/>
              <a:t>razumevanje besedila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p</a:t>
            </a:r>
            <a:r>
              <a:rPr lang="sl-SI" sz="2400" b="1" dirty="0" smtClean="0"/>
              <a:t>isanje poustvarjalnega besedila </a:t>
            </a:r>
            <a:r>
              <a:rPr lang="sl-SI" sz="2400" dirty="0" smtClean="0"/>
              <a:t>(impresionistična pesem o svojem življenju)</a:t>
            </a:r>
          </a:p>
          <a:p>
            <a:pPr marL="342900" indent="-342900">
              <a:buFontTx/>
              <a:buChar char="-"/>
            </a:pPr>
            <a:r>
              <a:rPr lang="sl-SI" sz="2400" dirty="0"/>
              <a:t>fotografiranje/skeniranje </a:t>
            </a:r>
            <a:r>
              <a:rPr lang="sl-SI" sz="2400" dirty="0" smtClean="0"/>
              <a:t>izdelka </a:t>
            </a:r>
            <a:r>
              <a:rPr lang="sl-SI" sz="2400" dirty="0"/>
              <a:t>in </a:t>
            </a:r>
            <a:r>
              <a:rPr lang="sl-SI" sz="2400" b="1" dirty="0"/>
              <a:t>posredovanje po </a:t>
            </a:r>
            <a:r>
              <a:rPr lang="sl-SI" sz="2400" b="1" dirty="0" smtClean="0"/>
              <a:t>e-pošti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učiteljeva kakovostna povratna informacija</a:t>
            </a:r>
          </a:p>
          <a:p>
            <a:pPr marL="342900" indent="-342900">
              <a:buFontTx/>
              <a:buChar char="-"/>
            </a:pPr>
            <a:endParaRPr lang="sl-SI" sz="2400" b="1" dirty="0"/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KORAK: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Končno preverjanje znanja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reševanje preverjanja znanja (str. 442,443)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" y="448887"/>
            <a:ext cx="3944516" cy="52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57349" y="383969"/>
            <a:ext cx="5775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7. KORAK: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Samovrednotenje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reševanje obrazca za </a:t>
            </a:r>
            <a:r>
              <a:rPr lang="sl-SI" sz="2400" b="1" dirty="0" smtClean="0"/>
              <a:t>samovrednotenje (semafor) </a:t>
            </a:r>
            <a:r>
              <a:rPr lang="sl-SI" sz="2400" dirty="0" smtClean="0"/>
              <a:t>in </a:t>
            </a:r>
            <a:r>
              <a:rPr lang="sl-SI" sz="2400" b="1" dirty="0" smtClean="0"/>
              <a:t>posredovanje po e-pošti</a:t>
            </a:r>
          </a:p>
          <a:p>
            <a:pPr marL="457200" indent="-457200">
              <a:buFontTx/>
              <a:buChar char="-"/>
            </a:pPr>
            <a:r>
              <a:rPr lang="sl-SI" sz="2400" b="1" dirty="0"/>
              <a:t>učiteljeva kakovostna povratna informacija</a:t>
            </a:r>
          </a:p>
          <a:p>
            <a:pPr marL="457200" indent="-457200">
              <a:buFontTx/>
              <a:buChar char="-"/>
            </a:pPr>
            <a:endParaRPr lang="sl-SI" sz="24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0" y="2368003"/>
            <a:ext cx="4622218" cy="34666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164" y="292133"/>
            <a:ext cx="5388572" cy="5385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9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6182"/>
            <a:ext cx="7210697" cy="48524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520877"/>
            <a:ext cx="2534194" cy="51731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036320" y="161115"/>
            <a:ext cx="338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REZULTATI</a:t>
            </a:r>
            <a:endParaRPr lang="sl-SI" sz="40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525692" y="1245325"/>
            <a:ext cx="28681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b="1" dirty="0" err="1" smtClean="0"/>
              <a:t>dobroo</a:t>
            </a:r>
            <a:r>
              <a:rPr lang="sl-SI" b="1" dirty="0" smtClean="0"/>
              <a:t> sestavljeno gradivo</a:t>
            </a:r>
            <a:r>
              <a:rPr lang="sl-SI" dirty="0" smtClean="0"/>
              <a:t> (prevlada odgovorov v zelenem in rumenem polju)</a:t>
            </a:r>
          </a:p>
          <a:p>
            <a:pPr marL="285750" indent="-285750"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čenci najbolj obvladajo izpostavljanje podobnosti/razlik med obravnavanim besedilom in drugimi besedili</a:t>
            </a:r>
          </a:p>
          <a:p>
            <a:pPr marL="285750" indent="-285750"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čenci najmanj obvladajo predstavitev lirske in impresionistične pesmi ob izbranem besedilu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17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18" y="2071005"/>
            <a:ext cx="66294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ravokotnik 2"/>
          <p:cNvSpPr/>
          <p:nvPr/>
        </p:nvSpPr>
        <p:spPr>
          <a:xfrm>
            <a:off x="603559" y="431465"/>
            <a:ext cx="77796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8. KORAK: Načrtovanje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učenja za izboljšanje učnih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dosežkov</a:t>
            </a:r>
          </a:p>
          <a:p>
            <a:pPr marL="342900" indent="-342900"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efleksija o učenju </a:t>
            </a: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n</a:t>
            </a:r>
            <a:r>
              <a:rPr lang="sl-SI" sz="2400" dirty="0" smtClean="0"/>
              <a:t>ačrtovanje izboljšanja (kaj in na kakšen način)</a:t>
            </a:r>
          </a:p>
        </p:txBody>
      </p:sp>
    </p:spTree>
    <p:extLst>
      <p:ext uri="{BB962C8B-B14F-4D97-AF65-F5344CB8AC3E}">
        <p14:creationId xmlns:p14="http://schemas.microsoft.com/office/powerpoint/2010/main" val="37240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5984" y="284209"/>
            <a:ext cx="11031582" cy="5628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REZULTATI (NAJPOGOSTEJŠI ODGOVORI):</a:t>
            </a:r>
          </a:p>
          <a:p>
            <a:pPr marL="0" indent="0">
              <a:buNone/>
            </a:pPr>
            <a:endParaRPr lang="sl-SI" sz="1500" dirty="0" smtClean="0"/>
          </a:p>
          <a:p>
            <a:pPr marL="0" indent="0">
              <a:buNone/>
            </a:pPr>
            <a:r>
              <a:rPr lang="sl-SI" sz="2600" b="1" dirty="0" smtClean="0"/>
              <a:t>Kaj že znam?</a:t>
            </a:r>
          </a:p>
          <a:p>
            <a:r>
              <a:rPr lang="sl-SI" sz="2400" dirty="0"/>
              <a:t>ž</a:t>
            </a:r>
            <a:r>
              <a:rPr lang="sl-SI" sz="2400" dirty="0" smtClean="0"/>
              <a:t>ivljenje in delo Josipa Murna</a:t>
            </a:r>
          </a:p>
          <a:p>
            <a:r>
              <a:rPr lang="sl-SI" sz="2400" dirty="0" smtClean="0"/>
              <a:t>značilnosti literarnega obdobja moderna</a:t>
            </a:r>
          </a:p>
          <a:p>
            <a:pPr>
              <a:buFontTx/>
              <a:buChar char="-"/>
            </a:pPr>
            <a:endParaRPr lang="sl-SI" sz="2400" dirty="0" smtClean="0"/>
          </a:p>
          <a:p>
            <a:pPr marL="0" indent="0">
              <a:buNone/>
            </a:pPr>
            <a:r>
              <a:rPr lang="sl-SI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Kaj želim še izboljšati?</a:t>
            </a:r>
            <a:endParaRPr lang="sl-SI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400" dirty="0" smtClean="0"/>
              <a:t>znanje o pesniških sredstvih</a:t>
            </a:r>
          </a:p>
          <a:p>
            <a:r>
              <a:rPr lang="sl-SI" sz="2400" dirty="0"/>
              <a:t>p</a:t>
            </a:r>
            <a:r>
              <a:rPr lang="sl-SI" sz="2400" dirty="0" smtClean="0"/>
              <a:t>oznati več podatkov o avtorju in književnem obdobju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Kako so mi pri napredku pomagale različne vrste nalog</a:t>
            </a:r>
            <a:r>
              <a:rPr lang="sl-SI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l-SI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elo so mi pomagale; tako si zapomnim več podatkov</a:t>
            </a:r>
          </a:p>
          <a:p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edaj posamezne podatke </a:t>
            </a:r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bolje povezujem </a:t>
            </a:r>
            <a:endParaRPr lang="sl-SI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l-SI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aja dela mojstra, kar pomeni, da sem svoje znanje utrjeval</a:t>
            </a:r>
          </a:p>
          <a:p>
            <a:pPr marL="0" indent="0">
              <a:buNone/>
            </a:pPr>
            <a:endParaRPr lang="sl-SI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410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75061" y="313720"/>
            <a:ext cx="10276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POZITIVNI UČINKI RABE INFORMACIJSKE TEHNOLOGIJE PRI POUKU SLOVENŠČINE (UN):</a:t>
            </a:r>
          </a:p>
          <a:p>
            <a:endParaRPr lang="sl-SI" sz="1600" b="1" dirty="0" smtClean="0"/>
          </a:p>
          <a:p>
            <a:pPr marL="285750" indent="-285750">
              <a:buFontTx/>
              <a:buChar char="-"/>
            </a:pPr>
            <a:r>
              <a:rPr lang="sl-SI" sz="2400" dirty="0" smtClean="0"/>
              <a:t>uresničevanje učnih ciljev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spodbujanje </a:t>
            </a:r>
            <a:r>
              <a:rPr lang="sl-SI" sz="2400" dirty="0"/>
              <a:t>aktivnosti učencev in </a:t>
            </a:r>
            <a:r>
              <a:rPr lang="sl-SI" sz="2400" dirty="0" smtClean="0"/>
              <a:t>učenk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motivacija učencev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spodbujanje učenja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 smtClean="0"/>
              <a:t>digitalno opismenjevanje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učinkovitejše - hitrejše </a:t>
            </a:r>
            <a:r>
              <a:rPr lang="sl-SI" sz="2400" dirty="0"/>
              <a:t>in kakovostnejše doseganje ciljev pouka </a:t>
            </a:r>
            <a:r>
              <a:rPr lang="sl-SI" sz="2400" dirty="0" smtClean="0"/>
              <a:t>slovenščine</a:t>
            </a:r>
          </a:p>
          <a:p>
            <a:r>
              <a:rPr lang="sl-SI" sz="2400" dirty="0"/>
              <a:t>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96386" y="4099372"/>
            <a:ext cx="10833466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2200" dirty="0" smtClean="0"/>
              <a:t>„Učitelj naj vključuje </a:t>
            </a:r>
            <a:r>
              <a:rPr lang="sl-SI" sz="2200" dirty="0"/>
              <a:t>naj delo s </a:t>
            </a:r>
            <a:r>
              <a:rPr lang="sl-SI" sz="2200" b="1" dirty="0"/>
              <a:t>kakovostnimi e-vsebinami </a:t>
            </a:r>
            <a:r>
              <a:rPr lang="sl-SI" sz="2200" dirty="0"/>
              <a:t>(e-gradiva, e-knjige, e-učbeniki, spletni slovarji in drugi jezikovni priročniki …) in e-storitvami. Vključevanje naštetega omogoča večjo stopnjo </a:t>
            </a:r>
            <a:r>
              <a:rPr lang="sl-SI" sz="2200" b="1" dirty="0"/>
              <a:t>diferenciacije</a:t>
            </a:r>
            <a:r>
              <a:rPr lang="sl-SI" sz="2200" dirty="0"/>
              <a:t> in</a:t>
            </a:r>
            <a:r>
              <a:rPr lang="sl-SI" sz="2200" b="1" dirty="0"/>
              <a:t> individualizacije/</a:t>
            </a:r>
            <a:r>
              <a:rPr lang="sl-SI" sz="2200" b="1" dirty="0" err="1"/>
              <a:t>personalizacije</a:t>
            </a:r>
            <a:r>
              <a:rPr lang="sl-SI" sz="2200" b="1" dirty="0"/>
              <a:t> </a:t>
            </a:r>
            <a:r>
              <a:rPr lang="sl-SI" sz="2200" dirty="0"/>
              <a:t>pri pouku in učenju</a:t>
            </a:r>
            <a:r>
              <a:rPr lang="sl-SI" sz="2200" dirty="0" smtClean="0"/>
              <a:t>.“</a:t>
            </a:r>
          </a:p>
          <a:p>
            <a:r>
              <a:rPr lang="sl-SI" sz="900" dirty="0" smtClean="0"/>
              <a:t>(vir: Digitaliziran učni načrt Slovenščina. Ljubljana: Zavod Republike Slovenije za šolstvo. Pridobljeno iz </a:t>
            </a:r>
            <a:r>
              <a:rPr lang="sl-SI" sz="900" dirty="0" smtClean="0">
                <a:hlinkClick r:id="rId2"/>
              </a:rPr>
              <a:t>https</a:t>
            </a:r>
            <a:r>
              <a:rPr lang="sl-SI" sz="900" dirty="0">
                <a:hlinkClick r:id="rId2"/>
              </a:rPr>
              <a:t>://dun.zrss.augmentech.si</a:t>
            </a:r>
            <a:r>
              <a:rPr lang="sl-SI" sz="900" dirty="0" smtClean="0">
                <a:hlinkClick r:id="rId2"/>
              </a:rPr>
              <a:t>/#/</a:t>
            </a:r>
            <a:r>
              <a:rPr lang="sl-SI" sz="900" dirty="0" smtClean="0"/>
              <a:t> Dostop 29. 6. 2022.)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5917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7571" y="467088"/>
            <a:ext cx="10515600" cy="538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Na kaj moram biti pri učenju še posebej pozoren/pozorna?</a:t>
            </a:r>
          </a:p>
          <a:p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so moji zapiski preglednejši, urejeni</a:t>
            </a:r>
          </a:p>
          <a:p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pravilno izpišem podatke</a:t>
            </a:r>
          </a:p>
          <a:p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poiščem razlago neznanih pojmov in se jih ne učim na pamet</a:t>
            </a:r>
          </a:p>
          <a:p>
            <a:endParaRPr lang="sl-SI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kaj sem pri učenju še posebej ponosen/ponosna?</a:t>
            </a: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sem se </a:t>
            </a: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 pomočjo vaj v i-učbeniku tako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hitro </a:t>
            </a: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naučil obravnavano snov</a:t>
            </a:r>
            <a:endParaRPr lang="sl-SI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sem se </a:t>
            </a: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naučil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nekaj novega</a:t>
            </a:r>
          </a:p>
          <a:p>
            <a:pPr>
              <a:spcAft>
                <a:spcPts val="800"/>
              </a:spcAft>
            </a:pP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si znam narediti </a:t>
            </a: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povzetek snovi, kar mi pomaga, da se lažje učim</a:t>
            </a:r>
          </a:p>
          <a:p>
            <a:pPr>
              <a:spcAft>
                <a:spcPts val="800"/>
              </a:spcAft>
            </a:pPr>
            <a:r>
              <a:rPr lang="sl-SI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ko </a:t>
            </a:r>
            <a:r>
              <a:rPr lang="sl-SI" sz="2200" dirty="0">
                <a:ea typeface="Calibri" panose="020F0502020204030204" pitchFamily="34" charset="0"/>
                <a:cs typeface="Arial" panose="020B0604020202020204" pitchFamily="34" charset="0"/>
              </a:rPr>
              <a:t>se naučim določeno snov in jo razumem in </a:t>
            </a:r>
            <a:r>
              <a:rPr lang="sl-SI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znam</a:t>
            </a:r>
            <a:endParaRPr lang="sl-SI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če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učim, potem znam</a:t>
            </a:r>
          </a:p>
          <a:p>
            <a:pPr>
              <a:spcAft>
                <a:spcPts val="800"/>
              </a:spcAft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4321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36022" y="589197"/>
            <a:ext cx="9988731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l-SI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sem pri učenju spoznal/-a o sebi in o svojem delu?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sem se izboljšal v pisanju pesmi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ea typeface="Calibri" panose="020F0502020204030204" pitchFamily="34" charset="0"/>
                <a:cs typeface="Times New Roman" panose="02020603050405020304" pitchFamily="18" charset="0"/>
              </a:rPr>
              <a:t>veliko mi pomaga dobra in razumljiva predstavitev </a:t>
            </a:r>
            <a:r>
              <a:rPr lang="sl-SI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snovi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spoznal </a:t>
            </a:r>
            <a:r>
              <a:rPr lang="sl-SI" sz="2200" dirty="0">
                <a:ea typeface="Calibri" panose="020F0502020204030204" pitchFamily="34" charset="0"/>
                <a:cs typeface="Arial" panose="020B0604020202020204" pitchFamily="34" charset="0"/>
              </a:rPr>
              <a:t>sem, da ko se sam učim, je na koncu tudi napredek in tega sem zelo </a:t>
            </a:r>
            <a:r>
              <a:rPr lang="sl-SI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vesel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lahko se naučim, če imam dobra navodila in si lahko potem tudi veliko zapomnim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l-SI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446" y="296609"/>
            <a:ext cx="10515600" cy="1054372"/>
          </a:xfrm>
        </p:spPr>
        <p:txBody>
          <a:bodyPr/>
          <a:lstStyle/>
          <a:p>
            <a:r>
              <a:rPr lang="sl-SI" b="1" dirty="0">
                <a:latin typeface="+mn-lt"/>
              </a:rPr>
              <a:t>ZAKLJUČEK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21" y="1515291"/>
            <a:ext cx="2208298" cy="331796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143794" y="2838994"/>
            <a:ext cx="653143" cy="6705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143794" y="3778837"/>
            <a:ext cx="653143" cy="67056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92" y="1515290"/>
            <a:ext cx="2208298" cy="331796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6129669" y="1885406"/>
            <a:ext cx="653143" cy="6705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6129668" y="2838994"/>
            <a:ext cx="653143" cy="6705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6129668" y="3778837"/>
            <a:ext cx="653143" cy="67056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>
            <a:off x="4569710" y="2945334"/>
            <a:ext cx="862149" cy="322217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7733169" y="2032388"/>
            <a:ext cx="3056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IZZIV: Rdeče polje spremeniti v rumeno.</a:t>
            </a:r>
          </a:p>
          <a:p>
            <a:pPr algn="ctr"/>
            <a:endParaRPr lang="sl-SI" sz="2400" b="1" dirty="0"/>
          </a:p>
          <a:p>
            <a:pPr algn="ctr"/>
            <a:endParaRPr lang="sl-SI" sz="4000" b="1" dirty="0" smtClean="0"/>
          </a:p>
          <a:p>
            <a:pPr algn="ctr"/>
            <a:r>
              <a:rPr lang="sl-SI" sz="4800" b="1" dirty="0" smtClean="0">
                <a:solidFill>
                  <a:srgbClr val="FF0000"/>
                </a:solidFill>
              </a:rPr>
              <a:t>IDEJE?</a:t>
            </a:r>
          </a:p>
        </p:txBody>
      </p:sp>
      <p:sp>
        <p:nvSpPr>
          <p:cNvPr id="16" name="Desna puščica 15"/>
          <p:cNvSpPr/>
          <p:nvPr/>
        </p:nvSpPr>
        <p:spPr>
          <a:xfrm rot="5400000">
            <a:off x="8817417" y="3199706"/>
            <a:ext cx="862149" cy="2961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4496810" y="442290"/>
            <a:ext cx="682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Učitelj dobi ustrezno povratno informacijo, ki mu lahko pomaga pri nadaljnjem načrtovanju dela.</a:t>
            </a:r>
            <a:endParaRPr lang="sl-SI" sz="2400" dirty="0"/>
          </a:p>
        </p:txBody>
      </p:sp>
      <p:sp>
        <p:nvSpPr>
          <p:cNvPr id="18" name="Elipsa 17"/>
          <p:cNvSpPr/>
          <p:nvPr/>
        </p:nvSpPr>
        <p:spPr>
          <a:xfrm>
            <a:off x="3143794" y="1885406"/>
            <a:ext cx="653143" cy="6705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5320" y="121920"/>
            <a:ext cx="10515600" cy="1167760"/>
          </a:xfrm>
        </p:spPr>
        <p:txBody>
          <a:bodyPr/>
          <a:lstStyle/>
          <a:p>
            <a:r>
              <a:rPr lang="sl-SI" b="1" dirty="0">
                <a:latin typeface="+mn-lt"/>
              </a:rPr>
              <a:t>POTREBE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5533" y="2233203"/>
            <a:ext cx="10761617" cy="4838808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pPr marL="0" indent="0" algn="ctr">
              <a:buNone/>
            </a:pPr>
            <a:r>
              <a:rPr lang="sl-SI" b="1" dirty="0" smtClean="0">
                <a:solidFill>
                  <a:srgbClr val="0070C0"/>
                </a:solidFill>
              </a:rPr>
              <a:t>KAKOVOSTNA ELEKTRONSKA UČNA GRADIVA</a:t>
            </a:r>
          </a:p>
          <a:p>
            <a:pPr marL="0" indent="0" algn="ctr">
              <a:buNone/>
            </a:pPr>
            <a:r>
              <a:rPr lang="sl-SI" sz="2400" dirty="0" smtClean="0"/>
              <a:t>(Ta naj učencem omogočajo </a:t>
            </a:r>
            <a:r>
              <a:rPr lang="sl-SI" sz="2400" b="1" dirty="0" smtClean="0"/>
              <a:t>samostojno delo s pomočjo IKT</a:t>
            </a:r>
            <a:r>
              <a:rPr lang="sl-SI" sz="2400" dirty="0" smtClean="0"/>
              <a:t>, </a:t>
            </a:r>
          </a:p>
          <a:p>
            <a:pPr marL="0" indent="0" algn="ctr">
              <a:buNone/>
            </a:pPr>
            <a:r>
              <a:rPr lang="sl-SI" sz="2400" dirty="0" smtClean="0"/>
              <a:t>učiteljem pa nudijo </a:t>
            </a:r>
            <a:r>
              <a:rPr lang="sl-SI" sz="2400" b="1" dirty="0" smtClean="0"/>
              <a:t>povratno informacijo o njihovem napredku</a:t>
            </a:r>
            <a:r>
              <a:rPr lang="sl-SI" sz="2400" dirty="0" smtClean="0"/>
              <a:t>.)</a:t>
            </a:r>
          </a:p>
          <a:p>
            <a:endParaRPr lang="sl-SI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sl-SI" b="1" dirty="0" smtClean="0">
                <a:solidFill>
                  <a:srgbClr val="0070C0"/>
                </a:solidFill>
              </a:rPr>
              <a:t>PORTAL JAZON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l-SI" sz="2400" dirty="0" smtClean="0"/>
              <a:t>(ZRSŠ, zunanji sodelavci)</a:t>
            </a:r>
          </a:p>
          <a:p>
            <a:endParaRPr lang="sl-SI" dirty="0"/>
          </a:p>
        </p:txBody>
      </p:sp>
      <p:sp>
        <p:nvSpPr>
          <p:cNvPr id="4" name="Puščica dol 3"/>
          <p:cNvSpPr/>
          <p:nvPr/>
        </p:nvSpPr>
        <p:spPr>
          <a:xfrm rot="18660409">
            <a:off x="4971505" y="2205495"/>
            <a:ext cx="391886" cy="578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 dol 4"/>
          <p:cNvSpPr/>
          <p:nvPr/>
        </p:nvSpPr>
        <p:spPr>
          <a:xfrm>
            <a:off x="6210398" y="4109306"/>
            <a:ext cx="391886" cy="578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7061563" y="1310268"/>
            <a:ext cx="3589020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/>
              <a:t>običajen pouk, ki je zastavljen nekoliko drugače</a:t>
            </a:r>
            <a:endParaRPr lang="sl-SI" sz="2400" dirty="0"/>
          </a:p>
        </p:txBody>
      </p:sp>
      <p:sp>
        <p:nvSpPr>
          <p:cNvPr id="7" name="Pravokotnik 6"/>
          <p:cNvSpPr/>
          <p:nvPr/>
        </p:nvSpPr>
        <p:spPr>
          <a:xfrm>
            <a:off x="926786" y="1317909"/>
            <a:ext cx="5291607" cy="7386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/>
              <a:t>š</a:t>
            </a:r>
            <a:r>
              <a:rPr lang="sl-SI" sz="2400" dirty="0" smtClean="0"/>
              <a:t>olanje </a:t>
            </a:r>
            <a:r>
              <a:rPr lang="sl-SI" sz="2400" dirty="0"/>
              <a:t>na daljavo </a:t>
            </a:r>
          </a:p>
          <a:p>
            <a:pPr algn="ctr"/>
            <a:r>
              <a:rPr lang="sl-SI" dirty="0"/>
              <a:t>(Covid-19, daljša odsotnost učencev)</a:t>
            </a:r>
          </a:p>
        </p:txBody>
      </p:sp>
      <p:sp>
        <p:nvSpPr>
          <p:cNvPr id="8" name="Puščica dol 7"/>
          <p:cNvSpPr/>
          <p:nvPr/>
        </p:nvSpPr>
        <p:spPr>
          <a:xfrm rot="2371351">
            <a:off x="7483927" y="2195336"/>
            <a:ext cx="391886" cy="578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+mn-lt"/>
              </a:rPr>
              <a:t>CILJI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sl-SI" dirty="0"/>
              <a:t>samostojno delo </a:t>
            </a:r>
            <a:r>
              <a:rPr lang="sl-SI" dirty="0" smtClean="0"/>
              <a:t>učencev</a:t>
            </a:r>
          </a:p>
          <a:p>
            <a:r>
              <a:rPr lang="sl-SI" dirty="0" smtClean="0"/>
              <a:t>raba IKT</a:t>
            </a:r>
            <a:endParaRPr lang="sl-SI" dirty="0"/>
          </a:p>
          <a:p>
            <a:r>
              <a:rPr lang="sl-SI" dirty="0"/>
              <a:t>strukturirana navodila</a:t>
            </a:r>
          </a:p>
          <a:p>
            <a:r>
              <a:rPr lang="sl-SI" dirty="0"/>
              <a:t>formativno spremljanje </a:t>
            </a:r>
            <a:r>
              <a:rPr lang="sl-SI" dirty="0" smtClean="0"/>
              <a:t>znanja:</a:t>
            </a:r>
          </a:p>
          <a:p>
            <a:pPr lvl="2"/>
            <a:r>
              <a:rPr lang="sl-SI" sz="2400" dirty="0" smtClean="0"/>
              <a:t>učenec: </a:t>
            </a:r>
          </a:p>
          <a:p>
            <a:pPr marL="914400" lvl="2" indent="0">
              <a:buNone/>
            </a:pPr>
            <a:r>
              <a:rPr lang="sl-SI" sz="2400" dirty="0"/>
              <a:t>	</a:t>
            </a:r>
            <a:r>
              <a:rPr lang="sl-SI" sz="2400" dirty="0" smtClean="0"/>
              <a:t>- kritično vrednotenje lastnega znanja </a:t>
            </a:r>
            <a:endParaRPr lang="sl-SI" sz="2400" dirty="0"/>
          </a:p>
          <a:p>
            <a:pPr marL="914400" lvl="2" indent="0">
              <a:buNone/>
            </a:pPr>
            <a:r>
              <a:rPr lang="sl-SI" sz="2400" dirty="0" smtClean="0"/>
              <a:t>	- povratne informacije učitelju o razumevanju obravnavane snovi</a:t>
            </a:r>
          </a:p>
          <a:p>
            <a:pPr lvl="2"/>
            <a:r>
              <a:rPr lang="sl-SI" sz="2400" dirty="0"/>
              <a:t>u</a:t>
            </a:r>
            <a:r>
              <a:rPr lang="sl-SI" sz="2400" dirty="0" smtClean="0"/>
              <a:t>čitelj: </a:t>
            </a:r>
          </a:p>
          <a:p>
            <a:pPr marL="1828800" lvl="4" indent="0">
              <a:buNone/>
            </a:pPr>
            <a:r>
              <a:rPr lang="sl-SI" sz="2200" dirty="0" smtClean="0"/>
              <a:t>- povratna </a:t>
            </a:r>
            <a:r>
              <a:rPr lang="sl-SI" sz="2200" dirty="0"/>
              <a:t>informacija </a:t>
            </a:r>
            <a:r>
              <a:rPr lang="sl-SI" sz="2200" dirty="0" smtClean="0"/>
              <a:t>učencem v </a:t>
            </a:r>
            <a:r>
              <a:rPr lang="sl-SI" sz="2200" dirty="0"/>
              <a:t>obliki nasveta za izboljšanje </a:t>
            </a:r>
            <a:r>
              <a:rPr lang="sl-SI" sz="2200" dirty="0" smtClean="0"/>
              <a:t>znanja</a:t>
            </a:r>
            <a:endParaRPr lang="sl-SI" sz="2200" dirty="0"/>
          </a:p>
          <a:p>
            <a:pPr marL="0" indent="0">
              <a:buNone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6547" y="734544"/>
            <a:ext cx="6286684" cy="1325563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0000"/>
                </a:solidFill>
                <a:latin typeface="+mn-lt"/>
              </a:rPr>
              <a:t>J</a:t>
            </a:r>
            <a:r>
              <a:rPr lang="sl-SI" sz="2800" dirty="0">
                <a:solidFill>
                  <a:srgbClr val="FF0000"/>
                </a:solidFill>
                <a:latin typeface="+mn-lt"/>
              </a:rPr>
              <a:t>. Murn Aleksandrov: </a:t>
            </a:r>
            <a:r>
              <a:rPr lang="sl-SI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l-SI" sz="2800" dirty="0" smtClean="0">
                <a:solidFill>
                  <a:srgbClr val="FF0000"/>
                </a:solidFill>
                <a:latin typeface="+mn-lt"/>
              </a:rPr>
            </a:br>
            <a:r>
              <a:rPr lang="sl-SI" sz="4000" b="1" dirty="0" smtClean="0">
                <a:solidFill>
                  <a:srgbClr val="FF0000"/>
                </a:solidFill>
                <a:latin typeface="+mn-lt"/>
              </a:rPr>
              <a:t>KJE </a:t>
            </a:r>
            <a:r>
              <a:rPr lang="sl-SI" sz="4000" b="1" dirty="0">
                <a:solidFill>
                  <a:srgbClr val="FF0000"/>
                </a:solidFill>
                <a:latin typeface="+mn-lt"/>
              </a:rPr>
              <a:t>TIHI SI MI DOM</a:t>
            </a:r>
            <a:endParaRPr lang="sl-SI" sz="40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1570" y="2365228"/>
            <a:ext cx="6982096" cy="4351338"/>
          </a:xfrm>
        </p:spPr>
        <p:txBody>
          <a:bodyPr>
            <a:normAutofit/>
          </a:bodyPr>
          <a:lstStyle/>
          <a:p>
            <a:r>
              <a:rPr lang="sl-SI" sz="2400" dirty="0"/>
              <a:t>Učna </a:t>
            </a:r>
            <a:r>
              <a:rPr lang="sl-SI" sz="2400" dirty="0" smtClean="0"/>
              <a:t>snov: </a:t>
            </a:r>
            <a:r>
              <a:rPr lang="sl-SI" sz="2400" b="1" dirty="0" smtClean="0"/>
              <a:t>slovenščina </a:t>
            </a:r>
            <a:r>
              <a:rPr lang="sl-SI" sz="2400" b="1" dirty="0"/>
              <a:t>v 9. razredu (UN)</a:t>
            </a:r>
          </a:p>
          <a:p>
            <a:r>
              <a:rPr lang="sl-SI" sz="2400" dirty="0" smtClean="0"/>
              <a:t>Literarno obdobje: </a:t>
            </a:r>
            <a:r>
              <a:rPr lang="sl-SI" sz="2400" b="1" dirty="0" smtClean="0"/>
              <a:t>moderna</a:t>
            </a:r>
          </a:p>
          <a:p>
            <a:r>
              <a:rPr lang="sl-SI" sz="2400" dirty="0" smtClean="0"/>
              <a:t>Učni sklop v letni pripravi: </a:t>
            </a:r>
            <a:r>
              <a:rPr lang="sl-SI" sz="2400" b="1" dirty="0"/>
              <a:t>l</a:t>
            </a:r>
            <a:r>
              <a:rPr lang="sl-SI" sz="2400" b="1" dirty="0" smtClean="0"/>
              <a:t>irika v obdobju moderne</a:t>
            </a:r>
            <a:endParaRPr lang="sl-SI" sz="2400" b="1" dirty="0" smtClean="0">
              <a:solidFill>
                <a:srgbClr val="FF0000"/>
              </a:solidFill>
            </a:endParaRPr>
          </a:p>
          <a:p>
            <a:r>
              <a:rPr lang="sl-SI" sz="2400" dirty="0" smtClean="0"/>
              <a:t>Literarni </a:t>
            </a:r>
            <a:r>
              <a:rPr lang="sl-SI" sz="2400" dirty="0"/>
              <a:t>ustvarjalec: </a:t>
            </a:r>
            <a:r>
              <a:rPr lang="sl-SI" sz="2400" b="1" dirty="0"/>
              <a:t>Josip Murn Aleksandrov</a:t>
            </a:r>
          </a:p>
          <a:p>
            <a:r>
              <a:rPr lang="sl-SI" sz="2400" dirty="0" smtClean="0"/>
              <a:t>Naslov pesmi: </a:t>
            </a:r>
            <a:r>
              <a:rPr lang="sl-SI" sz="2400" b="1" dirty="0" smtClean="0"/>
              <a:t>Kje </a:t>
            </a:r>
            <a:r>
              <a:rPr lang="sl-SI" sz="2400" b="1" dirty="0"/>
              <a:t>tihi si mi </a:t>
            </a:r>
            <a:r>
              <a:rPr lang="sl-SI" sz="2400" b="1" dirty="0" smtClean="0"/>
              <a:t>dom </a:t>
            </a:r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673666" y="734544"/>
            <a:ext cx="346057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sl-SI" sz="1400" dirty="0" smtClean="0"/>
          </a:p>
          <a:p>
            <a:r>
              <a:rPr lang="sl-SI" sz="1400" dirty="0" smtClean="0"/>
              <a:t>Josip </a:t>
            </a:r>
            <a:r>
              <a:rPr lang="sl-SI" sz="1400" dirty="0"/>
              <a:t>Murn Aleksandrov: </a:t>
            </a:r>
            <a:endParaRPr lang="sl-SI" sz="1400" dirty="0" smtClean="0"/>
          </a:p>
          <a:p>
            <a:r>
              <a:rPr lang="sl-SI" sz="2400" b="1" dirty="0" smtClean="0"/>
              <a:t>Kje </a:t>
            </a:r>
            <a:r>
              <a:rPr lang="sl-SI" sz="2400" b="1" dirty="0"/>
              <a:t>tihi si mi dom</a:t>
            </a:r>
          </a:p>
          <a:p>
            <a:endParaRPr lang="sl-SI" sz="1100" dirty="0"/>
          </a:p>
          <a:p>
            <a:r>
              <a:rPr lang="sl-SI" sz="2000" dirty="0"/>
              <a:t>In še in še in vedno bolj</a:t>
            </a:r>
          </a:p>
          <a:p>
            <a:r>
              <a:rPr lang="sl-SI" sz="2000" dirty="0"/>
              <a:t>prši sneg, naletava,</a:t>
            </a:r>
          </a:p>
          <a:p>
            <a:r>
              <a:rPr lang="sl-SI" sz="2000" dirty="0"/>
              <a:t>in sam sem sredi večnih polj</a:t>
            </a:r>
          </a:p>
          <a:p>
            <a:r>
              <a:rPr lang="sl-SI" sz="2000" dirty="0"/>
              <a:t>in noga se mi pogrezava. –</a:t>
            </a:r>
          </a:p>
          <a:p>
            <a:r>
              <a:rPr lang="sl-SI" sz="2000" dirty="0"/>
              <a:t>Kje tihi si mi dom,</a:t>
            </a:r>
          </a:p>
          <a:p>
            <a:r>
              <a:rPr lang="sl-SI" sz="2000" dirty="0"/>
              <a:t>ti sreča moja prava?</a:t>
            </a:r>
          </a:p>
          <a:p>
            <a:r>
              <a:rPr lang="sl-SI" sz="2000" dirty="0"/>
              <a:t>Nocoj, </a:t>
            </a:r>
            <a:r>
              <a:rPr lang="sl-SI" sz="2000" dirty="0" err="1"/>
              <a:t>kedaj</a:t>
            </a:r>
            <a:r>
              <a:rPr lang="sl-SI" sz="2000" dirty="0"/>
              <a:t> te videl bom,</a:t>
            </a:r>
          </a:p>
          <a:p>
            <a:r>
              <a:rPr lang="sl-SI" sz="2000" dirty="0"/>
              <a:t>ti sreča moja prava?...</a:t>
            </a:r>
          </a:p>
          <a:p>
            <a:r>
              <a:rPr lang="sl-SI" sz="2000" dirty="0"/>
              <a:t>Prostrane dalje mrak molči,</a:t>
            </a:r>
          </a:p>
          <a:p>
            <a:r>
              <a:rPr lang="sl-SI" sz="2000" dirty="0"/>
              <a:t>prši sneg, </a:t>
            </a:r>
            <a:r>
              <a:rPr lang="sl-SI" sz="2000" dirty="0" err="1" smtClean="0"/>
              <a:t>zamrzava</a:t>
            </a:r>
            <a:r>
              <a:rPr lang="sl-SI" sz="2000" dirty="0" smtClean="0"/>
              <a:t> ...</a:t>
            </a:r>
            <a:endParaRPr lang="sl-SI" sz="2000" dirty="0"/>
          </a:p>
          <a:p>
            <a:r>
              <a:rPr lang="sl-SI" sz="2000" dirty="0"/>
              <a:t>ah, v srce, zdi se, naletava</a:t>
            </a:r>
            <a:r>
              <a:rPr lang="sl-SI" sz="2000" dirty="0" smtClean="0"/>
              <a:t>.</a:t>
            </a:r>
          </a:p>
          <a:p>
            <a:endParaRPr lang="sl-SI" sz="2000" dirty="0"/>
          </a:p>
          <a:p>
            <a:r>
              <a:rPr lang="sl-SI" sz="500" dirty="0" smtClean="0"/>
              <a:t>Vir: https</a:t>
            </a:r>
            <a:r>
              <a:rPr lang="sl-SI" sz="500" dirty="0"/>
              <a:t>://eucbeniki.sio.si/slo9/2398/index1.html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76547" y="264444"/>
            <a:ext cx="2358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u="sng" dirty="0"/>
              <a:t>PRAKTIČEN </a:t>
            </a:r>
            <a:r>
              <a:rPr lang="sl-SI" sz="2000" u="sng" dirty="0" smtClean="0"/>
              <a:t>PRIMER:</a:t>
            </a:r>
            <a:endParaRPr lang="sl-SI" sz="2000" u="sng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5" y="264444"/>
            <a:ext cx="1486662" cy="1998201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0812682" y="2159141"/>
            <a:ext cx="1143262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00" dirty="0" smtClean="0"/>
              <a:t>Vir: https</a:t>
            </a:r>
            <a:r>
              <a:rPr lang="sl-SI" sz="300" dirty="0"/>
              <a:t>://www.dlib.si/details/URN:NBN:SI:IMG-JARUFWWT</a:t>
            </a:r>
          </a:p>
        </p:txBody>
      </p:sp>
    </p:spTree>
    <p:extLst>
      <p:ext uri="{BB962C8B-B14F-4D97-AF65-F5344CB8AC3E}">
        <p14:creationId xmlns:p14="http://schemas.microsoft.com/office/powerpoint/2010/main" val="1764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527568"/>
            <a:ext cx="8031343" cy="4268973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606039" y="321584"/>
            <a:ext cx="10515600" cy="479606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latin typeface="+mn-lt"/>
              </a:rPr>
              <a:t>Bloomova taksonomija izobraževalnih ciljev:</a:t>
            </a:r>
            <a:endParaRPr lang="sl-SI" sz="3600" dirty="0">
              <a:latin typeface="+mn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943497" y="1001484"/>
            <a:ext cx="17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IZVIRNA B. T. I. C: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762205" y="1001484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POSODOBLJENA B. T. I. C: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90" y="948963"/>
            <a:ext cx="7562850" cy="46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jeZBesedilom 4"/>
          <p:cNvSpPr txBox="1"/>
          <p:nvPr/>
        </p:nvSpPr>
        <p:spPr>
          <a:xfrm>
            <a:off x="853440" y="409302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u="sng" dirty="0" smtClean="0"/>
              <a:t>PRIMER IZ E-GRADIVA: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3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87283" y="3545978"/>
            <a:ext cx="659699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CILJI VIŠJE RAVNI ZAHTEVNOSTI: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U</a:t>
            </a:r>
            <a:r>
              <a:rPr lang="sl-SI" b="1" dirty="0" smtClean="0"/>
              <a:t>temeljim</a:t>
            </a:r>
            <a:r>
              <a:rPr lang="sl-SI" dirty="0" smtClean="0"/>
              <a:t> </a:t>
            </a:r>
            <a:r>
              <a:rPr lang="sl-SI" dirty="0"/>
              <a:t>svojo </a:t>
            </a:r>
            <a:r>
              <a:rPr lang="sl-SI" dirty="0" smtClean="0"/>
              <a:t>izbiro glede uvrstitve besedila v časovni okvir.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Ovrednotim</a:t>
            </a:r>
            <a:r>
              <a:rPr lang="sl-SI" dirty="0" smtClean="0"/>
              <a:t> vlogo pesniških sredstev.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Izpostavim</a:t>
            </a:r>
            <a:r>
              <a:rPr lang="sl-SI" dirty="0"/>
              <a:t> podobnosti/razlike med tem in drugimi besedili.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Tvorim</a:t>
            </a:r>
            <a:r>
              <a:rPr lang="sl-SI" dirty="0"/>
              <a:t> </a:t>
            </a:r>
            <a:r>
              <a:rPr lang="sl-SI" dirty="0" err="1"/>
              <a:t>besedilnovrstno</a:t>
            </a:r>
            <a:r>
              <a:rPr lang="sl-SI" dirty="0"/>
              <a:t> ustrezno, smiselno in razumljivo (poustvarjalno) besedilo – pesem v kvartini, skladno z jezikovno in slogovno normo knjižne zvrsti, v katerem se učim izražati svoje doživljanje in razumevanje prebranega besedila</a:t>
            </a:r>
            <a:r>
              <a:rPr lang="sl-SI" dirty="0" smtClean="0"/>
              <a:t>.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00147" y="420881"/>
            <a:ext cx="3403876" cy="11408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CILJI 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(tri zahtevnostne ravni)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82780" y="810680"/>
            <a:ext cx="6022992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CILJI NIŽJE RAVNI </a:t>
            </a:r>
            <a:r>
              <a:rPr lang="sl-SI" b="1" dirty="0" smtClean="0">
                <a:solidFill>
                  <a:srgbClr val="FF0000"/>
                </a:solidFill>
              </a:rPr>
              <a:t>ZAHTEVNOSTI: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Poznam</a:t>
            </a:r>
            <a:r>
              <a:rPr lang="sl-SI" dirty="0" smtClean="0"/>
              <a:t> </a:t>
            </a:r>
            <a:r>
              <a:rPr lang="sl-SI" dirty="0"/>
              <a:t>književnika Josipa Murna Aleksandrova in bistvene značilnosti njegovih 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Besedilo </a:t>
            </a:r>
            <a:r>
              <a:rPr lang="sl-SI" b="1" dirty="0"/>
              <a:t>uvrstim</a:t>
            </a:r>
            <a:r>
              <a:rPr lang="sl-SI" dirty="0"/>
              <a:t> v časovni okvir </a:t>
            </a:r>
            <a:r>
              <a:rPr lang="sl-SI" dirty="0" smtClean="0"/>
              <a:t>nastanka.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pesmi </a:t>
            </a:r>
            <a:r>
              <a:rPr lang="sl-SI" b="1" dirty="0"/>
              <a:t>najdem</a:t>
            </a:r>
            <a:r>
              <a:rPr lang="sl-SI" dirty="0"/>
              <a:t> pesniška sredstva (in sicer: primero, poosebitev/poosebljenje, okrasni pridevek) in jih </a:t>
            </a:r>
            <a:r>
              <a:rPr lang="sl-SI" b="1" dirty="0" smtClean="0"/>
              <a:t>poimenujem</a:t>
            </a:r>
            <a:r>
              <a:rPr lang="sl-SI" dirty="0"/>
              <a:t>.</a:t>
            </a:r>
            <a:r>
              <a:rPr lang="sl-S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Poznam</a:t>
            </a:r>
            <a:r>
              <a:rPr lang="sl-SI" dirty="0"/>
              <a:t> literarnovedne pojme: pesem, kvartina, izpovedna pesem, lirski subjekt, poosebitev, vtis/impresija, balada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640690" y="2042161"/>
            <a:ext cx="4322789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CILJI TEMELJNE RAVNI </a:t>
            </a:r>
            <a:r>
              <a:rPr lang="sl-SI" b="1" dirty="0" smtClean="0">
                <a:solidFill>
                  <a:srgbClr val="0070C0"/>
                </a:solidFill>
              </a:rPr>
              <a:t>ZAHTEVNOSTI: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Obnovim/povzamem</a:t>
            </a:r>
            <a:r>
              <a:rPr lang="sl-SI" dirty="0"/>
              <a:t> dogajanje (podrobno in strnjeno).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Povzamem</a:t>
            </a:r>
            <a:r>
              <a:rPr lang="sl-SI" dirty="0"/>
              <a:t> sporočilo in temo književnega besedila.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Določim</a:t>
            </a:r>
            <a:r>
              <a:rPr lang="sl-SI" dirty="0"/>
              <a:t> temo besedila in prepoznam snov.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/>
              <a:t>Ob izbranem besedilu </a:t>
            </a:r>
            <a:r>
              <a:rPr lang="sl-SI" b="1" dirty="0"/>
              <a:t>predstavim </a:t>
            </a:r>
            <a:r>
              <a:rPr lang="sl-SI" dirty="0"/>
              <a:t>značilnosti lirske in impresionistične pesmi.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Prepoznavam</a:t>
            </a:r>
            <a:r>
              <a:rPr lang="sl-SI" dirty="0"/>
              <a:t> lirskega izpovedovalca (1. oseba, sedanjik</a:t>
            </a:r>
            <a:r>
              <a:rPr lang="sl-SI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Predstavim </a:t>
            </a:r>
            <a:r>
              <a:rPr lang="sl-SI" dirty="0" smtClean="0"/>
              <a:t>vlogo pesniški sredstev.</a:t>
            </a:r>
            <a:endParaRPr lang="sl-SI" dirty="0">
              <a:solidFill>
                <a:srgbClr val="0070C0"/>
              </a:solidFill>
            </a:endParaRPr>
          </a:p>
        </p:txBody>
      </p:sp>
      <p:cxnSp>
        <p:nvCxnSpPr>
          <p:cNvPr id="10" name="Raven puščični povezovalnik 9"/>
          <p:cNvCxnSpPr>
            <a:stCxn id="6" idx="2"/>
          </p:cNvCxnSpPr>
          <p:nvPr/>
        </p:nvCxnSpPr>
        <p:spPr>
          <a:xfrm flipH="1">
            <a:off x="6305772" y="991293"/>
            <a:ext cx="1794375" cy="140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6305772" y="1231521"/>
            <a:ext cx="1941245" cy="2314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8395063" y="1396613"/>
            <a:ext cx="149826" cy="645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87283" y="3545978"/>
            <a:ext cx="6596991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U</a:t>
            </a:r>
            <a:r>
              <a:rPr lang="sl-SI" b="1" dirty="0" smtClean="0"/>
              <a:t>temeljim</a:t>
            </a:r>
            <a:r>
              <a:rPr lang="sl-SI" dirty="0" smtClean="0"/>
              <a:t> </a:t>
            </a:r>
            <a:r>
              <a:rPr lang="sl-SI" dirty="0"/>
              <a:t>svojo </a:t>
            </a:r>
            <a:r>
              <a:rPr lang="sl-SI" dirty="0" smtClean="0"/>
              <a:t>izbiro glede uvrstitve besedila v časovni okvir nastanka.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Ovrednotim</a:t>
            </a:r>
            <a:r>
              <a:rPr lang="sl-SI" dirty="0" smtClean="0"/>
              <a:t> vlogo pesniških sredstev.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Izpostavim</a:t>
            </a:r>
            <a:r>
              <a:rPr lang="sl-SI" dirty="0"/>
              <a:t> podobnosti/razlike med tem in drugimi besedili.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Tvorim</a:t>
            </a:r>
            <a:r>
              <a:rPr lang="sl-SI" dirty="0"/>
              <a:t> </a:t>
            </a:r>
            <a:r>
              <a:rPr lang="sl-SI" dirty="0" err="1"/>
              <a:t>besedilnovrstno</a:t>
            </a:r>
            <a:r>
              <a:rPr lang="sl-SI" dirty="0"/>
              <a:t> ustrezno, smiselno in razumljivo (poustvarjalno) besedilo – pesem v kvartini, skladno z jezikovno in slogovno normo knjižne zvrsti, v katerem se učim izražati svoje doživljanje in razumevanje prebranega besedila</a:t>
            </a:r>
            <a:r>
              <a:rPr lang="sl-SI" dirty="0" smtClean="0"/>
              <a:t>.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00147" y="420881"/>
            <a:ext cx="3403876" cy="11408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DEJAVNOSTI, VEŠČINE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82780" y="810680"/>
            <a:ext cx="6022992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Poznam</a:t>
            </a:r>
            <a:r>
              <a:rPr lang="sl-SI" dirty="0" smtClean="0"/>
              <a:t> </a:t>
            </a:r>
            <a:r>
              <a:rPr lang="sl-SI" dirty="0"/>
              <a:t>književnika Josipa Murna Aleksandrova in bistvene značilnosti njegovih 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Besedilo </a:t>
            </a:r>
            <a:r>
              <a:rPr lang="sl-SI" b="1" dirty="0"/>
              <a:t>uvrstim</a:t>
            </a:r>
            <a:r>
              <a:rPr lang="sl-SI" dirty="0"/>
              <a:t> v časovni okvir </a:t>
            </a:r>
            <a:r>
              <a:rPr lang="sl-SI" dirty="0" smtClean="0"/>
              <a:t>nastanka.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pesmi </a:t>
            </a:r>
            <a:r>
              <a:rPr lang="sl-SI" b="1" dirty="0"/>
              <a:t>najdem</a:t>
            </a:r>
            <a:r>
              <a:rPr lang="sl-SI" dirty="0"/>
              <a:t> pesniška sredstva (in sicer: primero, poosebitev/poosebljenje, okrasni pridevek) in jih </a:t>
            </a:r>
            <a:r>
              <a:rPr lang="sl-SI" b="1" dirty="0" smtClean="0"/>
              <a:t>poimenujem</a:t>
            </a:r>
            <a:r>
              <a:rPr lang="sl-SI" dirty="0"/>
              <a:t>.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Poznam</a:t>
            </a:r>
            <a:r>
              <a:rPr lang="sl-SI" dirty="0"/>
              <a:t> literarnovedne pojme: pesem, kvartina, izpovedna pesem, lirski subjekt, poosebitev, vtis/impresija, balada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640690" y="2042161"/>
            <a:ext cx="4322789" cy="341632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Obnovim/povzamem</a:t>
            </a:r>
            <a:r>
              <a:rPr lang="sl-SI" dirty="0" smtClean="0"/>
              <a:t> </a:t>
            </a:r>
            <a:r>
              <a:rPr lang="sl-SI" dirty="0"/>
              <a:t>dogajanje (podrobno in strnjeno).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Povzamem</a:t>
            </a:r>
            <a:r>
              <a:rPr lang="sl-SI" dirty="0"/>
              <a:t> sporočilo in temo književnega besedila.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Določim</a:t>
            </a:r>
            <a:r>
              <a:rPr lang="sl-SI" dirty="0"/>
              <a:t> temo besedila in prepoznam snov.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/>
              <a:t>Ob izbranem besedilu </a:t>
            </a:r>
            <a:r>
              <a:rPr lang="sl-SI" b="1" dirty="0"/>
              <a:t>predstavim </a:t>
            </a:r>
            <a:r>
              <a:rPr lang="sl-SI" dirty="0"/>
              <a:t>značilnosti lirske in impresionistične pesmi.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/>
              <a:t>Prepoznavam</a:t>
            </a:r>
            <a:r>
              <a:rPr lang="sl-SI" dirty="0"/>
              <a:t> lirskega izpovedovalca (1. oseba, sedanjik</a:t>
            </a:r>
            <a:r>
              <a:rPr lang="sl-SI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Predstavim </a:t>
            </a:r>
            <a:r>
              <a:rPr lang="sl-SI" dirty="0" smtClean="0"/>
              <a:t>vlogo pesniški sredstev.</a:t>
            </a:r>
            <a:endParaRPr lang="sl-SI" dirty="0">
              <a:solidFill>
                <a:srgbClr val="0070C0"/>
              </a:solidFill>
            </a:endParaRPr>
          </a:p>
        </p:txBody>
      </p:sp>
      <p:cxnSp>
        <p:nvCxnSpPr>
          <p:cNvPr id="10" name="Raven puščični povezovalnik 9"/>
          <p:cNvCxnSpPr>
            <a:stCxn id="6" idx="2"/>
          </p:cNvCxnSpPr>
          <p:nvPr/>
        </p:nvCxnSpPr>
        <p:spPr>
          <a:xfrm flipH="1">
            <a:off x="6305772" y="991293"/>
            <a:ext cx="1794375" cy="140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6305772" y="1231521"/>
            <a:ext cx="1941245" cy="2314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8395063" y="1396613"/>
            <a:ext cx="149826" cy="645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627017" y="862148"/>
            <a:ext cx="792480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1480457" y="1396613"/>
            <a:ext cx="757646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Zaobljeni pravokotnik 13"/>
          <p:cNvSpPr/>
          <p:nvPr/>
        </p:nvSpPr>
        <p:spPr>
          <a:xfrm>
            <a:off x="1419497" y="1703193"/>
            <a:ext cx="792480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Zaobljeni pravokotnik 14"/>
          <p:cNvSpPr/>
          <p:nvPr/>
        </p:nvSpPr>
        <p:spPr>
          <a:xfrm>
            <a:off x="627016" y="2245057"/>
            <a:ext cx="1288870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627016" y="2499538"/>
            <a:ext cx="792480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687977" y="3606629"/>
            <a:ext cx="1071154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762000" y="4161341"/>
            <a:ext cx="1153886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Zaobljeni pravokotnik 19"/>
          <p:cNvSpPr/>
          <p:nvPr/>
        </p:nvSpPr>
        <p:spPr>
          <a:xfrm>
            <a:off x="761999" y="4409689"/>
            <a:ext cx="1066799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Zaobljeni pravokotnik 20"/>
          <p:cNvSpPr/>
          <p:nvPr/>
        </p:nvSpPr>
        <p:spPr>
          <a:xfrm>
            <a:off x="731520" y="4658037"/>
            <a:ext cx="731519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aobljeni pravokotnik 21"/>
          <p:cNvSpPr/>
          <p:nvPr/>
        </p:nvSpPr>
        <p:spPr>
          <a:xfrm>
            <a:off x="7931329" y="2107846"/>
            <a:ext cx="2118362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Zaobljeni pravokotnik 22"/>
          <p:cNvSpPr/>
          <p:nvPr/>
        </p:nvSpPr>
        <p:spPr>
          <a:xfrm>
            <a:off x="7956430" y="2643229"/>
            <a:ext cx="1100484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Zaobljeni pravokotnik 23"/>
          <p:cNvSpPr/>
          <p:nvPr/>
        </p:nvSpPr>
        <p:spPr>
          <a:xfrm>
            <a:off x="7959634" y="3201247"/>
            <a:ext cx="853440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Zaobljeni pravokotnik 24"/>
          <p:cNvSpPr/>
          <p:nvPr/>
        </p:nvSpPr>
        <p:spPr>
          <a:xfrm>
            <a:off x="10049691" y="3783163"/>
            <a:ext cx="1140823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Zaobljeni pravokotnik 25"/>
          <p:cNvSpPr/>
          <p:nvPr/>
        </p:nvSpPr>
        <p:spPr>
          <a:xfrm>
            <a:off x="7962961" y="4553380"/>
            <a:ext cx="1346501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Zaobljeni pravokotnik 26"/>
          <p:cNvSpPr/>
          <p:nvPr/>
        </p:nvSpPr>
        <p:spPr>
          <a:xfrm>
            <a:off x="7956430" y="5111398"/>
            <a:ext cx="1161444" cy="287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3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6D76EAACDA444B6F083E976773DEE" ma:contentTypeVersion="11" ma:contentTypeDescription="Ustvari nov dokument." ma:contentTypeScope="" ma:versionID="c7ce602ffc16583af1883ed7684a5866">
  <xsd:schema xmlns:xsd="http://www.w3.org/2001/XMLSchema" xmlns:xs="http://www.w3.org/2001/XMLSchema" xmlns:p="http://schemas.microsoft.com/office/2006/metadata/properties" xmlns:ns2="771ddbd4-0a61-420c-9c5b-0516151562c9" xmlns:ns3="639c611c-d4e4-4679-8296-25aacb133403" targetNamespace="http://schemas.microsoft.com/office/2006/metadata/properties" ma:root="true" ma:fieldsID="10afe7454102c5728a692cfaa645b334" ns2:_="" ns3:_="">
    <xsd:import namespace="771ddbd4-0a61-420c-9c5b-0516151562c9"/>
    <xsd:import namespace="639c611c-d4e4-4679-8296-25aacb133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611c-d4e4-4679-8296-25aacb133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D6BD40-6F79-41C8-9842-CE7C5ED43591}"/>
</file>

<file path=customXml/itemProps2.xml><?xml version="1.0" encoding="utf-8"?>
<ds:datastoreItem xmlns:ds="http://schemas.openxmlformats.org/officeDocument/2006/customXml" ds:itemID="{A19600FD-3011-480F-99EF-96DA12B46AB5}"/>
</file>

<file path=customXml/itemProps3.xml><?xml version="1.0" encoding="utf-8"?>
<ds:datastoreItem xmlns:ds="http://schemas.openxmlformats.org/officeDocument/2006/customXml" ds:itemID="{5CEBFC78-4544-41D2-88CD-23C9F9BB13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1447</Words>
  <Application>Microsoft Office PowerPoint</Application>
  <PresentationFormat>Širokozaslonsko</PresentationFormat>
  <Paragraphs>225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Officeova tema</vt:lpstr>
      <vt:lpstr>SAMOSTOJNO UČENJE Z E-GRADIVI ZA POUK SLOVENŠČINE V OSNOVNI ŠOLI (PRIMER IZ PRAKSE)</vt:lpstr>
      <vt:lpstr>PowerPointova predstavitev</vt:lpstr>
      <vt:lpstr>POTREBE</vt:lpstr>
      <vt:lpstr>CILJI</vt:lpstr>
      <vt:lpstr>J. Murn Aleksandrov:  KJE TIHI SI MI DOM</vt:lpstr>
      <vt:lpstr>Bloomova taksonomija izobraževalnih ciljev:</vt:lpstr>
      <vt:lpstr>PowerPointova predstavitev</vt:lpstr>
      <vt:lpstr>PowerPointova predstavitev</vt:lpstr>
      <vt:lpstr>PowerPointova predstavitev</vt:lpstr>
      <vt:lpstr>PowerPointova predstavitev</vt:lpstr>
      <vt:lpstr>POUK SLOVENŠČINE (samostojno učenje z e-gradivi)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ZAKLJUČEK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Vesna</cp:lastModifiedBy>
  <cp:revision>73</cp:revision>
  <dcterms:created xsi:type="dcterms:W3CDTF">2017-08-16T10:43:35Z</dcterms:created>
  <dcterms:modified xsi:type="dcterms:W3CDTF">2022-06-29T23:02:35Z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</Properties>
</file>