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sldIdLst>
    <p:sldId id="256" r:id="rId5"/>
    <p:sldId id="264" r:id="rId6"/>
    <p:sldId id="261" r:id="rId7"/>
    <p:sldId id="263" r:id="rId8"/>
    <p:sldId id="316" r:id="rId9"/>
    <p:sldId id="282" r:id="rId10"/>
    <p:sldId id="267" r:id="rId11"/>
    <p:sldId id="269" r:id="rId12"/>
    <p:sldId id="274" r:id="rId13"/>
    <p:sldId id="278" r:id="rId14"/>
    <p:sldId id="311" r:id="rId15"/>
    <p:sldId id="313" r:id="rId16"/>
    <p:sldId id="312" r:id="rId17"/>
    <p:sldId id="301" r:id="rId18"/>
    <p:sldId id="299" r:id="rId19"/>
    <p:sldId id="300" r:id="rId20"/>
    <p:sldId id="290" r:id="rId21"/>
    <p:sldId id="285" r:id="rId22"/>
    <p:sldId id="283" r:id="rId23"/>
    <p:sldId id="286" r:id="rId24"/>
    <p:sldId id="287" r:id="rId25"/>
    <p:sldId id="288" r:id="rId26"/>
    <p:sldId id="289" r:id="rId27"/>
    <p:sldId id="28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17F"/>
    <a:srgbClr val="EFB7E8"/>
    <a:srgbClr val="E488D9"/>
    <a:srgbClr val="F2DAED"/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57EB8-D16F-45FD-B8F2-5F0F7392B36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717C2935-6372-4C4E-BBE5-9B37207B9E01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1. SPREJEMANJE</a:t>
          </a:r>
        </a:p>
      </dgm:t>
    </dgm:pt>
    <dgm:pt modelId="{ED690F05-DC58-4D34-B448-AC350E6A5E3F}" type="parTrans" cxnId="{589015BB-F31D-4889-A91B-4014D8AD09AD}">
      <dgm:prSet/>
      <dgm:spPr/>
      <dgm:t>
        <a:bodyPr/>
        <a:lstStyle/>
        <a:p>
          <a:endParaRPr lang="sl-SI"/>
        </a:p>
      </dgm:t>
    </dgm:pt>
    <dgm:pt modelId="{1403B76C-BC38-4906-81C7-EDC15523F47C}" type="sibTrans" cxnId="{589015BB-F31D-4889-A91B-4014D8AD09AD}">
      <dgm:prSet/>
      <dgm:spPr/>
      <dgm:t>
        <a:bodyPr/>
        <a:lstStyle/>
        <a:p>
          <a:endParaRPr lang="sl-SI"/>
        </a:p>
      </dgm:t>
    </dgm:pt>
    <dgm:pt modelId="{C50E233C-37D7-426B-A613-728CB8ADC806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2. PRVI POSKUSI TVORBE</a:t>
          </a:r>
        </a:p>
      </dgm:t>
    </dgm:pt>
    <dgm:pt modelId="{151D16E6-1EF7-486C-9188-D0E22329EE27}" type="parTrans" cxnId="{3F9C786A-C7BB-490A-854D-8A51747600A0}">
      <dgm:prSet/>
      <dgm:spPr/>
      <dgm:t>
        <a:bodyPr/>
        <a:lstStyle/>
        <a:p>
          <a:endParaRPr lang="sl-SI"/>
        </a:p>
      </dgm:t>
    </dgm:pt>
    <dgm:pt modelId="{D53B4588-EA3A-4EF6-A8F4-E510DA81A1E6}" type="sibTrans" cxnId="{3F9C786A-C7BB-490A-854D-8A51747600A0}">
      <dgm:prSet/>
      <dgm:spPr/>
      <dgm:t>
        <a:bodyPr/>
        <a:lstStyle/>
        <a:p>
          <a:endParaRPr lang="sl-SI"/>
        </a:p>
      </dgm:t>
    </dgm:pt>
    <dgm:pt modelId="{57544564-353C-44C3-9383-70B5DB30D490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3. PREIZKUŠANJE IN POTRJEVANJE JEZIKOVNIH HIPOTEZ</a:t>
          </a:r>
        </a:p>
      </dgm:t>
    </dgm:pt>
    <dgm:pt modelId="{9E353E4C-4743-4371-A56A-E30569AFB2F4}" type="parTrans" cxnId="{52929D86-1389-4713-8086-A6985626D25A}">
      <dgm:prSet/>
      <dgm:spPr/>
      <dgm:t>
        <a:bodyPr/>
        <a:lstStyle/>
        <a:p>
          <a:endParaRPr lang="sl-SI"/>
        </a:p>
      </dgm:t>
    </dgm:pt>
    <dgm:pt modelId="{BFCB186A-1AE4-4F1E-9EFD-A2C25B4BBE8D}" type="sibTrans" cxnId="{52929D86-1389-4713-8086-A6985626D25A}">
      <dgm:prSet/>
      <dgm:spPr/>
      <dgm:t>
        <a:bodyPr/>
        <a:lstStyle/>
        <a:p>
          <a:endParaRPr lang="sl-SI"/>
        </a:p>
      </dgm:t>
    </dgm:pt>
    <dgm:pt modelId="{151F45CE-FF74-40E1-8BDD-68A3219672CB}">
      <dgm:prSet phldrT="[besedilo]"/>
      <dgm:spPr/>
      <dgm:t>
        <a:bodyPr/>
        <a:lstStyle/>
        <a:p>
          <a:r>
            <a:rPr lang="sl-SI" b="1" dirty="0">
              <a:solidFill>
                <a:schemeClr val="tx1"/>
              </a:solidFill>
            </a:rPr>
            <a:t>4. PRIBLIŽEVANJE MODELU ROJSTNIH GOVORCEV</a:t>
          </a:r>
        </a:p>
      </dgm:t>
    </dgm:pt>
    <dgm:pt modelId="{32558B75-5A1A-47C9-B029-9A029A170785}" type="parTrans" cxnId="{B45BB255-8C8B-471B-8E72-C8B1B0AB4132}">
      <dgm:prSet/>
      <dgm:spPr/>
      <dgm:t>
        <a:bodyPr/>
        <a:lstStyle/>
        <a:p>
          <a:endParaRPr lang="sl-SI"/>
        </a:p>
      </dgm:t>
    </dgm:pt>
    <dgm:pt modelId="{09D735AC-2AA3-4B29-A241-07321D14AAFD}" type="sibTrans" cxnId="{B45BB255-8C8B-471B-8E72-C8B1B0AB4132}">
      <dgm:prSet/>
      <dgm:spPr/>
      <dgm:t>
        <a:bodyPr/>
        <a:lstStyle/>
        <a:p>
          <a:endParaRPr lang="sl-SI"/>
        </a:p>
      </dgm:t>
    </dgm:pt>
    <dgm:pt modelId="{94EE50C3-A509-4060-BB5B-E3A09E336C77}" type="pres">
      <dgm:prSet presAssocID="{56657EB8-D16F-45FD-B8F2-5F0F7392B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C890919-5057-44DD-9BFC-A2CC60C229EA}" type="pres">
      <dgm:prSet presAssocID="{56657EB8-D16F-45FD-B8F2-5F0F7392B364}" presName="cycle" presStyleCnt="0"/>
      <dgm:spPr/>
    </dgm:pt>
    <dgm:pt modelId="{143259C0-6672-4721-9F5E-36C8ACA1BB1D}" type="pres">
      <dgm:prSet presAssocID="{717C2935-6372-4C4E-BBE5-9B37207B9E01}" presName="nodeFirstNode" presStyleLbl="node1" presStyleIdx="0" presStyleCnt="4" custRadScaleRad="99052" custRadScaleInc="49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460EE03-0AD7-4DA4-A576-C60B629A162F}" type="pres">
      <dgm:prSet presAssocID="{1403B76C-BC38-4906-81C7-EDC15523F47C}" presName="sibTransFirstNode" presStyleLbl="bgShp" presStyleIdx="0" presStyleCnt="1"/>
      <dgm:spPr/>
      <dgm:t>
        <a:bodyPr/>
        <a:lstStyle/>
        <a:p>
          <a:endParaRPr lang="sl-SI"/>
        </a:p>
      </dgm:t>
    </dgm:pt>
    <dgm:pt modelId="{15600EF6-04E8-4982-87AD-0F9E09A60DA7}" type="pres">
      <dgm:prSet presAssocID="{C50E233C-37D7-426B-A613-728CB8ADC806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A4289A6-E3E3-4B9B-982B-AABC4CA6D5D7}" type="pres">
      <dgm:prSet presAssocID="{57544564-353C-44C3-9383-70B5DB30D49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3F9469-4978-4AFB-B17A-170BF0D090E2}" type="pres">
      <dgm:prSet presAssocID="{151F45CE-FF74-40E1-8BDD-68A3219672C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F281C34-9B23-4D8C-8F4F-71A3E3C58C68}" type="presOf" srcId="{1403B76C-BC38-4906-81C7-EDC15523F47C}" destId="{D460EE03-0AD7-4DA4-A576-C60B629A162F}" srcOrd="0" destOrd="0" presId="urn:microsoft.com/office/officeart/2005/8/layout/cycle3"/>
    <dgm:cxn modelId="{096E3F93-2F00-4F18-98B4-C1C6F0E36714}" type="presOf" srcId="{C50E233C-37D7-426B-A613-728CB8ADC806}" destId="{15600EF6-04E8-4982-87AD-0F9E09A60DA7}" srcOrd="0" destOrd="0" presId="urn:microsoft.com/office/officeart/2005/8/layout/cycle3"/>
    <dgm:cxn modelId="{B06568CA-14EA-4755-89DC-283FBCBF7894}" type="presOf" srcId="{57544564-353C-44C3-9383-70B5DB30D490}" destId="{5A4289A6-E3E3-4B9B-982B-AABC4CA6D5D7}" srcOrd="0" destOrd="0" presId="urn:microsoft.com/office/officeart/2005/8/layout/cycle3"/>
    <dgm:cxn modelId="{6DB030AE-B1D8-4458-ABFC-6B94E13CC95F}" type="presOf" srcId="{717C2935-6372-4C4E-BBE5-9B37207B9E01}" destId="{143259C0-6672-4721-9F5E-36C8ACA1BB1D}" srcOrd="0" destOrd="0" presId="urn:microsoft.com/office/officeart/2005/8/layout/cycle3"/>
    <dgm:cxn modelId="{589015BB-F31D-4889-A91B-4014D8AD09AD}" srcId="{56657EB8-D16F-45FD-B8F2-5F0F7392B364}" destId="{717C2935-6372-4C4E-BBE5-9B37207B9E01}" srcOrd="0" destOrd="0" parTransId="{ED690F05-DC58-4D34-B448-AC350E6A5E3F}" sibTransId="{1403B76C-BC38-4906-81C7-EDC15523F47C}"/>
    <dgm:cxn modelId="{3E5B6B74-577A-4272-A982-9069DFECB207}" type="presOf" srcId="{151F45CE-FF74-40E1-8BDD-68A3219672CB}" destId="{663F9469-4978-4AFB-B17A-170BF0D090E2}" srcOrd="0" destOrd="0" presId="urn:microsoft.com/office/officeart/2005/8/layout/cycle3"/>
    <dgm:cxn modelId="{224FE7CD-C2DC-4714-87B7-4142CDBB96CD}" type="presOf" srcId="{56657EB8-D16F-45FD-B8F2-5F0F7392B364}" destId="{94EE50C3-A509-4060-BB5B-E3A09E336C77}" srcOrd="0" destOrd="0" presId="urn:microsoft.com/office/officeart/2005/8/layout/cycle3"/>
    <dgm:cxn modelId="{B45BB255-8C8B-471B-8E72-C8B1B0AB4132}" srcId="{56657EB8-D16F-45FD-B8F2-5F0F7392B364}" destId="{151F45CE-FF74-40E1-8BDD-68A3219672CB}" srcOrd="3" destOrd="0" parTransId="{32558B75-5A1A-47C9-B029-9A029A170785}" sibTransId="{09D735AC-2AA3-4B29-A241-07321D14AAFD}"/>
    <dgm:cxn modelId="{3F9C786A-C7BB-490A-854D-8A51747600A0}" srcId="{56657EB8-D16F-45FD-B8F2-5F0F7392B364}" destId="{C50E233C-37D7-426B-A613-728CB8ADC806}" srcOrd="1" destOrd="0" parTransId="{151D16E6-1EF7-486C-9188-D0E22329EE27}" sibTransId="{D53B4588-EA3A-4EF6-A8F4-E510DA81A1E6}"/>
    <dgm:cxn modelId="{52929D86-1389-4713-8086-A6985626D25A}" srcId="{56657EB8-D16F-45FD-B8F2-5F0F7392B364}" destId="{57544564-353C-44C3-9383-70B5DB30D490}" srcOrd="2" destOrd="0" parTransId="{9E353E4C-4743-4371-A56A-E30569AFB2F4}" sibTransId="{BFCB186A-1AE4-4F1E-9EFD-A2C25B4BBE8D}"/>
    <dgm:cxn modelId="{DA814462-4B10-455A-92F5-AF5A30823166}" type="presParOf" srcId="{94EE50C3-A509-4060-BB5B-E3A09E336C77}" destId="{1C890919-5057-44DD-9BFC-A2CC60C229EA}" srcOrd="0" destOrd="0" presId="urn:microsoft.com/office/officeart/2005/8/layout/cycle3"/>
    <dgm:cxn modelId="{EBDAE33C-756C-400F-8A5E-969D8A2B120C}" type="presParOf" srcId="{1C890919-5057-44DD-9BFC-A2CC60C229EA}" destId="{143259C0-6672-4721-9F5E-36C8ACA1BB1D}" srcOrd="0" destOrd="0" presId="urn:microsoft.com/office/officeart/2005/8/layout/cycle3"/>
    <dgm:cxn modelId="{CAC86AC9-A6DC-4BC9-820B-23CC404B825E}" type="presParOf" srcId="{1C890919-5057-44DD-9BFC-A2CC60C229EA}" destId="{D460EE03-0AD7-4DA4-A576-C60B629A162F}" srcOrd="1" destOrd="0" presId="urn:microsoft.com/office/officeart/2005/8/layout/cycle3"/>
    <dgm:cxn modelId="{3B9E3FC2-64B8-4850-9B64-99FF3DD27C42}" type="presParOf" srcId="{1C890919-5057-44DD-9BFC-A2CC60C229EA}" destId="{15600EF6-04E8-4982-87AD-0F9E09A60DA7}" srcOrd="2" destOrd="0" presId="urn:microsoft.com/office/officeart/2005/8/layout/cycle3"/>
    <dgm:cxn modelId="{2AE79048-BD2F-4009-A00B-2012B497F3CE}" type="presParOf" srcId="{1C890919-5057-44DD-9BFC-A2CC60C229EA}" destId="{5A4289A6-E3E3-4B9B-982B-AABC4CA6D5D7}" srcOrd="3" destOrd="0" presId="urn:microsoft.com/office/officeart/2005/8/layout/cycle3"/>
    <dgm:cxn modelId="{5F2ADCFE-AC73-4CA5-BB1C-3F34C1E4B060}" type="presParOf" srcId="{1C890919-5057-44DD-9BFC-A2CC60C229EA}" destId="{663F9469-4978-4AFB-B17A-170BF0D090E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0EE03-0AD7-4DA4-A576-C60B629A162F}">
      <dsp:nvSpPr>
        <dsp:cNvPr id="0" name=""/>
        <dsp:cNvSpPr/>
      </dsp:nvSpPr>
      <dsp:spPr>
        <a:xfrm>
          <a:off x="216789" y="157165"/>
          <a:ext cx="1720333" cy="1720333"/>
        </a:xfrm>
        <a:prstGeom prst="circularArrow">
          <a:avLst>
            <a:gd name="adj1" fmla="val 4668"/>
            <a:gd name="adj2" fmla="val 272909"/>
            <a:gd name="adj3" fmla="val 13580663"/>
            <a:gd name="adj4" fmla="val 1754196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259C0-6672-4721-9F5E-36C8ACA1BB1D}">
      <dsp:nvSpPr>
        <dsp:cNvPr id="0" name=""/>
        <dsp:cNvSpPr/>
      </dsp:nvSpPr>
      <dsp:spPr>
        <a:xfrm>
          <a:off x="622124" y="158323"/>
          <a:ext cx="909662" cy="454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tx1"/>
              </a:solidFill>
            </a:rPr>
            <a:t>1. SPREJEMANJE</a:t>
          </a:r>
        </a:p>
      </dsp:txBody>
      <dsp:txXfrm>
        <a:off x="644327" y="180526"/>
        <a:ext cx="865256" cy="410425"/>
      </dsp:txXfrm>
    </dsp:sp>
    <dsp:sp modelId="{15600EF6-04E8-4982-87AD-0F9E09A60DA7}">
      <dsp:nvSpPr>
        <dsp:cNvPr id="0" name=""/>
        <dsp:cNvSpPr/>
      </dsp:nvSpPr>
      <dsp:spPr>
        <a:xfrm>
          <a:off x="1236032" y="770169"/>
          <a:ext cx="909662" cy="454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tx1"/>
              </a:solidFill>
            </a:rPr>
            <a:t>2. PRVI POSKUSI TVORBE</a:t>
          </a:r>
        </a:p>
      </dsp:txBody>
      <dsp:txXfrm>
        <a:off x="1258235" y="792372"/>
        <a:ext cx="865256" cy="410425"/>
      </dsp:txXfrm>
    </dsp:sp>
    <dsp:sp modelId="{5A4289A6-E3E3-4B9B-982B-AABC4CA6D5D7}">
      <dsp:nvSpPr>
        <dsp:cNvPr id="0" name=""/>
        <dsp:cNvSpPr/>
      </dsp:nvSpPr>
      <dsp:spPr>
        <a:xfrm>
          <a:off x="618318" y="1387883"/>
          <a:ext cx="909662" cy="454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tx1"/>
              </a:solidFill>
            </a:rPr>
            <a:t>3. PREIZKUŠANJE IN POTRJEVANJE JEZIKOVNIH HIPOTEZ</a:t>
          </a:r>
        </a:p>
      </dsp:txBody>
      <dsp:txXfrm>
        <a:off x="640521" y="1410086"/>
        <a:ext cx="865256" cy="410425"/>
      </dsp:txXfrm>
    </dsp:sp>
    <dsp:sp modelId="{663F9469-4978-4AFB-B17A-170BF0D090E2}">
      <dsp:nvSpPr>
        <dsp:cNvPr id="0" name=""/>
        <dsp:cNvSpPr/>
      </dsp:nvSpPr>
      <dsp:spPr>
        <a:xfrm>
          <a:off x="604" y="770169"/>
          <a:ext cx="909662" cy="454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700" b="1" kern="1200" dirty="0">
              <a:solidFill>
                <a:schemeClr val="tx1"/>
              </a:solidFill>
            </a:rPr>
            <a:t>4. PRIBLIŽEVANJE MODELU ROJSTNIH GOVORCEV</a:t>
          </a:r>
        </a:p>
      </dsp:txBody>
      <dsp:txXfrm>
        <a:off x="22807" y="792372"/>
        <a:ext cx="865256" cy="41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E2CB6-B78F-4ED7-8D4C-5615488AE2A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76C85-421E-4B7E-856A-369FCBE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76C85-421E-4B7E-856A-369FCBEA0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0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68C8-8523-45C6-8821-E1134496A2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7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68C8-8523-45C6-8821-E1134496A2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7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41C69-4723-4AEF-82A8-89C9E71A41F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655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sl-SI" noProof="0" smtClean="0"/>
              <a:t>18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0167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oljeZBesedilom 6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/>
              <a:t>4. nacionalna konferenca </a:t>
            </a:r>
            <a:r>
              <a:rPr lang="sl-SI" sz="1100" b="1" dirty="0"/>
              <a:t>Jeziki v izobraževanju</a:t>
            </a:r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jeZBesedilom 8"/>
          <p:cNvSpPr txBox="1"/>
          <p:nvPr userDrawn="1"/>
        </p:nvSpPr>
        <p:spPr>
          <a:xfrm>
            <a:off x="1795847" y="6219825"/>
            <a:ext cx="3109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100" dirty="0"/>
              <a:t>4. nacionalna konferenca </a:t>
            </a:r>
            <a:r>
              <a:rPr lang="sl-SI" sz="1100" b="1" dirty="0"/>
              <a:t>Jeziki v izobraževanju</a:t>
            </a:r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42" y="5747378"/>
            <a:ext cx="1084876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06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0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4. 07. 2022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2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hportal-paedagogik.de/suche/trefferliste.html?suche=erweitert&amp;searchIn%5b%5d=fis&amp;feldname1=Personen&amp;feldinhalt1=%22Wischer,+Beate%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2259598" y="3750920"/>
            <a:ext cx="6858000" cy="785007"/>
          </a:xfrm>
        </p:spPr>
        <p:txBody>
          <a:bodyPr>
            <a:normAutofit fontScale="90000"/>
          </a:bodyPr>
          <a:lstStyle/>
          <a:p>
            <a:pPr fontAlgn="base"/>
            <a:r>
              <a:rPr lang="sl-SI" sz="2900" b="1" dirty="0">
                <a:latin typeface="+mn-lt"/>
                <a:cs typeface="Arial" panose="020B0604020202020204" pitchFamily="34" charset="0"/>
              </a:rPr>
              <a:t>IZZIVI ZGODNJEGA UČENJA IN POUČEVANJA TUJIH JEZIKOV</a:t>
            </a:r>
            <a:r>
              <a:rPr lang="en-US" sz="29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2900" b="1" dirty="0">
                <a:latin typeface="+mn-lt"/>
                <a:cs typeface="Arial" panose="020B0604020202020204" pitchFamily="34" charset="0"/>
              </a:rPr>
            </a:br>
            <a:r>
              <a:rPr lang="sl-SI" sz="2900" b="1" dirty="0">
                <a:latin typeface="+mn-lt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+mn-lt"/>
                <a:cs typeface="Arial" panose="020B0604020202020204" pitchFamily="34" charset="0"/>
              </a:rPr>
              <a:t/>
            </a:r>
            <a:br>
              <a:rPr lang="en-US" sz="2900" b="1" dirty="0">
                <a:latin typeface="+mn-lt"/>
                <a:cs typeface="Arial" panose="020B0604020202020204" pitchFamily="34" charset="0"/>
              </a:rPr>
            </a:br>
            <a:r>
              <a:rPr lang="sl-SI" sz="2900" b="1" dirty="0">
                <a:latin typeface="+mn-lt"/>
                <a:cs typeface="Arial" panose="020B0604020202020204" pitchFamily="34" charset="0"/>
              </a:rPr>
              <a:t>CHALLENGES OF EARLY LANGUAGE LEARNING AND TEACHING</a:t>
            </a:r>
            <a:r>
              <a:rPr lang="en-US" dirty="0"/>
              <a:t/>
            </a:r>
            <a:br>
              <a:rPr lang="en-US" dirty="0"/>
            </a:b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3570796" y="4746636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400" dirty="0">
                <a:cs typeface="Arial" panose="020B0604020202020204" pitchFamily="34" charset="0"/>
              </a:rPr>
              <a:t>Dr. Saša Jazbec, Univerza v Mariboru, Filozofska fakulteta</a:t>
            </a:r>
          </a:p>
          <a:p>
            <a:pPr algn="l"/>
            <a:r>
              <a:rPr lang="sl-SI" sz="1400" dirty="0">
                <a:cs typeface="Arial" panose="020B0604020202020204" pitchFamily="34" charset="0"/>
              </a:rPr>
              <a:t>Dr. Katica Pevec Semec, Zavod RS za šolstvo</a:t>
            </a:r>
          </a:p>
          <a:p>
            <a:pPr algn="l"/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30737" y="628062"/>
            <a:ext cx="4220184" cy="547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dirty="0" err="1"/>
              <a:t>Medpredmetnost</a:t>
            </a:r>
            <a:r>
              <a:rPr lang="sl-SI" sz="3600" dirty="0"/>
              <a:t> </a:t>
            </a:r>
            <a:r>
              <a:rPr lang="sl-SI" sz="4000" dirty="0"/>
              <a:t> </a:t>
            </a:r>
            <a:endParaRPr lang="en-US" sz="4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35" y="1301547"/>
            <a:ext cx="6145876" cy="404923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059085" y="5476344"/>
            <a:ext cx="6145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Vir: </a:t>
            </a:r>
            <a:r>
              <a:rPr lang="en-US" sz="900" dirty="0"/>
              <a:t>https://www.cnvos.si/aktualno/649/tesla-mednarodna-nagrada-za-intermedijska-in-transdisciplinarna-umetniska-dela/</a:t>
            </a:r>
          </a:p>
        </p:txBody>
      </p:sp>
    </p:spTree>
    <p:extLst>
      <p:ext uri="{BB962C8B-B14F-4D97-AF65-F5344CB8AC3E}">
        <p14:creationId xmlns:p14="http://schemas.microsoft.com/office/powerpoint/2010/main" val="26838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5465" y="1805459"/>
            <a:ext cx="3425239" cy="10473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l-SI" sz="2400" dirty="0"/>
              <a:t>Medpredmetne povezave niso novost.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62990" y="5623265"/>
            <a:ext cx="110630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Vir: </a:t>
            </a:r>
            <a:r>
              <a:rPr lang="en-US" sz="900" dirty="0" err="1"/>
              <a:t>Bransford</a:t>
            </a:r>
            <a:r>
              <a:rPr lang="en-US" sz="900" dirty="0"/>
              <a:t>, J. D., Brown, A. L., &amp; Cocking, R. R. (Eds.). (2000). Learning and transfer. In How people</a:t>
            </a:r>
            <a:r>
              <a:rPr lang="sl-SI" sz="900" dirty="0"/>
              <a:t> </a:t>
            </a:r>
            <a:r>
              <a:rPr lang="en-US" sz="900" dirty="0"/>
              <a:t>learn: Brain, mind, experience, and school (pp. 31–78). Washington, DC: National Academy Pre</a:t>
            </a:r>
            <a:r>
              <a:rPr lang="sl-SI" sz="900" dirty="0" err="1"/>
              <a:t>ss</a:t>
            </a:r>
            <a:r>
              <a:rPr lang="sl-SI" sz="900" dirty="0"/>
              <a:t>.</a:t>
            </a:r>
            <a:endParaRPr lang="en-US" sz="9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00817" y="4374614"/>
            <a:ext cx="1064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Transfer znanja je treba znati poučevati in ne le računati na to, da se bo zgodil sam od sebe v glavah učencev (</a:t>
            </a:r>
            <a:r>
              <a:rPr lang="sl-SI" sz="2400" dirty="0" err="1"/>
              <a:t>Sterberg</a:t>
            </a:r>
            <a:r>
              <a:rPr lang="sl-SI" sz="2400" dirty="0"/>
              <a:t>  &amp; </a:t>
            </a:r>
            <a:r>
              <a:rPr lang="sl-SI" sz="2400" dirty="0" err="1"/>
              <a:t>all</a:t>
            </a:r>
            <a:r>
              <a:rPr lang="sl-SI" sz="2400" dirty="0"/>
              <a:t>, 2000).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8669236" y="1544297"/>
            <a:ext cx="2951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Prevladujoč</a:t>
            </a:r>
            <a:r>
              <a:rPr lang="en-US" sz="2400" dirty="0"/>
              <a:t> </a:t>
            </a:r>
            <a:r>
              <a:rPr lang="en-US" sz="2400" dirty="0" err="1"/>
              <a:t>način</a:t>
            </a:r>
            <a:r>
              <a:rPr lang="en-US" sz="2400" dirty="0"/>
              <a:t> </a:t>
            </a:r>
            <a:r>
              <a:rPr lang="en-US" sz="2400" dirty="0" err="1"/>
              <a:t>izvajanja</a:t>
            </a:r>
            <a:r>
              <a:rPr lang="en-US" sz="2400" dirty="0"/>
              <a:t> </a:t>
            </a:r>
            <a:r>
              <a:rPr lang="en-US" sz="2400" dirty="0" err="1"/>
              <a:t>kurikula</a:t>
            </a:r>
            <a:r>
              <a:rPr lang="en-US" sz="2400" dirty="0"/>
              <a:t> je </a:t>
            </a:r>
            <a:r>
              <a:rPr lang="en-US" sz="2400" dirty="0" err="1"/>
              <a:t>monodisciplinaren</a:t>
            </a:r>
            <a:r>
              <a:rPr lang="en-US" sz="2400" dirty="0"/>
              <a:t> (</a:t>
            </a:r>
            <a:r>
              <a:rPr lang="en-US" sz="2400" dirty="0" err="1"/>
              <a:t>Bransford</a:t>
            </a:r>
            <a:r>
              <a:rPr lang="en-US" sz="2400" dirty="0"/>
              <a:t>, </a:t>
            </a:r>
            <a:r>
              <a:rPr lang="sl-SI" sz="2400" dirty="0" smtClean="0"/>
              <a:t>J.D,. et </a:t>
            </a:r>
            <a:r>
              <a:rPr lang="sl-SI" sz="2400" dirty="0" err="1" smtClean="0"/>
              <a:t>all</a:t>
            </a:r>
            <a:r>
              <a:rPr lang="sl-SI" sz="2400" dirty="0" smtClean="0"/>
              <a:t>, </a:t>
            </a:r>
            <a:r>
              <a:rPr lang="en-US" sz="2400" dirty="0" smtClean="0"/>
              <a:t>2000</a:t>
            </a:r>
            <a:r>
              <a:rPr lang="en-US" sz="2400" dirty="0"/>
              <a:t>).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00" y="863017"/>
            <a:ext cx="3599361" cy="35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 txBox="1">
            <a:spLocks noGrp="1"/>
          </p:cNvSpPr>
          <p:nvPr>
            <p:ph idx="1"/>
          </p:nvPr>
        </p:nvSpPr>
        <p:spPr>
          <a:xfrm>
            <a:off x="394063" y="232372"/>
            <a:ext cx="6736579" cy="2369880"/>
          </a:xfrm>
          <a:prstGeom prst="rect">
            <a:avLst/>
          </a:prstGeom>
          <a:solidFill>
            <a:srgbClr val="EFB7E8"/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l-SI" sz="2000" dirty="0"/>
              <a:t>Možne hkratne povezave uresničevanje  ciljev kurikula in  ciljev posameznega predmeta:</a:t>
            </a:r>
          </a:p>
          <a:p>
            <a:pPr marL="0" indent="0">
              <a:lnSpc>
                <a:spcPct val="100000"/>
              </a:lnSpc>
              <a:buNone/>
            </a:pPr>
            <a:endParaRPr lang="sl-SI" sz="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l-SI" sz="2000" dirty="0"/>
              <a:t>od zgoraj navzdol,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l-SI" sz="2000" dirty="0"/>
              <a:t>med predmeti na linearni ravni,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l-SI" sz="2000" dirty="0"/>
              <a:t>znotraj predmeta, ko se poveže več učiteljev  istega   predmeta.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231310" y="232372"/>
            <a:ext cx="3911307" cy="2369880"/>
          </a:xfrm>
          <a:prstGeom prst="rect">
            <a:avLst/>
          </a:prstGeom>
          <a:solidFill>
            <a:srgbClr val="A0E17F"/>
          </a:solidFill>
        </p:spPr>
        <p:txBody>
          <a:bodyPr wrap="square" rtlCol="0">
            <a:spAutoFit/>
          </a:bodyPr>
          <a:lstStyle/>
          <a:p>
            <a:r>
              <a:rPr lang="sl-SI" sz="2000" dirty="0"/>
              <a:t>Načini najpogostejšega medpredmetnega povezovanja </a:t>
            </a:r>
          </a:p>
          <a:p>
            <a:r>
              <a:rPr lang="sl-SI" sz="2000" dirty="0"/>
              <a:t>so: </a:t>
            </a:r>
          </a:p>
          <a:p>
            <a:endParaRPr lang="sl-SI" sz="800" dirty="0"/>
          </a:p>
          <a:p>
            <a:pPr>
              <a:buFontTx/>
              <a:buChar char="-"/>
            </a:pPr>
            <a:r>
              <a:rPr lang="sl-SI" sz="2000" dirty="0"/>
              <a:t> korelacije med predmeti v UN, </a:t>
            </a:r>
          </a:p>
          <a:p>
            <a:pPr>
              <a:buFontTx/>
              <a:buChar char="-"/>
            </a:pPr>
            <a:r>
              <a:rPr lang="sl-SI" sz="2000" dirty="0"/>
              <a:t> povezovanje učiteljev, </a:t>
            </a:r>
          </a:p>
          <a:p>
            <a:pPr>
              <a:buFontTx/>
              <a:buChar char="-"/>
            </a:pPr>
            <a:r>
              <a:rPr lang="sl-SI" sz="2000" dirty="0"/>
              <a:t> različne oblike projektov.</a:t>
            </a:r>
          </a:p>
          <a:p>
            <a:endParaRPr lang="en-US" sz="2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07062"/>
              </p:ext>
            </p:extLst>
          </p:nvPr>
        </p:nvGraphicFramePr>
        <p:xfrm>
          <a:off x="407126" y="2682539"/>
          <a:ext cx="10735491" cy="342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497">
                  <a:extLst>
                    <a:ext uri="{9D8B030D-6E8A-4147-A177-3AD203B41FA5}">
                      <a16:colId xmlns:a16="http://schemas.microsoft.com/office/drawing/2014/main" val="3529242097"/>
                    </a:ext>
                  </a:extLst>
                </a:gridCol>
                <a:gridCol w="3578497">
                  <a:extLst>
                    <a:ext uri="{9D8B030D-6E8A-4147-A177-3AD203B41FA5}">
                      <a16:colId xmlns:a16="http://schemas.microsoft.com/office/drawing/2014/main" val="3322438334"/>
                    </a:ext>
                  </a:extLst>
                </a:gridCol>
                <a:gridCol w="3578497">
                  <a:extLst>
                    <a:ext uri="{9D8B030D-6E8A-4147-A177-3AD203B41FA5}">
                      <a16:colId xmlns:a16="http://schemas.microsoft.com/office/drawing/2014/main" val="841317423"/>
                    </a:ext>
                  </a:extLst>
                </a:gridCol>
              </a:tblGrid>
              <a:tr h="290801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ENOPREDMETNE</a:t>
                      </a:r>
                      <a:r>
                        <a:rPr lang="sl-SI" baseline="0" dirty="0"/>
                        <a:t> POVEZAVE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dirty="0"/>
                        <a:t>                      VEČPREDMETNE POVEZAVE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0644"/>
                  </a:ext>
                </a:extLst>
              </a:tr>
              <a:tr h="290801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0736"/>
                  </a:ext>
                </a:extLst>
              </a:tr>
              <a:tr h="290801">
                <a:tc>
                  <a:txBody>
                    <a:bodyPr/>
                    <a:lstStyle/>
                    <a:p>
                      <a:r>
                        <a:rPr lang="sl-SI" dirty="0"/>
                        <a:t>En predmet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Več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/>
                        <a:t>kot en predmet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63630"/>
                  </a:ext>
                </a:extLst>
              </a:tr>
              <a:tr h="290801">
                <a:tc>
                  <a:txBody>
                    <a:bodyPr/>
                    <a:lstStyle/>
                    <a:p>
                      <a:r>
                        <a:rPr lang="sl-SI" dirty="0"/>
                        <a:t>Znotraj predmetne povezave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Raznopredmetne</a:t>
                      </a:r>
                      <a:r>
                        <a:rPr lang="sl-SI" dirty="0"/>
                        <a:t> povezave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Medpredmetne povezave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468767"/>
                  </a:ext>
                </a:extLst>
              </a:tr>
              <a:tr h="727001">
                <a:tc>
                  <a:txBody>
                    <a:bodyPr/>
                    <a:lstStyle/>
                    <a:p>
                      <a:r>
                        <a:rPr lang="sl-SI" dirty="0"/>
                        <a:t>Povezanost 2 ali več izvajalcev istega</a:t>
                      </a:r>
                      <a:r>
                        <a:rPr lang="sl-SI" baseline="0" dirty="0"/>
                        <a:t> predmeta v oddelkih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Povezanost 2 ali več predmetov  od zunaj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Povezanost 2 ali več predmetov</a:t>
                      </a:r>
                      <a:r>
                        <a:rPr lang="sl-SI" baseline="0" dirty="0"/>
                        <a:t> od znotraj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470163"/>
                  </a:ext>
                </a:extLst>
              </a:tr>
              <a:tr h="508901">
                <a:tc>
                  <a:txBody>
                    <a:bodyPr/>
                    <a:lstStyle/>
                    <a:p>
                      <a:r>
                        <a:rPr lang="sl-SI" dirty="0"/>
                        <a:t>Isti učni cilji, dejavnosti, pristopi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Skupni cilji, vendar ne združeni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Skupni združeni</a:t>
                      </a:r>
                      <a:r>
                        <a:rPr lang="sl-SI" baseline="0" dirty="0"/>
                        <a:t> cilji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137586"/>
                  </a:ext>
                </a:extLst>
              </a:tr>
              <a:tr h="727001">
                <a:tc>
                  <a:txBody>
                    <a:bodyPr/>
                    <a:lstStyle/>
                    <a:p>
                      <a:r>
                        <a:rPr lang="sl-SI" dirty="0"/>
                        <a:t>Višja kakovost</a:t>
                      </a:r>
                      <a:r>
                        <a:rPr lang="sl-SI" baseline="0" dirty="0"/>
                        <a:t> učnega procesa, razbremenitev učiteljev,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Vsak predmet ga lahko doseže sam, vendar</a:t>
                      </a:r>
                      <a:r>
                        <a:rPr lang="sl-SI" baseline="0" dirty="0"/>
                        <a:t> ne tako dobro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Noben</a:t>
                      </a:r>
                      <a:r>
                        <a:rPr lang="sl-SI" baseline="0" dirty="0"/>
                        <a:t> predmet ga ne more doseči sam, ker je preveč kompleksen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7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08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610000" r="-6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869341" y="774924"/>
            <a:ext cx="3716639" cy="244872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669249" y="3901566"/>
            <a:ext cx="5064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Bistvo medpredmetnih povezav:</a:t>
            </a:r>
          </a:p>
          <a:p>
            <a:r>
              <a:rPr lang="sl-SI" sz="2400" dirty="0"/>
              <a:t>- obogatitev in nadgradnja učnega procesa in ne njegovo osiromašenje.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369115" y="3834346"/>
            <a:ext cx="5000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Pogoj:</a:t>
            </a:r>
          </a:p>
          <a:p>
            <a:r>
              <a:rPr lang="sl-SI" sz="2400" dirty="0"/>
              <a:t>- večja sistematičnost</a:t>
            </a:r>
          </a:p>
          <a:p>
            <a:r>
              <a:rPr lang="sl-SI" sz="2400" dirty="0"/>
              <a:t>- domišljena organiziranost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1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19004" y="501224"/>
            <a:ext cx="6651438" cy="643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Kaj je kognitivno/miselno neustrezno pri učenju in poučevanju tujih jezikov odraslih oseb ?</a:t>
            </a:r>
          </a:p>
          <a:p>
            <a:endParaRPr lang="en-US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27" y="1617855"/>
            <a:ext cx="6512688" cy="444365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99928" y="3180590"/>
            <a:ext cx="2618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-   didaktični pristop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vsebinski  kontekst 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predznanje jezikov in razgledanost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motivacije za učenje TJ idr.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9694215" y="4249508"/>
            <a:ext cx="2201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Se učimo jezika v življenjskih situacijah in v interakciji z drugimi.</a:t>
            </a:r>
          </a:p>
        </p:txBody>
      </p:sp>
      <p:sp>
        <p:nvSpPr>
          <p:cNvPr id="2" name="Oblak 1"/>
          <p:cNvSpPr/>
          <p:nvPr/>
        </p:nvSpPr>
        <p:spPr>
          <a:xfrm>
            <a:off x="10162270" y="404196"/>
            <a:ext cx="1877102" cy="2427317"/>
          </a:xfrm>
          <a:prstGeom prst="cloudCallout">
            <a:avLst>
              <a:gd name="adj1" fmla="val -43479"/>
              <a:gd name="adj2" fmla="val 102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odrasli</a:t>
            </a:r>
            <a:r>
              <a:rPr lang="en-US" dirty="0"/>
              <a:t> </a:t>
            </a:r>
            <a:r>
              <a:rPr lang="en-US" dirty="0" err="1"/>
              <a:t>najraje</a:t>
            </a:r>
            <a:r>
              <a:rPr lang="en-US" dirty="0"/>
              <a:t> </a:t>
            </a:r>
            <a:r>
              <a:rPr lang="en-US" dirty="0" err="1"/>
              <a:t>počnemo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učenju</a:t>
            </a:r>
            <a:r>
              <a:rPr lang="en-US" dirty="0"/>
              <a:t> </a:t>
            </a:r>
            <a:r>
              <a:rPr lang="en-US" dirty="0" err="1"/>
              <a:t>tujih</a:t>
            </a:r>
            <a:r>
              <a:rPr lang="en-US" dirty="0"/>
              <a:t> </a:t>
            </a:r>
            <a:r>
              <a:rPr lang="en-US" dirty="0" err="1"/>
              <a:t>jezikov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93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958062" y="151179"/>
            <a:ext cx="922712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b="1" dirty="0"/>
              <a:t>Kaj učenci najraje počnejo, delajo pri tujem jeziku… Kdaj jim je najbolj fajn? </a:t>
            </a:r>
          </a:p>
          <a:p>
            <a:r>
              <a:rPr lang="sl-SI" sz="2000" b="1" dirty="0"/>
              <a:t>(učenci </a:t>
            </a:r>
            <a:r>
              <a:rPr lang="sl-SI" sz="2000" b="1" dirty="0" err="1"/>
              <a:t>1.r</a:t>
            </a:r>
            <a:r>
              <a:rPr lang="sl-SI" sz="2000" b="1" dirty="0"/>
              <a:t>, </a:t>
            </a:r>
            <a:r>
              <a:rPr lang="sl-SI" sz="2000" b="1" dirty="0">
                <a:sym typeface="Wingdings" panose="05000000000000000000" pitchFamily="2" charset="2"/>
              </a:rPr>
              <a:t>n=23)</a:t>
            </a:r>
            <a:endParaRPr lang="en-US" sz="20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958062" y="972113"/>
            <a:ext cx="4172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Najbolj mi je všeč: </a:t>
            </a:r>
          </a:p>
          <a:p>
            <a:pPr marL="285750" indent="-285750">
              <a:buFontTx/>
              <a:buChar char="-"/>
            </a:pPr>
            <a:r>
              <a:rPr lang="sl-SI" dirty="0"/>
              <a:t>branje pravljic 8 x</a:t>
            </a:r>
          </a:p>
          <a:p>
            <a:pPr marL="285750" indent="-285750">
              <a:buFontTx/>
              <a:buChar char="-"/>
            </a:pPr>
            <a:r>
              <a:rPr lang="sl-SI" dirty="0"/>
              <a:t>gibanje, plesanje, petje pesmic 4x</a:t>
            </a:r>
          </a:p>
          <a:p>
            <a:pPr marL="285750" indent="-285750">
              <a:buFontTx/>
              <a:buChar char="-"/>
            </a:pPr>
            <a:r>
              <a:rPr lang="sl-SI" dirty="0"/>
              <a:t>gledanje risank 3x</a:t>
            </a:r>
          </a:p>
          <a:p>
            <a:pPr marL="285750" indent="-285750">
              <a:buFontTx/>
              <a:buChar char="-"/>
            </a:pPr>
            <a:r>
              <a:rPr lang="sl-SI" dirty="0"/>
              <a:t>reševanje nalog 6x</a:t>
            </a:r>
          </a:p>
          <a:p>
            <a:pPr marL="285750" indent="-285750">
              <a:buFontTx/>
              <a:buChar char="-"/>
            </a:pPr>
            <a:r>
              <a:rPr lang="sl-SI" dirty="0"/>
              <a:t>rišemo 1x</a:t>
            </a:r>
          </a:p>
          <a:p>
            <a:pPr marL="285750" indent="-285750">
              <a:buFontTx/>
              <a:buChar char="-"/>
            </a:pPr>
            <a:r>
              <a:rPr lang="sl-SI" dirty="0"/>
              <a:t>dvigovanje rok (kaj bo, je bilo) 1x</a:t>
            </a:r>
            <a:endParaRPr lang="en-US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921701" y="915490"/>
            <a:ext cx="4067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Najmanj mi je všeč</a:t>
            </a:r>
            <a:r>
              <a:rPr lang="sl-SI" dirty="0"/>
              <a:t>:  </a:t>
            </a:r>
          </a:p>
          <a:p>
            <a:pPr marL="285750" indent="-285750">
              <a:buFontTx/>
              <a:buChar char="-"/>
            </a:pPr>
            <a:r>
              <a:rPr lang="sl-SI" dirty="0"/>
              <a:t>sedenje za mizo 12x</a:t>
            </a:r>
          </a:p>
          <a:p>
            <a:pPr marL="285750" indent="-285750">
              <a:buFontTx/>
              <a:buChar char="-"/>
            </a:pPr>
            <a:r>
              <a:rPr lang="sl-SI" dirty="0"/>
              <a:t>ko rišemo 4x</a:t>
            </a:r>
          </a:p>
          <a:p>
            <a:pPr marL="285750" indent="-285750">
              <a:buFontTx/>
              <a:buChar char="-"/>
            </a:pPr>
            <a:r>
              <a:rPr lang="sl-SI" dirty="0"/>
              <a:t>predolgo sedenje v krogu 3x</a:t>
            </a:r>
          </a:p>
          <a:p>
            <a:pPr marL="285750" indent="-285750">
              <a:buFontTx/>
              <a:buChar char="-"/>
            </a:pPr>
            <a:r>
              <a:rPr lang="sl-SI" dirty="0"/>
              <a:t>gledanje na tablo 3x   </a:t>
            </a:r>
          </a:p>
          <a:p>
            <a:pPr marL="285750" indent="-285750">
              <a:buFontTx/>
              <a:buChar char="-"/>
            </a:pPr>
            <a:r>
              <a:rPr lang="sl-SI" dirty="0"/>
              <a:t>ko učiteljica gre domov in je konec pouka 1x    </a:t>
            </a:r>
            <a:endParaRPr lang="en-US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4" y="3003438"/>
            <a:ext cx="3806885" cy="28671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01" y="2946815"/>
            <a:ext cx="3715540" cy="28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7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1" y="1293612"/>
            <a:ext cx="4485777" cy="2904317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06" y="649899"/>
            <a:ext cx="5598555" cy="477000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05356" y="49734"/>
            <a:ext cx="5280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Kako torej načrtovati in izvajati za učence kognitivno osmišljene aktivnosti pri tujem jeziku?</a:t>
            </a:r>
            <a:endParaRPr lang="en-US" sz="2400" b="1" dirty="0"/>
          </a:p>
        </p:txBody>
      </p:sp>
      <p:sp>
        <p:nvSpPr>
          <p:cNvPr id="9" name="Pravokotnik 8"/>
          <p:cNvSpPr/>
          <p:nvPr/>
        </p:nvSpPr>
        <p:spPr>
          <a:xfrm>
            <a:off x="605356" y="4505922"/>
            <a:ext cx="5603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razvojno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individualno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kulturno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primerna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Calibri" panose="020F0502020204030204" pitchFamily="34" charset="0"/>
              </a:rPr>
              <a:t>praksa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smiselno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učenje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samoregulacijskim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učenjem</a:t>
            </a:r>
            <a:endParaRPr lang="sl-S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avtonomija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učitelja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sl-S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kakovost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učnega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procesa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participacija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otrok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5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group of colorful candies&#10;&#10;Description automatically generated with low confidence">
            <a:extLst>
              <a:ext uri="{FF2B5EF4-FFF2-40B4-BE49-F238E27FC236}">
                <a16:creationId xmlns:a16="http://schemas.microsoft.com/office/drawing/2014/main" id="{6BF3A897-BE5A-C436-3B08-1C3F8E8F9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11834" b="-1"/>
          <a:stretch/>
        </p:blipFill>
        <p:spPr>
          <a:xfrm>
            <a:off x="4991871" y="1082180"/>
            <a:ext cx="5808256" cy="4119383"/>
          </a:xfrm>
          <a:prstGeom prst="rect">
            <a:avLst/>
          </a:prstGeom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EA42A928-C869-FBFB-AE01-73F831FB9423}"/>
              </a:ext>
            </a:extLst>
          </p:cNvPr>
          <p:cNvSpPr txBox="1">
            <a:spLocks/>
          </p:cNvSpPr>
          <p:nvPr/>
        </p:nvSpPr>
        <p:spPr>
          <a:xfrm>
            <a:off x="838200" y="1835706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600" dirty="0" err="1">
                <a:ea typeface="+mj-ea"/>
                <a:cs typeface="+mj-cs"/>
              </a:rPr>
              <a:t>Diferenciacija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44CF3-B301-D6EC-A39E-3FCF7DEACA69}"/>
              </a:ext>
            </a:extLst>
          </p:cNvPr>
          <p:cNvSpPr txBox="1"/>
          <p:nvPr/>
        </p:nvSpPr>
        <p:spPr>
          <a:xfrm>
            <a:off x="4907560" y="5351419"/>
            <a:ext cx="6035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/>
              <a:t>https://www.google.com/search?q=differenzierung+b%C3%A4lle&amp;tbm=isch&amp;ved=2ahUKEwjfwNvM_974AhWHqqQKHbNnDVoQ2-cCegQIABAA&amp;oq=differenzierung+b%C3%A4lle&amp;gs_lcp=CgNpbWcQAzoECAAQEzoECAAQHjoGCAAQHhAFOgYIABAeEAhQuRBY5CBg4CFoAXAAeACAAaIBiAGABpIBAzguMZgBAKABAaoBC2d3cy13aXotaW1nwAEB&amp;sclient=img&amp;ei=E73CYp_rLofVkgWzz7XQBQ&amp;bih=750&amp;biw=1536&amp;rlz=1C1GCEU_slSI951SI951#imgrc=f5LDy5ckhQyvcM</a:t>
            </a:r>
          </a:p>
        </p:txBody>
      </p:sp>
    </p:spTree>
    <p:extLst>
      <p:ext uri="{BB962C8B-B14F-4D97-AF65-F5344CB8AC3E}">
        <p14:creationId xmlns:p14="http://schemas.microsoft.com/office/powerpoint/2010/main" val="15500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835644" y="1305770"/>
            <a:ext cx="207818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de-DE" dirty="0" err="1"/>
              <a:t>Razli</a:t>
            </a:r>
            <a:r>
              <a:rPr lang="sl-SI" dirty="0" err="1"/>
              <a:t>čne</a:t>
            </a:r>
            <a:r>
              <a:rPr lang="sl-SI" dirty="0"/>
              <a:t> socialne kompetence</a:t>
            </a:r>
            <a:endParaRPr lang="de-DE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616137" y="1087307"/>
            <a:ext cx="236450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Različne tradicije, kulture</a:t>
            </a:r>
            <a:endParaRPr lang="de-DE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616136" y="2167854"/>
            <a:ext cx="236450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Različne vrednote</a:t>
            </a:r>
            <a:endParaRPr lang="de-DE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666519" y="2942144"/>
            <a:ext cx="236450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Različni </a:t>
            </a:r>
            <a:r>
              <a:rPr lang="sl-SI"/>
              <a:t>materni jeziki</a:t>
            </a:r>
            <a:endParaRPr lang="de-DE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666518" y="3745692"/>
            <a:ext cx="2364509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Različne telesne zmožnosti, zdravstvena stanja</a:t>
            </a:r>
            <a:endParaRPr lang="de-DE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43990" y="4642194"/>
            <a:ext cx="24850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Različen psiho-socialni razvoj</a:t>
            </a:r>
            <a:endParaRPr lang="de-DE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57874" y="3674466"/>
            <a:ext cx="236450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Različne kognitivne predpostavke</a:t>
            </a:r>
            <a:endParaRPr lang="de-DE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57874" y="2618979"/>
            <a:ext cx="236450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l-SI" dirty="0"/>
              <a:t>Različna motivacija, interesi, pričakovanja</a:t>
            </a:r>
            <a:endParaRPr lang="de-DE" b="1" dirty="0"/>
          </a:p>
        </p:txBody>
      </p:sp>
      <p:pic>
        <p:nvPicPr>
          <p:cNvPr id="1026" name="Slika 1">
            <a:extLst>
              <a:ext uri="{FF2B5EF4-FFF2-40B4-BE49-F238E27FC236}">
                <a16:creationId xmlns:a16="http://schemas.microsoft.com/office/drawing/2014/main" id="{C2D9EF46-8723-DA34-34F6-DD400575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70" y="4958499"/>
            <a:ext cx="540521" cy="5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7" descr="A group of colorful candies&#10;&#10;Description automatically generated with low confidence">
            <a:extLst>
              <a:ext uri="{FF2B5EF4-FFF2-40B4-BE49-F238E27FC236}">
                <a16:creationId xmlns:a16="http://schemas.microsoft.com/office/drawing/2014/main" id="{52EB41CE-BD7E-DC1D-4C35-9F8DC590F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11834" b="-1"/>
          <a:stretch/>
        </p:blipFill>
        <p:spPr>
          <a:xfrm>
            <a:off x="3893485" y="1796719"/>
            <a:ext cx="3742993" cy="26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BE50-414F-9502-6EA9-32E65CAB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+mn-lt"/>
              </a:rPr>
              <a:t>Kako?</a:t>
            </a:r>
            <a:endParaRPr lang="de-DE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25B4-0CCC-2D05-C3B2-039FA6CDB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/>
              <a:t>Tradicija učenja in poučevanja – homogeno delo in načrtovanje</a:t>
            </a:r>
          </a:p>
          <a:p>
            <a:r>
              <a:rPr lang="de-DE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Wischer, Beate</a:t>
            </a:r>
            <a:r>
              <a:rPr lang="sl-SI" sz="2400" dirty="0"/>
              <a:t> (2009). </a:t>
            </a:r>
            <a:r>
              <a:rPr lang="de-DE" sz="2400" dirty="0"/>
              <a:t>Binnendifferenzierung ist ein Wort für das schlechte Gewissen des Lehrers</a:t>
            </a:r>
            <a:endParaRPr lang="sl-SI" sz="2400" dirty="0"/>
          </a:p>
          <a:p>
            <a:r>
              <a:rPr lang="sl-SI" sz="2400" dirty="0"/>
              <a:t>Spreminjanje kulture dela in poučevanja – dolgotrajen proces</a:t>
            </a:r>
          </a:p>
          <a:p>
            <a:r>
              <a:rPr lang="sl-SI" sz="2400" dirty="0"/>
              <a:t>Diferenciacija</a:t>
            </a:r>
          </a:p>
          <a:p>
            <a:pPr lvl="1"/>
            <a:r>
              <a:rPr lang="sl-SI" dirty="0"/>
              <a:t>Notranja in zunanja</a:t>
            </a:r>
          </a:p>
          <a:p>
            <a:pPr lvl="1"/>
            <a:r>
              <a:rPr lang="sl-SI" dirty="0"/>
              <a:t>Kvantitativna (???) in kvalitativna (!!!)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952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815DB9B-03A3-0D91-0949-22A74B457156}"/>
              </a:ext>
            </a:extLst>
          </p:cNvPr>
          <p:cNvSpPr/>
          <p:nvPr/>
        </p:nvSpPr>
        <p:spPr>
          <a:xfrm>
            <a:off x="3288484" y="5053036"/>
            <a:ext cx="2005361" cy="1154112"/>
          </a:xfrm>
          <a:prstGeom prst="cloudCallout">
            <a:avLst>
              <a:gd name="adj1" fmla="val 96569"/>
              <a:gd name="adj2" fmla="val -352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39958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dirty="0">
                <a:latin typeface="+mn-lt"/>
              </a:rPr>
              <a:t>Izzivi (stari-novi) učenja in poučevanja TJ v 1</a:t>
            </a:r>
            <a:r>
              <a:rPr lang="de-DE" sz="3600" dirty="0">
                <a:latin typeface="+mn-lt"/>
              </a:rPr>
              <a:t>.</a:t>
            </a:r>
            <a:r>
              <a:rPr lang="sl-SI" sz="3600" dirty="0">
                <a:latin typeface="+mn-lt"/>
              </a:rPr>
              <a:t> VIO  </a:t>
            </a:r>
            <a:endParaRPr lang="en-US" sz="36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55393" y="1943503"/>
            <a:ext cx="5800288" cy="847820"/>
          </a:xfrm>
        </p:spPr>
        <p:txBody>
          <a:bodyPr>
            <a:normAutofit/>
          </a:bodyPr>
          <a:lstStyle/>
          <a:p>
            <a:pPr lvl="1"/>
            <a:r>
              <a:rPr lang="sl-SI" dirty="0" err="1"/>
              <a:t>vertikaln</a:t>
            </a:r>
            <a:r>
              <a:rPr lang="de-DE" dirty="0"/>
              <a:t>o</a:t>
            </a:r>
            <a:r>
              <a:rPr lang="sl-SI" dirty="0"/>
              <a:t> načrtovanj</a:t>
            </a:r>
            <a:r>
              <a:rPr lang="de-DE" dirty="0"/>
              <a:t>e</a:t>
            </a:r>
            <a:r>
              <a:rPr lang="sl-SI" dirty="0"/>
              <a:t> in izvajanje učnih ciljev pri tujem jeziku 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DA2C10F1-FF72-F9C6-EFA1-790549E7AA56}"/>
              </a:ext>
            </a:extLst>
          </p:cNvPr>
          <p:cNvSpPr/>
          <p:nvPr/>
        </p:nvSpPr>
        <p:spPr>
          <a:xfrm>
            <a:off x="838200" y="1465761"/>
            <a:ext cx="3012892" cy="1325562"/>
          </a:xfrm>
          <a:prstGeom prst="cloudCallout">
            <a:avLst>
              <a:gd name="adj1" fmla="val 125119"/>
              <a:gd name="adj2" fmla="val 133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2987A-C7D3-DBCB-B379-36C410BE04F2}"/>
              </a:ext>
            </a:extLst>
          </p:cNvPr>
          <p:cNvSpPr txBox="1"/>
          <p:nvPr/>
        </p:nvSpPr>
        <p:spPr>
          <a:xfrm>
            <a:off x="1133059" y="1851465"/>
            <a:ext cx="2357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Jaz že znam angleščino, zakaj se moram učiti od začetka?</a:t>
            </a:r>
            <a:endParaRPr lang="de-DE" sz="14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EDDD303-2B02-A651-61C3-944BE9C3B5EF}"/>
              </a:ext>
            </a:extLst>
          </p:cNvPr>
          <p:cNvSpPr/>
          <p:nvPr/>
        </p:nvSpPr>
        <p:spPr>
          <a:xfrm>
            <a:off x="1079691" y="3065822"/>
            <a:ext cx="2569520" cy="1294628"/>
          </a:xfrm>
          <a:prstGeom prst="cloudCallout">
            <a:avLst>
              <a:gd name="adj1" fmla="val 137609"/>
              <a:gd name="adj2" fmla="val -478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93457-D8FD-8833-884F-DADFC985C84B}"/>
              </a:ext>
            </a:extLst>
          </p:cNvPr>
          <p:cNvSpPr txBox="1"/>
          <p:nvPr/>
        </p:nvSpPr>
        <p:spPr>
          <a:xfrm>
            <a:off x="1604992" y="3313307"/>
            <a:ext cx="1385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Joj, že spet predstavljanje. Tečno!</a:t>
            </a:r>
            <a:endParaRPr lang="de-DE" sz="1400" dirty="0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EC1004E-3262-766A-FC67-BE0399CEEF4A}"/>
              </a:ext>
            </a:extLst>
          </p:cNvPr>
          <p:cNvSpPr/>
          <p:nvPr/>
        </p:nvSpPr>
        <p:spPr>
          <a:xfrm>
            <a:off x="1179889" y="4471013"/>
            <a:ext cx="2236059" cy="1294628"/>
          </a:xfrm>
          <a:prstGeom prst="cloudCallout">
            <a:avLst>
              <a:gd name="adj1" fmla="val 158747"/>
              <a:gd name="adj2" fmla="val -539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FFDFE-F257-8B84-AD27-29A3B8177FFC}"/>
              </a:ext>
            </a:extLst>
          </p:cNvPr>
          <p:cNvSpPr txBox="1"/>
          <p:nvPr/>
        </p:nvSpPr>
        <p:spPr>
          <a:xfrm>
            <a:off x="1539380" y="4755878"/>
            <a:ext cx="1749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To pravljico poznam, me zanima, če bo enaka.</a:t>
            </a:r>
            <a:endParaRPr lang="de-D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14874-FCFB-8C69-BC5C-04474D6A96A9}"/>
              </a:ext>
            </a:extLst>
          </p:cNvPr>
          <p:cNvSpPr txBox="1"/>
          <p:nvPr/>
        </p:nvSpPr>
        <p:spPr>
          <a:xfrm>
            <a:off x="3725527" y="5304853"/>
            <a:ext cx="15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Šuti, i slušaj </a:t>
            </a:r>
            <a:r>
              <a:rPr lang="sl-SI" sz="1400" dirty="0" err="1"/>
              <a:t>učiteljicu</a:t>
            </a:r>
            <a:r>
              <a:rPr lang="sl-SI" dirty="0"/>
              <a:t>.</a:t>
            </a:r>
            <a:endParaRPr lang="de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7F90C-785E-C315-2454-EC36F95B8963}"/>
              </a:ext>
            </a:extLst>
          </p:cNvPr>
          <p:cNvSpPr txBox="1"/>
          <p:nvPr/>
        </p:nvSpPr>
        <p:spPr>
          <a:xfrm>
            <a:off x="5874391" y="2883165"/>
            <a:ext cx="6094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dirty="0"/>
              <a:t>diferenciran</a:t>
            </a:r>
            <a:r>
              <a:rPr lang="de-DE" sz="2400" dirty="0"/>
              <a:t>i</a:t>
            </a:r>
            <a:r>
              <a:rPr lang="sl-SI" sz="2400" dirty="0"/>
              <a:t> </a:t>
            </a:r>
            <a:r>
              <a:rPr lang="sl-SI" sz="2400" dirty="0" err="1"/>
              <a:t>učn</a:t>
            </a:r>
            <a:r>
              <a:rPr lang="de-DE" sz="2400" dirty="0"/>
              <a:t>i</a:t>
            </a:r>
            <a:r>
              <a:rPr lang="sl-SI" sz="2400" dirty="0"/>
              <a:t> pristopi (heterogenost učencev, specifične potrebe, idr.)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dirty="0"/>
              <a:t>kognitivno osmišljen</a:t>
            </a:r>
            <a:r>
              <a:rPr lang="de-DE" sz="2400" dirty="0"/>
              <a:t>e</a:t>
            </a:r>
            <a:r>
              <a:rPr lang="sl-SI" sz="2400" dirty="0"/>
              <a:t> aktivnosti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F9C97D-F556-E4DC-02DB-8A83EC766B91}"/>
              </a:ext>
            </a:extLst>
          </p:cNvPr>
          <p:cNvSpPr txBox="1"/>
          <p:nvPr/>
        </p:nvSpPr>
        <p:spPr>
          <a:xfrm>
            <a:off x="5874391" y="4129617"/>
            <a:ext cx="5993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medpredmetno</a:t>
            </a:r>
            <a:r>
              <a:rPr lang="en-US" sz="2400" dirty="0"/>
              <a:t> </a:t>
            </a:r>
            <a:r>
              <a:rPr lang="en-US" sz="2400" dirty="0" err="1"/>
              <a:t>povezovanje</a:t>
            </a:r>
            <a:r>
              <a:rPr lang="en-US" sz="2400" dirty="0"/>
              <a:t> </a:t>
            </a:r>
            <a:endParaRPr lang="sl-SI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6A629-9932-BAA1-CB78-9ACE994768B9}"/>
              </a:ext>
            </a:extLst>
          </p:cNvPr>
          <p:cNvSpPr txBox="1"/>
          <p:nvPr/>
        </p:nvSpPr>
        <p:spPr>
          <a:xfrm>
            <a:off x="5874391" y="4755878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dirty="0"/>
              <a:t>večjezičnost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3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" grpId="0" build="p"/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/>
      <p:bldP spid="14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F7CB-74B7-4FB8-939A-A95A045F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290887" cy="1435786"/>
          </a:xfrm>
        </p:spPr>
        <p:txBody>
          <a:bodyPr anchor="ctr">
            <a:normAutofit/>
          </a:bodyPr>
          <a:lstStyle/>
          <a:p>
            <a:r>
              <a:rPr lang="sl-SI" sz="2400" dirty="0">
                <a:latin typeface="+mn-lt"/>
              </a:rPr>
              <a:t>Na primer:</a:t>
            </a:r>
            <a:endParaRPr lang="de-DE" sz="2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8885A-C94B-A34D-448C-FD6812AA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450" y="1225185"/>
            <a:ext cx="7485413" cy="2287587"/>
          </a:xfrm>
        </p:spPr>
        <p:txBody>
          <a:bodyPr anchor="ctr">
            <a:normAutofit/>
          </a:bodyPr>
          <a:lstStyle/>
          <a:p>
            <a:r>
              <a:rPr lang="sl-SI" sz="1800" dirty="0"/>
              <a:t>Sočasno delo v različnih socialnih oblikah</a:t>
            </a:r>
          </a:p>
          <a:p>
            <a:r>
              <a:rPr lang="sl-SI" sz="1800" dirty="0"/>
              <a:t>Sočasno delo z različnimi mediji</a:t>
            </a:r>
          </a:p>
          <a:p>
            <a:r>
              <a:rPr lang="sl-SI" sz="1800" dirty="0"/>
              <a:t>Sočasno delo, učenci dobijo enako število nalog, različno zahtevnih nalog</a:t>
            </a:r>
          </a:p>
          <a:p>
            <a:r>
              <a:rPr lang="sl-SI" sz="1800" dirty="0"/>
              <a:t>Sočasno delo z enim delovnim listom, naloga/naloge so različno zahtevne</a:t>
            </a:r>
          </a:p>
          <a:p>
            <a:r>
              <a:rPr lang="sl-SI" sz="1800" dirty="0"/>
              <a:t>Sočasno delo za doseganje različnih ciljev</a:t>
            </a:r>
          </a:p>
          <a:p>
            <a:r>
              <a:rPr lang="sl-SI" sz="1800" dirty="0"/>
              <a:t>Sočasno delo za doseganje enakega cilja</a:t>
            </a:r>
            <a:endParaRPr lang="de-DE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16208-DFA7-B097-AF26-868692DC7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2" b="2331"/>
          <a:stretch/>
        </p:blipFill>
        <p:spPr>
          <a:xfrm>
            <a:off x="5712902" y="3812966"/>
            <a:ext cx="5561556" cy="1865798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E2313C-3298-B9E2-6383-6575CA6CF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3" y="3842573"/>
            <a:ext cx="4086790" cy="18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2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311F0C70-A884-23D9-34B6-594C1BA68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19" y="605824"/>
            <a:ext cx="3798604" cy="40314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CD994-4F03-068E-5D11-AC94AA24AE3D}"/>
              </a:ext>
            </a:extLst>
          </p:cNvPr>
          <p:cNvSpPr txBox="1"/>
          <p:nvPr/>
        </p:nvSpPr>
        <p:spPr>
          <a:xfrm>
            <a:off x="1198414" y="1300494"/>
            <a:ext cx="39539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Diferenciacija</a:t>
            </a:r>
            <a:r>
              <a:rPr lang="sl-SI" sz="2400" dirty="0"/>
              <a:t>: 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dolgotrajen proces/ kultura učenja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vzponi in zdrsi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organizacija dela in bolj usmerjeno delo na posameznika 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delno uresničeno v času dela na daljavo</a:t>
            </a:r>
          </a:p>
          <a:p>
            <a:pPr marL="285750" indent="-285750">
              <a:buFontTx/>
              <a:buChar char="-"/>
            </a:pPr>
            <a:r>
              <a:rPr lang="sl-SI" sz="2400" b="1" dirty="0"/>
              <a:t>ne več dela, drugačno delo</a:t>
            </a:r>
            <a:r>
              <a:rPr lang="sl-SI" dirty="0"/>
              <a:t>!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64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C90E-90A5-77C3-6B53-66517B40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latin typeface="+mn-lt"/>
              </a:rPr>
              <a:t>Večjezičnost </a:t>
            </a:r>
            <a:endParaRPr lang="de-DE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0A30-BF83-AB09-1704-AECFAF8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Jezikovno heterogeni razredi</a:t>
            </a:r>
          </a:p>
          <a:p>
            <a:r>
              <a:rPr lang="sl-SI" sz="2400" dirty="0"/>
              <a:t>Več maternih jezikov</a:t>
            </a:r>
          </a:p>
          <a:p>
            <a:r>
              <a:rPr lang="sl-SI" sz="2400" dirty="0"/>
              <a:t>Učenje slovenščine, ki ni materni jezik, in učenje TJ</a:t>
            </a:r>
          </a:p>
          <a:p>
            <a:r>
              <a:rPr lang="sl-SI" sz="2400" dirty="0"/>
              <a:t>Učenje TJ</a:t>
            </a:r>
          </a:p>
          <a:p>
            <a:pPr lvl="1"/>
            <a:r>
              <a:rPr lang="sl-SI" dirty="0"/>
              <a:t>Delo vezano na slovenščino kot MJ – problem</a:t>
            </a:r>
          </a:p>
          <a:p>
            <a:pPr lvl="1"/>
            <a:r>
              <a:rPr lang="sl-SI" dirty="0"/>
              <a:t>Delo poteka v ciljnem jeziku – enak položaj za vse učence</a:t>
            </a:r>
          </a:p>
          <a:p>
            <a:pPr lvl="1"/>
            <a:r>
              <a:rPr lang="sl-SI" dirty="0"/>
              <a:t>Delo poteka v ciljnem jeziku, hkrati pa je možna raba tudi različnih maternih jezikov razreda (translanguaging ali čezjezikovnost)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465BAC-AE84-3FCE-6810-9EE3CF638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r="1" b="8292"/>
          <a:stretch/>
        </p:blipFill>
        <p:spPr>
          <a:xfrm>
            <a:off x="10059061" y="1320130"/>
            <a:ext cx="2132939" cy="169303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B57F462-0449-EDF4-60CF-6145F7134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3954"/>
          <a:stretch/>
        </p:blipFill>
        <p:spPr>
          <a:xfrm>
            <a:off x="9937926" y="-5433"/>
            <a:ext cx="2254073" cy="132556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259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1D60F-9ED8-F5F0-7E87-BF83EACCBE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863028"/>
            <a:ext cx="8901418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l-SI" dirty="0"/>
              <a:t>Večjezičnost: </a:t>
            </a:r>
          </a:p>
          <a:p>
            <a:pPr marL="285750" indent="-285750">
              <a:buFontTx/>
              <a:buChar char="-"/>
            </a:pPr>
            <a:r>
              <a:rPr lang="sl-SI" sz="2600" dirty="0"/>
              <a:t>naraven pojav</a:t>
            </a:r>
          </a:p>
          <a:p>
            <a:pPr marL="285750" indent="-285750">
              <a:buFontTx/>
              <a:buChar char="-"/>
            </a:pPr>
            <a:r>
              <a:rPr lang="sl-SI" sz="2600" dirty="0"/>
              <a:t>dovolimo rabo več jezikov v razredu</a:t>
            </a:r>
          </a:p>
          <a:p>
            <a:pPr marL="742950" lvl="1" indent="-285750">
              <a:buFontTx/>
              <a:buChar char="-"/>
            </a:pPr>
            <a:r>
              <a:rPr lang="sl-SI" dirty="0"/>
              <a:t>senzibilizacija za jezike</a:t>
            </a:r>
          </a:p>
          <a:p>
            <a:pPr marL="742950" lvl="1" indent="-285750">
              <a:buFontTx/>
              <a:buChar char="-"/>
            </a:pPr>
            <a:r>
              <a:rPr lang="sl-SI" dirty="0"/>
              <a:t>enakovrednost jezikov</a:t>
            </a:r>
          </a:p>
          <a:p>
            <a:pPr marL="742950" lvl="1" indent="-285750">
              <a:buFontTx/>
              <a:buChar char="-"/>
            </a:pPr>
            <a:r>
              <a:rPr lang="sl-SI" dirty="0"/>
              <a:t>večja stopnja razumevanja</a:t>
            </a:r>
          </a:p>
          <a:p>
            <a:pPr marL="742950" lvl="1" indent="-285750">
              <a:buFontTx/>
              <a:buChar char="-"/>
            </a:pPr>
            <a:r>
              <a:rPr lang="sl-SI" dirty="0"/>
              <a:t>učenje drug od drugega…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A68F9-38C4-6CDA-2F77-2780157D5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r="1" b="8292"/>
          <a:stretch/>
        </p:blipFill>
        <p:spPr>
          <a:xfrm>
            <a:off x="7946655" y="2631004"/>
            <a:ext cx="3585925" cy="2846347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C42B52B-6311-3F1D-2739-604EC2BEB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 b="3954"/>
          <a:stretch/>
        </p:blipFill>
        <p:spPr>
          <a:xfrm>
            <a:off x="7743004" y="402451"/>
            <a:ext cx="3789576" cy="222855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7546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/>
          <p:cNvSpPr txBox="1"/>
          <p:nvPr/>
        </p:nvSpPr>
        <p:spPr>
          <a:xfrm>
            <a:off x="6430121" y="829424"/>
            <a:ext cx="162929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RADOVEDNOST</a:t>
            </a:r>
            <a:endParaRPr lang="en-US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446519" y="1336921"/>
            <a:ext cx="31089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DOMIŠLJIJA</a:t>
            </a:r>
            <a:endParaRPr lang="en-US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430121" y="1879475"/>
            <a:ext cx="51328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NOTRANJA  ZAČETNA MOTIVACIJA ZA UČENJE</a:t>
            </a:r>
            <a:endParaRPr lang="en-US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446519" y="2438122"/>
            <a:ext cx="48629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RAZMIŠLJANJE IN DELOVANJE IZVEN OKVIROV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430121" y="3015754"/>
            <a:ext cx="47548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SPOSOBNOST TVEGANJA NE GLEDE NA IZZID</a:t>
            </a:r>
            <a:endParaRPr lang="en-US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430121" y="3604710"/>
            <a:ext cx="39817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PREIZKUŠANJE MEJA MOŽNEGA</a:t>
            </a:r>
            <a:endParaRPr lang="en-US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430121" y="4197924"/>
            <a:ext cx="302583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ODPRTOST ZA DRUGAČNOST</a:t>
            </a:r>
            <a:endParaRPr lang="en-US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6430121" y="4775384"/>
            <a:ext cx="42228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OPAZOVANJE  IN VKLJUČENOST V OKOLJE</a:t>
            </a:r>
            <a:endParaRPr lang="en-US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60948" y="203927"/>
            <a:ext cx="3624349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Namesto zaključka</a:t>
            </a:r>
            <a:endParaRPr lang="en-US" dirty="0"/>
          </a:p>
        </p:txBody>
      </p:sp>
      <p:pic>
        <p:nvPicPr>
          <p:cNvPr id="1026" name="Picture 2" descr="Rainbow Brain Creative Ideas Stock Photo - Image of graphic, clipart:  32583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9" y="1496635"/>
            <a:ext cx="3302519" cy="38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jeZBesedilom 18"/>
          <p:cNvSpPr txBox="1"/>
          <p:nvPr/>
        </p:nvSpPr>
        <p:spPr>
          <a:xfrm>
            <a:off x="6409339" y="5361742"/>
            <a:ext cx="153369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Idr.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3CBD-733C-15E2-7630-FDFA4CF7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17" y="46906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Hvala za pozornost </a:t>
            </a:r>
          </a:p>
          <a:p>
            <a:pPr marL="0" indent="0" algn="ctr">
              <a:buNone/>
            </a:pPr>
            <a:r>
              <a:rPr lang="sl-SI" dirty="0"/>
              <a:t>in vabljeni na delo in razpravo v delavnici.</a:t>
            </a:r>
            <a:endParaRPr lang="de-DE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2B614B3-B847-03E0-CF75-744205A02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56" y="2644729"/>
            <a:ext cx="241016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8834" y="102551"/>
            <a:ext cx="11575915" cy="1071888"/>
          </a:xfrm>
        </p:spPr>
        <p:txBody>
          <a:bodyPr>
            <a:normAutofit fontScale="90000"/>
          </a:bodyPr>
          <a:lstStyle/>
          <a:p>
            <a:r>
              <a:rPr lang="sl-SI" sz="3600" dirty="0">
                <a:latin typeface="+mn-lt"/>
              </a:rPr>
              <a:t>UVOD: </a:t>
            </a:r>
            <a:br>
              <a:rPr lang="sl-SI" sz="3600" dirty="0">
                <a:latin typeface="+mn-lt"/>
              </a:rPr>
            </a:br>
            <a:r>
              <a:rPr lang="sl-SI" sz="3600" dirty="0">
                <a:latin typeface="+mn-lt"/>
              </a:rPr>
              <a:t>TJ kot nov sistemski element v predmetniku OŠ v 1 VIO (2014–2022)</a:t>
            </a:r>
            <a:endParaRPr lang="en-US" sz="36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4219" y="95088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sz="1100" dirty="0">
              <a:cs typeface="Times New Roman" panose="02020603050405020304" pitchFamily="18" charset="0"/>
            </a:endParaRPr>
          </a:p>
        </p:txBody>
      </p:sp>
      <p:sp>
        <p:nvSpPr>
          <p:cNvPr id="4" name="Polje z besedilom 2"/>
          <p:cNvSpPr txBox="1">
            <a:spLocks noChangeArrowheads="1"/>
          </p:cNvSpPr>
          <p:nvPr/>
        </p:nvSpPr>
        <p:spPr bwMode="auto">
          <a:xfrm>
            <a:off x="948647" y="1310247"/>
            <a:ext cx="2373630" cy="264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VEČDIMENZIONALNOST </a:t>
            </a:r>
            <a:r>
              <a:rPr lang="sl-SI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55" y="1666082"/>
            <a:ext cx="2204448" cy="2034800"/>
          </a:xfrm>
          <a:prstGeom prst="rect">
            <a:avLst/>
          </a:prstGeom>
          <a:noFill/>
        </p:spPr>
      </p:pic>
      <p:sp>
        <p:nvSpPr>
          <p:cNvPr id="6" name="Polje z besedilom 2"/>
          <p:cNvSpPr txBox="1">
            <a:spLocks noChangeArrowheads="1"/>
          </p:cNvSpPr>
          <p:nvPr/>
        </p:nvSpPr>
        <p:spPr bwMode="auto">
          <a:xfrm>
            <a:off x="4204462" y="1310247"/>
            <a:ext cx="2819804" cy="3098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cs typeface="Times New Roman" panose="02020603050405020304" pitchFamily="18" charset="0"/>
              </a:rPr>
              <a:t>ODPRTOST</a:t>
            </a:r>
            <a:r>
              <a:rPr lang="sl-SI" sz="1100" dirty="0">
                <a:cs typeface="Times New Roman" panose="02020603050405020304" pitchFamily="18" charset="0"/>
              </a:rPr>
              <a:t> ZA RAZLIČNE TUJE JEZIKE</a:t>
            </a:r>
            <a:r>
              <a:rPr lang="en-US" sz="11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Polje z besedilom 2"/>
          <p:cNvSpPr txBox="1">
            <a:spLocks noChangeArrowheads="1"/>
          </p:cNvSpPr>
          <p:nvPr/>
        </p:nvSpPr>
        <p:spPr bwMode="auto">
          <a:xfrm>
            <a:off x="8523050" y="1300204"/>
            <a:ext cx="2720303" cy="7708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100" dirty="0">
                <a:cs typeface="Times New Roman" panose="02020603050405020304" pitchFamily="18" charset="0"/>
              </a:rPr>
              <a:t>MEDPREDMENOST</a:t>
            </a:r>
            <a:r>
              <a:rPr lang="sl-SI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100" dirty="0">
                <a:cs typeface="Times New Roman" panose="02020603050405020304" pitchFamily="18" charset="0"/>
              </a:rPr>
              <a:t>oz</a:t>
            </a:r>
            <a:r>
              <a:rPr lang="sl-SI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1100" dirty="0">
                <a:cs typeface="Times New Roman" panose="02020603050405020304" pitchFamily="18" charset="0"/>
              </a:rPr>
              <a:t>INTERDISCIPLINARNOST</a:t>
            </a:r>
            <a:r>
              <a:rPr lang="sl-SI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je z besedilom 2"/>
          <p:cNvSpPr txBox="1">
            <a:spLocks noChangeArrowheads="1"/>
          </p:cNvSpPr>
          <p:nvPr/>
        </p:nvSpPr>
        <p:spPr bwMode="auto">
          <a:xfrm>
            <a:off x="1575155" y="4041385"/>
            <a:ext cx="1335405" cy="264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cs typeface="Times New Roman" panose="02020603050405020304" pitchFamily="18" charset="0"/>
              </a:rPr>
              <a:t>AVTONOMNOST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 z besedilom 2"/>
          <p:cNvSpPr txBox="1">
            <a:spLocks noChangeArrowheads="1"/>
          </p:cNvSpPr>
          <p:nvPr/>
        </p:nvSpPr>
        <p:spPr bwMode="auto">
          <a:xfrm>
            <a:off x="6632112" y="3744610"/>
            <a:ext cx="1186815" cy="2734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cs typeface="Times New Roman" panose="02020603050405020304" pitchFamily="18" charset="0"/>
              </a:rPr>
              <a:t>POSTOPNOST</a:t>
            </a:r>
          </a:p>
        </p:txBody>
      </p:sp>
      <p:sp>
        <p:nvSpPr>
          <p:cNvPr id="10" name="PoljeZBesedilom 10"/>
          <p:cNvSpPr txBox="1">
            <a:spLocks noChangeArrowheads="1"/>
          </p:cNvSpPr>
          <p:nvPr/>
        </p:nvSpPr>
        <p:spPr bwMode="auto">
          <a:xfrm>
            <a:off x="1698265" y="2124425"/>
            <a:ext cx="874395" cy="24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VSEBINSKO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PoljeZBesedilom 10"/>
          <p:cNvSpPr txBox="1">
            <a:spLocks noChangeArrowheads="1"/>
          </p:cNvSpPr>
          <p:nvPr/>
        </p:nvSpPr>
        <p:spPr bwMode="auto">
          <a:xfrm rot="16200000">
            <a:off x="2157780" y="2417201"/>
            <a:ext cx="8777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 rot="5400000">
            <a:off x="1129039" y="2762928"/>
            <a:ext cx="11384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l-SI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KOMUNIKACIJSKO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PoljeZBesedilom 13"/>
          <p:cNvSpPr txBox="1">
            <a:spLocks noChangeArrowheads="1"/>
          </p:cNvSpPr>
          <p:nvPr/>
        </p:nvSpPr>
        <p:spPr bwMode="auto">
          <a:xfrm>
            <a:off x="1826830" y="2979176"/>
            <a:ext cx="10243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KOGNITIVNO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Slika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38" y="1823142"/>
            <a:ext cx="4029710" cy="1184275"/>
          </a:xfrm>
          <a:prstGeom prst="rect">
            <a:avLst/>
          </a:prstGeom>
          <a:noFill/>
        </p:spPr>
      </p:pic>
      <p:pic>
        <p:nvPicPr>
          <p:cNvPr id="16" name="Slika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19" y="2101446"/>
            <a:ext cx="2512695" cy="1480185"/>
          </a:xfrm>
          <a:prstGeom prst="rect">
            <a:avLst/>
          </a:prstGeom>
          <a:noFill/>
        </p:spPr>
      </p:pic>
      <p:pic>
        <p:nvPicPr>
          <p:cNvPr id="17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6" y="4467094"/>
            <a:ext cx="2574925" cy="15252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496015983"/>
              </p:ext>
            </p:extLst>
          </p:nvPr>
        </p:nvGraphicFramePr>
        <p:xfrm>
          <a:off x="4745535" y="3916930"/>
          <a:ext cx="2146300" cy="199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Picture 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89" y="4080621"/>
            <a:ext cx="1263650" cy="152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z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51" y="1313512"/>
            <a:ext cx="3067902" cy="3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655320" y="26901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83770" y="2201832"/>
            <a:ext cx="293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Izvedbeni vidiki in posebnosti</a:t>
            </a:r>
          </a:p>
        </p:txBody>
      </p:sp>
      <p:sp>
        <p:nvSpPr>
          <p:cNvPr id="6" name="Pravokotnik 5"/>
          <p:cNvSpPr/>
          <p:nvPr/>
        </p:nvSpPr>
        <p:spPr>
          <a:xfrm>
            <a:off x="554629" y="3486135"/>
            <a:ext cx="3694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70C0"/>
                </a:solidFill>
              </a:rPr>
              <a:t>Doseganje standardov znanja in spremljanja napredka </a:t>
            </a:r>
            <a:r>
              <a:rPr lang="sl-SI" dirty="0" err="1">
                <a:solidFill>
                  <a:srgbClr val="0070C0"/>
                </a:solidFill>
              </a:rPr>
              <a:t>tujejezikovnih</a:t>
            </a:r>
            <a:r>
              <a:rPr lang="sl-SI" dirty="0">
                <a:solidFill>
                  <a:srgbClr val="0070C0"/>
                </a:solidFill>
              </a:rPr>
              <a:t> učenčevih zmožnosti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783770" y="5323036"/>
            <a:ext cx="4092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C00000"/>
                </a:solidFill>
              </a:rPr>
              <a:t>Obremenjenost učencev in učni napredek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494032" y="2082848"/>
            <a:ext cx="274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Specifične skupine učencev</a:t>
            </a:r>
          </a:p>
        </p:txBody>
      </p:sp>
      <p:sp>
        <p:nvSpPr>
          <p:cNvPr id="9" name="Pravokotnik 8"/>
          <p:cNvSpPr/>
          <p:nvPr/>
        </p:nvSpPr>
        <p:spPr>
          <a:xfrm>
            <a:off x="8141656" y="3817833"/>
            <a:ext cx="176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Opažanja staršev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5913120" y="5194469"/>
            <a:ext cx="553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Motivacija in odnos učencev in učiteljev za učenje jezika </a:t>
            </a:r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554629" y="28702"/>
            <a:ext cx="10515600" cy="1325563"/>
          </a:xfrm>
        </p:spPr>
        <p:txBody>
          <a:bodyPr>
            <a:noAutofit/>
          </a:bodyPr>
          <a:lstStyle/>
          <a:p>
            <a:r>
              <a:rPr lang="sl-SI" sz="3200" dirty="0">
                <a:latin typeface="+mn-lt"/>
              </a:rPr>
              <a:t>Ključne ugotovitve uvajanja in spremljanja  tujega jezika v 2. in 3. r (2014</a:t>
            </a:r>
            <a:r>
              <a:rPr lang="de-DE" sz="3200" dirty="0">
                <a:latin typeface="+mn-lt"/>
              </a:rPr>
              <a:t>–</a:t>
            </a:r>
            <a:r>
              <a:rPr lang="sl-SI" sz="3200" dirty="0">
                <a:latin typeface="+mn-lt"/>
              </a:rPr>
              <a:t>2018)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17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6159" y="261610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b="1" dirty="0"/>
              <a:t>Samoocena glede usposobljenosti učiteljev </a:t>
            </a:r>
            <a:br>
              <a:rPr lang="sl-SI" sz="2800" b="1" dirty="0"/>
            </a:br>
            <a:r>
              <a:rPr lang="sl-SI" sz="2800" b="1" dirty="0"/>
              <a:t>(2014 - 2018)</a:t>
            </a:r>
          </a:p>
        </p:txBody>
      </p:sp>
      <p:pic>
        <p:nvPicPr>
          <p:cNvPr id="4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6159" y="1587173"/>
            <a:ext cx="7886700" cy="369302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205686" y="3476321"/>
            <a:ext cx="26116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2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335904" y="4465254"/>
            <a:ext cx="234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- </a:t>
            </a:r>
            <a:r>
              <a:rPr lang="sl-SI" sz="1400" b="1" dirty="0"/>
              <a:t>sodelovanje s starši 3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104681" y="4894636"/>
            <a:ext cx="28443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4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9371067" y="2043036"/>
            <a:ext cx="30732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5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7360132" y="4705701"/>
            <a:ext cx="188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- </a:t>
            </a:r>
            <a:r>
              <a:rPr lang="sl-SI" sz="1400" b="1" dirty="0"/>
              <a:t>učna gradiva 6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802898" y="4935126"/>
            <a:ext cx="2751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7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773807" y="2084549"/>
            <a:ext cx="2836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200" dirty="0"/>
              <a:t>8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093844" y="4164881"/>
            <a:ext cx="2952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9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093844" y="2150758"/>
            <a:ext cx="37300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10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6773807" y="2636889"/>
            <a:ext cx="331433" cy="266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12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6722785" y="3495774"/>
            <a:ext cx="3857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13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7360132" y="4972420"/>
            <a:ext cx="240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- proces ocenjevanja 15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6802898" y="4275121"/>
            <a:ext cx="3314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16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4150580" y="2670720"/>
            <a:ext cx="33287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11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7228561" y="4009391"/>
            <a:ext cx="25571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1400" b="1" dirty="0"/>
              <a:t>spremljanje napredka učenca, </a:t>
            </a:r>
            <a:r>
              <a:rPr lang="sl-SI" sz="1400" b="1" dirty="0" err="1"/>
              <a:t>pov</a:t>
            </a:r>
            <a:r>
              <a:rPr lang="sl-SI" sz="1400" b="1" dirty="0"/>
              <a:t>. informacija 17 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9361833" y="3462065"/>
            <a:ext cx="3257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dirty="0"/>
              <a:t>14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9427099" y="2655849"/>
            <a:ext cx="33913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50" dirty="0"/>
              <a:t>1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2075290" y="5565913"/>
            <a:ext cx="489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1- najvišja ocena, 17 najnižja ocena</a:t>
            </a:r>
          </a:p>
        </p:txBody>
      </p:sp>
    </p:spTree>
    <p:extLst>
      <p:ext uri="{BB962C8B-B14F-4D97-AF65-F5344CB8AC3E}">
        <p14:creationId xmlns:p14="http://schemas.microsoft.com/office/powerpoint/2010/main" val="7508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2">
            <a:extLst>
              <a:ext uri="{FF2B5EF4-FFF2-40B4-BE49-F238E27FC236}">
                <a16:creationId xmlns:a16="http://schemas.microsoft.com/office/drawing/2014/main" id="{908AC3EA-9971-BA95-BF97-3F3BF131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42" y="1610785"/>
            <a:ext cx="3956647" cy="4517528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75DCEB76-748A-79A2-40D2-294C0A621E7C}"/>
              </a:ext>
            </a:extLst>
          </p:cNvPr>
          <p:cNvSpPr txBox="1">
            <a:spLocks/>
          </p:cNvSpPr>
          <p:nvPr/>
        </p:nvSpPr>
        <p:spPr>
          <a:xfrm>
            <a:off x="1098958" y="285222"/>
            <a:ext cx="9731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>
                <a:latin typeface="+mn-lt"/>
              </a:rPr>
              <a:t>Kako se izkazuje vertikalnost ciljev  </a:t>
            </a:r>
          </a:p>
          <a:p>
            <a:pPr algn="ctr"/>
            <a:r>
              <a:rPr lang="sl-SI" sz="3200" dirty="0">
                <a:latin typeface="+mn-lt"/>
              </a:rPr>
              <a:t>in standardov tujega jezika  v OŠ?</a:t>
            </a:r>
            <a:br>
              <a:rPr lang="sl-SI" sz="3200" dirty="0">
                <a:latin typeface="+mn-lt"/>
              </a:rPr>
            </a:br>
            <a:endParaRPr lang="sl-SI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52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sl-SI" sz="2000" b="1" dirty="0"/>
              <a:t> PODROČJA CILJEV IN STANDARDOV TJ OD 1. DO 3.R./Učni načrt, 2013./</a:t>
            </a:r>
          </a:p>
        </p:txBody>
      </p:sp>
      <p:sp>
        <p:nvSpPr>
          <p:cNvPr id="5" name="PoljeZBesedilom 1"/>
          <p:cNvSpPr txBox="1">
            <a:spLocks noGrp="1" noChangeArrowheads="1"/>
          </p:cNvSpPr>
          <p:nvPr>
            <p:ph idx="1"/>
          </p:nvPr>
        </p:nvSpPr>
        <p:spPr bwMode="auto">
          <a:xfrm>
            <a:off x="2152651" y="1825626"/>
            <a:ext cx="313246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dirty="0">
                <a:latin typeface="+mn-lt"/>
              </a:rPr>
              <a:t>Področja ciljev:</a:t>
            </a: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2051740" y="2361156"/>
            <a:ext cx="8229600" cy="1728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altLang="sl-SI" dirty="0">
                <a:solidFill>
                  <a:srgbClr val="00B050"/>
                </a:solidFill>
              </a:rPr>
              <a:t>Poslušanje in slušno razumevanje </a:t>
            </a:r>
            <a:r>
              <a:rPr lang="sl-SI" altLang="sl-SI" sz="2400" dirty="0">
                <a:solidFill>
                  <a:srgbClr val="00B050"/>
                </a:solidFill>
              </a:rPr>
              <a:t>(</a:t>
            </a:r>
            <a:r>
              <a:rPr lang="sl-SI" altLang="sl-SI" sz="2400" dirty="0" err="1">
                <a:solidFill>
                  <a:srgbClr val="00B050"/>
                </a:solidFill>
              </a:rPr>
              <a:t>1.r</a:t>
            </a:r>
            <a:r>
              <a:rPr lang="sl-SI" altLang="sl-SI" sz="2400" dirty="0">
                <a:solidFill>
                  <a:srgbClr val="00B050"/>
                </a:solidFill>
              </a:rPr>
              <a:t>, </a:t>
            </a:r>
            <a:r>
              <a:rPr lang="sl-SI" altLang="sl-SI" sz="2400" dirty="0" err="1">
                <a:solidFill>
                  <a:srgbClr val="00B050"/>
                </a:solidFill>
              </a:rPr>
              <a:t>2.r</a:t>
            </a:r>
            <a:r>
              <a:rPr lang="sl-SI" altLang="sl-SI" sz="2400" dirty="0">
                <a:solidFill>
                  <a:srgbClr val="00B050"/>
                </a:solidFill>
              </a:rPr>
              <a:t> in </a:t>
            </a:r>
            <a:r>
              <a:rPr lang="sl-SI" altLang="sl-SI" sz="2400" dirty="0" err="1">
                <a:solidFill>
                  <a:srgbClr val="00B050"/>
                </a:solidFill>
              </a:rPr>
              <a:t>3.r</a:t>
            </a:r>
            <a:r>
              <a:rPr lang="sl-SI" altLang="sl-SI" sz="2400" dirty="0">
                <a:solidFill>
                  <a:srgbClr val="00B050"/>
                </a:solidFill>
              </a:rPr>
              <a:t>)</a:t>
            </a:r>
          </a:p>
          <a:p>
            <a:r>
              <a:rPr lang="sl-SI" altLang="sl-SI" dirty="0">
                <a:solidFill>
                  <a:srgbClr val="00B050"/>
                </a:solidFill>
              </a:rPr>
              <a:t>Govorjenje </a:t>
            </a:r>
            <a:r>
              <a:rPr lang="pt-BR" altLang="sl-SI" dirty="0">
                <a:solidFill>
                  <a:srgbClr val="00B050"/>
                </a:solidFill>
              </a:rPr>
              <a:t>(1.r, 2.r in 3</a:t>
            </a:r>
            <a:r>
              <a:rPr lang="sl-SI" altLang="sl-SI" dirty="0">
                <a:solidFill>
                  <a:srgbClr val="00B050"/>
                </a:solidFill>
              </a:rPr>
              <a:t>.</a:t>
            </a:r>
            <a:r>
              <a:rPr lang="pt-BR" altLang="sl-SI" dirty="0">
                <a:solidFill>
                  <a:srgbClr val="00B050"/>
                </a:solidFill>
              </a:rPr>
              <a:t>r)</a:t>
            </a:r>
            <a:endParaRPr lang="sl-SI" altLang="sl-SI" dirty="0">
              <a:solidFill>
                <a:srgbClr val="00B050"/>
              </a:solidFill>
            </a:endParaRPr>
          </a:p>
          <a:p>
            <a:r>
              <a:rPr lang="sl-SI" altLang="sl-SI" dirty="0">
                <a:solidFill>
                  <a:srgbClr val="7030A0"/>
                </a:solidFill>
              </a:rPr>
              <a:t>Branje in bralno razumevanje (</a:t>
            </a:r>
            <a:r>
              <a:rPr lang="sl-SI" altLang="sl-SI" dirty="0" err="1">
                <a:solidFill>
                  <a:srgbClr val="7030A0"/>
                </a:solidFill>
              </a:rPr>
              <a:t>3.r</a:t>
            </a:r>
            <a:r>
              <a:rPr lang="sl-SI" altLang="sl-SI" dirty="0">
                <a:solidFill>
                  <a:srgbClr val="7030A0"/>
                </a:solidFill>
              </a:rPr>
              <a:t>)</a:t>
            </a:r>
          </a:p>
          <a:p>
            <a:r>
              <a:rPr lang="sl-SI" altLang="sl-SI" dirty="0">
                <a:solidFill>
                  <a:srgbClr val="7030A0"/>
                </a:solidFill>
              </a:rPr>
              <a:t>Pisno sporočanje (</a:t>
            </a:r>
            <a:r>
              <a:rPr lang="sl-SI" altLang="sl-SI" dirty="0" err="1">
                <a:solidFill>
                  <a:srgbClr val="7030A0"/>
                </a:solidFill>
              </a:rPr>
              <a:t>3.r</a:t>
            </a:r>
            <a:r>
              <a:rPr lang="sl-SI" altLang="sl-SI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7" name="PoljeZBesedilom 1"/>
          <p:cNvSpPr txBox="1">
            <a:spLocks noChangeArrowheads="1"/>
          </p:cNvSpPr>
          <p:nvPr/>
        </p:nvSpPr>
        <p:spPr bwMode="auto">
          <a:xfrm>
            <a:off x="2051740" y="4089174"/>
            <a:ext cx="8635904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dirty="0">
                <a:latin typeface="+mn-lt"/>
              </a:rPr>
              <a:t>Področja standardov</a:t>
            </a:r>
          </a:p>
          <a:p>
            <a:pPr marL="228600" indent="-228600" defTabSz="9144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rgbClr val="00B050"/>
                </a:solidFill>
                <a:latin typeface="+mn-lt"/>
              </a:rPr>
              <a:t>Poslušanje in slušno razumevanje (</a:t>
            </a:r>
            <a:r>
              <a:rPr lang="sl-SI" altLang="sl-SI" sz="2600" dirty="0" err="1">
                <a:solidFill>
                  <a:srgbClr val="00B050"/>
                </a:solidFill>
                <a:latin typeface="+mn-lt"/>
              </a:rPr>
              <a:t>1.r</a:t>
            </a:r>
            <a:r>
              <a:rPr lang="sl-SI" altLang="sl-SI" sz="2600" dirty="0">
                <a:solidFill>
                  <a:srgbClr val="00B050"/>
                </a:solidFill>
                <a:latin typeface="+mn-lt"/>
              </a:rPr>
              <a:t>, </a:t>
            </a:r>
            <a:r>
              <a:rPr lang="sl-SI" altLang="sl-SI" sz="2600" dirty="0" err="1">
                <a:solidFill>
                  <a:srgbClr val="00B050"/>
                </a:solidFill>
                <a:latin typeface="+mn-lt"/>
              </a:rPr>
              <a:t>2.r</a:t>
            </a:r>
            <a:r>
              <a:rPr lang="sl-SI" altLang="sl-SI" sz="2600" dirty="0">
                <a:solidFill>
                  <a:srgbClr val="00B050"/>
                </a:solidFill>
                <a:latin typeface="+mn-lt"/>
              </a:rPr>
              <a:t> in </a:t>
            </a:r>
            <a:r>
              <a:rPr lang="sl-SI" altLang="sl-SI" sz="2600" dirty="0" err="1">
                <a:solidFill>
                  <a:srgbClr val="00B050"/>
                </a:solidFill>
                <a:latin typeface="+mn-lt"/>
              </a:rPr>
              <a:t>3.r</a:t>
            </a:r>
            <a:r>
              <a:rPr lang="sl-SI" altLang="sl-SI" sz="2600" dirty="0">
                <a:solidFill>
                  <a:srgbClr val="00B050"/>
                </a:solidFill>
                <a:latin typeface="+mn-lt"/>
              </a:rPr>
              <a:t>)</a:t>
            </a:r>
          </a:p>
          <a:p>
            <a:pPr marL="228600" indent="-228600" defTabSz="9144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rgbClr val="00B050"/>
                </a:solidFill>
                <a:latin typeface="+mn-lt"/>
              </a:rPr>
              <a:t>Govorjenje </a:t>
            </a:r>
            <a:r>
              <a:rPr lang="pt-BR" altLang="sl-SI" sz="2600" dirty="0">
                <a:solidFill>
                  <a:srgbClr val="00B050"/>
                </a:solidFill>
                <a:latin typeface="+mn-lt"/>
              </a:rPr>
              <a:t>(1.r, 2.r in 3</a:t>
            </a:r>
            <a:r>
              <a:rPr lang="sl-SI" altLang="sl-SI" sz="2600" dirty="0">
                <a:solidFill>
                  <a:srgbClr val="00B050"/>
                </a:solidFill>
                <a:latin typeface="+mn-lt"/>
              </a:rPr>
              <a:t>.</a:t>
            </a:r>
            <a:r>
              <a:rPr lang="pt-BR" altLang="sl-SI" sz="2600" dirty="0">
                <a:solidFill>
                  <a:srgbClr val="00B050"/>
                </a:solidFill>
                <a:latin typeface="+mn-lt"/>
              </a:rPr>
              <a:t>r)</a:t>
            </a:r>
            <a:endParaRPr lang="sl-SI" altLang="sl-SI" sz="2600" dirty="0">
              <a:solidFill>
                <a:srgbClr val="00B050"/>
              </a:solidFill>
              <a:latin typeface="+mn-lt"/>
            </a:endParaRPr>
          </a:p>
          <a:p>
            <a:pPr marL="228600" indent="-228600" defTabSz="9144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rgbClr val="7030A0"/>
                </a:solidFill>
                <a:latin typeface="+mn-lt"/>
              </a:rPr>
              <a:t>Branje in bralno razumevanje (</a:t>
            </a:r>
            <a:r>
              <a:rPr lang="sl-SI" altLang="sl-SI" sz="2600" dirty="0" err="1">
                <a:solidFill>
                  <a:srgbClr val="7030A0"/>
                </a:solidFill>
                <a:latin typeface="+mn-lt"/>
              </a:rPr>
              <a:t>3.r</a:t>
            </a:r>
            <a:r>
              <a:rPr lang="sl-SI" altLang="sl-SI" sz="2600" dirty="0">
                <a:solidFill>
                  <a:srgbClr val="7030A0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2400" dirty="0"/>
          </a:p>
        </p:txBody>
      </p:sp>
    </p:spTree>
    <p:extLst>
      <p:ext uri="{BB962C8B-B14F-4D97-AF65-F5344CB8AC3E}">
        <p14:creationId xmlns:p14="http://schemas.microsoft.com/office/powerpoint/2010/main" val="111825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51" y="-133884"/>
            <a:ext cx="3312368" cy="617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768002" y="-54975"/>
            <a:ext cx="932218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sl-SI" sz="3200" dirty="0"/>
              <a:t>POSLUŠANJE IN SLUŠNO RAZUMEVANJE </a:t>
            </a:r>
            <a:r>
              <a:rPr lang="sl-SI" sz="2000" dirty="0"/>
              <a:t>(Učni načrt, 2013)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20052" y="1791348"/>
            <a:ext cx="118908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od 1. </a:t>
            </a:r>
          </a:p>
          <a:p>
            <a:pPr algn="ctr"/>
            <a:r>
              <a:rPr lang="sl-SI" dirty="0"/>
              <a:t>do  3. razreda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0634833" y="1705778"/>
            <a:ext cx="1243998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2. in </a:t>
            </a:r>
          </a:p>
          <a:p>
            <a:pPr algn="ctr"/>
            <a:r>
              <a:rPr lang="sl-SI" dirty="0"/>
              <a:t>3. razred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345943" y="5395089"/>
            <a:ext cx="310781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1600" dirty="0">
                <a:solidFill>
                  <a:srgbClr val="00B0F0"/>
                </a:solidFill>
              </a:rPr>
              <a:t>spoznavajo</a:t>
            </a:r>
            <a:r>
              <a:rPr lang="sl-SI" sz="1600" dirty="0"/>
              <a:t> izvirna besedila v TJ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1174719" y="795133"/>
            <a:ext cx="4190212" cy="584775"/>
          </a:xfrm>
          <a:prstGeom prst="rect">
            <a:avLst/>
          </a:prstGeom>
          <a:solidFill>
            <a:srgbClr val="F2DAED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l-SI" altLang="sl-SI" sz="1600" dirty="0">
                <a:solidFill>
                  <a:srgbClr val="00B050"/>
                </a:solidFill>
              </a:rPr>
              <a:t>uporabljajo</a:t>
            </a:r>
            <a:r>
              <a:rPr lang="sl-SI" altLang="sl-SI" sz="1600" dirty="0"/>
              <a:t> osnovne vzorce socialne interakcije</a:t>
            </a:r>
          </a:p>
          <a:p>
            <a:pPr>
              <a:spcBef>
                <a:spcPct val="0"/>
              </a:spcBef>
              <a:defRPr/>
            </a:pPr>
            <a:r>
              <a:rPr lang="sl-SI" altLang="sl-SI" sz="1600" dirty="0">
                <a:solidFill>
                  <a:srgbClr val="00B050"/>
                </a:solidFill>
              </a:rPr>
              <a:t>odziv </a:t>
            </a:r>
            <a:r>
              <a:rPr lang="sl-SI" altLang="sl-SI" sz="1600" dirty="0"/>
              <a:t>na temeljne sporazumevalne funkcije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1160469" y="3296931"/>
            <a:ext cx="3946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 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6684583" y="806703"/>
            <a:ext cx="4010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l-SI" altLang="sl-SI" sz="1600" dirty="0">
                <a:solidFill>
                  <a:srgbClr val="00B050"/>
                </a:solidFill>
              </a:rPr>
              <a:t>       se  odzivajo nebesedno in besedno </a:t>
            </a:r>
            <a:r>
              <a:rPr lang="sl-SI" altLang="sl-SI" sz="1600" dirty="0"/>
              <a:t>na   </a:t>
            </a:r>
          </a:p>
          <a:p>
            <a:pPr>
              <a:spcBef>
                <a:spcPct val="0"/>
              </a:spcBef>
              <a:defRPr/>
            </a:pPr>
            <a:r>
              <a:rPr lang="sl-SI" altLang="sl-SI" sz="1600" dirty="0"/>
              <a:t>        sporazumevalne funkcije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7422587" y="4197480"/>
            <a:ext cx="3427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600" dirty="0">
                <a:solidFill>
                  <a:srgbClr val="00B0F0"/>
                </a:solidFill>
              </a:rPr>
              <a:t>spoznavajo</a:t>
            </a:r>
            <a:r>
              <a:rPr lang="sl-SI" sz="1600" dirty="0"/>
              <a:t>  osnovna razmerja med glasovi in črkami</a:t>
            </a:r>
          </a:p>
          <a:p>
            <a:pPr algn="r"/>
            <a:r>
              <a:rPr lang="sl-SI" altLang="sl-SI" sz="1600" dirty="0">
                <a:solidFill>
                  <a:srgbClr val="00B0F0"/>
                </a:solidFill>
              </a:rPr>
              <a:t>spoznavajo</a:t>
            </a:r>
            <a:r>
              <a:rPr lang="sl-SI" altLang="sl-SI" sz="1600" dirty="0"/>
              <a:t> osnovne lastnosti krajših in preprostih govorjenih besedil</a:t>
            </a:r>
          </a:p>
          <a:p>
            <a:pPr algn="r"/>
            <a:r>
              <a:rPr lang="sl-SI" sz="1600" dirty="0">
                <a:solidFill>
                  <a:srgbClr val="00B0F0"/>
                </a:solidFill>
              </a:rPr>
              <a:t>spoznavajo</a:t>
            </a:r>
            <a:r>
              <a:rPr lang="sl-SI" sz="1600" dirty="0"/>
              <a:t> izvirna besedila v TJ</a:t>
            </a:r>
          </a:p>
          <a:p>
            <a:pPr algn="r"/>
            <a:endParaRPr lang="sl-SI" sz="1600" dirty="0"/>
          </a:p>
          <a:p>
            <a:pPr algn="r"/>
            <a:endParaRPr lang="sl-SI" sz="1600" dirty="0">
              <a:solidFill>
                <a:srgbClr val="FF0000"/>
              </a:solidFill>
            </a:endParaRPr>
          </a:p>
        </p:txBody>
      </p:sp>
      <p:sp>
        <p:nvSpPr>
          <p:cNvPr id="30" name="PoljeZBesedilom 29"/>
          <p:cNvSpPr txBox="1"/>
          <p:nvPr/>
        </p:nvSpPr>
        <p:spPr>
          <a:xfrm>
            <a:off x="6974398" y="2455925"/>
            <a:ext cx="3431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0000"/>
                </a:solidFill>
              </a:rPr>
              <a:t> razlikujejo </a:t>
            </a:r>
            <a:r>
              <a:rPr lang="sl-SI" sz="1600" dirty="0"/>
              <a:t>med izgovorom in zapisom</a:t>
            </a:r>
          </a:p>
        </p:txBody>
      </p:sp>
      <p:sp>
        <p:nvSpPr>
          <p:cNvPr id="6" name="Elipsa 5"/>
          <p:cNvSpPr/>
          <p:nvPr/>
        </p:nvSpPr>
        <p:spPr>
          <a:xfrm>
            <a:off x="5481919" y="2335227"/>
            <a:ext cx="1390282" cy="15992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Elipsa 31"/>
          <p:cNvSpPr/>
          <p:nvPr/>
        </p:nvSpPr>
        <p:spPr>
          <a:xfrm>
            <a:off x="5071678" y="4389721"/>
            <a:ext cx="1990720" cy="14111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Elipsa 32"/>
          <p:cNvSpPr/>
          <p:nvPr/>
        </p:nvSpPr>
        <p:spPr>
          <a:xfrm>
            <a:off x="5504998" y="495585"/>
            <a:ext cx="1267319" cy="12890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5261041" y="4720194"/>
            <a:ext cx="160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spoznavajo </a:t>
            </a:r>
          </a:p>
          <a:p>
            <a:pPr algn="ctr"/>
            <a:r>
              <a:rPr lang="sl-SI" dirty="0"/>
              <a:t>in usvajajo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5620150" y="2699892"/>
            <a:ext cx="1113819" cy="93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razvijajo in razumejo</a:t>
            </a:r>
          </a:p>
        </p:txBody>
      </p:sp>
      <p:sp>
        <p:nvSpPr>
          <p:cNvPr id="35" name="PoljeZBesedilom 34"/>
          <p:cNvSpPr txBox="1"/>
          <p:nvPr/>
        </p:nvSpPr>
        <p:spPr>
          <a:xfrm>
            <a:off x="5545458" y="868983"/>
            <a:ext cx="136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uporabljajo</a:t>
            </a:r>
          </a:p>
        </p:txBody>
      </p:sp>
      <p:sp>
        <p:nvSpPr>
          <p:cNvPr id="36" name="PoljeZBesedilom 35"/>
          <p:cNvSpPr txBox="1"/>
          <p:nvPr/>
        </p:nvSpPr>
        <p:spPr>
          <a:xfrm>
            <a:off x="1280226" y="1690787"/>
            <a:ext cx="3403653" cy="35394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l-SI" sz="1600" dirty="0">
                <a:solidFill>
                  <a:srgbClr val="FF0000"/>
                </a:solidFill>
              </a:rPr>
              <a:t>razvijajo</a:t>
            </a:r>
            <a:r>
              <a:rPr lang="sl-SI" sz="1600" dirty="0"/>
              <a:t> zvočno občutljivost jezika</a:t>
            </a:r>
          </a:p>
          <a:p>
            <a:r>
              <a:rPr lang="sl-SI" sz="1600" dirty="0"/>
              <a:t>razvijajo strategije poslušanja in slušnega razumevanja </a:t>
            </a:r>
          </a:p>
          <a:p>
            <a:r>
              <a:rPr lang="sl-SI" altLang="sl-SI" sz="1600" dirty="0">
                <a:solidFill>
                  <a:srgbClr val="FF0000"/>
                </a:solidFill>
              </a:rPr>
              <a:t>razumejo in se odzivajo </a:t>
            </a:r>
            <a:r>
              <a:rPr lang="sl-SI" altLang="sl-SI" sz="1600" dirty="0"/>
              <a:t>na pogosto rabljeno besedišče</a:t>
            </a:r>
          </a:p>
          <a:p>
            <a:r>
              <a:rPr lang="sl-SI" sz="1600" dirty="0">
                <a:solidFill>
                  <a:srgbClr val="FF0000"/>
                </a:solidFill>
              </a:rPr>
              <a:t>razumejo </a:t>
            </a:r>
            <a:r>
              <a:rPr lang="sl-SI" sz="1600" dirty="0"/>
              <a:t>temeljne sporazumevalne funkcije</a:t>
            </a:r>
          </a:p>
          <a:p>
            <a:r>
              <a:rPr lang="sl-SI" sz="1600" dirty="0">
                <a:solidFill>
                  <a:srgbClr val="FF0000"/>
                </a:solidFill>
              </a:rPr>
              <a:t>razvijajo </a:t>
            </a:r>
            <a:r>
              <a:rPr lang="sl-SI" sz="1600" dirty="0"/>
              <a:t>osnovne spretnosti govornega </a:t>
            </a:r>
            <a:r>
              <a:rPr lang="sl-SI" sz="1600" dirty="0" err="1"/>
              <a:t>porazumevanja</a:t>
            </a:r>
            <a:r>
              <a:rPr lang="sl-SI" sz="1600" dirty="0"/>
              <a:t> in sporočanja</a:t>
            </a:r>
          </a:p>
          <a:p>
            <a:r>
              <a:rPr lang="sl-SI" sz="1600" dirty="0">
                <a:solidFill>
                  <a:srgbClr val="FF0000"/>
                </a:solidFill>
              </a:rPr>
              <a:t>razvijajo</a:t>
            </a:r>
            <a:r>
              <a:rPr lang="sl-SI" sz="1600" dirty="0"/>
              <a:t> medkulturne in večjezične zmožnosti</a:t>
            </a:r>
          </a:p>
          <a:p>
            <a:r>
              <a:rPr lang="sl-SI" altLang="sl-SI" sz="1600" dirty="0">
                <a:solidFill>
                  <a:srgbClr val="FF0000"/>
                </a:solidFill>
              </a:rPr>
              <a:t>prepoznavajo ter preizkušajo </a:t>
            </a:r>
            <a:r>
              <a:rPr lang="sl-SI" altLang="sl-SI" sz="1600" dirty="0"/>
              <a:t>značilnosti</a:t>
            </a:r>
            <a:r>
              <a:rPr lang="sl-SI" altLang="sl-SI" sz="1600" dirty="0">
                <a:solidFill>
                  <a:srgbClr val="FF0000"/>
                </a:solidFill>
              </a:rPr>
              <a:t> </a:t>
            </a:r>
            <a:r>
              <a:rPr lang="sl-SI" altLang="sl-SI" sz="1600" dirty="0"/>
              <a:t>jezika (ritem intonacija, izgovorjava)</a:t>
            </a:r>
            <a:endParaRPr lang="sl-SI" sz="16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1339" y="899946"/>
            <a:ext cx="973313" cy="369332"/>
          </a:xfrm>
          <a:prstGeom prst="rect">
            <a:avLst/>
          </a:prstGeom>
          <a:solidFill>
            <a:srgbClr val="F2DAED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sl-SI" dirty="0"/>
              <a:t>1.razred</a:t>
            </a:r>
            <a:endParaRPr lang="en-US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71734" y="5395089"/>
            <a:ext cx="118908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od 1. do 3. razreda</a:t>
            </a:r>
          </a:p>
        </p:txBody>
      </p:sp>
    </p:spTree>
    <p:extLst>
      <p:ext uri="{BB962C8B-B14F-4D97-AF65-F5344CB8AC3E}">
        <p14:creationId xmlns:p14="http://schemas.microsoft.com/office/powerpoint/2010/main" val="230076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67770"/>
              </p:ext>
            </p:extLst>
          </p:nvPr>
        </p:nvGraphicFramePr>
        <p:xfrm>
          <a:off x="290946" y="1024476"/>
          <a:ext cx="10764982" cy="4300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273"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tx1"/>
                          </a:solidFill>
                        </a:rPr>
                        <a:t>Ob koncu 3. razreda</a:t>
                      </a:r>
                    </a:p>
                    <a:p>
                      <a:r>
                        <a:rPr lang="sl-SI" sz="1800" dirty="0">
                          <a:solidFill>
                            <a:schemeClr val="tx1"/>
                          </a:solidFill>
                        </a:rPr>
                        <a:t>Učenec/učenka: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l-SI" sz="1800" dirty="0">
                          <a:solidFill>
                            <a:schemeClr val="tx1"/>
                          </a:solidFill>
                        </a:rPr>
                        <a:t>Ob koncu 6. razreda (UN</a:t>
                      </a:r>
                      <a:r>
                        <a:rPr lang="sl-SI" sz="1800" baseline="0" dirty="0">
                          <a:solidFill>
                            <a:schemeClr val="tx1"/>
                          </a:solidFill>
                        </a:rPr>
                        <a:t> nemščina)</a:t>
                      </a:r>
                    </a:p>
                    <a:p>
                      <a:r>
                        <a:rPr lang="sl-SI" sz="1800" baseline="0" dirty="0">
                          <a:solidFill>
                            <a:schemeClr val="tx1"/>
                          </a:solidFill>
                        </a:rPr>
                        <a:t>Učenec/učenka</a:t>
                      </a:r>
                      <a:endParaRPr lang="sl-SI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dirty="0">
                          <a:solidFill>
                            <a:srgbClr val="00B050"/>
                          </a:solidFill>
                        </a:rPr>
                        <a:t>prepozna,</a:t>
                      </a:r>
                      <a:r>
                        <a:rPr lang="sl-SI" sz="1800" dirty="0"/>
                        <a:t> da je besedilo v tujem jeziku (prepozna</a:t>
                      </a:r>
                      <a:r>
                        <a:rPr lang="sl-SI" sz="1800" baseline="0" dirty="0"/>
                        <a:t> ciljni </a:t>
                      </a:r>
                      <a:r>
                        <a:rPr lang="sl-SI" sz="1800" baseline="0" dirty="0" err="1"/>
                        <a:t>TJ</a:t>
                      </a:r>
                      <a:r>
                        <a:rPr lang="sl-SI" sz="1800" baseline="0" dirty="0"/>
                        <a:t> med drugimi jeziki</a:t>
                      </a:r>
                      <a:endParaRPr lang="sl-SI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dirty="0">
                          <a:solidFill>
                            <a:srgbClr val="FF0000"/>
                          </a:solidFill>
                        </a:rPr>
                        <a:t>razume</a:t>
                      </a:r>
                      <a:r>
                        <a:rPr lang="sl-SI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l-SI" sz="1800" b="1" baseline="0" dirty="0"/>
                        <a:t>preproste izjave (osebna vprašanja, vsakodnevna navodila, prošnje, prepovedi) v znanem kontekstu;</a:t>
                      </a:r>
                      <a:endParaRPr lang="sl-SI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razume pogosto </a:t>
                      </a:r>
                      <a:r>
                        <a:rPr lang="sl-SI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rabljena in z gestami oz. mimiko podprta navodila za delo v razredu</a:t>
                      </a:r>
                      <a:r>
                        <a:rPr lang="sl-S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razume in </a:t>
                      </a:r>
                      <a:r>
                        <a:rPr lang="sl-SI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upošteva</a:t>
                      </a:r>
                      <a:r>
                        <a:rPr lang="sl-SI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navodila, ki uravnavajo učni proces </a:t>
                      </a: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99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izlušči glavno temo </a:t>
                      </a:r>
                      <a:r>
                        <a:rPr lang="sl-SI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slušnega besedila; </a:t>
                      </a:r>
                      <a:endParaRPr lang="sl-SI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izlušči glavno misel </a:t>
                      </a:r>
                      <a:r>
                        <a:rPr lang="sl-SI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slišanega</a:t>
                      </a:r>
                      <a:r>
                        <a:rPr lang="sl-SI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besedila, vezanega na obravnavano temo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84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razume izbrane </a:t>
                      </a:r>
                      <a:r>
                        <a:rPr lang="sl-SI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podatke in </a:t>
                      </a:r>
                      <a:r>
                        <a:rPr lang="sl-SI" sz="1800" b="1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nekatere podrobnosti </a:t>
                      </a:r>
                      <a:r>
                        <a:rPr lang="sl-S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(besed, besednih zvez, fraz) v govorjenih besedilih z znano tematiko na podlagi vidnih in drugih opor;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1" dirty="0">
                          <a:solidFill>
                            <a:srgbClr val="FF0000"/>
                          </a:solidFill>
                        </a:rPr>
                        <a:t>prepozna</a:t>
                      </a:r>
                      <a:r>
                        <a:rPr lang="sl-SI" sz="18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l-SI" sz="1800" b="1" baseline="0" dirty="0"/>
                        <a:t>pomembne podatke v govorjenih informativnih besedilih z znano tematiko na podlagi opor</a:t>
                      </a:r>
                      <a:endParaRPr lang="sl-SI" sz="18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razume </a:t>
                      </a:r>
                      <a:r>
                        <a:rPr lang="sl-SI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osnovno besedišče in besedne zveze v besedilih s področja obravnavanih tem</a:t>
                      </a: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3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prepozna nekatere </a:t>
                      </a:r>
                      <a:r>
                        <a:rPr lang="sl-SI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okoliščine sporazumevanja in jasno izražena čustva govorcev.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0" dirty="0">
                          <a:solidFill>
                            <a:srgbClr val="FF0000"/>
                          </a:solidFill>
                        </a:rPr>
                        <a:t>prepozna</a:t>
                      </a:r>
                      <a:r>
                        <a:rPr lang="sl-SI" sz="1800" b="0" baseline="0" dirty="0">
                          <a:solidFill>
                            <a:srgbClr val="FF0000"/>
                          </a:solidFill>
                        </a:rPr>
                        <a:t> časovno zaporedje dogodkov</a:t>
                      </a:r>
                      <a:r>
                        <a:rPr lang="sl-SI" sz="1800" b="0" baseline="0" dirty="0"/>
                        <a:t>, ki je jasno in nedvoumno</a:t>
                      </a:r>
                      <a:endParaRPr lang="sl-SI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2019646" y="289404"/>
            <a:ext cx="7886700" cy="60468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/>
            </a:r>
            <a:br>
              <a:rPr lang="sl-SI" dirty="0"/>
            </a:br>
            <a:r>
              <a:rPr lang="sl-SI" sz="3100" dirty="0">
                <a:latin typeface="+mn-lt"/>
              </a:rPr>
              <a:t>Standardi – poslušanje in slušno razumevanje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55716" y="5586152"/>
            <a:ext cx="84789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/>
              <a:t>Vir: Kač, L. : UČENJE IN POUČEVANJE TUJIH JEZIKOV PO VERTIKALI – PERSPEKTIVA UČNIH NAČRTOV ZA TUJE JEZIKE V OSNOVNI ŠOLI, Učni načrt za nemščino, 4. do 9. razred, 2016.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990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9c611c-d4e4-4679-8296-25aacb133403">
      <UserInfo>
        <DisplayName>kristina.stopar.jenisek</DisplayName>
        <AccountId>92</AccountId>
        <AccountType/>
      </UserInfo>
      <UserInfo>
        <DisplayName>anja.korecic</DisplayName>
        <AccountId>93</AccountId>
        <AccountType/>
      </UserInfo>
      <UserInfo>
        <DisplayName>Nataša Kabaj Bavdaž</DisplayName>
        <AccountId>37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06D76EAACDA444B6F083E976773DEE" ma:contentTypeVersion="11" ma:contentTypeDescription="Ustvari nov dokument." ma:contentTypeScope="" ma:versionID="c7ce602ffc16583af1883ed7684a5866">
  <xsd:schema xmlns:xsd="http://www.w3.org/2001/XMLSchema" xmlns:xs="http://www.w3.org/2001/XMLSchema" xmlns:p="http://schemas.microsoft.com/office/2006/metadata/properties" xmlns:ns2="771ddbd4-0a61-420c-9c5b-0516151562c9" xmlns:ns3="639c611c-d4e4-4679-8296-25aacb133403" targetNamespace="http://schemas.microsoft.com/office/2006/metadata/properties" ma:root="true" ma:fieldsID="10afe7454102c5728a692cfaa645b334" ns2:_="" ns3:_="">
    <xsd:import namespace="771ddbd4-0a61-420c-9c5b-0516151562c9"/>
    <xsd:import namespace="639c611c-d4e4-4679-8296-25aacb133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611c-d4e4-4679-8296-25aacb133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7C5029-D16A-413D-A467-329214F1D430}">
  <ds:schemaRefs>
    <ds:schemaRef ds:uri="http://purl.org/dc/terms/"/>
    <ds:schemaRef ds:uri="771ddbd4-0a61-420c-9c5b-0516151562c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39c611c-d4e4-4679-8296-25aacb1334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4D7C44-51DC-4CB0-9451-B1CD363D8484}"/>
</file>

<file path=customXml/itemProps3.xml><?xml version="1.0" encoding="utf-8"?>
<ds:datastoreItem xmlns:ds="http://schemas.openxmlformats.org/officeDocument/2006/customXml" ds:itemID="{740AB1D7-613D-4481-BAF1-92A13492E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1465</Words>
  <Application>Microsoft Office PowerPoint</Application>
  <PresentationFormat>Širokozaslonsko</PresentationFormat>
  <Paragraphs>240</Paragraphs>
  <Slides>25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Officeova tema</vt:lpstr>
      <vt:lpstr>IZZIVI ZGODNJEGA UČENJA IN POUČEVANJA TUJIH JEZIKOV   CHALLENGES OF EARLY LANGUAGE LEARNING AND TEACHING </vt:lpstr>
      <vt:lpstr>Izzivi (stari-novi) učenja in poučevanja TJ v 1. VIO  </vt:lpstr>
      <vt:lpstr>UVOD:  TJ kot nov sistemski element v predmetniku OŠ v 1 VIO (2014–2022)</vt:lpstr>
      <vt:lpstr>Ključne ugotovitve uvajanja in spremljanja  tujega jezika v 2. in 3. r (2014–2018)</vt:lpstr>
      <vt:lpstr>Samoocena glede usposobljenosti učiteljev  (2014 - 2018)</vt:lpstr>
      <vt:lpstr>PowerPointova predstavitev</vt:lpstr>
      <vt:lpstr> PODROČJA CILJEV IN STANDARDOV TJ OD 1. DO 3.R./Učni načrt, 2013./</vt:lpstr>
      <vt:lpstr>PowerPointova predstavitev</vt:lpstr>
      <vt:lpstr> Standardi – poslušanje in slušno razumevanje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Kako?</vt:lpstr>
      <vt:lpstr>Na primer:</vt:lpstr>
      <vt:lpstr>PowerPointova predstavitev</vt:lpstr>
      <vt:lpstr>Večjezičnost 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Katica Pevec Semec</cp:lastModifiedBy>
  <cp:revision>108</cp:revision>
  <dcterms:created xsi:type="dcterms:W3CDTF">2017-08-16T10:43:35Z</dcterms:created>
  <dcterms:modified xsi:type="dcterms:W3CDTF">2022-07-04T10:29:40Z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</Properties>
</file>