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1" r:id="rId6"/>
    <p:sldId id="273" r:id="rId7"/>
    <p:sldId id="274" r:id="rId8"/>
    <p:sldId id="275" r:id="rId9"/>
    <p:sldId id="265" r:id="rId10"/>
    <p:sldId id="268" r:id="rId11"/>
    <p:sldId id="269" r:id="rId12"/>
    <p:sldId id="266" r:id="rId13"/>
    <p:sldId id="272" r:id="rId14"/>
    <p:sldId id="276" r:id="rId15"/>
    <p:sldId id="264" r:id="rId16"/>
    <p:sldId id="271" r:id="rId17"/>
    <p:sldId id="263" r:id="rId18"/>
    <p:sldId id="262"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oljeZBesedilom 6"/>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9" name="Slik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1542091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oljeZBesedilom 8"/>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10" name="Slik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313535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1. 07. 2022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33069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470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1. 07. 2022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314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D83C695D-A959-4C46-97DD-D11961D8604B}" type="datetime1">
              <a:rPr lang="sl-SI" smtClean="0"/>
              <a:t>1. 07. 2022</a:t>
            </a:fld>
            <a:endParaRPr lang="sl-SI"/>
          </a:p>
        </p:txBody>
      </p:sp>
      <p:sp>
        <p:nvSpPr>
          <p:cNvPr id="3" name="Označba mesta noge 2"/>
          <p:cNvSpPr>
            <a:spLocks noGrp="1"/>
          </p:cNvSpPr>
          <p:nvPr>
            <p:ph type="ftr" sz="quarter" idx="11"/>
          </p:nvPr>
        </p:nvSpPr>
        <p:spPr/>
        <p:txBody>
          <a:bodyPr/>
          <a:lstStyle/>
          <a:p>
            <a:r>
              <a:rPr lang="sl-SI"/>
              <a:t>»Vse pravice pridržane, še posebej pravica do snemanja in razširjanja. Noben del tega predavanja se brez poprejšnjega soglasja avtorja ne sme v nobeni obliki reproducirati, kopirati, predelati, razmnožiti ali razširjati.«</a:t>
            </a:r>
          </a:p>
        </p:txBody>
      </p:sp>
      <p:sp>
        <p:nvSpPr>
          <p:cNvPr id="4" name="Označba mesta številke diapozitiva 3"/>
          <p:cNvSpPr>
            <a:spLocks noGrp="1"/>
          </p:cNvSpPr>
          <p:nvPr>
            <p:ph type="sldNum" sz="quarter" idx="12"/>
          </p:nvPr>
        </p:nvSpPr>
        <p:spPr/>
        <p:txBody>
          <a:bodyPr/>
          <a:lstStyle/>
          <a:p>
            <a:fld id="{F970B606-1244-4CA7-A658-F3F3049F726C}" type="slidenum">
              <a:rPr lang="sl-SI" smtClean="0"/>
              <a:pPr/>
              <a:t>‹#›</a:t>
            </a:fld>
            <a:endParaRPr lang="sl-SI"/>
          </a:p>
        </p:txBody>
      </p:sp>
    </p:spTree>
    <p:extLst>
      <p:ext uri="{BB962C8B-B14F-4D97-AF65-F5344CB8AC3E}">
        <p14:creationId xmlns:p14="http://schemas.microsoft.com/office/powerpoint/2010/main" val="3022042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1. 07. 2022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9321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3007743" y="2794956"/>
            <a:ext cx="6858000" cy="785007"/>
          </a:xfrm>
        </p:spPr>
        <p:txBody>
          <a:bodyPr>
            <a:normAutofit/>
          </a:bodyPr>
          <a:lstStyle/>
          <a:p>
            <a:pPr algn="l"/>
            <a:r>
              <a:rPr lang="sl-SI" sz="2400" b="1" dirty="0" smtClean="0">
                <a:latin typeface="Arial" panose="020B0604020202020204" pitchFamily="34" charset="0"/>
                <a:cs typeface="Arial" panose="020B0604020202020204" pitchFamily="34" charset="0"/>
              </a:rPr>
              <a:t>ALI JE GOVOR IN S TEM BESEDILO RES VIR NESPORAZUMOV, KOT PRAVI MALI PRINC?</a:t>
            </a:r>
            <a:endParaRPr lang="sl-SI" sz="2400" b="1" dirty="0">
              <a:latin typeface="Arial" panose="020B0604020202020204" pitchFamily="34" charset="0"/>
              <a:cs typeface="Arial" panose="020B0604020202020204" pitchFamily="34" charset="0"/>
            </a:endParaRPr>
          </a:p>
        </p:txBody>
      </p:sp>
      <p:sp>
        <p:nvSpPr>
          <p:cNvPr id="6" name="Podnaslov 5"/>
          <p:cNvSpPr>
            <a:spLocks noGrp="1"/>
          </p:cNvSpPr>
          <p:nvPr>
            <p:ph type="subTitle" idx="1"/>
          </p:nvPr>
        </p:nvSpPr>
        <p:spPr>
          <a:xfrm>
            <a:off x="3007743" y="4183811"/>
            <a:ext cx="6858000" cy="905775"/>
          </a:xfrm>
        </p:spPr>
        <p:txBody>
          <a:bodyPr>
            <a:normAutofit fontScale="92500" lnSpcReduction="10000"/>
          </a:bodyPr>
          <a:lstStyle/>
          <a:p>
            <a:pPr algn="l"/>
            <a:r>
              <a:rPr lang="sl-SI" sz="1800" dirty="0" smtClean="0"/>
              <a:t>MIRA KRAJNC IVIČ</a:t>
            </a:r>
          </a:p>
          <a:p>
            <a:pPr algn="l"/>
            <a:r>
              <a:rPr lang="sl-SI" sz="1800" dirty="0" smtClean="0"/>
              <a:t>Univerza </a:t>
            </a:r>
            <a:r>
              <a:rPr lang="sl-SI" sz="1800" dirty="0"/>
              <a:t>v Mariboru, Filozofska fakulteta, Oddelek za slovanske jezike </a:t>
            </a:r>
            <a:r>
              <a:rPr lang="sl-SI" sz="1800"/>
              <a:t>in </a:t>
            </a:r>
            <a:r>
              <a:rPr lang="sl-SI" sz="1800" smtClean="0"/>
              <a:t>književnosti</a:t>
            </a:r>
            <a:endParaRPr lang="sl-SI" sz="1800" dirty="0"/>
          </a:p>
        </p:txBody>
      </p:sp>
    </p:spTree>
    <p:extLst>
      <p:ext uri="{BB962C8B-B14F-4D97-AF65-F5344CB8AC3E}">
        <p14:creationId xmlns:p14="http://schemas.microsoft.com/office/powerpoint/2010/main" val="4115417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Literarno besedilo</a:t>
            </a:r>
            <a:endParaRPr lang="sl-SI" dirty="0"/>
          </a:p>
        </p:txBody>
      </p:sp>
      <p:sp>
        <p:nvSpPr>
          <p:cNvPr id="3" name="Označba mesta vsebine 2"/>
          <p:cNvSpPr>
            <a:spLocks noGrp="1"/>
          </p:cNvSpPr>
          <p:nvPr>
            <p:ph idx="1"/>
          </p:nvPr>
        </p:nvSpPr>
        <p:spPr>
          <a:xfrm>
            <a:off x="838200" y="1521823"/>
            <a:ext cx="6000206" cy="4655140"/>
          </a:xfrm>
        </p:spPr>
        <p:txBody>
          <a:bodyPr>
            <a:normAutofit/>
          </a:bodyPr>
          <a:lstStyle/>
          <a:p>
            <a:r>
              <a:rPr lang="sl-SI" sz="1800" dirty="0" smtClean="0"/>
              <a:t>Literarno besedilo je </a:t>
            </a:r>
            <a:r>
              <a:rPr lang="sl-SI" sz="1800" dirty="0"/>
              <a:t>mogoče razumeti na dva </a:t>
            </a:r>
            <a:r>
              <a:rPr lang="sl-SI" sz="1800" dirty="0" smtClean="0"/>
              <a:t>načina: </a:t>
            </a:r>
          </a:p>
          <a:p>
            <a:pPr lvl="1"/>
            <a:r>
              <a:rPr lang="sl-SI" sz="1600" dirty="0" smtClean="0"/>
              <a:t>kot </a:t>
            </a:r>
            <a:r>
              <a:rPr lang="sl-SI" sz="1600" dirty="0"/>
              <a:t>spoznavni in čustveni proces v bralčevem </a:t>
            </a:r>
            <a:r>
              <a:rPr lang="sl-SI" sz="1600" dirty="0" smtClean="0"/>
              <a:t>umu,</a:t>
            </a:r>
          </a:p>
          <a:p>
            <a:pPr lvl="1"/>
            <a:r>
              <a:rPr lang="sl-SI" sz="1600" dirty="0" smtClean="0"/>
              <a:t>kot </a:t>
            </a:r>
            <a:r>
              <a:rPr lang="sl-SI" sz="1600" dirty="0"/>
              <a:t>družbeno in kulturno posredovano znanje tudi jezika. </a:t>
            </a:r>
            <a:endParaRPr lang="sl-SI" sz="1600" dirty="0" smtClean="0"/>
          </a:p>
          <a:p>
            <a:r>
              <a:rPr lang="sl-SI" sz="1800" dirty="0" smtClean="0"/>
              <a:t>Tvorjenje </a:t>
            </a:r>
            <a:r>
              <a:rPr lang="sl-SI" sz="1800" dirty="0"/>
              <a:t>in dojemanje literarnega besedila </a:t>
            </a:r>
            <a:r>
              <a:rPr lang="sl-SI" sz="1800" dirty="0" smtClean="0"/>
              <a:t>je zgodovinsko </a:t>
            </a:r>
            <a:r>
              <a:rPr lang="sl-SI" sz="1800" dirty="0"/>
              <a:t>specifično in postavljeno v določeno družbeno </a:t>
            </a:r>
            <a:r>
              <a:rPr lang="sl-SI" sz="1800" dirty="0" smtClean="0"/>
              <a:t>situacijo.</a:t>
            </a:r>
          </a:p>
          <a:p>
            <a:r>
              <a:rPr lang="sl-SI" sz="1800" dirty="0" smtClean="0"/>
              <a:t>Temeljne </a:t>
            </a:r>
            <a:r>
              <a:rPr lang="sl-SI" sz="1800" dirty="0"/>
              <a:t>značilnosti literarnega besedila </a:t>
            </a:r>
            <a:r>
              <a:rPr lang="sl-SI" sz="1800" dirty="0" smtClean="0"/>
              <a:t>so</a:t>
            </a:r>
          </a:p>
          <a:p>
            <a:pPr lvl="1"/>
            <a:r>
              <a:rPr lang="sl-SI" sz="1600" dirty="0" smtClean="0"/>
              <a:t>neodvisnost </a:t>
            </a:r>
            <a:r>
              <a:rPr lang="sl-SI" sz="1600" dirty="0"/>
              <a:t>od </a:t>
            </a:r>
            <a:r>
              <a:rPr lang="sl-SI" sz="1600" dirty="0" smtClean="0"/>
              <a:t>medija (generiranje sveta z </a:t>
            </a:r>
            <a:r>
              <a:rPr lang="sl-SI" sz="1600" dirty="0" err="1" smtClean="0"/>
              <a:t>znotrajbesedilnim</a:t>
            </a:r>
            <a:r>
              <a:rPr lang="sl-SI" sz="1600" dirty="0" smtClean="0"/>
              <a:t> </a:t>
            </a:r>
            <a:r>
              <a:rPr lang="sl-SI" sz="1600" dirty="0" err="1" smtClean="0"/>
              <a:t>denotatom</a:t>
            </a:r>
            <a:r>
              <a:rPr lang="sl-SI" sz="1600" dirty="0" smtClean="0"/>
              <a:t>),</a:t>
            </a:r>
          </a:p>
          <a:p>
            <a:pPr lvl="1"/>
            <a:r>
              <a:rPr lang="sl-SI" sz="1600" dirty="0" smtClean="0"/>
              <a:t>globlja </a:t>
            </a:r>
            <a:r>
              <a:rPr lang="sl-SI" sz="1600" dirty="0"/>
              <a:t>vpetost interakcije med avtorjem in bralcem, </a:t>
            </a:r>
            <a:endParaRPr lang="sl-SI" sz="1600" dirty="0" smtClean="0"/>
          </a:p>
          <a:p>
            <a:pPr lvl="1"/>
            <a:r>
              <a:rPr lang="sl-SI" sz="1600" dirty="0" smtClean="0"/>
              <a:t>večpomenskost</a:t>
            </a:r>
            <a:r>
              <a:rPr lang="sl-SI" sz="1600" dirty="0"/>
              <a:t>, </a:t>
            </a:r>
            <a:endParaRPr lang="sl-SI" sz="1600" dirty="0" smtClean="0"/>
          </a:p>
          <a:p>
            <a:pPr lvl="1"/>
            <a:r>
              <a:rPr lang="sl-SI" sz="1600" dirty="0" err="1" smtClean="0"/>
              <a:t>reregistracija</a:t>
            </a:r>
            <a:r>
              <a:rPr lang="sl-SI" sz="1600" dirty="0" smtClean="0"/>
              <a:t> in</a:t>
            </a:r>
          </a:p>
          <a:p>
            <a:pPr lvl="1"/>
            <a:r>
              <a:rPr lang="sl-SI" sz="1600" dirty="0" err="1" smtClean="0"/>
              <a:t>znotrajdiskurzivna</a:t>
            </a:r>
            <a:r>
              <a:rPr lang="sl-SI" sz="1600" dirty="0" smtClean="0"/>
              <a:t>/</a:t>
            </a:r>
            <a:r>
              <a:rPr lang="sl-SI" sz="1600" dirty="0" err="1" smtClean="0"/>
              <a:t>znotrajbesedilna</a:t>
            </a:r>
            <a:r>
              <a:rPr lang="sl-SI" sz="1600" dirty="0" smtClean="0"/>
              <a:t> </a:t>
            </a:r>
            <a:r>
              <a:rPr lang="sl-SI" sz="1600" dirty="0"/>
              <a:t>logična razporeditev </a:t>
            </a:r>
            <a:r>
              <a:rPr lang="sl-SI" sz="1600" dirty="0" smtClean="0"/>
              <a:t>idej.</a:t>
            </a:r>
          </a:p>
          <a:p>
            <a:r>
              <a:rPr lang="sl-SI" sz="1800" dirty="0"/>
              <a:t>Pojavlja se zunaj institucionalnih položajev.</a:t>
            </a:r>
          </a:p>
        </p:txBody>
      </p:sp>
      <p:sp>
        <p:nvSpPr>
          <p:cNvPr id="4" name="PoljeZBesedilom 3"/>
          <p:cNvSpPr txBox="1"/>
          <p:nvPr/>
        </p:nvSpPr>
        <p:spPr>
          <a:xfrm>
            <a:off x="7210697" y="2278517"/>
            <a:ext cx="4493623" cy="1200329"/>
          </a:xfrm>
          <a:prstGeom prst="rect">
            <a:avLst/>
          </a:prstGeom>
          <a:noFill/>
        </p:spPr>
        <p:txBody>
          <a:bodyPr wrap="square" rtlCol="0">
            <a:spAutoFit/>
          </a:bodyPr>
          <a:lstStyle/>
          <a:p>
            <a:r>
              <a:rPr lang="sl-SI" dirty="0" smtClean="0"/>
              <a:t>Iste </a:t>
            </a:r>
            <a:r>
              <a:rPr lang="sl-SI" dirty="0"/>
              <a:t>jezikovne prvine se </a:t>
            </a:r>
            <a:r>
              <a:rPr lang="sl-SI" dirty="0" smtClean="0"/>
              <a:t>pojavljajo v literarnem in neliterarnem besedilu; v obeh so prisotne </a:t>
            </a:r>
            <a:r>
              <a:rPr lang="sl-SI" dirty="0"/>
              <a:t>figure in tropi, npr. metafora in primerjava, </a:t>
            </a:r>
            <a:r>
              <a:rPr lang="sl-SI" dirty="0" smtClean="0"/>
              <a:t>ironija, pretiravanja.</a:t>
            </a:r>
            <a:endParaRPr lang="sl-SI" dirty="0"/>
          </a:p>
        </p:txBody>
      </p:sp>
    </p:spTree>
    <p:extLst>
      <p:ext uri="{BB962C8B-B14F-4D97-AF65-F5344CB8AC3E}">
        <p14:creationId xmlns:p14="http://schemas.microsoft.com/office/powerpoint/2010/main" val="3961109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Gradivo, analiza</a:t>
            </a:r>
            <a:endParaRPr lang="sl-SI" dirty="0"/>
          </a:p>
        </p:txBody>
      </p:sp>
      <p:sp>
        <p:nvSpPr>
          <p:cNvPr id="3" name="Označba mesta vsebine 2"/>
          <p:cNvSpPr>
            <a:spLocks noGrp="1"/>
          </p:cNvSpPr>
          <p:nvPr>
            <p:ph idx="1"/>
          </p:nvPr>
        </p:nvSpPr>
        <p:spPr/>
        <p:txBody>
          <a:bodyPr/>
          <a:lstStyle/>
          <a:p>
            <a:r>
              <a:rPr lang="sl-SI" dirty="0" smtClean="0"/>
              <a:t>Naključno izbrani primeri prepričevalnih </a:t>
            </a:r>
            <a:r>
              <a:rPr lang="sl-SI" dirty="0"/>
              <a:t>ali potencialno </a:t>
            </a:r>
            <a:r>
              <a:rPr lang="sl-SI" dirty="0" smtClean="0"/>
              <a:t>konfliktnih </a:t>
            </a:r>
            <a:r>
              <a:rPr lang="sl-SI" dirty="0"/>
              <a:t>dialogov znotraj literarnih besedil</a:t>
            </a:r>
            <a:r>
              <a:rPr lang="sl-SI" dirty="0" smtClean="0"/>
              <a:t>.</a:t>
            </a:r>
          </a:p>
          <a:p>
            <a:endParaRPr lang="sl-SI" dirty="0" smtClean="0"/>
          </a:p>
          <a:p>
            <a:r>
              <a:rPr lang="sl-SI" dirty="0" smtClean="0"/>
              <a:t>Gradivo </a:t>
            </a:r>
            <a:r>
              <a:rPr lang="sl-SI" dirty="0"/>
              <a:t>predstavljajo odlomki treh romanov: </a:t>
            </a:r>
            <a:r>
              <a:rPr lang="sl-SI" i="1" dirty="0"/>
              <a:t>Čudežni </a:t>
            </a:r>
            <a:r>
              <a:rPr lang="sl-SI" i="1" dirty="0" smtClean="0"/>
              <a:t>Feliks </a:t>
            </a:r>
            <a:r>
              <a:rPr lang="sl-SI" dirty="0" smtClean="0"/>
              <a:t>A. Hienga, </a:t>
            </a:r>
            <a:r>
              <a:rPr lang="sl-SI" i="1" dirty="0"/>
              <a:t>Črna </a:t>
            </a:r>
            <a:r>
              <a:rPr lang="sl-SI" i="1" dirty="0" smtClean="0"/>
              <a:t>vrana </a:t>
            </a:r>
            <a:r>
              <a:rPr lang="sl-SI" dirty="0" smtClean="0"/>
              <a:t>J. Vidmar </a:t>
            </a:r>
            <a:r>
              <a:rPr lang="sl-SI" dirty="0"/>
              <a:t>in </a:t>
            </a:r>
            <a:r>
              <a:rPr lang="sl-SI" i="1" dirty="0"/>
              <a:t>Mi smo </a:t>
            </a:r>
            <a:r>
              <a:rPr lang="sl-SI" i="1" dirty="0" smtClean="0"/>
              <a:t>Medvedi </a:t>
            </a:r>
            <a:r>
              <a:rPr lang="sl-SI" dirty="0" smtClean="0"/>
              <a:t>F. </a:t>
            </a:r>
            <a:r>
              <a:rPr lang="sl-SI" dirty="0" err="1" smtClean="0"/>
              <a:t>Backmana</a:t>
            </a:r>
            <a:r>
              <a:rPr lang="sl-SI" dirty="0" smtClean="0"/>
              <a:t>. </a:t>
            </a:r>
            <a:endParaRPr lang="sl-SI" dirty="0"/>
          </a:p>
          <a:p>
            <a:endParaRPr lang="sl-SI" dirty="0"/>
          </a:p>
        </p:txBody>
      </p:sp>
    </p:spTree>
    <p:extLst>
      <p:ext uri="{BB962C8B-B14F-4D97-AF65-F5344CB8AC3E}">
        <p14:creationId xmlns:p14="http://schemas.microsoft.com/office/powerpoint/2010/main" val="103221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7060474" y="1064623"/>
            <a:ext cx="4983479" cy="400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F. </a:t>
            </a:r>
            <a:r>
              <a:rPr lang="sl-SI" sz="1400" dirty="0" err="1"/>
              <a:t>Backman</a:t>
            </a:r>
            <a:r>
              <a:rPr lang="sl-SI" sz="1400" dirty="0"/>
              <a:t>, 2018: </a:t>
            </a:r>
            <a:r>
              <a:rPr lang="sl-SI" sz="1400" i="1" dirty="0"/>
              <a:t>Mi smo Medvedi</a:t>
            </a:r>
          </a:p>
          <a:p>
            <a:pPr algn="just"/>
            <a:r>
              <a:rPr lang="sl-SI" sz="1400" dirty="0"/>
              <a:t>Značilna izrazita in prikrita družbenokritična nota</a:t>
            </a:r>
            <a:r>
              <a:rPr lang="sl-SI" sz="1400" b="1" dirty="0"/>
              <a:t>.</a:t>
            </a:r>
            <a:r>
              <a:rPr lang="sl-SI" sz="1400" dirty="0"/>
              <a:t> </a:t>
            </a:r>
          </a:p>
          <a:p>
            <a:pPr algn="just"/>
            <a:r>
              <a:rPr lang="sl-SI" sz="1400" dirty="0"/>
              <a:t>Tematika: kaj šteje več posameznik ali skupnost.</a:t>
            </a:r>
          </a:p>
          <a:p>
            <a:pPr algn="just"/>
            <a:r>
              <a:rPr lang="sl-SI" sz="1400" dirty="0"/>
              <a:t>Primeri prepričevalnih pogovorov so umeščeni v dogajanje po zmagi in posilstvu. </a:t>
            </a:r>
          </a:p>
          <a:p>
            <a:pPr algn="just"/>
            <a:endParaRPr lang="sl-SI" sz="1400" dirty="0" smtClean="0"/>
          </a:p>
          <a:p>
            <a:pPr algn="just"/>
            <a:r>
              <a:rPr lang="sl-SI" sz="1400" dirty="0" smtClean="0"/>
              <a:t>Kaj ustvarja konfliktnost?</a:t>
            </a:r>
          </a:p>
          <a:p>
            <a:pPr marL="285750" indent="-285750" algn="just">
              <a:buFont typeface="Arial" panose="020B0604020202020204" pitchFamily="34" charset="0"/>
              <a:buChar char="•"/>
            </a:pPr>
            <a:r>
              <a:rPr lang="sl-SI" sz="1400" dirty="0" smtClean="0"/>
              <a:t>Neupoštevanje družbenih norm vedenja v izobraževalnem procesu: neupoštevanje sodelovalnega načela, izkoriščanje vljudnostnih strategij (ponujanje pomoči, ljubkovalni izrazi, </a:t>
            </a:r>
            <a:r>
              <a:rPr lang="sl-SI" sz="1400" dirty="0" err="1" smtClean="0"/>
              <a:t>pokroviteljskost</a:t>
            </a:r>
            <a:r>
              <a:rPr lang="sl-SI" sz="1400" dirty="0" smtClean="0"/>
              <a:t>).</a:t>
            </a:r>
          </a:p>
          <a:p>
            <a:pPr marL="285750" indent="-285750" algn="just">
              <a:buFont typeface="Arial" panose="020B0604020202020204" pitchFamily="34" charset="0"/>
              <a:buChar char="•"/>
            </a:pPr>
            <a:r>
              <a:rPr lang="sl-SI" sz="1400" dirty="0" smtClean="0"/>
              <a:t>Namesto upoštevanja vljudnostnega načela je v odlomku prisotno </a:t>
            </a:r>
            <a:r>
              <a:rPr lang="sl-SI" sz="1400" i="1" dirty="0" smtClean="0"/>
              <a:t>poudarjanje nesoglasja</a:t>
            </a:r>
            <a:r>
              <a:rPr lang="sl-SI" sz="1400" dirty="0" smtClean="0"/>
              <a:t>, </a:t>
            </a:r>
            <a:r>
              <a:rPr lang="sl-SI" sz="1400" i="1" dirty="0" smtClean="0"/>
              <a:t>ne dajanje drugim dobrega občutka</a:t>
            </a:r>
            <a:r>
              <a:rPr lang="sl-SI" sz="1400" dirty="0" smtClean="0"/>
              <a:t>,  </a:t>
            </a:r>
            <a:r>
              <a:rPr lang="sl-SI" sz="1400" i="1" dirty="0" smtClean="0"/>
              <a:t>neupoštevanje naslovnikovih potreb, želja, interesov</a:t>
            </a:r>
            <a:r>
              <a:rPr lang="sl-SI" sz="1400" dirty="0" smtClean="0"/>
              <a:t>.</a:t>
            </a:r>
          </a:p>
        </p:txBody>
      </p:sp>
      <p:sp>
        <p:nvSpPr>
          <p:cNvPr id="11" name="Označba mesta vsebine 10"/>
          <p:cNvSpPr>
            <a:spLocks noGrp="1"/>
          </p:cNvSpPr>
          <p:nvPr>
            <p:ph idx="1"/>
          </p:nvPr>
        </p:nvSpPr>
        <p:spPr>
          <a:xfrm>
            <a:off x="217714" y="509451"/>
            <a:ext cx="7110549" cy="5519057"/>
          </a:xfrm>
        </p:spPr>
        <p:txBody>
          <a:bodyPr>
            <a:noAutofit/>
          </a:bodyPr>
          <a:lstStyle/>
          <a:p>
            <a:pPr marL="0" indent="0">
              <a:lnSpc>
                <a:spcPct val="120000"/>
              </a:lnSpc>
              <a:spcBef>
                <a:spcPts val="0"/>
              </a:spcBef>
              <a:buNone/>
            </a:pPr>
            <a:r>
              <a:rPr lang="sl-SI" sz="1200" i="1" dirty="0"/>
              <a:t>V zadnjem poskusu, da bi obvladala razmere, se učiteljica obrne h kapitanu ekipe, zvezdniku, ki sedi v kotu in tapka po telefonu. Pokliče ga po imenu. Ne odzove se.</a:t>
            </a:r>
            <a:endParaRPr lang="sl-SI" sz="1200" dirty="0"/>
          </a:p>
          <a:p>
            <a:pPr marL="0" indent="0">
              <a:lnSpc>
                <a:spcPct val="120000"/>
              </a:lnSpc>
              <a:spcBef>
                <a:spcPts val="0"/>
              </a:spcBef>
              <a:buNone/>
            </a:pPr>
            <a:r>
              <a:rPr lang="sl-SI" sz="1200" i="1" dirty="0"/>
              <a:t>»Kevin!« ponovi.</a:t>
            </a:r>
            <a:endParaRPr lang="sl-SI" sz="1200" dirty="0"/>
          </a:p>
          <a:p>
            <a:pPr marL="0" indent="0">
              <a:lnSpc>
                <a:spcPct val="120000"/>
              </a:lnSpc>
              <a:spcBef>
                <a:spcPts val="0"/>
              </a:spcBef>
              <a:buNone/>
            </a:pPr>
            <a:r>
              <a:rPr lang="sl-SI" sz="1200" i="1" dirty="0"/>
              <a:t>Zdaj dvigne obrv.</a:t>
            </a:r>
            <a:endParaRPr lang="sl-SI" sz="1200" dirty="0"/>
          </a:p>
          <a:p>
            <a:pPr marL="0" indent="0">
              <a:lnSpc>
                <a:spcPct val="120000"/>
              </a:lnSpc>
              <a:spcBef>
                <a:spcPts val="0"/>
              </a:spcBef>
              <a:buNone/>
            </a:pPr>
            <a:r>
              <a:rPr lang="sl-SI" sz="1200" i="1" dirty="0"/>
              <a:t>»Ja? Kako vam lahko pomagam, dragica?«</a:t>
            </a:r>
            <a:endParaRPr lang="sl-SI" sz="1200" dirty="0"/>
          </a:p>
          <a:p>
            <a:pPr marL="0" indent="0">
              <a:lnSpc>
                <a:spcPct val="120000"/>
              </a:lnSpc>
              <a:spcBef>
                <a:spcPts val="0"/>
              </a:spcBef>
              <a:buNone/>
            </a:pPr>
            <a:r>
              <a:rPr lang="sl-SI" sz="1200" i="1" dirty="0"/>
              <a:t>Mladinci okrog njega se kot na ukaz zasmejijo.</a:t>
            </a:r>
            <a:endParaRPr lang="sl-SI" sz="1200" dirty="0"/>
          </a:p>
          <a:p>
            <a:pPr marL="0" indent="0">
              <a:lnSpc>
                <a:spcPct val="120000"/>
              </a:lnSpc>
              <a:spcBef>
                <a:spcPts val="0"/>
              </a:spcBef>
              <a:buNone/>
            </a:pPr>
            <a:r>
              <a:rPr lang="sl-SI" sz="1200" i="1" dirty="0"/>
              <a:t>»Ali sploh slediš temu, kar se danes učimo? V kontrolni nalogi bo,« reče.</a:t>
            </a:r>
            <a:endParaRPr lang="sl-SI" sz="1200" dirty="0"/>
          </a:p>
          <a:p>
            <a:pPr marL="0" indent="0">
              <a:lnSpc>
                <a:spcPct val="120000"/>
              </a:lnSpc>
              <a:spcBef>
                <a:spcPts val="0"/>
              </a:spcBef>
              <a:buNone/>
            </a:pPr>
            <a:r>
              <a:rPr lang="sl-SI" sz="1200" i="1" dirty="0"/>
              <a:t>»Saj to že znam,« odvrne Kevin.</a:t>
            </a:r>
            <a:endParaRPr lang="sl-SI" sz="1200" dirty="0"/>
          </a:p>
          <a:p>
            <a:pPr marL="0" indent="0">
              <a:lnSpc>
                <a:spcPct val="120000"/>
              </a:lnSpc>
              <a:spcBef>
                <a:spcPts val="0"/>
              </a:spcBef>
              <a:buNone/>
            </a:pPr>
            <a:r>
              <a:rPr lang="sl-SI" sz="1200" i="1" dirty="0"/>
              <a:t>Neznosno ji gre na živce, da tega ne izreče izzivalno ali nasilno. Njegov glas je ravnodušen, kot da napoveduje vreme.</a:t>
            </a:r>
            <a:endParaRPr lang="sl-SI" sz="1200" dirty="0"/>
          </a:p>
          <a:p>
            <a:pPr marL="0" indent="0">
              <a:lnSpc>
                <a:spcPct val="120000"/>
              </a:lnSpc>
              <a:spcBef>
                <a:spcPts val="0"/>
              </a:spcBef>
              <a:buNone/>
            </a:pPr>
            <a:r>
              <a:rPr lang="sl-SI" sz="1200" i="1" dirty="0"/>
              <a:t>»Res, že znaš?« prhne.</a:t>
            </a:r>
            <a:endParaRPr lang="sl-SI" sz="1200" dirty="0"/>
          </a:p>
          <a:p>
            <a:pPr marL="0" indent="0">
              <a:lnSpc>
                <a:spcPct val="120000"/>
              </a:lnSpc>
              <a:spcBef>
                <a:spcPts val="0"/>
              </a:spcBef>
              <a:buNone/>
            </a:pPr>
            <a:r>
              <a:rPr lang="sl-SI" sz="1200" i="1" dirty="0"/>
              <a:t>»Prebral sem knjigo. Samo govorite nam, kar piše tam. Moj telefon bi lahko opravil vaše delo.«</a:t>
            </a:r>
            <a:endParaRPr lang="sl-SI" sz="1200" dirty="0"/>
          </a:p>
          <a:p>
            <a:pPr marL="0" indent="0">
              <a:lnSpc>
                <a:spcPct val="120000"/>
              </a:lnSpc>
              <a:spcBef>
                <a:spcPts val="0"/>
              </a:spcBef>
              <a:buNone/>
            </a:pPr>
            <a:r>
              <a:rPr lang="sl-SI" sz="1200" i="1" dirty="0"/>
              <a:t>Mladinci prasnejo v tak smeh, da se zatresejo šipe, nato pa svojo priložnost seveda zagleda </a:t>
            </a:r>
            <a:r>
              <a:rPr lang="sl-SI" sz="1200" i="1" dirty="0" err="1"/>
              <a:t>Bobo</a:t>
            </a:r>
            <a:r>
              <a:rPr lang="sl-SI" sz="1200" i="1" dirty="0"/>
              <a:t>, največji in najbolj predvidljivi fant na šoli, vedno pripravljen brcniti koga, ki je že na tleh.</a:t>
            </a:r>
            <a:endParaRPr lang="sl-SI" sz="1200" dirty="0"/>
          </a:p>
          <a:p>
            <a:pPr marL="0" indent="0">
              <a:lnSpc>
                <a:spcPct val="120000"/>
              </a:lnSpc>
              <a:spcBef>
                <a:spcPts val="0"/>
              </a:spcBef>
              <a:buNone/>
            </a:pPr>
            <a:r>
              <a:rPr lang="sl-SI" sz="1200" i="1" dirty="0"/>
              <a:t>»Le mirno kri, cukrček!« se zareži.</a:t>
            </a:r>
            <a:endParaRPr lang="sl-SI" sz="1200" dirty="0"/>
          </a:p>
          <a:p>
            <a:pPr marL="0" indent="0">
              <a:lnSpc>
                <a:spcPct val="120000"/>
              </a:lnSpc>
              <a:spcBef>
                <a:spcPts val="0"/>
              </a:spcBef>
              <a:buNone/>
            </a:pPr>
            <a:r>
              <a:rPr lang="sl-SI" sz="1200" i="1" dirty="0"/>
              <a:t>»Kako si mi rekel?« zasika, nato pa sprevidi, da mu je šla na </a:t>
            </a:r>
            <a:r>
              <a:rPr lang="sl-SI" sz="1200" i="1" dirty="0" smtClean="0"/>
              <a:t>limanice</a:t>
            </a:r>
            <a:r>
              <a:rPr lang="sl-SI" sz="1200" i="1" dirty="0"/>
              <a:t>.</a:t>
            </a:r>
            <a:endParaRPr lang="sl-SI" sz="1200" dirty="0"/>
          </a:p>
          <a:p>
            <a:pPr marL="0" indent="0">
              <a:lnSpc>
                <a:spcPct val="120000"/>
              </a:lnSpc>
              <a:spcBef>
                <a:spcPts val="0"/>
              </a:spcBef>
              <a:buNone/>
            </a:pPr>
            <a:r>
              <a:rPr lang="sl-SI" sz="1200" i="1" dirty="0"/>
              <a:t>»Kompliment je. Rad imam </a:t>
            </a:r>
            <a:r>
              <a:rPr lang="sl-SI" sz="1200" i="1" dirty="0" err="1"/>
              <a:t>cukre</a:t>
            </a:r>
            <a:r>
              <a:rPr lang="sl-SI" sz="1200" i="1" dirty="0"/>
              <a:t>.</a:t>
            </a:r>
            <a:endParaRPr lang="sl-SI" sz="1200" dirty="0"/>
          </a:p>
          <a:p>
            <a:pPr marL="0" indent="0">
              <a:lnSpc>
                <a:spcPct val="120000"/>
              </a:lnSpc>
              <a:spcBef>
                <a:spcPts val="0"/>
              </a:spcBef>
              <a:buNone/>
            </a:pPr>
            <a:r>
              <a:rPr lang="sl-SI" sz="1200" i="1" dirty="0"/>
              <a:t>Z vseh strani </a:t>
            </a:r>
            <a:r>
              <a:rPr lang="sl-SI" sz="1200" i="1" dirty="0" smtClean="0"/>
              <a:t>jo </a:t>
            </a:r>
            <a:r>
              <a:rPr lang="sl-SI" sz="1200" i="1" dirty="0"/>
              <a:t>preplavi krohot.</a:t>
            </a:r>
            <a:endParaRPr lang="sl-SI" sz="1200" dirty="0"/>
          </a:p>
          <a:p>
            <a:pPr marL="0" indent="0">
              <a:lnSpc>
                <a:spcPct val="120000"/>
              </a:lnSpc>
              <a:spcBef>
                <a:spcPts val="0"/>
              </a:spcBef>
              <a:buNone/>
            </a:pPr>
            <a:r>
              <a:rPr lang="sl-SI" sz="1200" i="1" dirty="0"/>
              <a:t>»Sedi!«</a:t>
            </a:r>
            <a:endParaRPr lang="sl-SI" sz="1200" dirty="0"/>
          </a:p>
          <a:p>
            <a:pPr marL="0" indent="0">
              <a:lnSpc>
                <a:spcPct val="120000"/>
              </a:lnSpc>
              <a:spcBef>
                <a:spcPts val="0"/>
              </a:spcBef>
              <a:buNone/>
            </a:pPr>
            <a:r>
              <a:rPr lang="sl-SI" sz="1200" i="1" dirty="0"/>
              <a:t>»Le mirno kri, cukrček, sem rekel. Morali bi biti ponosni.«</a:t>
            </a:r>
            <a:endParaRPr lang="sl-SI" sz="1200" dirty="0"/>
          </a:p>
          <a:p>
            <a:pPr marL="0" indent="0">
              <a:lnSpc>
                <a:spcPct val="120000"/>
              </a:lnSpc>
              <a:spcBef>
                <a:spcPts val="0"/>
              </a:spcBef>
              <a:buNone/>
            </a:pPr>
            <a:r>
              <a:rPr lang="sl-SI" sz="1200" i="1" dirty="0"/>
              <a:t>»Ponosna?«</a:t>
            </a:r>
            <a:endParaRPr lang="sl-SI" sz="1200" dirty="0"/>
          </a:p>
          <a:p>
            <a:pPr marL="0" indent="0">
              <a:lnSpc>
                <a:spcPct val="120000"/>
              </a:lnSpc>
              <a:spcBef>
                <a:spcPts val="0"/>
              </a:spcBef>
              <a:buNone/>
            </a:pPr>
            <a:r>
              <a:rPr lang="sl-SI" sz="1200" i="1" dirty="0"/>
              <a:t>»Ja. Čez nekaj tednov boste lahko vsem razlagali, da ste poučevali legendarno mladinsko ekipo, ki je </a:t>
            </a:r>
            <a:r>
              <a:rPr lang="sl-SI" sz="1200" i="1" dirty="0" err="1"/>
              <a:t>Björnstadu</a:t>
            </a:r>
            <a:r>
              <a:rPr lang="sl-SI" sz="1200" i="1" dirty="0"/>
              <a:t> prinesla zlato</a:t>
            </a:r>
            <a:r>
              <a:rPr lang="sl-SI" sz="1200" i="1" dirty="0" smtClean="0"/>
              <a:t>!«</a:t>
            </a:r>
            <a:endParaRPr lang="sl-SI" sz="1200" dirty="0"/>
          </a:p>
        </p:txBody>
      </p:sp>
    </p:spTree>
    <p:extLst>
      <p:ext uri="{BB962C8B-B14F-4D97-AF65-F5344CB8AC3E}">
        <p14:creationId xmlns:p14="http://schemas.microsoft.com/office/powerpoint/2010/main" val="21556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1259" y="548639"/>
            <a:ext cx="6485707" cy="5447645"/>
          </a:xfrm>
          <a:prstGeom prst="rect">
            <a:avLst/>
          </a:prstGeom>
          <a:noFill/>
        </p:spPr>
        <p:txBody>
          <a:bodyPr wrap="square" rtlCol="0">
            <a:spAutoFit/>
          </a:bodyPr>
          <a:lstStyle/>
          <a:p>
            <a:r>
              <a:rPr lang="sl-SI" sz="1200" i="1" dirty="0"/>
              <a:t>»Zelo težko je imeti rad tebe, ne da bi imel rad hokej, David. In težko si predstavljam, da tebe kdo ne bi imel rad.«</a:t>
            </a:r>
            <a:endParaRPr lang="sl-SI" sz="1200" dirty="0"/>
          </a:p>
          <a:p>
            <a:r>
              <a:rPr lang="sl-SI" sz="1200" i="1" dirty="0"/>
              <a:t>Leži na hrbtu, njene noge so rahlo ovite okrog njegovih.</a:t>
            </a:r>
            <a:endParaRPr lang="sl-SI" sz="1200" dirty="0"/>
          </a:p>
          <a:p>
            <a:r>
              <a:rPr lang="sl-SI" sz="1200" i="1" dirty="0"/>
              <a:t>»Tole s Kevinom. Z … vsem. Ne vem, kaj naj naredim.«</a:t>
            </a:r>
            <a:endParaRPr lang="sl-SI" sz="1200" dirty="0"/>
          </a:p>
          <a:p>
            <a:r>
              <a:rPr lang="sl-SI" sz="1200" i="1" dirty="0"/>
              <a:t>Brez pomišljanja mu zašepeta:</a:t>
            </a:r>
            <a:endParaRPr lang="sl-SI" sz="1200" dirty="0"/>
          </a:p>
          <a:p>
            <a:r>
              <a:rPr lang="sl-SI" sz="1200" i="1" dirty="0"/>
              <a:t>»</a:t>
            </a:r>
            <a:r>
              <a:rPr lang="sl-SI" sz="1200" i="1" dirty="0">
                <a:solidFill>
                  <a:srgbClr val="FFC000"/>
                </a:solidFill>
              </a:rPr>
              <a:t>Svoje delo</a:t>
            </a:r>
            <a:r>
              <a:rPr lang="sl-SI" sz="1200" i="1" dirty="0"/>
              <a:t>, dragi. Ne smeš </a:t>
            </a:r>
            <a:r>
              <a:rPr lang="sl-SI" sz="1200" i="1" dirty="0" smtClean="0"/>
              <a:t>se </a:t>
            </a:r>
            <a:r>
              <a:rPr lang="sl-SI" sz="1200" i="1" dirty="0"/>
              <a:t>zaplesti v to, nisi policist in nisi odvetnik. Hokejski trener si. </a:t>
            </a:r>
            <a:r>
              <a:rPr lang="sl-SI" sz="1200" i="1" dirty="0">
                <a:solidFill>
                  <a:srgbClr val="FFC000"/>
                </a:solidFill>
              </a:rPr>
              <a:t>Opravi svoje delo</a:t>
            </a:r>
            <a:r>
              <a:rPr lang="sl-SI" sz="1200" i="1" dirty="0"/>
              <a:t>. Ali ne govoriš tega kar naprej svojim fantom</a:t>
            </a:r>
            <a:r>
              <a:rPr lang="sl-SI" sz="1200" i="1" dirty="0" smtClean="0"/>
              <a:t>?«</a:t>
            </a:r>
          </a:p>
          <a:p>
            <a:endParaRPr lang="sl-SI" sz="1200" i="1" dirty="0" smtClean="0"/>
          </a:p>
          <a:p>
            <a:endParaRPr lang="sl-SI" sz="1200" i="1" dirty="0" smtClean="0"/>
          </a:p>
          <a:p>
            <a:endParaRPr lang="sl-SI" sz="1200" i="1" dirty="0"/>
          </a:p>
          <a:p>
            <a:r>
              <a:rPr lang="sl-SI" sz="1200" i="1" dirty="0" smtClean="0"/>
              <a:t>„Ne vem, kaj bi radi od mene …“ reče ravnatelj v telefon. Ne šteje več, koliko podobnih klicev je že prejel to jutro. </a:t>
            </a:r>
          </a:p>
          <a:p>
            <a:r>
              <a:rPr lang="sl-SI" sz="1200" i="1" dirty="0" smtClean="0"/>
              <a:t>„HOČEM, DA </a:t>
            </a:r>
            <a:r>
              <a:rPr lang="sl-SI" sz="1200" i="1" dirty="0" smtClean="0">
                <a:solidFill>
                  <a:srgbClr val="FFC000"/>
                </a:solidFill>
              </a:rPr>
              <a:t>OPRAVITE SVOJE DELO</a:t>
            </a:r>
            <a:r>
              <a:rPr lang="sl-SI" sz="1200" i="1" dirty="0" smtClean="0"/>
              <a:t>!“ zavpije </a:t>
            </a:r>
            <a:r>
              <a:rPr lang="sl-SI" sz="1200" i="1" dirty="0" err="1" smtClean="0"/>
              <a:t>Maggan</a:t>
            </a:r>
            <a:r>
              <a:rPr lang="sl-SI" sz="1200" i="1" dirty="0" smtClean="0"/>
              <a:t> </a:t>
            </a:r>
            <a:r>
              <a:rPr lang="sl-SI" sz="1200" i="1" dirty="0" err="1" smtClean="0"/>
              <a:t>Lyt</a:t>
            </a:r>
            <a:r>
              <a:rPr lang="sl-SI" sz="1200" i="1" dirty="0" smtClean="0"/>
              <a:t> na drugi strani.</a:t>
            </a:r>
          </a:p>
          <a:p>
            <a:r>
              <a:rPr lang="sl-SI" sz="1200" i="1" dirty="0" smtClean="0"/>
              <a:t>„Poskusite razumeti, da ne morem prehitevati policijske </a:t>
            </a:r>
            <a:r>
              <a:rPr lang="sl-SI" sz="1200" i="1" dirty="0" err="1" smtClean="0"/>
              <a:t>preis</a:t>
            </a:r>
            <a:r>
              <a:rPr lang="sl-SI" sz="1200" i="1" dirty="0" smtClean="0"/>
              <a:t>…“</a:t>
            </a:r>
          </a:p>
          <a:p>
            <a:r>
              <a:rPr lang="sl-SI" sz="1200" i="1" dirty="0" err="1" smtClean="0"/>
              <a:t>Maggan</a:t>
            </a:r>
            <a:r>
              <a:rPr lang="sl-SI" sz="1200" i="1" dirty="0" smtClean="0"/>
              <a:t> s slino poškropi slušalko, ko ga prekine:</a:t>
            </a:r>
          </a:p>
          <a:p>
            <a:r>
              <a:rPr lang="sl-SI" sz="1200" i="1" dirty="0" smtClean="0"/>
              <a:t>„Veste, kaj je to? To je ZAROTA proti celotni hokejski ekipi! </a:t>
            </a:r>
            <a:r>
              <a:rPr lang="sl-SI" sz="1200" i="1" dirty="0" smtClean="0">
                <a:solidFill>
                  <a:srgbClr val="00B050"/>
                </a:solidFill>
              </a:rPr>
              <a:t>Vsega je krivo LJUBOSUMLJE</a:t>
            </a:r>
            <a:r>
              <a:rPr lang="sl-SI" sz="1200" i="1" dirty="0" smtClean="0"/>
              <a:t>!“</a:t>
            </a:r>
          </a:p>
          <a:p>
            <a:r>
              <a:rPr lang="sl-SI" sz="1200" i="1" dirty="0" smtClean="0"/>
              <a:t>„Torej … Kaj bi radi, da naredim?“</a:t>
            </a:r>
          </a:p>
          <a:p>
            <a:r>
              <a:rPr lang="sl-SI" sz="1200" i="1" dirty="0" smtClean="0"/>
              <a:t>„</a:t>
            </a:r>
            <a:r>
              <a:rPr lang="sl-SI" sz="1200" i="1" dirty="0" smtClean="0">
                <a:solidFill>
                  <a:srgbClr val="FFC000"/>
                </a:solidFill>
              </a:rPr>
              <a:t>Opravite svoje delo</a:t>
            </a:r>
            <a:r>
              <a:rPr lang="sl-SI" sz="1200" i="1" dirty="0" smtClean="0"/>
              <a:t>!!!“</a:t>
            </a:r>
          </a:p>
          <a:p>
            <a:endParaRPr lang="sl-SI" sz="1200" i="1" dirty="0" smtClean="0"/>
          </a:p>
          <a:p>
            <a:endParaRPr lang="sl-SI" sz="1200" i="1" dirty="0" smtClean="0"/>
          </a:p>
          <a:p>
            <a:endParaRPr lang="sl-SI" sz="1200" i="1" dirty="0"/>
          </a:p>
          <a:p>
            <a:r>
              <a:rPr lang="sl-SI" sz="1200" i="1" dirty="0" err="1" smtClean="0"/>
              <a:t>Jeanette</a:t>
            </a:r>
            <a:r>
              <a:rPr lang="sl-SI" sz="1200" i="1" dirty="0" smtClean="0"/>
              <a:t> se bojuje s črno kepo v želodcu, zatreti poskuša zgago in migreno, ki jo vedno napadeta, kadar slabo spi.</a:t>
            </a:r>
          </a:p>
          <a:p>
            <a:r>
              <a:rPr lang="sl-SI" sz="1200" i="1" dirty="0" smtClean="0"/>
              <a:t>„Pravim samo, da bi  morali z dijaki govoriti o tem. Ne pa se delati, da se ni nič zgodilo.“</a:t>
            </a:r>
          </a:p>
          <a:p>
            <a:r>
              <a:rPr lang="sl-SI" sz="1200" i="1" dirty="0" smtClean="0"/>
              <a:t>Ravnatelj zavzdihne in pomaha s telefonom.</a:t>
            </a:r>
          </a:p>
          <a:p>
            <a:r>
              <a:rPr lang="sl-SI" sz="1200" i="1" dirty="0" smtClean="0"/>
              <a:t>„Prosim, </a:t>
            </a:r>
            <a:r>
              <a:rPr lang="sl-SI" sz="1200" i="1" dirty="0" err="1" smtClean="0"/>
              <a:t>Jeanette</a:t>
            </a:r>
            <a:r>
              <a:rPr lang="sl-SI" sz="1200" i="1" dirty="0" smtClean="0"/>
              <a:t>, ne veš, pod kakšnim pritiskom sem. Telefon zvoni že vse jutro. </a:t>
            </a:r>
            <a:r>
              <a:rPr lang="sl-SI" sz="1200" i="1" dirty="0" smtClean="0">
                <a:solidFill>
                  <a:srgbClr val="00B050"/>
                </a:solidFill>
              </a:rPr>
              <a:t>Staršem se je zmešalo</a:t>
            </a:r>
            <a:r>
              <a:rPr lang="sl-SI" sz="1200" i="1" dirty="0" smtClean="0"/>
              <a:t>. Celo novinarji kličejo! Kratko malo nismo pripravljeni, da bi se spoprijeli s čim takim!“</a:t>
            </a:r>
          </a:p>
          <a:p>
            <a:r>
              <a:rPr lang="sl-SI" sz="1200" i="1" dirty="0" err="1" smtClean="0"/>
              <a:t>Jeanette</a:t>
            </a:r>
            <a:r>
              <a:rPr lang="sl-SI" sz="1200" i="1" dirty="0" smtClean="0"/>
              <a:t> poči s členki, to počne, kadar je živčna, stara navada iz hokejskih časov.</a:t>
            </a:r>
          </a:p>
          <a:p>
            <a:r>
              <a:rPr lang="sl-SI" sz="1200" i="1" dirty="0" smtClean="0"/>
              <a:t>„</a:t>
            </a:r>
            <a:r>
              <a:rPr lang="sl-SI" sz="1200" i="1" dirty="0" smtClean="0">
                <a:solidFill>
                  <a:srgbClr val="FFC000"/>
                </a:solidFill>
              </a:rPr>
              <a:t>Torej bomo kar tiho</a:t>
            </a:r>
            <a:r>
              <a:rPr lang="sl-SI" sz="1200" i="1" dirty="0" smtClean="0"/>
              <a:t>?“</a:t>
            </a:r>
            <a:endParaRPr lang="sl-SI" sz="1200" dirty="0"/>
          </a:p>
        </p:txBody>
      </p:sp>
      <p:sp>
        <p:nvSpPr>
          <p:cNvPr id="3" name="Pravokotnik 2"/>
          <p:cNvSpPr/>
          <p:nvPr/>
        </p:nvSpPr>
        <p:spPr>
          <a:xfrm>
            <a:off x="6864531" y="914400"/>
            <a:ext cx="5094515" cy="4500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600" dirty="0" smtClean="0"/>
              <a:t>Dialogi so izbrani zaradi stalne besedne zveze </a:t>
            </a:r>
            <a:r>
              <a:rPr lang="sl-SI" sz="1600" i="1" dirty="0" smtClean="0"/>
              <a:t>opraviti svoje delo</a:t>
            </a:r>
            <a:r>
              <a:rPr lang="sl-SI" sz="1600" dirty="0" smtClean="0"/>
              <a:t>, za katero ni povsem jasno, ali je rabljena frazeološko v </a:t>
            </a:r>
            <a:r>
              <a:rPr lang="sl-SI" sz="1600" dirty="0"/>
              <a:t>pomenu 'doseči želene </a:t>
            </a:r>
            <a:r>
              <a:rPr lang="sl-SI" sz="1600" dirty="0" smtClean="0"/>
              <a:t>učinke'; če da, kaj so želeni učinki. </a:t>
            </a:r>
          </a:p>
          <a:p>
            <a:endParaRPr lang="sl-SI" sz="1600" dirty="0" smtClean="0"/>
          </a:p>
          <a:p>
            <a:r>
              <a:rPr lang="sl-SI" sz="1600" dirty="0"/>
              <a:t>Do konflikta, nesporazuma ali </a:t>
            </a:r>
            <a:r>
              <a:rPr lang="sl-SI" sz="1600" dirty="0" smtClean="0"/>
              <a:t>pomanjkljivega </a:t>
            </a:r>
            <a:r>
              <a:rPr lang="sl-SI" sz="1600" dirty="0"/>
              <a:t>sporazumevanja </a:t>
            </a:r>
            <a:r>
              <a:rPr lang="sl-SI" sz="1600" dirty="0" smtClean="0"/>
              <a:t>prihaja na </a:t>
            </a:r>
            <a:r>
              <a:rPr lang="sl-SI" sz="1600" b="1" dirty="0" smtClean="0"/>
              <a:t>leksikalni ravni</a:t>
            </a:r>
            <a:r>
              <a:rPr lang="sl-SI" sz="1600" dirty="0" smtClean="0"/>
              <a:t>: oteženo določanje razlike </a:t>
            </a:r>
            <a:r>
              <a:rPr lang="sl-SI" sz="1600" dirty="0"/>
              <a:t>med ubesedenim pomenom in smislom, izbor </a:t>
            </a:r>
            <a:r>
              <a:rPr lang="sl-SI" sz="1600" dirty="0" smtClean="0"/>
              <a:t>besed.</a:t>
            </a:r>
          </a:p>
          <a:p>
            <a:endParaRPr lang="sl-SI" sz="1600" dirty="0" smtClean="0"/>
          </a:p>
          <a:p>
            <a:r>
              <a:rPr lang="sl-SI" sz="1600" dirty="0" smtClean="0"/>
              <a:t>To na </a:t>
            </a:r>
            <a:r>
              <a:rPr lang="sl-SI" sz="1600" b="1" dirty="0" smtClean="0"/>
              <a:t>slovnični</a:t>
            </a:r>
            <a:r>
              <a:rPr lang="sl-SI" sz="1600" dirty="0" smtClean="0"/>
              <a:t> ravni podkrepi elipsa oz. pomensko široka </a:t>
            </a:r>
            <a:r>
              <a:rPr lang="sl-SI" sz="1600" dirty="0" err="1" smtClean="0"/>
              <a:t>sonanašalnica</a:t>
            </a:r>
            <a:r>
              <a:rPr lang="sl-SI" sz="1600" dirty="0" smtClean="0"/>
              <a:t> (delo).</a:t>
            </a:r>
          </a:p>
          <a:p>
            <a:endParaRPr lang="sl-SI" sz="1600" dirty="0" smtClean="0"/>
          </a:p>
          <a:p>
            <a:r>
              <a:rPr lang="sl-SI" sz="1600" dirty="0" smtClean="0"/>
              <a:t>Na </a:t>
            </a:r>
            <a:r>
              <a:rPr lang="sl-SI" sz="1600" b="1" dirty="0" smtClean="0"/>
              <a:t>izrazni</a:t>
            </a:r>
            <a:r>
              <a:rPr lang="sl-SI" sz="1600" dirty="0" smtClean="0"/>
              <a:t> ravni: ton, glasnost, barva glasu.</a:t>
            </a:r>
          </a:p>
          <a:p>
            <a:endParaRPr lang="sl-SI" sz="1600" dirty="0" smtClean="0"/>
          </a:p>
          <a:p>
            <a:r>
              <a:rPr lang="sl-SI" sz="1600" dirty="0" smtClean="0"/>
              <a:t>Na </a:t>
            </a:r>
            <a:r>
              <a:rPr lang="sl-SI" sz="1600" b="1" dirty="0"/>
              <a:t>diskurzivni</a:t>
            </a:r>
            <a:r>
              <a:rPr lang="sl-SI" sz="1600" dirty="0"/>
              <a:t> </a:t>
            </a:r>
            <a:r>
              <a:rPr lang="sl-SI" sz="1600" dirty="0" smtClean="0"/>
              <a:t>ravni: </a:t>
            </a:r>
            <a:r>
              <a:rPr lang="sl-SI" sz="1600" dirty="0" smtClean="0">
                <a:solidFill>
                  <a:srgbClr val="FFFF00"/>
                </a:solidFill>
              </a:rPr>
              <a:t>posploševanje</a:t>
            </a:r>
            <a:r>
              <a:rPr lang="sl-SI" sz="1600" dirty="0">
                <a:solidFill>
                  <a:srgbClr val="FFFF00"/>
                </a:solidFill>
              </a:rPr>
              <a:t>, pretiravanje</a:t>
            </a:r>
            <a:r>
              <a:rPr lang="sl-SI" sz="1600" dirty="0" smtClean="0"/>
              <a:t>. </a:t>
            </a:r>
            <a:endParaRPr lang="sl-SI" sz="1600" dirty="0"/>
          </a:p>
        </p:txBody>
      </p:sp>
    </p:spTree>
    <p:extLst>
      <p:ext uri="{BB962C8B-B14F-4D97-AF65-F5344CB8AC3E}">
        <p14:creationId xmlns:p14="http://schemas.microsoft.com/office/powerpoint/2010/main" val="4233172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značba mesta vsebine 7"/>
          <p:cNvSpPr>
            <a:spLocks noGrp="1"/>
          </p:cNvSpPr>
          <p:nvPr>
            <p:ph idx="1"/>
          </p:nvPr>
        </p:nvSpPr>
        <p:spPr>
          <a:xfrm>
            <a:off x="176348" y="735475"/>
            <a:ext cx="6315891" cy="4708981"/>
          </a:xfrm>
          <a:prstGeom prst="rect">
            <a:avLst/>
          </a:prstGeom>
        </p:spPr>
        <p:txBody>
          <a:bodyPr wrap="square">
            <a:spAutoFit/>
          </a:bodyPr>
          <a:lstStyle/>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SONCE je bilo visoko. Žarelo je kot razbeljena plošča na njihovem kuhalniku v kuhinji, ko je ta še stala. Druga plošča jo je žgala v trebuhu. Od lakote. Dvignila je roko in s prstom okrog sonca narisala mrtvaško glavo. Prejšnji dan se ni nihče spomnil na njen trinajsti rojstni dan. Umrla je dojenčica in mama je šla iskat hrano, da ne bi umrl še kdo od njih. Družina je štela samo še </a:t>
            </a:r>
            <a:r>
              <a:rPr lang="sl-SI" sz="1200" i="1" dirty="0" err="1">
                <a:ea typeface="Calibri" panose="020F0502020204030204" pitchFamily="34" charset="0"/>
                <a:cs typeface="Times New Roman" panose="02020603050405020304" pitchFamily="18" charset="0"/>
              </a:rPr>
              <a:t>Džunaida</a:t>
            </a:r>
            <a:r>
              <a:rPr lang="sl-SI" sz="1200" i="1" dirty="0">
                <a:ea typeface="Calibri" panose="020F0502020204030204" pitchFamily="34" charset="0"/>
                <a:cs typeface="Times New Roman" panose="02020603050405020304" pitchFamily="18" charset="0"/>
              </a:rPr>
              <a:t>, </a:t>
            </a:r>
            <a:r>
              <a:rPr lang="sl-SI" sz="1200" i="1" dirty="0" err="1">
                <a:ea typeface="Calibri" panose="020F0502020204030204" pitchFamily="34" charset="0"/>
                <a:cs typeface="Times New Roman" panose="02020603050405020304" pitchFamily="18" charset="0"/>
              </a:rPr>
              <a:t>Rafiga</a:t>
            </a:r>
            <a:r>
              <a:rPr lang="sl-SI" sz="1200" i="1" dirty="0">
                <a:ea typeface="Calibri" panose="020F0502020204030204" pitchFamily="34" charset="0"/>
                <a:cs typeface="Times New Roman" panose="02020603050405020304" pitchFamily="18" charset="0"/>
              </a:rPr>
              <a:t>, </a:t>
            </a:r>
            <a:r>
              <a:rPr lang="sl-SI" sz="1200" i="1" dirty="0" err="1">
                <a:ea typeface="Calibri" panose="020F0502020204030204" pitchFamily="34" charset="0"/>
                <a:cs typeface="Times New Roman" panose="02020603050405020304" pitchFamily="18" charset="0"/>
              </a:rPr>
              <a:t>Zahido</a:t>
            </a:r>
            <a:r>
              <a:rPr lang="sl-SI" sz="1200" i="1" dirty="0">
                <a:ea typeface="Calibri" panose="020F0502020204030204" pitchFamily="34" charset="0"/>
                <a:cs typeface="Times New Roman" panose="02020603050405020304" pitchFamily="18" charset="0"/>
              </a:rPr>
              <a:t>, </a:t>
            </a:r>
            <a:r>
              <a:rPr lang="sl-SI" sz="1200" i="1" dirty="0" err="1">
                <a:ea typeface="Calibri" panose="020F0502020204030204" pitchFamily="34" charset="0"/>
                <a:cs typeface="Times New Roman" panose="02020603050405020304" pitchFamily="18" charset="0"/>
              </a:rPr>
              <a:t>Dalal</a:t>
            </a:r>
            <a:r>
              <a:rPr lang="sl-SI" sz="1200" i="1" dirty="0">
                <a:ea typeface="Calibri" panose="020F0502020204030204" pitchFamily="34" charset="0"/>
                <a:cs typeface="Times New Roman" panose="02020603050405020304" pitchFamily="18" charset="0"/>
              </a:rPr>
              <a:t>, Bajan in njiju z mamo.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Brat </a:t>
            </a:r>
            <a:r>
              <a:rPr lang="sl-SI" sz="1200" i="1" dirty="0" err="1">
                <a:ea typeface="Calibri" panose="020F0502020204030204" pitchFamily="34" charset="0"/>
                <a:cs typeface="Times New Roman" panose="02020603050405020304" pitchFamily="18" charset="0"/>
              </a:rPr>
              <a:t>Džunaid</a:t>
            </a:r>
            <a:r>
              <a:rPr lang="sl-SI" sz="1200" i="1" dirty="0">
                <a:ea typeface="Calibri" panose="020F0502020204030204" pitchFamily="34" charset="0"/>
                <a:cs typeface="Times New Roman" panose="02020603050405020304" pitchFamily="18" charset="0"/>
              </a:rPr>
              <a:t> ji je predtem zaupal, da je za dojenčico našel kupca. Prodal jo bo za vsaj petsto ameriških dolarjev. S podkupnino si bo plačal beg v Evropo. Slišal je, da so </a:t>
            </a:r>
            <a:r>
              <a:rPr lang="sl-SI" sz="1200" i="1" dirty="0">
                <a:solidFill>
                  <a:srgbClr val="00B050"/>
                </a:solidFill>
                <a:ea typeface="Calibri" panose="020F0502020204030204" pitchFamily="34" charset="0"/>
                <a:cs typeface="Times New Roman" panose="02020603050405020304" pitchFamily="18" charset="0"/>
              </a:rPr>
              <a:t>prebežniki dobrodošli v Angliji, Nemčiji in drugih državah</a:t>
            </a:r>
            <a:r>
              <a:rPr lang="sl-SI" sz="1200" i="1" dirty="0">
                <a:ea typeface="Calibri" panose="020F0502020204030204" pitchFamily="34" charset="0"/>
                <a:cs typeface="Times New Roman" panose="02020603050405020304" pitchFamily="18" charset="0"/>
              </a:rPr>
              <a:t>. Poiskal si bo delo in poslal ponje.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»Zapomni si, </a:t>
            </a:r>
            <a:r>
              <a:rPr lang="sl-SI" sz="1200" i="1" dirty="0">
                <a:solidFill>
                  <a:srgbClr val="00B050"/>
                </a:solidFill>
                <a:ea typeface="Calibri" panose="020F0502020204030204" pitchFamily="34" charset="0"/>
                <a:cs typeface="Times New Roman" panose="02020603050405020304" pitchFamily="18" charset="0"/>
              </a:rPr>
              <a:t>Anglija je v Evropi kot Amerika v svetu </a:t>
            </a:r>
            <a:r>
              <a:rPr lang="sl-SI" sz="1200" i="1" dirty="0">
                <a:ea typeface="Calibri" panose="020F0502020204030204" pitchFamily="34" charset="0"/>
                <a:cs typeface="Times New Roman" panose="02020603050405020304" pitchFamily="18" charset="0"/>
              </a:rPr>
              <a:t>… « jo je podučil. »Enkrat bom zbežal tja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»Oče ti ne bo dovolil …« je ugovarjala.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»Oče je izginil. Sam Alah ve, kje je. Anglija je komaj kaj večja od Sirije, pa ima dvakrat več prebivalcev …« je navdušeno razlagal. »</a:t>
            </a:r>
            <a:r>
              <a:rPr lang="sl-SI" sz="1200" i="1" dirty="0">
                <a:solidFill>
                  <a:srgbClr val="00B050"/>
                </a:solidFill>
                <a:ea typeface="Calibri" panose="020F0502020204030204" pitchFamily="34" charset="0"/>
                <a:cs typeface="Times New Roman" panose="02020603050405020304" pitchFamily="18" charset="0"/>
              </a:rPr>
              <a:t>Tam dobiš vse, tukaj ni ničesar več</a:t>
            </a:r>
            <a:r>
              <a:rPr lang="sl-SI" sz="1200" i="1" dirty="0">
                <a:ea typeface="Calibri" panose="020F0502020204030204" pitchFamily="34" charset="0"/>
                <a:cs typeface="Times New Roman" panose="02020603050405020304" pitchFamily="18" charset="0"/>
              </a:rPr>
              <a:t>. Če mi uspe zbežati v London, bom poslal pote. Zapomni si to! </a:t>
            </a:r>
            <a:r>
              <a:rPr lang="sl-SI" sz="1200" i="1" dirty="0">
                <a:solidFill>
                  <a:srgbClr val="00B050"/>
                </a:solidFill>
                <a:ea typeface="Calibri" panose="020F0502020204030204" pitchFamily="34" charset="0"/>
                <a:cs typeface="Times New Roman" panose="02020603050405020304" pitchFamily="18" charset="0"/>
              </a:rPr>
              <a:t>Sirija je izgubljena </a:t>
            </a:r>
            <a:r>
              <a:rPr lang="sl-SI" sz="1200" i="1" dirty="0">
                <a:ea typeface="Calibri" panose="020F0502020204030204" pitchFamily="34" charset="0"/>
                <a:cs typeface="Times New Roman" panose="02020603050405020304" pitchFamily="18" charset="0"/>
              </a:rPr>
              <a:t>…«</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»London je kot Damask …« je pokimala. »Ampak mene ne spraviš tja. Ostati hočem tukaj, raje sem izgubljena v Siriji kot najdena kjer koli drugje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a:t>
            </a:r>
            <a:r>
              <a:rPr lang="sl-SI" sz="1200" i="1" dirty="0">
                <a:solidFill>
                  <a:schemeClr val="accent2">
                    <a:lumMod val="60000"/>
                    <a:lumOff val="40000"/>
                  </a:schemeClr>
                </a:solidFill>
                <a:ea typeface="Calibri" panose="020F0502020204030204" pitchFamily="34" charset="0"/>
                <a:cs typeface="Times New Roman" panose="02020603050405020304" pitchFamily="18" charset="0"/>
              </a:rPr>
              <a:t>Ne bodi neumna</a:t>
            </a:r>
            <a:r>
              <a:rPr lang="sl-SI" sz="1200" i="1" dirty="0">
                <a:ea typeface="Calibri" panose="020F0502020204030204" pitchFamily="34" charset="0"/>
                <a:cs typeface="Times New Roman" panose="02020603050405020304" pitchFamily="18" charset="0"/>
              </a:rPr>
              <a:t>! </a:t>
            </a:r>
            <a:r>
              <a:rPr lang="sl-SI" sz="1200" i="1" dirty="0">
                <a:solidFill>
                  <a:srgbClr val="00B050"/>
                </a:solidFill>
                <a:ea typeface="Calibri" panose="020F0502020204030204" pitchFamily="34" charset="0"/>
                <a:cs typeface="Times New Roman" panose="02020603050405020304" pitchFamily="18" charset="0"/>
              </a:rPr>
              <a:t>Uspelo mi bo</a:t>
            </a:r>
            <a:r>
              <a:rPr lang="sl-SI" sz="1200" i="1" dirty="0">
                <a:ea typeface="Calibri" panose="020F0502020204030204" pitchFamily="34" charset="0"/>
                <a:cs typeface="Times New Roman" panose="02020603050405020304" pitchFamily="18" charset="0"/>
              </a:rPr>
              <a:t>, našel bom pot v London in potem bom poslal pote in po druge …« je odsekal.</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»Mama ti nikoli ne bo dovolila prodati nobenega od nas …« je zmajala z glavo.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»Počakal bom, da zaspi,« je siknil. »</a:t>
            </a:r>
            <a:r>
              <a:rPr lang="sl-SI" sz="1200" i="1" dirty="0">
                <a:solidFill>
                  <a:srgbClr val="7030A0"/>
                </a:solidFill>
                <a:ea typeface="Calibri" panose="020F0502020204030204" pitchFamily="34" charset="0"/>
                <a:cs typeface="Times New Roman" panose="02020603050405020304" pitchFamily="18" charset="0"/>
              </a:rPr>
              <a:t>Ubil te bom, če me izdaš</a:t>
            </a:r>
            <a:r>
              <a:rPr lang="sl-SI" sz="1200" i="1" dirty="0">
                <a:ea typeface="Calibri" panose="020F0502020204030204" pitchFamily="34" charset="0"/>
                <a:cs typeface="Times New Roman" panose="02020603050405020304" pitchFamily="18" charset="0"/>
              </a:rPr>
              <a:t>!«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»Zakaj ne prodaš Bajan?« je predlagala. »Dovolj majhna je, da bi nas takoj pozabila.«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»Prestara je,« je odkimal brat. »</a:t>
            </a:r>
            <a:r>
              <a:rPr lang="sl-SI" sz="1200" i="1" dirty="0">
                <a:solidFill>
                  <a:srgbClr val="00B050"/>
                </a:solidFill>
                <a:ea typeface="Calibri" panose="020F0502020204030204" pitchFamily="34" charset="0"/>
                <a:cs typeface="Times New Roman" panose="02020603050405020304" pitchFamily="18" charset="0"/>
              </a:rPr>
              <a:t>Dojenčki grejo za med</a:t>
            </a:r>
            <a:r>
              <a:rPr lang="sl-SI" sz="1200" i="1" dirty="0">
                <a:ea typeface="Calibri" panose="020F0502020204030204" pitchFamily="34" charset="0"/>
                <a:cs typeface="Times New Roman" panose="02020603050405020304" pitchFamily="18" charset="0"/>
              </a:rPr>
              <a:t>.«</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»Ampak Bajan je stara komaj leto in pol …« je ugovarjala. »Plenico nosi.«</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»Prepusti te reči moškim!« je odsekal. »</a:t>
            </a:r>
            <a:r>
              <a:rPr lang="sl-SI" sz="1200" i="1" dirty="0">
                <a:solidFill>
                  <a:schemeClr val="accent2">
                    <a:lumMod val="60000"/>
                    <a:lumOff val="40000"/>
                  </a:schemeClr>
                </a:solidFill>
                <a:ea typeface="Calibri" panose="020F0502020204030204" pitchFamily="34" charset="0"/>
                <a:cs typeface="Times New Roman" panose="02020603050405020304" pitchFamily="18" charset="0"/>
              </a:rPr>
              <a:t>Alah je moškemu podaril razum, ženski pokorščino!</a:t>
            </a:r>
            <a:r>
              <a:rPr lang="sl-SI" sz="1200" i="1" dirty="0">
                <a:ea typeface="Calibri" panose="020F0502020204030204" pitchFamily="34" charset="0"/>
                <a:cs typeface="Times New Roman" panose="02020603050405020304" pitchFamily="18" charset="0"/>
              </a:rPr>
              <a:t>«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Dojenčica je imela zadnjo besedo. Skupaj s svojim poslednjim vdihom ga je oropala upov. </a:t>
            </a:r>
          </a:p>
          <a:p>
            <a:pPr marL="0" indent="0" algn="just">
              <a:lnSpc>
                <a:spcPct val="100000"/>
              </a:lnSpc>
              <a:spcBef>
                <a:spcPts val="0"/>
              </a:spcBef>
              <a:buNone/>
            </a:pPr>
            <a:r>
              <a:rPr lang="sl-SI" sz="1200" i="1" dirty="0">
                <a:ea typeface="Calibri" panose="020F0502020204030204" pitchFamily="34" charset="0"/>
                <a:cs typeface="Times New Roman" panose="02020603050405020304" pitchFamily="18" charset="0"/>
              </a:rPr>
              <a:t>Zato, ker je smrt ženskega spola, je pomislila in ga prepustila kovanju novih načrtov. </a:t>
            </a:r>
          </a:p>
        </p:txBody>
      </p:sp>
      <p:graphicFrame>
        <p:nvGraphicFramePr>
          <p:cNvPr id="4" name="Tabela 3"/>
          <p:cNvGraphicFramePr>
            <a:graphicFrameLocks noGrp="1"/>
          </p:cNvGraphicFramePr>
          <p:nvPr>
            <p:extLst>
              <p:ext uri="{D42A27DB-BD31-4B8C-83A1-F6EECF244321}">
                <p14:modId xmlns:p14="http://schemas.microsoft.com/office/powerpoint/2010/main" val="1817995158"/>
              </p:ext>
            </p:extLst>
          </p:nvPr>
        </p:nvGraphicFramePr>
        <p:xfrm>
          <a:off x="6818812" y="735475"/>
          <a:ext cx="5081451" cy="5077859"/>
        </p:xfrm>
        <a:graphic>
          <a:graphicData uri="http://schemas.openxmlformats.org/drawingml/2006/table">
            <a:tbl>
              <a:tblPr firstRow="1" firstCol="1" bandRow="1">
                <a:tableStyleId>{5C22544A-7EE6-4342-B048-85BDC9FD1C3A}</a:tableStyleId>
              </a:tblPr>
              <a:tblGrid>
                <a:gridCol w="5081451">
                  <a:extLst>
                    <a:ext uri="{9D8B030D-6E8A-4147-A177-3AD203B41FA5}">
                      <a16:colId xmlns:a16="http://schemas.microsoft.com/office/drawing/2014/main" val="2077481782"/>
                    </a:ext>
                  </a:extLst>
                </a:gridCol>
              </a:tblGrid>
              <a:tr h="398417">
                <a:tc>
                  <a:txBody>
                    <a:bodyPr/>
                    <a:lstStyle/>
                    <a:p>
                      <a:pPr algn="just">
                        <a:lnSpc>
                          <a:spcPct val="115000"/>
                        </a:lnSpc>
                        <a:spcAft>
                          <a:spcPts val="0"/>
                        </a:spcAft>
                      </a:pPr>
                      <a:r>
                        <a:rPr lang="sl-SI" sz="1800" dirty="0" smtClean="0">
                          <a:effectLst/>
                        </a:rPr>
                        <a:t>J. </a:t>
                      </a:r>
                      <a:r>
                        <a:rPr lang="sl-SI" sz="1800" dirty="0">
                          <a:effectLst/>
                        </a:rPr>
                        <a:t>Vidmar, 2017: </a:t>
                      </a:r>
                      <a:r>
                        <a:rPr lang="sl-SI" sz="1800" i="1" dirty="0">
                          <a:effectLst/>
                        </a:rPr>
                        <a:t>Črna </a:t>
                      </a:r>
                      <a:r>
                        <a:rPr lang="sl-SI" sz="1800" i="1" dirty="0" smtClean="0">
                          <a:effectLst/>
                        </a:rPr>
                        <a:t>vrana</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4205517"/>
                  </a:ext>
                </a:extLst>
              </a:tr>
              <a:tr h="4188471">
                <a:tc>
                  <a:txBody>
                    <a:bodyPr/>
                    <a:lstStyle/>
                    <a:p>
                      <a:pPr>
                        <a:lnSpc>
                          <a:spcPct val="115000"/>
                        </a:lnSpc>
                        <a:spcAft>
                          <a:spcPts val="0"/>
                        </a:spcAft>
                      </a:pPr>
                      <a:r>
                        <a:rPr lang="sl-SI" sz="1600" dirty="0" smtClean="0">
                          <a:effectLst/>
                        </a:rPr>
                        <a:t>Tematika: urjenje </a:t>
                      </a:r>
                      <a:r>
                        <a:rPr lang="sl-SI" sz="1600" dirty="0">
                          <a:effectLst/>
                        </a:rPr>
                        <a:t>zelo mladih teroristov na vadbiščih islamske države, </a:t>
                      </a:r>
                      <a:r>
                        <a:rPr lang="sl-SI" sz="1600" dirty="0" smtClean="0">
                          <a:effectLst/>
                        </a:rPr>
                        <a:t>begunska tematika. </a:t>
                      </a:r>
                    </a:p>
                    <a:p>
                      <a:pPr>
                        <a:lnSpc>
                          <a:spcPct val="115000"/>
                        </a:lnSpc>
                        <a:spcAft>
                          <a:spcPts val="0"/>
                        </a:spcAft>
                      </a:pPr>
                      <a:r>
                        <a:rPr lang="sl-SI" sz="1600" dirty="0" smtClean="0">
                          <a:effectLst/>
                        </a:rPr>
                        <a:t>Trinajstletna </a:t>
                      </a:r>
                      <a:r>
                        <a:rPr lang="sl-SI" sz="1600" dirty="0">
                          <a:effectLst/>
                        </a:rPr>
                        <a:t>Hiba </a:t>
                      </a:r>
                      <a:r>
                        <a:rPr lang="sl-SI" sz="1600" dirty="0" smtClean="0">
                          <a:effectLst/>
                        </a:rPr>
                        <a:t>v </a:t>
                      </a:r>
                      <a:r>
                        <a:rPr lang="sl-SI" sz="1600" dirty="0">
                          <a:effectLst/>
                        </a:rPr>
                        <a:t>odlomku živi še v Siriji, kjer je vojno stanje</a:t>
                      </a:r>
                      <a:r>
                        <a:rPr lang="sl-SI" sz="1600" dirty="0" smtClean="0">
                          <a:effectLst/>
                        </a:rPr>
                        <a:t>.</a:t>
                      </a:r>
                    </a:p>
                    <a:p>
                      <a:pPr>
                        <a:lnSpc>
                          <a:spcPct val="115000"/>
                        </a:lnSpc>
                        <a:spcAft>
                          <a:spcPts val="0"/>
                        </a:spcAft>
                      </a:pPr>
                      <a:r>
                        <a:rPr lang="sl-SI" sz="1600" dirty="0" smtClean="0">
                          <a:effectLst/>
                        </a:rPr>
                        <a:t>Konflikt</a:t>
                      </a:r>
                      <a:r>
                        <a:rPr lang="sl-SI" sz="1600" baseline="0" dirty="0" smtClean="0">
                          <a:effectLst/>
                        </a:rPr>
                        <a:t>, spor med starejšim bratom in mlajšo sestra ni ubeseden, je le nakazan, a bralec ga prepozna po glagolih, npr. </a:t>
                      </a:r>
                      <a:r>
                        <a:rPr lang="sl-SI" sz="1600" i="1" baseline="0" dirty="0" smtClean="0">
                          <a:effectLst/>
                        </a:rPr>
                        <a:t>je ugovarjala, je odsekal, je predlagala, je siknil, je podučil</a:t>
                      </a:r>
                      <a:endParaRPr lang="sl-SI" sz="1600" baseline="0" dirty="0" smtClean="0">
                        <a:effectLst/>
                      </a:endParaRPr>
                    </a:p>
                    <a:p>
                      <a:pPr>
                        <a:lnSpc>
                          <a:spcPct val="115000"/>
                        </a:lnSpc>
                        <a:spcAft>
                          <a:spcPts val="0"/>
                        </a:spcAft>
                      </a:pPr>
                      <a:r>
                        <a:rPr lang="sl-SI" sz="1600" baseline="0" dirty="0" smtClean="0">
                          <a:effectLst/>
                        </a:rPr>
                        <a:t>Navajanje </a:t>
                      </a:r>
                      <a:r>
                        <a:rPr lang="sl-SI" sz="1600" baseline="0" dirty="0" smtClean="0">
                          <a:solidFill>
                            <a:srgbClr val="FFFF00"/>
                          </a:solidFill>
                          <a:effectLst/>
                        </a:rPr>
                        <a:t>argumentov</a:t>
                      </a:r>
                      <a:r>
                        <a:rPr lang="sl-SI" sz="1600" b="1" kern="1200" baseline="0" dirty="0" smtClean="0">
                          <a:solidFill>
                            <a:schemeClr val="lt1"/>
                          </a:solidFill>
                          <a:effectLst/>
                          <a:latin typeface="+mn-lt"/>
                          <a:ea typeface="+mn-ea"/>
                          <a:cs typeface="+mn-cs"/>
                        </a:rPr>
                        <a:t>, ki temeljijo na </a:t>
                      </a:r>
                      <a:r>
                        <a:rPr lang="sl-SI" sz="1600" baseline="0" dirty="0" smtClean="0">
                          <a:effectLst/>
                        </a:rPr>
                        <a:t>prepričanjih, ne dovolj jasni primerjavi, (ne)preverljivih informacijah, veri, upanju.</a:t>
                      </a:r>
                    </a:p>
                    <a:p>
                      <a:pPr>
                        <a:lnSpc>
                          <a:spcPct val="115000"/>
                        </a:lnSpc>
                        <a:spcAft>
                          <a:spcPts val="0"/>
                        </a:spcAft>
                      </a:pPr>
                      <a:r>
                        <a:rPr lang="sl-SI" sz="1600" baseline="0" dirty="0" smtClean="0">
                          <a:effectLst/>
                        </a:rPr>
                        <a:t>Družbeno dana moč na strani starejšega brata mu omogoča </a:t>
                      </a:r>
                      <a:r>
                        <a:rPr lang="sl-SI" sz="1600" baseline="0" dirty="0" smtClean="0">
                          <a:solidFill>
                            <a:srgbClr val="7030A0"/>
                          </a:solidFill>
                          <a:effectLst/>
                        </a:rPr>
                        <a:t>izražanje grožnje</a:t>
                      </a:r>
                      <a:r>
                        <a:rPr lang="sl-SI" sz="1600" baseline="0" dirty="0" smtClean="0">
                          <a:effectLst/>
                        </a:rPr>
                        <a:t>, </a:t>
                      </a:r>
                      <a:r>
                        <a:rPr lang="sl-SI" sz="1600" baseline="0" dirty="0" smtClean="0">
                          <a:solidFill>
                            <a:schemeClr val="accent2">
                              <a:lumMod val="60000"/>
                              <a:lumOff val="40000"/>
                            </a:schemeClr>
                          </a:solidFill>
                          <a:effectLst/>
                        </a:rPr>
                        <a:t>žaljenje</a:t>
                      </a:r>
                      <a:r>
                        <a:rPr lang="sl-SI" sz="1600" baseline="0" dirty="0" smtClean="0">
                          <a:effectLst/>
                        </a:rPr>
                        <a:t>.</a:t>
                      </a:r>
                    </a:p>
                    <a:p>
                      <a:pPr>
                        <a:lnSpc>
                          <a:spcPct val="115000"/>
                        </a:lnSpc>
                        <a:spcAft>
                          <a:spcPts val="0"/>
                        </a:spcAft>
                      </a:pPr>
                      <a:r>
                        <a:rPr lang="sl-SI" sz="1600" baseline="0" dirty="0" smtClean="0">
                          <a:effectLst/>
                        </a:rPr>
                        <a:t>Mentalni svet udeležencev: </a:t>
                      </a:r>
                      <a:r>
                        <a:rPr lang="sl-SI" sz="1600" i="1" baseline="0" dirty="0" smtClean="0">
                          <a:effectLst/>
                        </a:rPr>
                        <a:t>dojenčki gredo za med, lakota, </a:t>
                      </a:r>
                    </a:p>
                    <a:p>
                      <a:pPr>
                        <a:lnSpc>
                          <a:spcPct val="115000"/>
                        </a:lnSpc>
                        <a:spcAft>
                          <a:spcPts val="0"/>
                        </a:spcAft>
                      </a:pPr>
                      <a:r>
                        <a:rPr lang="sl-SI" sz="1600" i="0" baseline="0" dirty="0" smtClean="0">
                          <a:effectLst/>
                        </a:rPr>
                        <a:t>Fizični svet: vojna v Siriji, ruševine.</a:t>
                      </a:r>
                    </a:p>
                    <a:p>
                      <a:pPr>
                        <a:lnSpc>
                          <a:spcPct val="115000"/>
                        </a:lnSpc>
                        <a:spcAft>
                          <a:spcPts val="0"/>
                        </a:spcAft>
                      </a:pPr>
                      <a:endParaRPr lang="sl-SI" sz="1600" dirty="0">
                        <a:effectLst/>
                      </a:endParaRPr>
                    </a:p>
                    <a:p>
                      <a:pPr algn="ctr">
                        <a:lnSpc>
                          <a:spcPct val="115000"/>
                        </a:lnSpc>
                        <a:spcAft>
                          <a:spcPts val="0"/>
                        </a:spcAft>
                      </a:pPr>
                      <a:r>
                        <a:rPr lang="sl-SI" sz="1100" dirty="0">
                          <a:effectLst/>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742216"/>
                  </a:ext>
                </a:extLst>
              </a:tr>
            </a:tbl>
          </a:graphicData>
        </a:graphic>
      </p:graphicFrame>
    </p:spTree>
    <p:extLst>
      <p:ext uri="{BB962C8B-B14F-4D97-AF65-F5344CB8AC3E}">
        <p14:creationId xmlns:p14="http://schemas.microsoft.com/office/powerpoint/2010/main" val="4151188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80999" y="1136468"/>
            <a:ext cx="5445035" cy="4056018"/>
          </a:xfrm>
        </p:spPr>
        <p:txBody>
          <a:bodyPr>
            <a:normAutofit/>
          </a:bodyPr>
          <a:lstStyle/>
          <a:p>
            <a:pPr marL="0" indent="0">
              <a:lnSpc>
                <a:spcPct val="100000"/>
              </a:lnSpc>
              <a:spcBef>
                <a:spcPts val="0"/>
              </a:spcBef>
              <a:buNone/>
            </a:pPr>
            <a:r>
              <a:rPr lang="sl-SI" sz="1400" dirty="0" smtClean="0"/>
              <a:t>„</a:t>
            </a:r>
            <a:r>
              <a:rPr lang="sl-SI" sz="1400" dirty="0" smtClean="0">
                <a:solidFill>
                  <a:srgbClr val="FFC000"/>
                </a:solidFill>
              </a:rPr>
              <a:t>Nisem vedel</a:t>
            </a:r>
            <a:r>
              <a:rPr lang="sl-SI" sz="1400" dirty="0" smtClean="0"/>
              <a:t>,“ je zamrmral čez čas, ko je malo dvignil glavo.</a:t>
            </a:r>
          </a:p>
          <a:p>
            <a:pPr marL="0" indent="0">
              <a:lnSpc>
                <a:spcPct val="100000"/>
              </a:lnSpc>
              <a:spcBef>
                <a:spcPts val="0"/>
              </a:spcBef>
              <a:buNone/>
            </a:pPr>
            <a:r>
              <a:rPr lang="sl-SI" sz="1400" dirty="0" smtClean="0"/>
              <a:t>„Česa nisi vedel?“</a:t>
            </a:r>
          </a:p>
          <a:p>
            <a:pPr marL="0" indent="0">
              <a:lnSpc>
                <a:spcPct val="100000"/>
              </a:lnSpc>
              <a:spcBef>
                <a:spcPts val="0"/>
              </a:spcBef>
              <a:buNone/>
            </a:pPr>
            <a:r>
              <a:rPr lang="sl-SI" sz="1400" dirty="0" smtClean="0"/>
              <a:t>„</a:t>
            </a:r>
            <a:r>
              <a:rPr lang="sl-SI" sz="1400" dirty="0" smtClean="0">
                <a:solidFill>
                  <a:srgbClr val="00B050"/>
                </a:solidFill>
              </a:rPr>
              <a:t>Niti pojma </a:t>
            </a:r>
            <a:r>
              <a:rPr lang="sl-SI" sz="1400" dirty="0" smtClean="0"/>
              <a:t>nisem imel, da se kdaj tako sovražita!“</a:t>
            </a:r>
          </a:p>
          <a:p>
            <a:pPr marL="0" indent="0">
              <a:lnSpc>
                <a:spcPct val="100000"/>
              </a:lnSpc>
              <a:spcBef>
                <a:spcPts val="0"/>
              </a:spcBef>
              <a:buNone/>
            </a:pPr>
            <a:r>
              <a:rPr lang="sl-SI" sz="1400" dirty="0" smtClean="0"/>
              <a:t>„Stalno!“ je pribila </a:t>
            </a:r>
            <a:r>
              <a:rPr lang="sl-SI" sz="1400" dirty="0" err="1" smtClean="0"/>
              <a:t>Heda</a:t>
            </a:r>
            <a:r>
              <a:rPr lang="sl-SI" sz="1400" dirty="0" smtClean="0"/>
              <a:t>.</a:t>
            </a:r>
          </a:p>
          <a:p>
            <a:pPr marL="0" indent="0">
              <a:lnSpc>
                <a:spcPct val="100000"/>
              </a:lnSpc>
              <a:spcBef>
                <a:spcPts val="0"/>
              </a:spcBef>
              <a:buNone/>
            </a:pPr>
            <a:r>
              <a:rPr lang="sl-SI" sz="1400" dirty="0" smtClean="0"/>
              <a:t>„Začuden sem, ampak skoraj vesel, ker sploh ne zaupam ljudem, ki so </a:t>
            </a:r>
            <a:r>
              <a:rPr lang="sl-SI" sz="1400" dirty="0" smtClean="0">
                <a:solidFill>
                  <a:srgbClr val="00B050"/>
                </a:solidFill>
              </a:rPr>
              <a:t>noč in dan</a:t>
            </a:r>
            <a:r>
              <a:rPr lang="sl-SI" sz="1400" dirty="0" smtClean="0"/>
              <a:t> prijazni drug z drugim. V sorodstvu je še posebej sumljivo. </a:t>
            </a:r>
            <a:r>
              <a:rPr lang="sl-SI" sz="1400" dirty="0" smtClean="0">
                <a:solidFill>
                  <a:srgbClr val="FFC000"/>
                </a:solidFill>
              </a:rPr>
              <a:t>Žlahta je bakterijsko gojišče sovraštva.</a:t>
            </a:r>
            <a:r>
              <a:rPr lang="sl-SI" sz="1400" dirty="0" smtClean="0"/>
              <a:t> Sovraštva, ja! In le zakaj ne? </a:t>
            </a:r>
            <a:r>
              <a:rPr lang="sl-SI" sz="1400" dirty="0" smtClean="0">
                <a:solidFill>
                  <a:srgbClr val="7030A0"/>
                </a:solidFill>
              </a:rPr>
              <a:t>Zelo znan filozof je enkrat izjavil: Zamere poganjajo človeštvo naprej! Priznam, da sem filozofovo ime pozabil. Nič hudega! Važno je, </a:t>
            </a:r>
            <a:r>
              <a:rPr lang="sl-SI" sz="1400" dirty="0" smtClean="0"/>
              <a:t>kako </a:t>
            </a:r>
            <a:r>
              <a:rPr lang="sl-SI" sz="1400" dirty="0" smtClean="0">
                <a:solidFill>
                  <a:srgbClr val="00B050"/>
                </a:solidFill>
              </a:rPr>
              <a:t>sta mi olepšali dan </a:t>
            </a:r>
            <a:r>
              <a:rPr lang="sl-SI" sz="1400" dirty="0" smtClean="0"/>
              <a:t>in tole nesrečno kopanje, s katerim me </a:t>
            </a:r>
            <a:r>
              <a:rPr lang="sl-SI" sz="1400" dirty="0" smtClean="0">
                <a:solidFill>
                  <a:srgbClr val="00B050"/>
                </a:solidFill>
              </a:rPr>
              <a:t>bosta navsezadnje dotolkli</a:t>
            </a:r>
            <a:r>
              <a:rPr lang="sl-SI" sz="1400" dirty="0" smtClean="0"/>
              <a:t>, če se ne bom uprl. </a:t>
            </a:r>
            <a:r>
              <a:rPr lang="sl-SI" sz="1400" dirty="0" smtClean="0">
                <a:solidFill>
                  <a:srgbClr val="00B050"/>
                </a:solidFill>
              </a:rPr>
              <a:t>Sijajno sta jezikali</a:t>
            </a:r>
            <a:r>
              <a:rPr lang="sl-SI" sz="1400" dirty="0" smtClean="0"/>
              <a:t>! </a:t>
            </a:r>
            <a:r>
              <a:rPr lang="sl-SI" sz="1400" dirty="0" smtClean="0">
                <a:solidFill>
                  <a:srgbClr val="00B050"/>
                </a:solidFill>
              </a:rPr>
              <a:t>Kakšna prismuknjena ostrina</a:t>
            </a:r>
            <a:r>
              <a:rPr lang="sl-SI" sz="1400" dirty="0" smtClean="0"/>
              <a:t>! </a:t>
            </a:r>
            <a:r>
              <a:rPr lang="sl-SI" sz="1400" dirty="0" smtClean="0">
                <a:solidFill>
                  <a:srgbClr val="00B050"/>
                </a:solidFill>
              </a:rPr>
              <a:t>Kakšna nejasnost!</a:t>
            </a:r>
            <a:r>
              <a:rPr lang="sl-SI" sz="1400" dirty="0" smtClean="0"/>
              <a:t> Kakšna </a:t>
            </a:r>
            <a:r>
              <a:rPr lang="sl-SI" sz="1400" dirty="0" smtClean="0">
                <a:solidFill>
                  <a:srgbClr val="00B050"/>
                </a:solidFill>
              </a:rPr>
              <a:t>prelepa namigovanja</a:t>
            </a:r>
            <a:r>
              <a:rPr lang="sl-SI" sz="1400" dirty="0" smtClean="0"/>
              <a:t>! Oh, sestrični, </a:t>
            </a:r>
            <a:r>
              <a:rPr lang="sl-SI" sz="1400" dirty="0" smtClean="0">
                <a:solidFill>
                  <a:srgbClr val="00B050"/>
                </a:solidFill>
              </a:rPr>
              <a:t>strup je kar šprical</a:t>
            </a:r>
            <a:r>
              <a:rPr lang="sl-SI" sz="1400" dirty="0" smtClean="0"/>
              <a:t>! </a:t>
            </a:r>
            <a:r>
              <a:rPr lang="sl-SI" sz="1400" dirty="0" smtClean="0">
                <a:solidFill>
                  <a:srgbClr val="00B050"/>
                </a:solidFill>
              </a:rPr>
              <a:t>Kakor v stari gledališki igri</a:t>
            </a:r>
            <a:r>
              <a:rPr lang="sl-SI" sz="1400" dirty="0" smtClean="0"/>
              <a:t>! /…/“</a:t>
            </a:r>
            <a:endParaRPr lang="sl-SI" sz="1400" dirty="0"/>
          </a:p>
        </p:txBody>
      </p:sp>
      <p:sp>
        <p:nvSpPr>
          <p:cNvPr id="4" name="Pravokotnik 3"/>
          <p:cNvSpPr/>
          <p:nvPr/>
        </p:nvSpPr>
        <p:spPr>
          <a:xfrm>
            <a:off x="6537960" y="1136468"/>
            <a:ext cx="5022669" cy="3050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dirty="0" smtClean="0"/>
              <a:t>A. </a:t>
            </a:r>
            <a:r>
              <a:rPr lang="sl-SI" dirty="0" err="1" smtClean="0"/>
              <a:t>Heing</a:t>
            </a:r>
            <a:r>
              <a:rPr lang="sl-SI" dirty="0" smtClean="0"/>
              <a:t>, 2021: Čudežni Feliks</a:t>
            </a:r>
          </a:p>
          <a:p>
            <a:pPr algn="just"/>
            <a:r>
              <a:rPr lang="sl-SI" dirty="0" smtClean="0"/>
              <a:t>Izkoriščanje maksim sodelovalnega načela, in sicer kakovosti: </a:t>
            </a:r>
            <a:r>
              <a:rPr lang="sl-SI" dirty="0" smtClean="0">
                <a:solidFill>
                  <a:srgbClr val="FFFF00"/>
                </a:solidFill>
              </a:rPr>
              <a:t>pretiravanja, primerjava</a:t>
            </a:r>
            <a:r>
              <a:rPr lang="sl-SI" dirty="0" smtClean="0"/>
              <a:t>, načina: </a:t>
            </a:r>
            <a:r>
              <a:rPr lang="sl-SI" dirty="0" smtClean="0">
                <a:solidFill>
                  <a:srgbClr val="FFC000"/>
                </a:solidFill>
              </a:rPr>
              <a:t>nejasnost, nenatančnost</a:t>
            </a:r>
            <a:r>
              <a:rPr lang="sl-SI" dirty="0" smtClean="0"/>
              <a:t>, </a:t>
            </a:r>
            <a:r>
              <a:rPr lang="sl-SI" dirty="0" smtClean="0">
                <a:solidFill>
                  <a:srgbClr val="7030A0"/>
                </a:solidFill>
              </a:rPr>
              <a:t>količine</a:t>
            </a:r>
            <a:r>
              <a:rPr lang="sl-SI" dirty="0" smtClean="0"/>
              <a:t>: preveč informacij</a:t>
            </a:r>
            <a:endParaRPr lang="sl-SI" dirty="0"/>
          </a:p>
        </p:txBody>
      </p:sp>
    </p:spTree>
    <p:extLst>
      <p:ext uri="{BB962C8B-B14F-4D97-AF65-F5344CB8AC3E}">
        <p14:creationId xmlns:p14="http://schemas.microsoft.com/office/powerpoint/2010/main" val="163695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18605" y="1854926"/>
            <a:ext cx="10515600" cy="2743200"/>
          </a:xfrm>
        </p:spPr>
        <p:txBody>
          <a:bodyPr/>
          <a:lstStyle/>
          <a:p>
            <a:pPr marL="0" indent="0">
              <a:buNone/>
            </a:pPr>
            <a:r>
              <a:rPr lang="sl-SI" sz="2000" dirty="0" smtClean="0"/>
              <a:t>Vprašanja, ali je govor/besedilo vir nesporazuma, ni </a:t>
            </a:r>
            <a:r>
              <a:rPr lang="sl-SI" sz="2000" dirty="0"/>
              <a:t>ustrezno razumeti v smislu, da vsak diskurz nujno vodi do nesporazuma, ampak v smislu, da v diskurz vstopamo </a:t>
            </a:r>
            <a:r>
              <a:rPr lang="sl-SI" sz="2000" dirty="0">
                <a:solidFill>
                  <a:srgbClr val="7030A0"/>
                </a:solidFill>
              </a:rPr>
              <a:t>vsak s svojega zornega kota</a:t>
            </a:r>
            <a:r>
              <a:rPr lang="sl-SI" sz="2000" dirty="0"/>
              <a:t>, zaradi česar je interakcija že </a:t>
            </a:r>
            <a:r>
              <a:rPr lang="sl-SI" sz="2000" dirty="0">
                <a:solidFill>
                  <a:srgbClr val="7030A0"/>
                </a:solidFill>
              </a:rPr>
              <a:t>izhodiščno lahko razumljena kot </a:t>
            </a:r>
            <a:r>
              <a:rPr lang="sl-SI" sz="2000" dirty="0" smtClean="0">
                <a:solidFill>
                  <a:srgbClr val="7030A0"/>
                </a:solidFill>
              </a:rPr>
              <a:t>konfliktna, nepopolna</a:t>
            </a:r>
            <a:r>
              <a:rPr lang="sl-SI" sz="2000" dirty="0" smtClean="0"/>
              <a:t>. </a:t>
            </a:r>
            <a:r>
              <a:rPr lang="sl-SI" sz="2000" dirty="0"/>
              <a:t>Konfliktnost, nesporazum ali pomanjkljivo sporazumevanje ne pomeni nujno odklona od ideala. Pomembno je, da pogajanja pri uveljavljanju stališč potekajo z </a:t>
            </a:r>
            <a:r>
              <a:rPr lang="sl-SI" sz="2000" dirty="0">
                <a:solidFill>
                  <a:srgbClr val="7030A0"/>
                </a:solidFill>
              </a:rPr>
              <a:t>empatijo do </a:t>
            </a:r>
            <a:r>
              <a:rPr lang="sl-SI" sz="2000" dirty="0" smtClean="0">
                <a:solidFill>
                  <a:srgbClr val="7030A0"/>
                </a:solidFill>
              </a:rPr>
              <a:t>soudeležencev</a:t>
            </a:r>
            <a:r>
              <a:rPr lang="sl-SI" sz="2000" dirty="0" smtClean="0"/>
              <a:t>, kar </a:t>
            </a:r>
            <a:r>
              <a:rPr lang="sl-SI" sz="2000" smtClean="0"/>
              <a:t>lahko poučujemo </a:t>
            </a:r>
            <a:r>
              <a:rPr lang="sl-SI" sz="2000" dirty="0" smtClean="0"/>
              <a:t>ob podrobnih analizah tudi </a:t>
            </a:r>
            <a:r>
              <a:rPr lang="sl-SI" sz="2000" dirty="0" smtClean="0">
                <a:solidFill>
                  <a:srgbClr val="7030A0"/>
                </a:solidFill>
              </a:rPr>
              <a:t>literarnih besedil</a:t>
            </a:r>
            <a:r>
              <a:rPr lang="sl-SI" sz="2000" dirty="0" smtClean="0"/>
              <a:t>.</a:t>
            </a:r>
            <a:endParaRPr lang="sl-SI" sz="2000" dirty="0"/>
          </a:p>
          <a:p>
            <a:endParaRPr lang="sl-SI" dirty="0"/>
          </a:p>
        </p:txBody>
      </p:sp>
      <p:sp>
        <p:nvSpPr>
          <p:cNvPr id="4" name="Pravokotnik 3"/>
          <p:cNvSpPr/>
          <p:nvPr/>
        </p:nvSpPr>
        <p:spPr>
          <a:xfrm>
            <a:off x="3010988" y="4767943"/>
            <a:ext cx="4284617" cy="1012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Hvala za pozornost.</a:t>
            </a:r>
            <a:endParaRPr lang="sl-SI" dirty="0"/>
          </a:p>
        </p:txBody>
      </p:sp>
    </p:spTree>
    <p:extLst>
      <p:ext uri="{BB962C8B-B14F-4D97-AF65-F5344CB8AC3E}">
        <p14:creationId xmlns:p14="http://schemas.microsoft.com/office/powerpoint/2010/main" val="383591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r>
              <a:rPr lang="sl-SI" dirty="0"/>
              <a:t>Razmerje jezik – besedilo </a:t>
            </a:r>
            <a:endParaRPr lang="sl-SI" dirty="0" smtClean="0"/>
          </a:p>
          <a:p>
            <a:r>
              <a:rPr lang="sl-SI" dirty="0" smtClean="0"/>
              <a:t>Ločevanje besedila in diskurza</a:t>
            </a:r>
          </a:p>
          <a:p>
            <a:r>
              <a:rPr lang="sl-SI" dirty="0" smtClean="0"/>
              <a:t>Razmerje med besediloslovjem in drugimi vedami</a:t>
            </a:r>
          </a:p>
          <a:p>
            <a:endParaRPr lang="sl-SI" dirty="0" smtClean="0"/>
          </a:p>
          <a:p>
            <a:r>
              <a:rPr lang="sl-SI" dirty="0" smtClean="0"/>
              <a:t>„Nihče </a:t>
            </a:r>
            <a:r>
              <a:rPr lang="sl-SI" dirty="0"/>
              <a:t>drug ne more </a:t>
            </a:r>
            <a:r>
              <a:rPr lang="sl-SI" dirty="0" smtClean="0"/>
              <a:t>razumeti besedila</a:t>
            </a:r>
            <a:r>
              <a:rPr lang="sl-SI" dirty="0"/>
              <a:t>, </a:t>
            </a:r>
            <a:r>
              <a:rPr lang="sl-SI" dirty="0" smtClean="0"/>
              <a:t>sporočila </a:t>
            </a:r>
            <a:r>
              <a:rPr lang="sl-SI" dirty="0"/>
              <a:t>tako, kot ga </a:t>
            </a:r>
            <a:r>
              <a:rPr lang="sl-SI" dirty="0" smtClean="0"/>
              <a:t>razume njegov </a:t>
            </a:r>
            <a:r>
              <a:rPr lang="sl-SI" dirty="0"/>
              <a:t>tvorec</a:t>
            </a:r>
            <a:r>
              <a:rPr lang="sl-SI" dirty="0" smtClean="0"/>
              <a:t>.“ (M. Smolej)</a:t>
            </a:r>
            <a:endParaRPr lang="sl-SI" dirty="0"/>
          </a:p>
        </p:txBody>
      </p:sp>
    </p:spTree>
    <p:extLst>
      <p:ext uri="{BB962C8B-B14F-4D97-AF65-F5344CB8AC3E}">
        <p14:creationId xmlns:p14="http://schemas.microsoft.com/office/powerpoint/2010/main" val="1822194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Razmerje jezik – besedilo</a:t>
            </a:r>
            <a:endParaRPr lang="sl-SI" dirty="0"/>
          </a:p>
        </p:txBody>
      </p:sp>
      <p:sp>
        <p:nvSpPr>
          <p:cNvPr id="3" name="Označba mesta vsebine 2"/>
          <p:cNvSpPr>
            <a:spLocks noGrp="1"/>
          </p:cNvSpPr>
          <p:nvPr>
            <p:ph idx="1"/>
          </p:nvPr>
        </p:nvSpPr>
        <p:spPr>
          <a:xfrm>
            <a:off x="838200" y="1692615"/>
            <a:ext cx="4053840" cy="3800316"/>
          </a:xfrm>
        </p:spPr>
        <p:txBody>
          <a:bodyPr>
            <a:normAutofit/>
          </a:bodyPr>
          <a:lstStyle/>
          <a:p>
            <a:r>
              <a:rPr lang="sl-SI" sz="2600" dirty="0"/>
              <a:t>Jezik je sistem pravil (slovnica) in poimenovalnih enot (leksikon, slovar).</a:t>
            </a:r>
          </a:p>
          <a:p>
            <a:endParaRPr lang="sl-SI" sz="2600" dirty="0"/>
          </a:p>
          <a:p>
            <a:r>
              <a:rPr lang="sl-SI" sz="2600" dirty="0"/>
              <a:t>Je svet v mislih.</a:t>
            </a:r>
          </a:p>
          <a:p>
            <a:pPr marL="0" indent="0">
              <a:buNone/>
            </a:pPr>
            <a:endParaRPr lang="sl-SI" sz="2600" dirty="0"/>
          </a:p>
          <a:p>
            <a:r>
              <a:rPr lang="sl-SI" sz="2600" dirty="0"/>
              <a:t>Uresničuje se le v besedilu. </a:t>
            </a:r>
          </a:p>
          <a:p>
            <a:pPr marL="0" indent="0">
              <a:buNone/>
            </a:pPr>
            <a:endParaRPr lang="sl-SI" dirty="0"/>
          </a:p>
        </p:txBody>
      </p:sp>
      <p:sp>
        <p:nvSpPr>
          <p:cNvPr id="4" name="Označba mesta vsebine 2"/>
          <p:cNvSpPr txBox="1">
            <a:spLocks/>
          </p:cNvSpPr>
          <p:nvPr/>
        </p:nvSpPr>
        <p:spPr>
          <a:xfrm>
            <a:off x="5715000" y="1690688"/>
            <a:ext cx="5806441" cy="40853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smtClean="0"/>
              <a:t>Besedilo vedno nastaja v nekem kontekstu. </a:t>
            </a:r>
          </a:p>
          <a:p>
            <a:r>
              <a:rPr lang="sl-SI" dirty="0" smtClean="0"/>
              <a:t>Je koherentna celota jezikovnega komuniciranja. </a:t>
            </a:r>
          </a:p>
          <a:p>
            <a:r>
              <a:rPr lang="sl-SI" dirty="0" smtClean="0"/>
              <a:t>Ima prepoznavno vsaj eno </a:t>
            </a:r>
            <a:r>
              <a:rPr lang="sl-SI" dirty="0" err="1" smtClean="0"/>
              <a:t>vplivanjsko</a:t>
            </a:r>
            <a:r>
              <a:rPr lang="sl-SI" dirty="0" smtClean="0"/>
              <a:t> besedilno funkcijo in na poseben način oblikovano strukturo.</a:t>
            </a:r>
          </a:p>
          <a:p>
            <a:pPr lvl="1"/>
            <a:r>
              <a:rPr lang="sl-SI" dirty="0" smtClean="0"/>
              <a:t>To je zveza relacij med stavki oz. propozicijami, ki tvorijo besedilo in ki vplivajo na notranjo povezanost, tj. koherentnost besedila. </a:t>
            </a:r>
            <a:endParaRPr lang="sl-SI" dirty="0"/>
          </a:p>
        </p:txBody>
      </p:sp>
    </p:spTree>
    <p:extLst>
      <p:ext uri="{BB962C8B-B14F-4D97-AF65-F5344CB8AC3E}">
        <p14:creationId xmlns:p14="http://schemas.microsoft.com/office/powerpoint/2010/main" val="388053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Ločevanje besedila in diskurza?</a:t>
            </a:r>
            <a:endParaRPr lang="sl-SI" dirty="0"/>
          </a:p>
        </p:txBody>
      </p:sp>
      <p:sp>
        <p:nvSpPr>
          <p:cNvPr id="3" name="Označba mesta vsebine 2"/>
          <p:cNvSpPr>
            <a:spLocks noGrp="1"/>
          </p:cNvSpPr>
          <p:nvPr>
            <p:ph idx="1"/>
          </p:nvPr>
        </p:nvSpPr>
        <p:spPr>
          <a:xfrm>
            <a:off x="838200" y="1825625"/>
            <a:ext cx="10515600" cy="3451769"/>
          </a:xfrm>
        </p:spPr>
        <p:txBody>
          <a:bodyPr>
            <a:normAutofit/>
          </a:bodyPr>
          <a:lstStyle/>
          <a:p>
            <a:r>
              <a:rPr lang="sl-SI" sz="1800" dirty="0"/>
              <a:t>»Mehanizmi, ki povezujejo besedila (kot posamezne prispevke) v diskurze (kot niz medsebojno relevantnih besedil, usmerjenih drugo k drugemu</a:t>
            </a:r>
            <a:r>
              <a:rPr lang="sl-SI" sz="1800" dirty="0" smtClean="0"/>
              <a:t>), </a:t>
            </a:r>
            <a:r>
              <a:rPr lang="sl-SI" sz="1800" dirty="0"/>
              <a:t>opozarjajo na pomembne kriterije </a:t>
            </a:r>
            <a:r>
              <a:rPr lang="sl-SI" sz="1800" dirty="0" err="1"/>
              <a:t>besedilnosti</a:t>
            </a:r>
            <a:r>
              <a:rPr lang="sl-SI" sz="1800" dirty="0"/>
              <a:t>« (de </a:t>
            </a:r>
            <a:r>
              <a:rPr lang="sl-SI" sz="1800" dirty="0" err="1"/>
              <a:t>Beaugrande</a:t>
            </a:r>
            <a:r>
              <a:rPr lang="sl-SI" sz="1800" dirty="0"/>
              <a:t>, </a:t>
            </a:r>
            <a:r>
              <a:rPr lang="sl-SI" sz="1800" dirty="0" err="1"/>
              <a:t>Dressler</a:t>
            </a:r>
            <a:r>
              <a:rPr lang="sl-SI" sz="1800" dirty="0"/>
              <a:t> 1992: 23): kohezivnost, koherentnost, namernost, sprejemljivost, </a:t>
            </a:r>
            <a:r>
              <a:rPr lang="sl-SI" sz="1800" dirty="0" err="1"/>
              <a:t>informacijskost</a:t>
            </a:r>
            <a:r>
              <a:rPr lang="sl-SI" sz="1800" dirty="0"/>
              <a:t>, </a:t>
            </a:r>
            <a:r>
              <a:rPr lang="sl-SI" sz="1800" dirty="0" err="1"/>
              <a:t>situacijskost</a:t>
            </a:r>
            <a:r>
              <a:rPr lang="sl-SI" sz="1800" dirty="0"/>
              <a:t>, </a:t>
            </a:r>
            <a:r>
              <a:rPr lang="sl-SI" sz="1800" dirty="0" err="1"/>
              <a:t>medbesedilnost</a:t>
            </a:r>
            <a:r>
              <a:rPr lang="sl-SI" sz="1800" dirty="0"/>
              <a:t>. Ohranjanje termina besedilo omogoča raziskovanje posameznega besedila z vidika omenjenih kriterijev (de </a:t>
            </a:r>
            <a:r>
              <a:rPr lang="sl-SI" sz="1800" dirty="0" err="1"/>
              <a:t>Beaugrande</a:t>
            </a:r>
            <a:r>
              <a:rPr lang="sl-SI" sz="1800" dirty="0"/>
              <a:t>, </a:t>
            </a:r>
            <a:r>
              <a:rPr lang="sl-SI" sz="1800" dirty="0" err="1"/>
              <a:t>Dressler</a:t>
            </a:r>
            <a:r>
              <a:rPr lang="sl-SI" sz="1800" dirty="0"/>
              <a:t> 1992: 23).</a:t>
            </a:r>
          </a:p>
          <a:p>
            <a:pPr marL="0" indent="0">
              <a:buNone/>
            </a:pPr>
            <a:endParaRPr lang="sl-SI" sz="1800" dirty="0" smtClean="0"/>
          </a:p>
          <a:p>
            <a:pPr marL="0" indent="0">
              <a:buNone/>
            </a:pPr>
            <a:endParaRPr lang="sl-SI" sz="1800" dirty="0"/>
          </a:p>
          <a:p>
            <a:r>
              <a:rPr lang="sl-SI" sz="1800" dirty="0"/>
              <a:t>Besedilo kot vsebinsko zaokrožena celota je predmet raziskav, kadar se raziskujejo posamičnosti. Kadar pa so v središču zanimanja vzorci, skupnost, razmerja, v katerih nastajajo različna besedila in priložnosti, pa je predmet raziskav diskurz (</a:t>
            </a:r>
            <a:r>
              <a:rPr lang="sl-SI" sz="1800" dirty="0" err="1"/>
              <a:t>Wodak</a:t>
            </a:r>
            <a:r>
              <a:rPr lang="sl-SI" sz="1800" dirty="0"/>
              <a:t>, de </a:t>
            </a:r>
            <a:r>
              <a:rPr lang="sl-SI" sz="1800" dirty="0" err="1"/>
              <a:t>Cillia</a:t>
            </a:r>
            <a:r>
              <a:rPr lang="sl-SI" sz="1800" dirty="0"/>
              <a:t> 2006: 710).</a:t>
            </a:r>
          </a:p>
          <a:p>
            <a:endParaRPr lang="sl-SI" dirty="0"/>
          </a:p>
        </p:txBody>
      </p:sp>
    </p:spTree>
    <p:extLst>
      <p:ext uri="{BB962C8B-B14F-4D97-AF65-F5344CB8AC3E}">
        <p14:creationId xmlns:p14="http://schemas.microsoft.com/office/powerpoint/2010/main" val="412778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63603"/>
            <a:ext cx="10515600" cy="1325563"/>
          </a:xfrm>
        </p:spPr>
        <p:txBody>
          <a:bodyPr/>
          <a:lstStyle/>
          <a:p>
            <a:r>
              <a:rPr lang="sl-SI" dirty="0" smtClean="0"/>
              <a:t>Besediloslovje in druge discipline</a:t>
            </a:r>
            <a:endParaRPr lang="sl-SI" dirty="0"/>
          </a:p>
        </p:txBody>
      </p:sp>
      <p:sp>
        <p:nvSpPr>
          <p:cNvPr id="3" name="Označba mesta vsebine 2"/>
          <p:cNvSpPr>
            <a:spLocks noGrp="1"/>
          </p:cNvSpPr>
          <p:nvPr>
            <p:ph idx="1"/>
          </p:nvPr>
        </p:nvSpPr>
        <p:spPr>
          <a:xfrm>
            <a:off x="640080" y="1358538"/>
            <a:ext cx="10713720" cy="4687797"/>
          </a:xfrm>
        </p:spPr>
        <p:txBody>
          <a:bodyPr>
            <a:normAutofit lnSpcReduction="10000"/>
          </a:bodyPr>
          <a:lstStyle/>
          <a:p>
            <a:r>
              <a:rPr lang="sl-SI" sz="1900" dirty="0"/>
              <a:t>Besediloslovje ali </a:t>
            </a:r>
            <a:r>
              <a:rPr lang="sl-SI" sz="1900" dirty="0" err="1"/>
              <a:t>diskurzoslovje</a:t>
            </a:r>
            <a:r>
              <a:rPr lang="sl-SI" sz="1900" dirty="0"/>
              <a:t>? </a:t>
            </a:r>
          </a:p>
          <a:p>
            <a:r>
              <a:rPr lang="sl-SI" sz="1900" dirty="0"/>
              <a:t>Interdisciplinarnost</a:t>
            </a:r>
          </a:p>
          <a:p>
            <a:r>
              <a:rPr lang="sl-SI" sz="1900" dirty="0"/>
              <a:t>Retorika, literarna teorija, stilistika, jezikovna pragmatika, </a:t>
            </a:r>
            <a:r>
              <a:rPr lang="sl-SI" sz="1900" dirty="0" err="1"/>
              <a:t>nadpovedna</a:t>
            </a:r>
            <a:r>
              <a:rPr lang="sl-SI" sz="1900" dirty="0"/>
              <a:t> skladnja, konverzacijska analiza, teorija etnografije sporočanja, interakcijska sociolingvistika, teorija komuniciranja idr. </a:t>
            </a:r>
          </a:p>
          <a:p>
            <a:r>
              <a:rPr lang="sl-SI" sz="1900" dirty="0"/>
              <a:t>To so pristopi k raziskovanju besedila/diskurza. </a:t>
            </a:r>
          </a:p>
          <a:p>
            <a:pPr marL="228600" lvl="1">
              <a:spcBef>
                <a:spcPts val="1000"/>
              </a:spcBef>
            </a:pPr>
            <a:r>
              <a:rPr lang="sl-SI" sz="1900" dirty="0"/>
              <a:t>Pristop nakazuje gledišče oz. zorni kot</a:t>
            </a:r>
            <a:r>
              <a:rPr lang="sl-SI" sz="1900" dirty="0" smtClean="0"/>
              <a:t>.</a:t>
            </a:r>
          </a:p>
          <a:p>
            <a:pPr marL="228600" lvl="1">
              <a:spcBef>
                <a:spcPts val="1000"/>
              </a:spcBef>
            </a:pPr>
            <a:endParaRPr lang="sl-SI" sz="1900" dirty="0"/>
          </a:p>
          <a:p>
            <a:pPr lvl="2"/>
            <a:r>
              <a:rPr lang="sl-SI" sz="1600" dirty="0" smtClean="0"/>
              <a:t>Zorni kot (deiktično središče) je oseba, </a:t>
            </a:r>
            <a:r>
              <a:rPr lang="sl-SI" sz="1600" dirty="0"/>
              <a:t>ki vstopa v diskurzivne </a:t>
            </a:r>
            <a:r>
              <a:rPr lang="sl-SI" sz="1600" dirty="0" smtClean="0"/>
              <a:t>procese, sodeluje </a:t>
            </a:r>
            <a:r>
              <a:rPr lang="sl-SI" sz="1600" dirty="0"/>
              <a:t>v njihovem </a:t>
            </a:r>
            <a:r>
              <a:rPr lang="sl-SI" sz="1600" dirty="0" smtClean="0"/>
              <a:t>nastajanju ali jih opazuje. </a:t>
            </a:r>
          </a:p>
          <a:p>
            <a:pPr lvl="3"/>
            <a:r>
              <a:rPr lang="sl-SI" sz="1400" dirty="0" smtClean="0"/>
              <a:t>Identiteta osebe </a:t>
            </a:r>
            <a:r>
              <a:rPr lang="sl-SI" sz="1400" dirty="0"/>
              <a:t>je dialoški konstrukt, tj. nastaja in se oblikuje </a:t>
            </a:r>
            <a:r>
              <a:rPr lang="sl-SI" sz="1400" dirty="0" smtClean="0"/>
              <a:t>v </a:t>
            </a:r>
            <a:r>
              <a:rPr lang="sl-SI" sz="1400" dirty="0"/>
              <a:t>družbenem dejanju, zlasti z jezikom. </a:t>
            </a:r>
            <a:endParaRPr lang="sl-SI" sz="1400" dirty="0" smtClean="0"/>
          </a:p>
          <a:p>
            <a:endParaRPr lang="sl-SI" sz="1900" dirty="0" smtClean="0"/>
          </a:p>
          <a:p>
            <a:r>
              <a:rPr lang="sl-SI" sz="1900" dirty="0" smtClean="0"/>
              <a:t>Besediloslovje </a:t>
            </a:r>
            <a:r>
              <a:rPr lang="sl-SI" sz="1900" dirty="0"/>
              <a:t>močno </a:t>
            </a:r>
            <a:r>
              <a:rPr lang="sl-SI" sz="1900" dirty="0" smtClean="0"/>
              <a:t>nasloni </a:t>
            </a:r>
            <a:r>
              <a:rPr lang="sl-SI" sz="1900" dirty="0"/>
              <a:t>na jezikovno pragmatiko in njenim razumevanjem </a:t>
            </a:r>
            <a:r>
              <a:rPr lang="sl-SI" sz="1900" dirty="0" smtClean="0"/>
              <a:t>konteksta kot znanja ter </a:t>
            </a:r>
            <a:r>
              <a:rPr lang="sl-SI" sz="1900" dirty="0"/>
              <a:t>ločevanja med fizičnim, družbenim in mentalnim svetom. </a:t>
            </a:r>
            <a:endParaRPr lang="sl-SI" sz="1900" dirty="0" smtClean="0"/>
          </a:p>
          <a:p>
            <a:r>
              <a:rPr lang="sl-SI" sz="1900" dirty="0"/>
              <a:t>V žarišču analiz je besedilo v interakciji tudi s širšim družbenim kontekstom, zlasti pa z bralcem kot sooblikovalcem besedilnega </a:t>
            </a:r>
            <a:r>
              <a:rPr lang="sl-SI" sz="1900" dirty="0" smtClean="0"/>
              <a:t>smisla.</a:t>
            </a:r>
            <a:endParaRPr lang="sl-SI" sz="1900" dirty="0"/>
          </a:p>
        </p:txBody>
      </p:sp>
    </p:spTree>
    <p:extLst>
      <p:ext uri="{BB962C8B-B14F-4D97-AF65-F5344CB8AC3E}">
        <p14:creationId xmlns:p14="http://schemas.microsoft.com/office/powerpoint/2010/main" val="1897849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1263" y="221434"/>
            <a:ext cx="10515600" cy="960755"/>
          </a:xfrm>
        </p:spPr>
        <p:txBody>
          <a:bodyPr rtlCol="0">
            <a:normAutofit/>
          </a:bodyPr>
          <a:lstStyle/>
          <a:p>
            <a:pPr>
              <a:defRPr/>
            </a:pPr>
            <a:r>
              <a:rPr lang="sl-SI" dirty="0"/>
              <a:t>Kontekst in </a:t>
            </a:r>
            <a:r>
              <a:rPr lang="sl-SI" dirty="0" err="1"/>
              <a:t>osebini</a:t>
            </a:r>
            <a:r>
              <a:rPr lang="sl-SI" dirty="0"/>
              <a:t> „</a:t>
            </a:r>
            <a:r>
              <a:rPr lang="sl-SI" dirty="0" smtClean="0"/>
              <a:t>svetovi“</a:t>
            </a:r>
            <a:endParaRPr lang="sl-SI" sz="2700" dirty="0"/>
          </a:p>
        </p:txBody>
      </p:sp>
      <p:pic>
        <p:nvPicPr>
          <p:cNvPr id="25603" name="Picture 2"/>
          <p:cNvPicPr>
            <a:picLocks noGrp="1" noChangeAspect="1" noChangeArrowheads="1"/>
          </p:cNvPicPr>
          <p:nvPr>
            <p:ph idx="1"/>
          </p:nvPr>
        </p:nvPicPr>
        <p:blipFill>
          <a:blip r:embed="rId2" cstate="print">
            <a:lum bright="-40000"/>
          </a:blip>
          <a:stretch>
            <a:fillRect/>
          </a:stretch>
        </p:blipFill>
        <p:spPr>
          <a:xfrm>
            <a:off x="3189554" y="1182189"/>
            <a:ext cx="4949813" cy="3798049"/>
          </a:xfrm>
        </p:spPr>
      </p:pic>
      <p:sp>
        <p:nvSpPr>
          <p:cNvPr id="3" name="PoljeZBesedilom 2"/>
          <p:cNvSpPr txBox="1"/>
          <p:nvPr/>
        </p:nvSpPr>
        <p:spPr>
          <a:xfrm>
            <a:off x="4302164" y="5146766"/>
            <a:ext cx="2889702" cy="369332"/>
          </a:xfrm>
          <a:prstGeom prst="rect">
            <a:avLst/>
          </a:prstGeom>
          <a:noFill/>
        </p:spPr>
        <p:txBody>
          <a:bodyPr wrap="none" rtlCol="0">
            <a:spAutoFit/>
          </a:bodyPr>
          <a:lstStyle/>
          <a:p>
            <a:r>
              <a:rPr lang="sl-SI" dirty="0" smtClean="0"/>
              <a:t>Vir: J. </a:t>
            </a:r>
            <a:r>
              <a:rPr lang="sl-SI" dirty="0" err="1" smtClean="0"/>
              <a:t>Verschueren</a:t>
            </a:r>
            <a:r>
              <a:rPr lang="sl-SI" dirty="0" smtClean="0"/>
              <a:t> 2000: </a:t>
            </a:r>
            <a:r>
              <a:rPr lang="sl-SI" dirty="0"/>
              <a:t>116</a:t>
            </a:r>
          </a:p>
        </p:txBody>
      </p:sp>
    </p:spTree>
    <p:extLst>
      <p:ext uri="{BB962C8B-B14F-4D97-AF65-F5344CB8AC3E}">
        <p14:creationId xmlns:p14="http://schemas.microsoft.com/office/powerpoint/2010/main" val="2742763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4"/>
          <p:cNvPicPr>
            <a:picLocks noGrp="1"/>
          </p:cNvPicPr>
          <p:nvPr>
            <p:ph idx="1"/>
          </p:nvPr>
        </p:nvPicPr>
        <p:blipFill rotWithShape="1">
          <a:blip r:embed="rId2"/>
          <a:srcRect l="5810" r="4346" b="2511"/>
          <a:stretch/>
        </p:blipFill>
        <p:spPr bwMode="auto">
          <a:xfrm>
            <a:off x="986245" y="506318"/>
            <a:ext cx="4225834" cy="5127171"/>
          </a:xfrm>
          <a:prstGeom prst="rect">
            <a:avLst/>
          </a:prstGeom>
          <a:ln>
            <a:noFill/>
          </a:ln>
          <a:extLst>
            <a:ext uri="{53640926-AAD7-44D8-BBD7-CCE9431645EC}">
              <a14:shadowObscured xmlns:a14="http://schemas.microsoft.com/office/drawing/2010/main"/>
            </a:ext>
          </a:extLst>
        </p:spPr>
      </p:pic>
      <p:sp>
        <p:nvSpPr>
          <p:cNvPr id="6" name="PoljeZBesedilom 5"/>
          <p:cNvSpPr txBox="1"/>
          <p:nvPr/>
        </p:nvSpPr>
        <p:spPr>
          <a:xfrm>
            <a:off x="6296297" y="950092"/>
            <a:ext cx="5388429" cy="4239622"/>
          </a:xfrm>
          <a:prstGeom prst="rect">
            <a:avLst/>
          </a:prstGeom>
          <a:noFill/>
        </p:spPr>
        <p:txBody>
          <a:bodyPr wrap="square" rtlCol="0">
            <a:spAutoFit/>
          </a:bodyPr>
          <a:lstStyle/>
          <a:p>
            <a:pPr>
              <a:lnSpc>
                <a:spcPct val="110000"/>
              </a:lnSpc>
            </a:pPr>
            <a:endParaRPr lang="sl-SI" sz="1600" dirty="0"/>
          </a:p>
          <a:p>
            <a:pPr marL="0" lvl="1" indent="0">
              <a:lnSpc>
                <a:spcPct val="110000"/>
              </a:lnSpc>
              <a:spcBef>
                <a:spcPts val="0"/>
              </a:spcBef>
              <a:buNone/>
            </a:pPr>
            <a:r>
              <a:rPr lang="sl-SI" dirty="0">
                <a:solidFill>
                  <a:schemeClr val="accent5"/>
                </a:solidFill>
              </a:rPr>
              <a:t>Kot je na novinarski konferenci pojasnil</a:t>
            </a:r>
            <a:r>
              <a:rPr lang="sl-SI" dirty="0">
                <a:solidFill>
                  <a:srgbClr val="FF0000"/>
                </a:solidFill>
              </a:rPr>
              <a:t> </a:t>
            </a:r>
            <a:r>
              <a:rPr lang="sl-SI" b="1" dirty="0" err="1"/>
              <a:t>Šabeder</a:t>
            </a:r>
            <a:r>
              <a:rPr lang="sl-SI" dirty="0">
                <a:solidFill>
                  <a:schemeClr val="accent5"/>
                </a:solidFill>
              </a:rPr>
              <a:t>, je v </a:t>
            </a:r>
            <a:r>
              <a:rPr lang="sl-SI" dirty="0">
                <a:solidFill>
                  <a:srgbClr val="00B050"/>
                </a:solidFill>
              </a:rPr>
              <a:t>ljubljanski regiji </a:t>
            </a:r>
            <a:r>
              <a:rPr lang="sl-SI" dirty="0">
                <a:solidFill>
                  <a:schemeClr val="accent5"/>
                </a:solidFill>
              </a:rPr>
              <a:t>potrjenih </a:t>
            </a:r>
            <a:r>
              <a:rPr lang="sl-SI" dirty="0">
                <a:solidFill>
                  <a:schemeClr val="accent2">
                    <a:lumMod val="75000"/>
                  </a:schemeClr>
                </a:solidFill>
              </a:rPr>
              <a:t>27 primerov</a:t>
            </a:r>
            <a:r>
              <a:rPr lang="sl-SI" dirty="0">
                <a:solidFill>
                  <a:schemeClr val="accent5"/>
                </a:solidFill>
              </a:rPr>
              <a:t>, </a:t>
            </a:r>
            <a:r>
              <a:rPr lang="sl-SI" dirty="0">
                <a:solidFill>
                  <a:schemeClr val="accent2">
                    <a:lumMod val="75000"/>
                  </a:schemeClr>
                </a:solidFill>
              </a:rPr>
              <a:t>12</a:t>
            </a:r>
            <a:r>
              <a:rPr lang="sl-SI" dirty="0">
                <a:solidFill>
                  <a:schemeClr val="accent5"/>
                </a:solidFill>
              </a:rPr>
              <a:t> na </a:t>
            </a:r>
            <a:r>
              <a:rPr lang="sl-SI" dirty="0">
                <a:solidFill>
                  <a:srgbClr val="00B050"/>
                </a:solidFill>
              </a:rPr>
              <a:t>Dolenjskem</a:t>
            </a:r>
            <a:r>
              <a:rPr lang="sl-SI" dirty="0">
                <a:solidFill>
                  <a:srgbClr val="FF0000"/>
                </a:solidFill>
              </a:rPr>
              <a:t> </a:t>
            </a:r>
            <a:r>
              <a:rPr lang="sl-SI" dirty="0">
                <a:solidFill>
                  <a:schemeClr val="accent5"/>
                </a:solidFill>
              </a:rPr>
              <a:t>in</a:t>
            </a:r>
            <a:r>
              <a:rPr lang="sl-SI" dirty="0">
                <a:solidFill>
                  <a:srgbClr val="FF0000"/>
                </a:solidFill>
              </a:rPr>
              <a:t> </a:t>
            </a:r>
            <a:r>
              <a:rPr lang="sl-SI" dirty="0">
                <a:solidFill>
                  <a:srgbClr val="00B050"/>
                </a:solidFill>
              </a:rPr>
              <a:t>Beli krajini</a:t>
            </a:r>
            <a:r>
              <a:rPr lang="sl-SI" dirty="0">
                <a:solidFill>
                  <a:schemeClr val="accent5"/>
                </a:solidFill>
              </a:rPr>
              <a:t>, </a:t>
            </a:r>
            <a:r>
              <a:rPr lang="sl-SI" dirty="0">
                <a:solidFill>
                  <a:schemeClr val="accent2">
                    <a:lumMod val="75000"/>
                  </a:schemeClr>
                </a:solidFill>
              </a:rPr>
              <a:t>po trije</a:t>
            </a:r>
            <a:r>
              <a:rPr lang="sl-SI" dirty="0">
                <a:solidFill>
                  <a:schemeClr val="accent5"/>
                </a:solidFill>
              </a:rPr>
              <a:t> na </a:t>
            </a:r>
            <a:r>
              <a:rPr lang="sl-SI" dirty="0">
                <a:solidFill>
                  <a:srgbClr val="00B050"/>
                </a:solidFill>
              </a:rPr>
              <a:t>Štajerskem</a:t>
            </a:r>
            <a:r>
              <a:rPr lang="sl-SI" dirty="0">
                <a:solidFill>
                  <a:srgbClr val="FF0000"/>
                </a:solidFill>
              </a:rPr>
              <a:t> </a:t>
            </a:r>
            <a:r>
              <a:rPr lang="sl-SI" dirty="0">
                <a:solidFill>
                  <a:schemeClr val="accent5"/>
                </a:solidFill>
              </a:rPr>
              <a:t>in </a:t>
            </a:r>
            <a:r>
              <a:rPr lang="sl-SI" dirty="0">
                <a:solidFill>
                  <a:srgbClr val="00B050"/>
                </a:solidFill>
              </a:rPr>
              <a:t>Primorskem</a:t>
            </a:r>
            <a:r>
              <a:rPr lang="sl-SI" dirty="0">
                <a:solidFill>
                  <a:srgbClr val="FF0000"/>
                </a:solidFill>
              </a:rPr>
              <a:t> </a:t>
            </a:r>
            <a:r>
              <a:rPr lang="sl-SI" dirty="0">
                <a:solidFill>
                  <a:schemeClr val="accent5"/>
                </a:solidFill>
              </a:rPr>
              <a:t>in en v </a:t>
            </a:r>
            <a:r>
              <a:rPr lang="sl-SI" dirty="0">
                <a:solidFill>
                  <a:srgbClr val="00B050"/>
                </a:solidFill>
              </a:rPr>
              <a:t>Murski Soboti</a:t>
            </a:r>
            <a:r>
              <a:rPr lang="sl-SI" dirty="0">
                <a:solidFill>
                  <a:schemeClr val="accent5"/>
                </a:solidFill>
              </a:rPr>
              <a:t>. Število </a:t>
            </a:r>
            <a:r>
              <a:rPr lang="sl-SI" dirty="0">
                <a:solidFill>
                  <a:schemeClr val="accent2">
                    <a:lumMod val="75000"/>
                  </a:schemeClr>
                </a:solidFill>
              </a:rPr>
              <a:t>okuženih</a:t>
            </a:r>
            <a:r>
              <a:rPr lang="sl-SI" b="1" dirty="0">
                <a:solidFill>
                  <a:schemeClr val="accent5"/>
                </a:solidFill>
              </a:rPr>
              <a:t> </a:t>
            </a:r>
            <a:r>
              <a:rPr lang="sl-SI" dirty="0">
                <a:solidFill>
                  <a:schemeClr val="accent5"/>
                </a:solidFill>
              </a:rPr>
              <a:t>po besedah</a:t>
            </a:r>
            <a:r>
              <a:rPr lang="sl-SI" dirty="0">
                <a:solidFill>
                  <a:srgbClr val="FF0000"/>
                </a:solidFill>
              </a:rPr>
              <a:t> </a:t>
            </a:r>
            <a:r>
              <a:rPr lang="sl-SI" b="1" dirty="0"/>
              <a:t>ministra</a:t>
            </a:r>
            <a:r>
              <a:rPr lang="sl-SI" dirty="0">
                <a:solidFill>
                  <a:srgbClr val="FF0000"/>
                </a:solidFill>
              </a:rPr>
              <a:t> </a:t>
            </a:r>
            <a:r>
              <a:rPr lang="sl-SI" dirty="0">
                <a:solidFill>
                  <a:schemeClr val="accent5"/>
                </a:solidFill>
              </a:rPr>
              <a:t>žal narašča.</a:t>
            </a:r>
          </a:p>
          <a:p>
            <a:pPr>
              <a:lnSpc>
                <a:spcPct val="110000"/>
              </a:lnSpc>
            </a:pPr>
            <a:endParaRPr lang="sl-SI" sz="1600" dirty="0" smtClean="0"/>
          </a:p>
          <a:p>
            <a:pPr>
              <a:lnSpc>
                <a:spcPct val="110000"/>
              </a:lnSpc>
            </a:pPr>
            <a:r>
              <a:rPr lang="sl-SI" sz="1600" dirty="0"/>
              <a:t>Ključno: prepoznavanje predmetnopomenske reference </a:t>
            </a:r>
          </a:p>
          <a:p>
            <a:pPr>
              <a:lnSpc>
                <a:spcPct val="110000"/>
              </a:lnSpc>
            </a:pPr>
            <a:endParaRPr lang="sl-SI" sz="1600" dirty="0" smtClean="0"/>
          </a:p>
          <a:p>
            <a:pPr>
              <a:lnSpc>
                <a:spcPct val="110000"/>
              </a:lnSpc>
            </a:pPr>
            <a:r>
              <a:rPr lang="sl-SI" sz="1600" dirty="0" smtClean="0"/>
              <a:t>Kdo je </a:t>
            </a:r>
            <a:r>
              <a:rPr lang="sl-SI" sz="1600" i="1" dirty="0" err="1" smtClean="0"/>
              <a:t>Šabeder</a:t>
            </a:r>
            <a:r>
              <a:rPr lang="sl-SI" sz="1600" dirty="0" smtClean="0"/>
              <a:t>?</a:t>
            </a:r>
          </a:p>
          <a:p>
            <a:pPr>
              <a:lnSpc>
                <a:spcPct val="110000"/>
              </a:lnSpc>
            </a:pPr>
            <a:r>
              <a:rPr lang="sl-SI" sz="1600" dirty="0" smtClean="0"/>
              <a:t>Na kaj se nanaša besedna zveza </a:t>
            </a:r>
            <a:r>
              <a:rPr lang="sl-SI" sz="1600" i="1" dirty="0" smtClean="0"/>
              <a:t>27 primerov</a:t>
            </a:r>
            <a:r>
              <a:rPr lang="sl-SI" sz="1600" dirty="0" smtClean="0"/>
              <a:t>?</a:t>
            </a:r>
          </a:p>
          <a:p>
            <a:pPr>
              <a:lnSpc>
                <a:spcPct val="110000"/>
              </a:lnSpc>
            </a:pPr>
            <a:r>
              <a:rPr lang="sl-SI" sz="1600" dirty="0" smtClean="0"/>
              <a:t>V katerem (pomenskem) razmerju so izrazi </a:t>
            </a:r>
            <a:r>
              <a:rPr lang="sl-SI" sz="1600" i="1" dirty="0" smtClean="0"/>
              <a:t>ljubljanska regija, Dolenjska, Murska Sobota</a:t>
            </a:r>
            <a:r>
              <a:rPr lang="sl-SI" sz="1600" dirty="0" smtClean="0"/>
              <a:t>?</a:t>
            </a:r>
            <a:endParaRPr lang="sl-SI" sz="1600" dirty="0"/>
          </a:p>
          <a:p>
            <a:pPr>
              <a:lnSpc>
                <a:spcPct val="110000"/>
              </a:lnSpc>
            </a:pPr>
            <a:endParaRPr lang="sl-SI" sz="1600" dirty="0"/>
          </a:p>
          <a:p>
            <a:pPr>
              <a:lnSpc>
                <a:spcPct val="110000"/>
              </a:lnSpc>
            </a:pPr>
            <a:r>
              <a:rPr lang="sl-SI" sz="1100" dirty="0" smtClean="0"/>
              <a:t>(Ne)identičnost razmerja med referenco in </a:t>
            </a:r>
            <a:r>
              <a:rPr lang="sl-SI" sz="1100" dirty="0" err="1" smtClean="0"/>
              <a:t>koreferenco</a:t>
            </a:r>
            <a:r>
              <a:rPr lang="sl-SI" sz="1100" dirty="0" smtClean="0"/>
              <a:t>.</a:t>
            </a:r>
            <a:endParaRPr lang="sl-SI" sz="1100" dirty="0"/>
          </a:p>
        </p:txBody>
      </p:sp>
    </p:spTree>
    <p:extLst>
      <p:ext uri="{BB962C8B-B14F-4D97-AF65-F5344CB8AC3E}">
        <p14:creationId xmlns:p14="http://schemas.microsoft.com/office/powerpoint/2010/main" val="1984236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640915" y="483325"/>
            <a:ext cx="7973932" cy="5179422"/>
          </a:xfrm>
          <a:prstGeom prst="rect">
            <a:avLst/>
          </a:prstGeom>
        </p:spPr>
      </p:pic>
      <p:sp>
        <p:nvSpPr>
          <p:cNvPr id="5" name="Zaobljeni pravokotnik 4"/>
          <p:cNvSpPr/>
          <p:nvPr/>
        </p:nvSpPr>
        <p:spPr>
          <a:xfrm>
            <a:off x="8725989" y="979713"/>
            <a:ext cx="2965267" cy="2442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Različna zorna kota – različna pričakovanja, različno razumevanje smisla ubesedenega, potreba po uskladitvi</a:t>
            </a:r>
            <a:endParaRPr lang="sl-SI" dirty="0"/>
          </a:p>
        </p:txBody>
      </p:sp>
      <p:sp>
        <p:nvSpPr>
          <p:cNvPr id="6" name="PoljeZBesedilom 5"/>
          <p:cNvSpPr txBox="1"/>
          <p:nvPr/>
        </p:nvSpPr>
        <p:spPr>
          <a:xfrm>
            <a:off x="3239588" y="5525411"/>
            <a:ext cx="4349932" cy="261610"/>
          </a:xfrm>
          <a:prstGeom prst="rect">
            <a:avLst/>
          </a:prstGeom>
          <a:noFill/>
        </p:spPr>
        <p:txBody>
          <a:bodyPr wrap="square" rtlCol="0">
            <a:spAutoFit/>
          </a:bodyPr>
          <a:lstStyle/>
          <a:p>
            <a:r>
              <a:rPr lang="sl-SI" sz="1100" dirty="0" smtClean="0"/>
              <a:t>Zapis telefonskega pogovora med zakoncema, vir: Slovenščina na dlani </a:t>
            </a:r>
            <a:endParaRPr lang="sl-SI" sz="1100" dirty="0"/>
          </a:p>
        </p:txBody>
      </p:sp>
      <p:sp>
        <p:nvSpPr>
          <p:cNvPr id="8" name="Ovalni oblaček 7"/>
          <p:cNvSpPr/>
          <p:nvPr/>
        </p:nvSpPr>
        <p:spPr>
          <a:xfrm>
            <a:off x="7648196" y="4702627"/>
            <a:ext cx="600891" cy="594361"/>
          </a:xfrm>
          <a:prstGeom prst="wedgeEllipseCallout">
            <a:avLst>
              <a:gd name="adj1" fmla="val -969647"/>
              <a:gd name="adj2" fmla="val -535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a:t>
            </a:r>
            <a:endParaRPr lang="sl-SI" dirty="0"/>
          </a:p>
        </p:txBody>
      </p:sp>
      <p:sp>
        <p:nvSpPr>
          <p:cNvPr id="9" name="Puščica dol 8"/>
          <p:cNvSpPr/>
          <p:nvPr/>
        </p:nvSpPr>
        <p:spPr>
          <a:xfrm>
            <a:off x="10125345" y="3536768"/>
            <a:ext cx="166553" cy="953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oljeZBesedilom 9"/>
          <p:cNvSpPr txBox="1"/>
          <p:nvPr/>
        </p:nvSpPr>
        <p:spPr>
          <a:xfrm>
            <a:off x="9150532" y="4604658"/>
            <a:ext cx="2658291" cy="738664"/>
          </a:xfrm>
          <a:prstGeom prst="rect">
            <a:avLst/>
          </a:prstGeom>
          <a:noFill/>
        </p:spPr>
        <p:txBody>
          <a:bodyPr wrap="square" rtlCol="0">
            <a:spAutoFit/>
          </a:bodyPr>
          <a:lstStyle/>
          <a:p>
            <a:r>
              <a:rPr lang="sl-SI" sz="1400" dirty="0" smtClean="0"/>
              <a:t>Kako določiti slogovni </a:t>
            </a:r>
            <a:r>
              <a:rPr lang="sl-SI" sz="1400" dirty="0"/>
              <a:t>postopek</a:t>
            </a:r>
            <a:r>
              <a:rPr lang="sl-SI" sz="1400" dirty="0" smtClean="0"/>
              <a:t>/</a:t>
            </a:r>
          </a:p>
          <a:p>
            <a:r>
              <a:rPr lang="sl-SI" sz="1400" dirty="0" smtClean="0"/>
              <a:t>ubeseditveni </a:t>
            </a:r>
            <a:r>
              <a:rPr lang="sl-SI" sz="1400" dirty="0"/>
              <a:t>način</a:t>
            </a:r>
            <a:r>
              <a:rPr lang="sl-SI" sz="1400" dirty="0" smtClean="0"/>
              <a:t>/</a:t>
            </a:r>
          </a:p>
          <a:p>
            <a:r>
              <a:rPr lang="sl-SI" sz="1400" dirty="0" smtClean="0"/>
              <a:t>način </a:t>
            </a:r>
            <a:r>
              <a:rPr lang="sl-SI" sz="1400" dirty="0"/>
              <a:t>razvijanja teme?</a:t>
            </a:r>
          </a:p>
        </p:txBody>
      </p:sp>
    </p:spTree>
    <p:extLst>
      <p:ext uri="{BB962C8B-B14F-4D97-AF65-F5344CB8AC3E}">
        <p14:creationId xmlns:p14="http://schemas.microsoft.com/office/powerpoint/2010/main" val="6023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3068" y="227966"/>
            <a:ext cx="10515600" cy="993412"/>
          </a:xfrm>
        </p:spPr>
        <p:txBody>
          <a:bodyPr/>
          <a:lstStyle/>
          <a:p>
            <a:r>
              <a:rPr lang="sl-SI" dirty="0" smtClean="0"/>
              <a:t>Pragmatična literarna stilistika</a:t>
            </a:r>
            <a:endParaRPr lang="sl-SI" dirty="0"/>
          </a:p>
        </p:txBody>
      </p:sp>
      <p:sp>
        <p:nvSpPr>
          <p:cNvPr id="3" name="Označba mesta vsebine 2"/>
          <p:cNvSpPr>
            <a:spLocks noGrp="1"/>
          </p:cNvSpPr>
          <p:nvPr>
            <p:ph idx="1"/>
          </p:nvPr>
        </p:nvSpPr>
        <p:spPr>
          <a:xfrm>
            <a:off x="515983" y="1293223"/>
            <a:ext cx="10837817" cy="4883740"/>
          </a:xfrm>
        </p:spPr>
        <p:txBody>
          <a:bodyPr>
            <a:normAutofit/>
          </a:bodyPr>
          <a:lstStyle/>
          <a:p>
            <a:r>
              <a:rPr lang="sl-SI" sz="1800" dirty="0" smtClean="0"/>
              <a:t>Povezanost stilistike in jezikovne pragmatike je na ravni izreka/govornega </a:t>
            </a:r>
            <a:r>
              <a:rPr lang="sl-SI" sz="1800" dirty="0"/>
              <a:t>dejanja kot osnovnega predmeta njunega raziskovanja oz. elokucije kot odkrivanja ustreznih izrazov za </a:t>
            </a:r>
            <a:r>
              <a:rPr lang="sl-SI" sz="1800" dirty="0" err="1"/>
              <a:t>ubesedenje</a:t>
            </a:r>
            <a:r>
              <a:rPr lang="sl-SI" sz="1800" dirty="0"/>
              <a:t> ideje</a:t>
            </a:r>
            <a:r>
              <a:rPr lang="sl-SI" sz="1800" dirty="0" smtClean="0"/>
              <a:t>.</a:t>
            </a:r>
          </a:p>
          <a:p>
            <a:pPr lvl="1"/>
            <a:r>
              <a:rPr lang="sl-SI" sz="1600" dirty="0" smtClean="0"/>
              <a:t>Procesi izbiranja </a:t>
            </a:r>
            <a:r>
              <a:rPr lang="sl-SI" sz="1600" dirty="0" err="1" smtClean="0"/>
              <a:t>vs</a:t>
            </a:r>
            <a:r>
              <a:rPr lang="sl-SI" sz="1600" dirty="0" smtClean="0"/>
              <a:t>. manifestacija narejenih izbir na jezikovni ravni: jezikovnemu </a:t>
            </a:r>
            <a:r>
              <a:rPr lang="sl-SI" sz="1600" dirty="0"/>
              <a:t>uporabniku omogočajo izbiro jezikovnih pojavov tam, kjer je izbira </a:t>
            </a:r>
            <a:r>
              <a:rPr lang="sl-SI" sz="1600" dirty="0" smtClean="0"/>
              <a:t>mogoča </a:t>
            </a:r>
            <a:r>
              <a:rPr lang="sl-SI" sz="1600" dirty="0"/>
              <a:t>(npr. </a:t>
            </a:r>
            <a:r>
              <a:rPr lang="sl-SI" sz="1600" i="1" dirty="0"/>
              <a:t>Peter bere</a:t>
            </a:r>
            <a:r>
              <a:rPr lang="sl-SI" sz="1600" dirty="0"/>
              <a:t> </a:t>
            </a:r>
            <a:r>
              <a:rPr lang="sl-SI" sz="1600" dirty="0" err="1"/>
              <a:t>vs</a:t>
            </a:r>
            <a:r>
              <a:rPr lang="sl-SI" sz="1600" dirty="0"/>
              <a:t>. </a:t>
            </a:r>
            <a:r>
              <a:rPr lang="sl-SI" sz="1600" i="1" dirty="0"/>
              <a:t>Peter bereš</a:t>
            </a:r>
            <a:r>
              <a:rPr lang="sl-SI" sz="1600" dirty="0"/>
              <a:t>, a </a:t>
            </a:r>
            <a:r>
              <a:rPr lang="sl-SI" sz="1600" i="1" dirty="0"/>
              <a:t>Peter, (kaj) bereš?</a:t>
            </a:r>
            <a:r>
              <a:rPr lang="sl-SI" sz="1600" dirty="0"/>
              <a:t>).</a:t>
            </a:r>
          </a:p>
          <a:p>
            <a:r>
              <a:rPr lang="sl-SI" sz="1800" dirty="0" smtClean="0"/>
              <a:t>Če </a:t>
            </a:r>
            <a:r>
              <a:rPr lang="sl-SI" sz="1800" dirty="0"/>
              <a:t>je pragmatika teorija primernosti jezikovnega izraza glede na </a:t>
            </a:r>
            <a:r>
              <a:rPr lang="sl-SI" sz="1800" dirty="0" smtClean="0"/>
              <a:t>kontekst, </a:t>
            </a:r>
            <a:r>
              <a:rPr lang="sl-SI" sz="1800" dirty="0"/>
              <a:t>je stilistika teorija njegove učinkovitosti</a:t>
            </a:r>
            <a:r>
              <a:rPr lang="sl-SI" sz="1800" dirty="0" smtClean="0"/>
              <a:t>.</a:t>
            </a:r>
          </a:p>
          <a:p>
            <a:r>
              <a:rPr lang="sl-SI" sz="1800" dirty="0" smtClean="0"/>
              <a:t>Stilistične </a:t>
            </a:r>
            <a:r>
              <a:rPr lang="sl-SI" sz="1800" dirty="0"/>
              <a:t>analize tudi literarnih besedil </a:t>
            </a:r>
            <a:r>
              <a:rPr lang="sl-SI" sz="1800" dirty="0" smtClean="0"/>
              <a:t>so v </a:t>
            </a:r>
            <a:r>
              <a:rPr lang="sl-SI" sz="1800" dirty="0"/>
              <a:t>prvi vrsti namenjeni pedagoškim ciljem (</a:t>
            </a:r>
            <a:r>
              <a:rPr lang="sl-SI" sz="1800" dirty="0" err="1"/>
              <a:t>Green</a:t>
            </a:r>
            <a:r>
              <a:rPr lang="sl-SI" sz="1800" dirty="0"/>
              <a:t> 2006: 266</a:t>
            </a:r>
            <a:r>
              <a:rPr lang="sl-SI" sz="1800" dirty="0" smtClean="0"/>
              <a:t>).</a:t>
            </a:r>
          </a:p>
          <a:p>
            <a:r>
              <a:rPr lang="sl-SI" sz="1800" dirty="0" smtClean="0"/>
              <a:t>Stil ni le identitetna navigacija, ampak tudi kulturni pojav, kar dodatno povezuje obe vedi in dela </a:t>
            </a:r>
            <a:r>
              <a:rPr lang="sl-SI" sz="1800" dirty="0"/>
              <a:t>pragmatično teorijo zlasti z vidika analiziranja razmerij med notranjimi udeleženci besedila </a:t>
            </a:r>
            <a:r>
              <a:rPr lang="sl-SI" sz="1800" dirty="0" smtClean="0"/>
              <a:t>uporabno </a:t>
            </a:r>
            <a:r>
              <a:rPr lang="sl-SI" sz="1800" dirty="0"/>
              <a:t>tudi za interpretacijo literarnega besedila.  </a:t>
            </a:r>
          </a:p>
          <a:p>
            <a:r>
              <a:rPr lang="sl-SI" sz="1800" dirty="0" smtClean="0"/>
              <a:t>Pragmatična </a:t>
            </a:r>
            <a:r>
              <a:rPr lang="sl-SI" sz="1800" dirty="0"/>
              <a:t>literarna stilistika v literarnih </a:t>
            </a:r>
            <a:r>
              <a:rPr lang="sl-SI" sz="1800" dirty="0" smtClean="0"/>
              <a:t>besedilih raziskuje </a:t>
            </a:r>
            <a:r>
              <a:rPr lang="sl-SI" sz="1800" dirty="0"/>
              <a:t>razmerja med jezikovno obliko in pragmatično interpretacijo ter pojasnjuje vidike jezika, ki jih pragmatika ali stilistika neodvisno ena od druge ne moreta </a:t>
            </a:r>
            <a:r>
              <a:rPr lang="sl-SI" sz="1800" dirty="0" smtClean="0"/>
              <a:t>dati.</a:t>
            </a:r>
            <a:endParaRPr lang="sl-SI" sz="1800" dirty="0"/>
          </a:p>
          <a:p>
            <a:r>
              <a:rPr lang="sl-SI" sz="1800" dirty="0" smtClean="0"/>
              <a:t>Poimenovanje </a:t>
            </a:r>
            <a:r>
              <a:rPr lang="sl-SI" sz="1800" dirty="0"/>
              <a:t>pragmatična literarna stilistika </a:t>
            </a:r>
            <a:r>
              <a:rPr lang="sl-SI" sz="1800" dirty="0" smtClean="0"/>
              <a:t>izrecno </a:t>
            </a:r>
            <a:r>
              <a:rPr lang="sl-SI" sz="1800" dirty="0"/>
              <a:t>izpostavlja metode (npr. deskriptivna, interpretativna), vidike (npr. vljudnostne strategije, govorna dejanja, poudarek na jeziku) in predmet jezikoslovnega </a:t>
            </a:r>
            <a:r>
              <a:rPr lang="sl-SI" sz="1800" dirty="0" smtClean="0"/>
              <a:t>raziskovanja (literarno besedilo).</a:t>
            </a:r>
            <a:endParaRPr lang="sl-SI" sz="1800" dirty="0"/>
          </a:p>
        </p:txBody>
      </p:sp>
    </p:spTree>
    <p:extLst>
      <p:ext uri="{BB962C8B-B14F-4D97-AF65-F5344CB8AC3E}">
        <p14:creationId xmlns:p14="http://schemas.microsoft.com/office/powerpoint/2010/main" val="1993005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06D76EAACDA444B6F083E976773DEE" ma:contentTypeVersion="11" ma:contentTypeDescription="Ustvari nov dokument." ma:contentTypeScope="" ma:versionID="c7ce602ffc16583af1883ed7684a5866">
  <xsd:schema xmlns:xsd="http://www.w3.org/2001/XMLSchema" xmlns:xs="http://www.w3.org/2001/XMLSchema" xmlns:p="http://schemas.microsoft.com/office/2006/metadata/properties" xmlns:ns2="771ddbd4-0a61-420c-9c5b-0516151562c9" xmlns:ns3="639c611c-d4e4-4679-8296-25aacb133403" targetNamespace="http://schemas.microsoft.com/office/2006/metadata/properties" ma:root="true" ma:fieldsID="10afe7454102c5728a692cfaa645b334" ns2:_="" ns3:_="">
    <xsd:import namespace="771ddbd4-0a61-420c-9c5b-0516151562c9"/>
    <xsd:import namespace="639c611c-d4e4-4679-8296-25aacb1334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9c611c-d4e4-4679-8296-25aacb133403" elementFormDefault="qualified">
    <xsd:import namespace="http://schemas.microsoft.com/office/2006/documentManagement/types"/>
    <xsd:import namespace="http://schemas.microsoft.com/office/infopath/2007/PartnerControls"/>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F99805-30D8-4CF3-B59D-BE6CA9524C3A}"/>
</file>

<file path=customXml/itemProps2.xml><?xml version="1.0" encoding="utf-8"?>
<ds:datastoreItem xmlns:ds="http://schemas.openxmlformats.org/officeDocument/2006/customXml" ds:itemID="{C6A8EC7D-919B-4AD0-A915-2DF88BE6D33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e71a9ada-7184-400b-ace2-a9e6c7ff74d9"/>
    <ds:schemaRef ds:uri="http://schemas.openxmlformats.org/package/2006/metadata/core-properties"/>
    <ds:schemaRef ds:uri="566823c8-4a90-4a9e-9cf1-140a7898aae2"/>
    <ds:schemaRef ds:uri="http://www.w3.org/XML/1998/namespace"/>
  </ds:schemaRefs>
</ds:datastoreItem>
</file>

<file path=customXml/itemProps3.xml><?xml version="1.0" encoding="utf-8"?>
<ds:datastoreItem xmlns:ds="http://schemas.openxmlformats.org/officeDocument/2006/customXml" ds:itemID="{666A9057-96F3-4183-AFA3-B983ED60E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1533</TotalTime>
  <Words>2547</Words>
  <Application>Microsoft Office PowerPoint</Application>
  <PresentationFormat>Širokozaslonsko</PresentationFormat>
  <Paragraphs>172</Paragraphs>
  <Slides>16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16</vt:i4>
      </vt:variant>
    </vt:vector>
  </HeadingPairs>
  <TitlesOfParts>
    <vt:vector size="21" baseType="lpstr">
      <vt:lpstr>Arial</vt:lpstr>
      <vt:lpstr>Calibri</vt:lpstr>
      <vt:lpstr>Calibri Light</vt:lpstr>
      <vt:lpstr>Times New Roman</vt:lpstr>
      <vt:lpstr>Officeova tema</vt:lpstr>
      <vt:lpstr>ALI JE GOVOR IN S TEM BESEDILO RES VIR NESPORAZUMOV, KOT PRAVI MALI PRINC?</vt:lpstr>
      <vt:lpstr>PowerPointova predstavitev</vt:lpstr>
      <vt:lpstr>Razmerje jezik – besedilo</vt:lpstr>
      <vt:lpstr>Ločevanje besedila in diskurza?</vt:lpstr>
      <vt:lpstr>Besediloslovje in druge discipline</vt:lpstr>
      <vt:lpstr>Kontekst in osebini „svetovi“</vt:lpstr>
      <vt:lpstr>PowerPointova predstavitev</vt:lpstr>
      <vt:lpstr>PowerPointova predstavitev</vt:lpstr>
      <vt:lpstr>Pragmatična literarna stilistika</vt:lpstr>
      <vt:lpstr>Literarno besedilo</vt:lpstr>
      <vt:lpstr>Gradivo, analiza</vt:lpstr>
      <vt:lpstr>PowerPointova predstavitev</vt:lpstr>
      <vt:lpstr>PowerPointova predstavitev</vt:lpstr>
      <vt:lpstr>PowerPointova predstavitev</vt:lpstr>
      <vt:lpstr>PowerPointova predstavitev</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Špela Bregač</cp:lastModifiedBy>
  <cp:revision>79</cp:revision>
  <dcterms:created xsi:type="dcterms:W3CDTF">2017-08-16T10:43:35Z</dcterms:created>
  <dcterms:modified xsi:type="dcterms:W3CDTF">2022-07-01T09:25:10Z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ies>
</file>