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60" r:id="rId3"/>
    <p:sldId id="261" r:id="rId4"/>
    <p:sldId id="262" r:id="rId5"/>
    <p:sldId id="263" r:id="rId6"/>
    <p:sldId id="264" r:id="rId7"/>
    <p:sldId id="265" r:id="rId8"/>
    <p:sldId id="266" r:id="rId9"/>
    <p:sldId id="267" r:id="rId10"/>
    <p:sldId id="269" r:id="rId11"/>
    <p:sldId id="273" r:id="rId12"/>
    <p:sldId id="270" r:id="rId13"/>
    <p:sldId id="274" r:id="rId14"/>
    <p:sldId id="271" r:id="rId15"/>
    <p:sldId id="275" r:id="rId16"/>
    <p:sldId id="276" r:id="rId17"/>
    <p:sldId id="272" r:id="rId18"/>
    <p:sldId id="268"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6112"/>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6" autoAdjust="0"/>
    <p:restoredTop sz="94343" autoAdjust="0"/>
  </p:normalViewPr>
  <p:slideViewPr>
    <p:cSldViewPr snapToGrid="0">
      <p:cViewPr>
        <p:scale>
          <a:sx n="60" d="100"/>
          <a:sy n="60" d="100"/>
        </p:scale>
        <p:origin x="774" y="1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13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A702D2-BE9F-4DED-9848-A30745E8DFE4}" type="datetimeFigureOut">
              <a:rPr lang="sl-SI" smtClean="0"/>
              <a:t>30. 06. 2022</a:t>
            </a:fld>
            <a:endParaRPr lang="sl-SI"/>
          </a:p>
        </p:txBody>
      </p:sp>
      <p:sp>
        <p:nvSpPr>
          <p:cNvPr id="4" name="Označba mesta no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0F6CBE-E97C-4014-B6B7-E101EA880C81}" type="slidenum">
              <a:rPr lang="sl-SI" smtClean="0"/>
              <a:t>‹#›</a:t>
            </a:fld>
            <a:endParaRPr lang="sl-SI"/>
          </a:p>
        </p:txBody>
      </p:sp>
    </p:spTree>
    <p:extLst>
      <p:ext uri="{BB962C8B-B14F-4D97-AF65-F5344CB8AC3E}">
        <p14:creationId xmlns:p14="http://schemas.microsoft.com/office/powerpoint/2010/main" val="257489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936D74-744E-4CAC-B50A-D0E8E4828B03}" type="datetimeFigureOut">
              <a:rPr lang="sl-SI" smtClean="0"/>
              <a:t>30. 06. 2022</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47272B-C9B9-488C-B35F-C6CC1459187F}" type="slidenum">
              <a:rPr lang="sl-SI" smtClean="0"/>
              <a:t>‹#›</a:t>
            </a:fld>
            <a:endParaRPr lang="sl-SI"/>
          </a:p>
        </p:txBody>
      </p:sp>
    </p:spTree>
    <p:extLst>
      <p:ext uri="{BB962C8B-B14F-4D97-AF65-F5344CB8AC3E}">
        <p14:creationId xmlns:p14="http://schemas.microsoft.com/office/powerpoint/2010/main" val="263531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1</a:t>
            </a:fld>
            <a:endParaRPr lang="sl-SI"/>
          </a:p>
        </p:txBody>
      </p:sp>
    </p:spTree>
    <p:extLst>
      <p:ext uri="{BB962C8B-B14F-4D97-AF65-F5344CB8AC3E}">
        <p14:creationId xmlns:p14="http://schemas.microsoft.com/office/powerpoint/2010/main" val="95388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10</a:t>
            </a:fld>
            <a:endParaRPr lang="sl-SI"/>
          </a:p>
        </p:txBody>
      </p:sp>
    </p:spTree>
    <p:extLst>
      <p:ext uri="{BB962C8B-B14F-4D97-AF65-F5344CB8AC3E}">
        <p14:creationId xmlns:p14="http://schemas.microsoft.com/office/powerpoint/2010/main" val="146091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12</a:t>
            </a:fld>
            <a:endParaRPr lang="sl-SI"/>
          </a:p>
        </p:txBody>
      </p:sp>
    </p:spTree>
    <p:extLst>
      <p:ext uri="{BB962C8B-B14F-4D97-AF65-F5344CB8AC3E}">
        <p14:creationId xmlns:p14="http://schemas.microsoft.com/office/powerpoint/2010/main" val="236476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14</a:t>
            </a:fld>
            <a:endParaRPr lang="sl-SI"/>
          </a:p>
        </p:txBody>
      </p:sp>
    </p:spTree>
    <p:extLst>
      <p:ext uri="{BB962C8B-B14F-4D97-AF65-F5344CB8AC3E}">
        <p14:creationId xmlns:p14="http://schemas.microsoft.com/office/powerpoint/2010/main" val="27376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17</a:t>
            </a:fld>
            <a:endParaRPr lang="sl-SI"/>
          </a:p>
        </p:txBody>
      </p:sp>
    </p:spTree>
    <p:extLst>
      <p:ext uri="{BB962C8B-B14F-4D97-AF65-F5344CB8AC3E}">
        <p14:creationId xmlns:p14="http://schemas.microsoft.com/office/powerpoint/2010/main" val="416680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18</a:t>
            </a:fld>
            <a:endParaRPr lang="sl-SI"/>
          </a:p>
        </p:txBody>
      </p:sp>
    </p:spTree>
    <p:extLst>
      <p:ext uri="{BB962C8B-B14F-4D97-AF65-F5344CB8AC3E}">
        <p14:creationId xmlns:p14="http://schemas.microsoft.com/office/powerpoint/2010/main" val="345450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2</a:t>
            </a:fld>
            <a:endParaRPr lang="sl-SI"/>
          </a:p>
        </p:txBody>
      </p:sp>
    </p:spTree>
    <p:extLst>
      <p:ext uri="{BB962C8B-B14F-4D97-AF65-F5344CB8AC3E}">
        <p14:creationId xmlns:p14="http://schemas.microsoft.com/office/powerpoint/2010/main" val="331286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3</a:t>
            </a:fld>
            <a:endParaRPr lang="sl-SI"/>
          </a:p>
        </p:txBody>
      </p:sp>
    </p:spTree>
    <p:extLst>
      <p:ext uri="{BB962C8B-B14F-4D97-AF65-F5344CB8AC3E}">
        <p14:creationId xmlns:p14="http://schemas.microsoft.com/office/powerpoint/2010/main" val="124417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4</a:t>
            </a:fld>
            <a:endParaRPr lang="sl-SI"/>
          </a:p>
        </p:txBody>
      </p:sp>
    </p:spTree>
    <p:extLst>
      <p:ext uri="{BB962C8B-B14F-4D97-AF65-F5344CB8AC3E}">
        <p14:creationId xmlns:p14="http://schemas.microsoft.com/office/powerpoint/2010/main" val="99908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5</a:t>
            </a:fld>
            <a:endParaRPr lang="sl-SI"/>
          </a:p>
        </p:txBody>
      </p:sp>
    </p:spTree>
    <p:extLst>
      <p:ext uri="{BB962C8B-B14F-4D97-AF65-F5344CB8AC3E}">
        <p14:creationId xmlns:p14="http://schemas.microsoft.com/office/powerpoint/2010/main" val="156072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6</a:t>
            </a:fld>
            <a:endParaRPr lang="sl-SI"/>
          </a:p>
        </p:txBody>
      </p:sp>
    </p:spTree>
    <p:extLst>
      <p:ext uri="{BB962C8B-B14F-4D97-AF65-F5344CB8AC3E}">
        <p14:creationId xmlns:p14="http://schemas.microsoft.com/office/powerpoint/2010/main" val="22922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7</a:t>
            </a:fld>
            <a:endParaRPr lang="sl-SI"/>
          </a:p>
        </p:txBody>
      </p:sp>
    </p:spTree>
    <p:extLst>
      <p:ext uri="{BB962C8B-B14F-4D97-AF65-F5344CB8AC3E}">
        <p14:creationId xmlns:p14="http://schemas.microsoft.com/office/powerpoint/2010/main" val="72273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8</a:t>
            </a:fld>
            <a:endParaRPr lang="sl-SI"/>
          </a:p>
        </p:txBody>
      </p:sp>
    </p:spTree>
    <p:extLst>
      <p:ext uri="{BB962C8B-B14F-4D97-AF65-F5344CB8AC3E}">
        <p14:creationId xmlns:p14="http://schemas.microsoft.com/office/powerpoint/2010/main" val="116809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C47272B-C9B9-488C-B35F-C6CC1459187F}" type="slidenum">
              <a:rPr lang="sl-SI" smtClean="0"/>
              <a:t>9</a:t>
            </a:fld>
            <a:endParaRPr lang="sl-SI"/>
          </a:p>
        </p:txBody>
      </p:sp>
    </p:spTree>
    <p:extLst>
      <p:ext uri="{BB962C8B-B14F-4D97-AF65-F5344CB8AC3E}">
        <p14:creationId xmlns:p14="http://schemas.microsoft.com/office/powerpoint/2010/main" val="3248083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oljeZBesedilom 6"/>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9" name="Slik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1542091324"/>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oljeZBesedilom 8"/>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10" name="Slik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313535521"/>
      </p:ext>
    </p:extLst>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30. 06. 2022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33069751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470327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3143103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30. 06. 2022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9321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 id="2147483683" r:id="rId5"/>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8" Type="http://schemas.openxmlformats.org/officeDocument/2006/relationships/hyperlink" Target="https://www.zrss.si/pdf/Bralna_pismenost_gradniki.pdf" TargetMode="External"/><Relationship Id="rId3" Type="http://schemas.openxmlformats.org/officeDocument/2006/relationships/hyperlink" Target="http://www.dlib.si/" TargetMode="External"/><Relationship Id="rId7" Type="http://schemas.openxmlformats.org/officeDocument/2006/relationships/hyperlink" Target="https://www.zrss.si/pdf/Spodbujanje_razvoja_pismenosti.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enterslo.si/wp-content/uploads/2015/10/SEJO-komplet-za-splet.pdf" TargetMode="External"/><Relationship Id="rId5" Type="http://schemas.openxmlformats.org/officeDocument/2006/relationships/hyperlink" Target="https://www.kl-kl.si/files/fb/digitalne_knjige/modszertan/PRIROCNIK_za_ucitelje_dvojezicnih_sol_v_Prekmurju.pdf" TargetMode="External"/><Relationship Id="rId4" Type="http://schemas.openxmlformats.org/officeDocument/2006/relationships/hyperlink" Target="https://jop.splet.arnes.s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2133600" y="2116668"/>
            <a:ext cx="7732143" cy="1463296"/>
          </a:xfrm>
        </p:spPr>
        <p:txBody>
          <a:bodyPr>
            <a:normAutofit/>
          </a:bodyPr>
          <a:lstStyle/>
          <a:p>
            <a:pPr algn="l"/>
            <a:r>
              <a:rPr lang="sl-SI" sz="2900" b="1" dirty="0">
                <a:solidFill>
                  <a:srgbClr val="D46112"/>
                </a:solidFill>
                <a:latin typeface="Arial" panose="020B0604020202020204" pitchFamily="34" charset="0"/>
                <a:cs typeface="Arial" panose="020B0604020202020204" pitchFamily="34" charset="0"/>
              </a:rPr>
              <a:t>PRILAGAJANJE UČNEGA JEZIKA PRI VSEH PREDMETIH ZA GOVORCE SLOVENŠČINE KOT </a:t>
            </a:r>
            <a:r>
              <a:rPr lang="sl-SI" sz="2900" b="1" dirty="0" smtClean="0">
                <a:solidFill>
                  <a:srgbClr val="D46112"/>
                </a:solidFill>
                <a:latin typeface="Arial" panose="020B0604020202020204" pitchFamily="34" charset="0"/>
                <a:cs typeface="Arial" panose="020B0604020202020204" pitchFamily="34" charset="0"/>
              </a:rPr>
              <a:t>DRUGEGA JEZIKA</a:t>
            </a:r>
            <a:endParaRPr lang="sl-SI" sz="2400" b="1" dirty="0">
              <a:solidFill>
                <a:srgbClr val="D46112"/>
              </a:solidFill>
              <a:latin typeface="Arial" panose="020B0604020202020204" pitchFamily="34" charset="0"/>
              <a:cs typeface="Arial" panose="020B0604020202020204" pitchFamily="34" charset="0"/>
            </a:endParaRPr>
          </a:p>
        </p:txBody>
      </p:sp>
      <p:sp>
        <p:nvSpPr>
          <p:cNvPr id="6" name="Podnaslov 5"/>
          <p:cNvSpPr>
            <a:spLocks noGrp="1"/>
          </p:cNvSpPr>
          <p:nvPr>
            <p:ph type="subTitle" idx="1"/>
          </p:nvPr>
        </p:nvSpPr>
        <p:spPr>
          <a:xfrm>
            <a:off x="3007743" y="4183811"/>
            <a:ext cx="5498948" cy="905775"/>
          </a:xfrm>
        </p:spPr>
        <p:txBody>
          <a:bodyPr>
            <a:normAutofit/>
          </a:bodyPr>
          <a:lstStyle/>
          <a:p>
            <a:pPr algn="l"/>
            <a:r>
              <a:rPr lang="sl-SI" sz="1800" dirty="0" smtClean="0">
                <a:solidFill>
                  <a:srgbClr val="002060"/>
                </a:solidFill>
              </a:rPr>
              <a:t>Mira Hedžet Krkač</a:t>
            </a:r>
          </a:p>
          <a:p>
            <a:pPr algn="l"/>
            <a:r>
              <a:rPr lang="sl-SI" sz="1800" dirty="0" smtClean="0">
                <a:solidFill>
                  <a:srgbClr val="002060"/>
                </a:solidFill>
              </a:rPr>
              <a:t>Zavod RS za šolstvo.</a:t>
            </a:r>
            <a:endParaRPr lang="sl-SI" sz="1800" dirty="0">
              <a:solidFill>
                <a:srgbClr val="002060"/>
              </a:solidFill>
            </a:endParaRPr>
          </a:p>
        </p:txBody>
      </p:sp>
    </p:spTree>
    <p:extLst>
      <p:ext uri="{BB962C8B-B14F-4D97-AF65-F5344CB8AC3E}">
        <p14:creationId xmlns:p14="http://schemas.microsoft.com/office/powerpoint/2010/main" val="4115417241"/>
      </p:ext>
    </p:extLst>
  </p:cSld>
  <p:clrMapOvr>
    <a:masterClrMapping/>
  </p:clrMapOvr>
  <p:transition spd="med" advTm="87856">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79640"/>
            <a:ext cx="10515600" cy="825045"/>
          </a:xfrm>
        </p:spPr>
        <p:txBody>
          <a:bodyPr>
            <a:normAutofit/>
          </a:bodyPr>
          <a:lstStyle/>
          <a:p>
            <a:r>
              <a:rPr lang="sl-SI" sz="4000" b="1" dirty="0">
                <a:solidFill>
                  <a:schemeClr val="accent4">
                    <a:lumMod val="50000"/>
                  </a:schemeClr>
                </a:solidFill>
              </a:rPr>
              <a:t>PRIMER UČITELJEVE UPORABE </a:t>
            </a:r>
            <a:r>
              <a:rPr lang="sl-SI" sz="4000" b="1" dirty="0" smtClean="0">
                <a:solidFill>
                  <a:schemeClr val="accent4">
                    <a:lumMod val="50000"/>
                  </a:schemeClr>
                </a:solidFill>
              </a:rPr>
              <a:t>VODILA</a:t>
            </a:r>
            <a:endParaRPr lang="sl-SI" sz="4000" dirty="0">
              <a:solidFill>
                <a:schemeClr val="accent4">
                  <a:lumMod val="50000"/>
                </a:schemeClr>
              </a:solidFill>
            </a:endParaRPr>
          </a:p>
        </p:txBody>
      </p:sp>
      <p:sp>
        <p:nvSpPr>
          <p:cNvPr id="3" name="Označba mesta vsebine 2"/>
          <p:cNvSpPr>
            <a:spLocks noGrp="1"/>
          </p:cNvSpPr>
          <p:nvPr>
            <p:ph idx="1"/>
          </p:nvPr>
        </p:nvSpPr>
        <p:spPr>
          <a:xfrm>
            <a:off x="341086" y="1117617"/>
            <a:ext cx="7840388" cy="4630058"/>
          </a:xfrm>
          <a:solidFill>
            <a:schemeClr val="accent3">
              <a:lumMod val="40000"/>
              <a:lumOff val="60000"/>
            </a:schemeClr>
          </a:solidFill>
        </p:spPr>
        <p:txBody>
          <a:bodyPr>
            <a:noAutofit/>
          </a:bodyPr>
          <a:lstStyle/>
          <a:p>
            <a:pPr marL="0" indent="0">
              <a:buNone/>
            </a:pPr>
            <a:r>
              <a:rPr lang="sl-SI" sz="1400" b="1" dirty="0" smtClean="0"/>
              <a:t>Predmet: slovenščina</a:t>
            </a:r>
            <a:endParaRPr lang="sl-SI" sz="1400" dirty="0" smtClean="0"/>
          </a:p>
          <a:p>
            <a:pPr marL="0" indent="0">
              <a:buNone/>
            </a:pPr>
            <a:r>
              <a:rPr lang="sl-SI" sz="1800" b="1" dirty="0" smtClean="0"/>
              <a:t>4. razred osnovne šole</a:t>
            </a:r>
            <a:endParaRPr lang="sl-SI" sz="1800" dirty="0" smtClean="0"/>
          </a:p>
          <a:p>
            <a:pPr marL="0" indent="0">
              <a:buNone/>
            </a:pPr>
            <a:r>
              <a:rPr lang="sl-SI" sz="1800" b="1" dirty="0" smtClean="0"/>
              <a:t>Učni sklop: Novica</a:t>
            </a:r>
            <a:endParaRPr lang="sl-SI" sz="1800" dirty="0" smtClean="0"/>
          </a:p>
          <a:p>
            <a:pPr marL="0" indent="0">
              <a:buNone/>
            </a:pPr>
            <a:r>
              <a:rPr lang="sl-SI" sz="1800" b="1" dirty="0" smtClean="0"/>
              <a:t>Cilji učnega sklopa</a:t>
            </a:r>
            <a:endParaRPr lang="sl-SI" sz="1800" dirty="0" smtClean="0"/>
          </a:p>
          <a:p>
            <a:pPr marL="0" indent="0">
              <a:buNone/>
            </a:pPr>
            <a:r>
              <a:rPr lang="sl-SI" sz="1800" dirty="0" smtClean="0"/>
              <a:t>Učenci:</a:t>
            </a:r>
          </a:p>
          <a:p>
            <a:pPr marL="0" lvl="0" indent="0">
              <a:buNone/>
            </a:pPr>
            <a:r>
              <a:rPr lang="sl-SI" sz="1800" dirty="0" smtClean="0"/>
              <a:t>razvijajo zmožnost kritičnega sprejemanja </a:t>
            </a:r>
            <a:r>
              <a:rPr lang="sl-SI" sz="1800" dirty="0" err="1" smtClean="0"/>
              <a:t>enogovornih</a:t>
            </a:r>
            <a:r>
              <a:rPr lang="sl-SI" sz="1800" dirty="0" smtClean="0"/>
              <a:t> neumetnostnih besedil,</a:t>
            </a:r>
          </a:p>
          <a:p>
            <a:pPr marL="0" lvl="0" indent="0" fontAlgn="base">
              <a:buNone/>
            </a:pPr>
            <a:r>
              <a:rPr lang="sl-SI" sz="1800" dirty="0" smtClean="0"/>
              <a:t>gledajo, berejo in pozorno poslušajo kratko aktualno novico,</a:t>
            </a:r>
          </a:p>
          <a:p>
            <a:pPr marL="0" lvl="0" indent="0" fontAlgn="base">
              <a:buNone/>
            </a:pPr>
            <a:r>
              <a:rPr lang="sl-SI" sz="1800" dirty="0" smtClean="0"/>
              <a:t>določajo okoliščine nastanka besedila, sporočevalca in njegov namen ter povedo, po čem so to prepoznali,</a:t>
            </a:r>
          </a:p>
          <a:p>
            <a:pPr marL="0" lvl="0" indent="0" fontAlgn="base">
              <a:buNone/>
            </a:pPr>
            <a:r>
              <a:rPr lang="sl-SI" sz="1800" dirty="0" smtClean="0"/>
              <a:t>povzamejo temo in bistvene podatke novice,</a:t>
            </a:r>
          </a:p>
          <a:p>
            <a:pPr marL="0" lvl="0" indent="0" fontAlgn="base">
              <a:buNone/>
            </a:pPr>
            <a:r>
              <a:rPr lang="sl-SI" sz="1800" dirty="0" smtClean="0"/>
              <a:t>obnavljajo besedilo,</a:t>
            </a:r>
          </a:p>
          <a:p>
            <a:pPr marL="0" lvl="0" indent="0" fontAlgn="base">
              <a:buNone/>
            </a:pPr>
            <a:r>
              <a:rPr lang="sl-SI" sz="1800" dirty="0" smtClean="0"/>
              <a:t>napišejo svojo novico,</a:t>
            </a:r>
          </a:p>
          <a:p>
            <a:pPr marL="0" indent="0">
              <a:buNone/>
            </a:pPr>
            <a:r>
              <a:rPr lang="sl-SI" sz="1800" dirty="0" smtClean="0"/>
              <a:t>razvijajo jezikovno in slogovno zmožnost </a:t>
            </a:r>
            <a:endParaRPr lang="sl-SI" sz="1800" dirty="0"/>
          </a:p>
        </p:txBody>
      </p:sp>
    </p:spTree>
    <p:custDataLst>
      <p:tags r:id="rId1"/>
    </p:custDataLst>
    <p:extLst>
      <p:ext uri="{BB962C8B-B14F-4D97-AF65-F5344CB8AC3E}">
        <p14:creationId xmlns:p14="http://schemas.microsoft.com/office/powerpoint/2010/main" val="2247053848"/>
      </p:ext>
    </p:extLst>
  </p:cSld>
  <p:clrMapOvr>
    <a:masterClrMapping/>
  </p:clrMapOvr>
  <p:transition spd="med" advTm="24089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rotWithShape="1">
          <a:blip r:embed="rId3"/>
          <a:srcRect l="859" t="170" b="21374"/>
          <a:stretch/>
        </p:blipFill>
        <p:spPr>
          <a:xfrm>
            <a:off x="449179" y="625642"/>
            <a:ext cx="8133347" cy="3898232"/>
          </a:xfrm>
          <a:prstGeom prst="rect">
            <a:avLst/>
          </a:prstGeom>
        </p:spPr>
      </p:pic>
      <p:sp>
        <p:nvSpPr>
          <p:cNvPr id="5" name="Pravokotnik 4"/>
          <p:cNvSpPr/>
          <p:nvPr/>
        </p:nvSpPr>
        <p:spPr>
          <a:xfrm>
            <a:off x="449178" y="4748099"/>
            <a:ext cx="9256295" cy="1065676"/>
          </a:xfrm>
          <a:prstGeom prst="rect">
            <a:avLst/>
          </a:prstGeom>
          <a:solidFill>
            <a:schemeClr val="accent6">
              <a:lumMod val="20000"/>
              <a:lumOff val="80000"/>
            </a:schemeClr>
          </a:solidFill>
        </p:spPr>
        <p:txBody>
          <a:bodyPr wrap="square">
            <a:spAutoFit/>
          </a:bodyPr>
          <a:lstStyle/>
          <a:p>
            <a:pPr algn="just">
              <a:lnSpc>
                <a:spcPct val="107000"/>
              </a:lnSpc>
              <a:spcAft>
                <a:spcPts val="1000"/>
              </a:spcAft>
            </a:pPr>
            <a:r>
              <a:rPr lang="sl-SI" sz="2000" u="sng" dirty="0">
                <a:latin typeface="Calibri" panose="020F0502020204030204" pitchFamily="34" charset="0"/>
                <a:ea typeface="Calibri" panose="020F0502020204030204" pitchFamily="34" charset="0"/>
                <a:cs typeface="Times New Roman" panose="02020603050405020304" pitchFamily="18" charset="0"/>
              </a:rPr>
              <a:t>Prilagoditev učencu priseljencu:</a:t>
            </a:r>
            <a:r>
              <a:rPr lang="sl-SI" sz="2000" dirty="0">
                <a:latin typeface="Calibri" panose="020F0502020204030204" pitchFamily="34" charset="0"/>
                <a:ea typeface="Calibri" panose="020F0502020204030204" pitchFamily="34" charset="0"/>
                <a:cs typeface="Times New Roman" panose="02020603050405020304" pitchFamily="18" charset="0"/>
              </a:rPr>
              <a:t> Učitelj za učenca priseljenca izbere besedilo (novico), za katerega oceni, da besedišče ne bo povzročalo težav pri razumevanju in je blizu njegovemu izkustvenemu svetu. Ključno je, da učenec zna sporočiti, kaj iz besedila izve. </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17554945"/>
      </p:ext>
    </p:extLst>
  </p:cSld>
  <p:clrMapOvr>
    <a:masterClrMapping/>
  </p:clrMapOvr>
  <p:transition spd="med" advTm="15682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4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1379622" y="513581"/>
            <a:ext cx="8662736" cy="5453383"/>
          </a:xfrm>
          <a:prstGeom prst="rect">
            <a:avLst/>
          </a:prstGeom>
          <a:solidFill>
            <a:schemeClr val="accent1">
              <a:lumMod val="20000"/>
              <a:lumOff val="80000"/>
            </a:schemeClr>
          </a:solidFill>
        </p:spPr>
      </p:pic>
    </p:spTree>
    <p:extLst>
      <p:ext uri="{BB962C8B-B14F-4D97-AF65-F5344CB8AC3E}">
        <p14:creationId xmlns:p14="http://schemas.microsoft.com/office/powerpoint/2010/main" val="320239058"/>
      </p:ext>
    </p:extLst>
  </p:cSld>
  <p:clrMapOvr>
    <a:masterClrMapping/>
  </p:clrMapOvr>
  <p:transition spd="med" advTm="40351">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460286" y="673770"/>
            <a:ext cx="11040375" cy="4023578"/>
          </a:xfrm>
          <a:prstGeom prst="rect">
            <a:avLst/>
          </a:prstGeom>
          <a:solidFill>
            <a:schemeClr val="accent6">
              <a:lumMod val="20000"/>
              <a:lumOff val="80000"/>
            </a:schemeClr>
          </a:solidFill>
        </p:spPr>
      </p:pic>
    </p:spTree>
    <p:extLst>
      <p:ext uri="{BB962C8B-B14F-4D97-AF65-F5344CB8AC3E}">
        <p14:creationId xmlns:p14="http://schemas.microsoft.com/office/powerpoint/2010/main" val="3801611095"/>
      </p:ext>
    </p:extLst>
  </p:cSld>
  <p:clrMapOvr>
    <a:masterClrMapping/>
  </p:clrMapOvr>
  <p:transition spd="med" advTm="62709">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1347537" y="248874"/>
            <a:ext cx="8309810" cy="6102034"/>
          </a:xfrm>
          <a:prstGeom prst="rect">
            <a:avLst/>
          </a:prstGeom>
          <a:solidFill>
            <a:schemeClr val="bg2"/>
          </a:solidFill>
        </p:spPr>
      </p:pic>
    </p:spTree>
    <p:extLst>
      <p:ext uri="{BB962C8B-B14F-4D97-AF65-F5344CB8AC3E}">
        <p14:creationId xmlns:p14="http://schemas.microsoft.com/office/powerpoint/2010/main" val="2957445539"/>
      </p:ext>
    </p:extLst>
  </p:cSld>
  <p:clrMapOvr>
    <a:masterClrMapping/>
  </p:clrMapOvr>
  <p:transition spd="med" advTm="67562">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137704" y="336884"/>
            <a:ext cx="6808528" cy="2983832"/>
          </a:xfrm>
          <a:prstGeom prst="rect">
            <a:avLst/>
          </a:prstGeom>
          <a:solidFill>
            <a:schemeClr val="accent2">
              <a:lumMod val="20000"/>
              <a:lumOff val="80000"/>
            </a:schemeClr>
          </a:solidFill>
        </p:spPr>
      </p:pic>
      <p:pic>
        <p:nvPicPr>
          <p:cNvPr id="6" name="Slika 5"/>
          <p:cNvPicPr>
            <a:picLocks noChangeAspect="1"/>
          </p:cNvPicPr>
          <p:nvPr/>
        </p:nvPicPr>
        <p:blipFill>
          <a:blip r:embed="rId3"/>
          <a:stretch>
            <a:fillRect/>
          </a:stretch>
        </p:blipFill>
        <p:spPr>
          <a:xfrm>
            <a:off x="4154905" y="2450394"/>
            <a:ext cx="7326263" cy="3822069"/>
          </a:xfrm>
          <a:prstGeom prst="rect">
            <a:avLst/>
          </a:prstGeom>
          <a:solidFill>
            <a:schemeClr val="accent5">
              <a:lumMod val="20000"/>
              <a:lumOff val="80000"/>
            </a:schemeClr>
          </a:solidFill>
        </p:spPr>
      </p:pic>
    </p:spTree>
    <p:extLst>
      <p:ext uri="{BB962C8B-B14F-4D97-AF65-F5344CB8AC3E}">
        <p14:creationId xmlns:p14="http://schemas.microsoft.com/office/powerpoint/2010/main" val="1624419424"/>
      </p:ext>
    </p:extLst>
  </p:cSld>
  <p:clrMapOvr>
    <a:masterClrMapping/>
  </p:clrMapOvr>
  <p:transition spd="med" advTm="64462">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6"/>
          <p:cNvSpPr>
            <a:spLocks noGrp="1"/>
          </p:cNvSpPr>
          <p:nvPr>
            <p:ph type="title"/>
          </p:nvPr>
        </p:nvSpPr>
        <p:spPr>
          <a:xfrm>
            <a:off x="673768" y="930442"/>
            <a:ext cx="10074443" cy="4522249"/>
          </a:xfrm>
          <a:solidFill>
            <a:schemeClr val="accent6">
              <a:lumMod val="20000"/>
              <a:lumOff val="80000"/>
            </a:schemeClr>
          </a:solidFill>
        </p:spPr>
        <p:txBody>
          <a:bodyPr>
            <a:normAutofit/>
          </a:bodyPr>
          <a:lstStyle/>
          <a:p>
            <a:r>
              <a:rPr lang="sl-SI" sz="2200" u="sng" dirty="0" smtClean="0"/>
              <a:t>Prilagoditev učencu priseljencu: </a:t>
            </a:r>
            <a:r>
              <a:rPr lang="sl-SI" sz="2200" dirty="0" smtClean="0"/>
              <a:t>V njegovi skupini se prilagodi hitrost branja besedila njegovemu razumevanju, pri čemer naj bo branje razločno. Ključno: v tem primeru ne gre za učenje tehnike in tekočnosti branja, temveč je v ospredju branje z razumevanjem. Branje je sredstvo za razumevanje besedila</a:t>
            </a:r>
            <a:r>
              <a:rPr lang="sl-SI" sz="2200" u="sng" dirty="0" smtClean="0"/>
              <a:t>. </a:t>
            </a:r>
            <a:r>
              <a:rPr lang="sl-SI" sz="2200" u="sng" dirty="0" smtClean="0"/>
              <a:t/>
            </a:r>
            <a:br>
              <a:rPr lang="sl-SI" sz="2200" u="sng" dirty="0" smtClean="0"/>
            </a:br>
            <a:r>
              <a:rPr lang="sl-SI" sz="2200" u="sng" dirty="0" smtClean="0"/>
              <a:t/>
            </a:r>
            <a:br>
              <a:rPr lang="sl-SI" sz="2200" u="sng" dirty="0" smtClean="0"/>
            </a:br>
            <a:r>
              <a:rPr lang="sl-SI" sz="2200" u="sng" dirty="0" smtClean="0"/>
              <a:t>Prilagoditev </a:t>
            </a:r>
            <a:r>
              <a:rPr lang="sl-SI" sz="2200" u="sng" dirty="0" smtClean="0"/>
              <a:t>učencu priseljencu</a:t>
            </a:r>
            <a:r>
              <a:rPr lang="sl-SI" sz="2200" dirty="0" smtClean="0"/>
              <a:t>: Učitelj predvidi, katere besede oz. besedne zveze bi lahko povzročile težave pri razumevanju (npr. cepin, kulturni spomenik državnega pomena</a:t>
            </a:r>
            <a:r>
              <a:rPr lang="sl-SI" sz="2200" dirty="0"/>
              <a:t>, zaupati upravljanje stolpa, planinska sezona …) in pripravi razlago ali prevod. Navaja ga na uporabo jezikovnih priročnikov. V skupini/paru se glede na raven znanja slovenščine prebere jezikovno prilagojeno besedilo. Ključno je, da učenec ob sprejemanju, razume prebrano besedilo in da učitelj preveri njegovo razumevanje. </a:t>
            </a:r>
            <a:r>
              <a:rPr lang="sl-SI" sz="2200" dirty="0" smtClean="0"/>
              <a:t/>
            </a:r>
            <a:br>
              <a:rPr lang="sl-SI" sz="2200" dirty="0" smtClean="0"/>
            </a:br>
            <a:endParaRPr lang="sl-SI" sz="2200" dirty="0"/>
          </a:p>
        </p:txBody>
      </p:sp>
    </p:spTree>
    <p:extLst>
      <p:ext uri="{BB962C8B-B14F-4D97-AF65-F5344CB8AC3E}">
        <p14:creationId xmlns:p14="http://schemas.microsoft.com/office/powerpoint/2010/main" val="1399543343"/>
      </p:ext>
    </p:extLst>
  </p:cSld>
  <p:clrMapOvr>
    <a:masterClrMapping/>
  </p:clrMapOvr>
  <p:transition spd="med" advTm="59179">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p:cNvPicPr>
            <a:picLocks noChangeAspect="1"/>
          </p:cNvPicPr>
          <p:nvPr/>
        </p:nvPicPr>
        <p:blipFill>
          <a:blip r:embed="rId3"/>
          <a:stretch>
            <a:fillRect/>
          </a:stretch>
        </p:blipFill>
        <p:spPr>
          <a:xfrm>
            <a:off x="446641" y="397601"/>
            <a:ext cx="5899404" cy="4575048"/>
          </a:xfrm>
          <a:prstGeom prst="rect">
            <a:avLst/>
          </a:prstGeom>
          <a:solidFill>
            <a:schemeClr val="bg2"/>
          </a:solidFill>
        </p:spPr>
      </p:pic>
      <p:pic>
        <p:nvPicPr>
          <p:cNvPr id="10" name="Slika 9"/>
          <p:cNvPicPr>
            <a:picLocks noChangeAspect="1"/>
          </p:cNvPicPr>
          <p:nvPr/>
        </p:nvPicPr>
        <p:blipFill>
          <a:blip r:embed="rId4"/>
          <a:stretch>
            <a:fillRect/>
          </a:stretch>
        </p:blipFill>
        <p:spPr>
          <a:xfrm>
            <a:off x="3176337" y="3338285"/>
            <a:ext cx="8508483" cy="2455926"/>
          </a:xfrm>
          <a:prstGeom prst="rect">
            <a:avLst/>
          </a:prstGeom>
          <a:solidFill>
            <a:schemeClr val="accent6">
              <a:lumMod val="20000"/>
              <a:lumOff val="80000"/>
            </a:schemeClr>
          </a:solidFill>
        </p:spPr>
      </p:pic>
    </p:spTree>
    <p:extLst>
      <p:ext uri="{BB962C8B-B14F-4D97-AF65-F5344CB8AC3E}">
        <p14:creationId xmlns:p14="http://schemas.microsoft.com/office/powerpoint/2010/main" val="1855254149"/>
      </p:ext>
    </p:extLst>
  </p:cSld>
  <p:clrMapOvr>
    <a:masterClrMapping/>
  </p:clrMapOvr>
  <p:transition spd="med" advTm="802">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740229" y="751344"/>
            <a:ext cx="9666514" cy="5139869"/>
          </a:xfrm>
          <a:prstGeom prst="rect">
            <a:avLst/>
          </a:prstGeom>
        </p:spPr>
        <p:txBody>
          <a:bodyPr wrap="square">
            <a:spAutoFit/>
          </a:bodyPr>
          <a:lstStyle/>
          <a:p>
            <a:r>
              <a:rPr lang="sl-SI" dirty="0"/>
              <a:t>Literatura </a:t>
            </a:r>
          </a:p>
          <a:p>
            <a:r>
              <a:rPr lang="sl-SI" dirty="0"/>
              <a:t> </a:t>
            </a:r>
          </a:p>
          <a:p>
            <a:r>
              <a:rPr lang="sl-SI" sz="1600" dirty="0" err="1"/>
              <a:t>Beacco</a:t>
            </a:r>
            <a:r>
              <a:rPr lang="sl-SI" sz="1600" dirty="0"/>
              <a:t>, J.-C., Fleming, M. P., </a:t>
            </a:r>
            <a:r>
              <a:rPr lang="sl-SI" sz="1600" dirty="0" err="1"/>
              <a:t>Goullier</a:t>
            </a:r>
            <a:r>
              <a:rPr lang="sl-SI" sz="1600" dirty="0"/>
              <a:t>, F., </a:t>
            </a:r>
            <a:r>
              <a:rPr lang="sl-SI" sz="1600" dirty="0" err="1"/>
              <a:t>Thürmann</a:t>
            </a:r>
            <a:r>
              <a:rPr lang="sl-SI" sz="1600" dirty="0"/>
              <a:t>, E., </a:t>
            </a:r>
            <a:r>
              <a:rPr lang="sl-SI" sz="1600" dirty="0" err="1"/>
              <a:t>Vollmer</a:t>
            </a:r>
            <a:r>
              <a:rPr lang="sl-SI" sz="1600" dirty="0"/>
              <a:t>, H. J., </a:t>
            </a:r>
            <a:r>
              <a:rPr lang="sl-SI" sz="1600" dirty="0" err="1"/>
              <a:t>Sheils</a:t>
            </a:r>
            <a:r>
              <a:rPr lang="sl-SI" sz="1600" dirty="0"/>
              <a:t>, J. (2017). </a:t>
            </a:r>
            <a:r>
              <a:rPr lang="sl-SI" sz="1600" i="1" dirty="0"/>
              <a:t>Razsežnost učnega jezika pri vseh predmetih</a:t>
            </a:r>
            <a:r>
              <a:rPr lang="sl-SI" sz="1600" dirty="0"/>
              <a:t>. URN:NBN:SI:DOC-7UWNFVR2 </a:t>
            </a:r>
            <a:r>
              <a:rPr lang="sl-SI" sz="1600" dirty="0" err="1"/>
              <a:t>from</a:t>
            </a:r>
            <a:r>
              <a:rPr lang="sl-SI" sz="1600" dirty="0"/>
              <a:t> </a:t>
            </a:r>
            <a:r>
              <a:rPr lang="sl-SI" sz="1600" u="sng" dirty="0">
                <a:hlinkClick r:id="rId3"/>
              </a:rPr>
              <a:t>http://www.dlib.si</a:t>
            </a:r>
            <a:endParaRPr lang="sl-SI" sz="1600" dirty="0"/>
          </a:p>
          <a:p>
            <a:r>
              <a:rPr lang="sl-SI" sz="1600" i="1" dirty="0"/>
              <a:t>Jezikovno občutljivo poučevanje pri nejezikovnih predmetih: Kontrolni seznam.</a:t>
            </a:r>
            <a:r>
              <a:rPr lang="sl-SI" sz="1600" dirty="0"/>
              <a:t> (2021). </a:t>
            </a:r>
            <a:r>
              <a:rPr lang="sl-SI" sz="1600" u="sng" dirty="0">
                <a:hlinkClick r:id="rId4"/>
              </a:rPr>
              <a:t>https://jop.splet.arnes.si</a:t>
            </a:r>
            <a:endParaRPr lang="sl-SI" sz="1600" dirty="0"/>
          </a:p>
          <a:p>
            <a:r>
              <a:rPr lang="sl-SI" sz="1600" i="1" dirty="0"/>
              <a:t>Katalog znanja iz slovenskega knjižnega jezika za strokovni izpit. </a:t>
            </a:r>
            <a:r>
              <a:rPr lang="sl-SI" sz="1600" dirty="0"/>
              <a:t>(2021).</a:t>
            </a:r>
          </a:p>
          <a:p>
            <a:r>
              <a:rPr lang="sl-SI" sz="1600" dirty="0"/>
              <a:t>Kunst Gnamuš, O. (1992). </a:t>
            </a:r>
            <a:r>
              <a:rPr lang="sl-SI" sz="1600" i="1" dirty="0"/>
              <a:t>Sporazumevanje in spoznavanje jezika</a:t>
            </a:r>
            <a:r>
              <a:rPr lang="sl-SI" sz="1600" dirty="0"/>
              <a:t>. Ljubljana: Državna založba Slovenije. </a:t>
            </a:r>
          </a:p>
          <a:p>
            <a:r>
              <a:rPr lang="sl-SI" sz="1600" dirty="0"/>
              <a:t>Milekšič, V. (2011). </a:t>
            </a:r>
            <a:r>
              <a:rPr lang="sl-SI" sz="1600" i="1" dirty="0"/>
              <a:t>Priročnik za učitelje dvojezičnih šol v Prekmurju.</a:t>
            </a:r>
            <a:r>
              <a:rPr lang="sl-SI" sz="1600" dirty="0"/>
              <a:t> </a:t>
            </a:r>
            <a:r>
              <a:rPr lang="sl-SI" sz="1600" u="sng" dirty="0">
                <a:hlinkClick r:id="rId5"/>
              </a:rPr>
              <a:t>https://www.kl-kl.si/files/fb/digitalne_knjige/modszertan/PRIROCNIK_za_ucitelje_dvojezicnih_sol_v_Prekmurju.pdf</a:t>
            </a:r>
            <a:endParaRPr lang="sl-SI" sz="1600" dirty="0"/>
          </a:p>
          <a:p>
            <a:r>
              <a:rPr lang="sl-SI" sz="1600" i="1" dirty="0"/>
              <a:t>Skupni evropski jezikovni okvir.</a:t>
            </a:r>
            <a:r>
              <a:rPr lang="sl-SI" sz="1600" dirty="0"/>
              <a:t> (2011). </a:t>
            </a:r>
            <a:r>
              <a:rPr lang="sl-SI" sz="1600" u="sng" dirty="0">
                <a:hlinkClick r:id="rId6"/>
              </a:rPr>
              <a:t>https://</a:t>
            </a:r>
            <a:r>
              <a:rPr lang="sl-SI" sz="1600" u="sng" dirty="0" smtClean="0">
                <a:hlinkClick r:id="rId6"/>
              </a:rPr>
              <a:t>centerslo.si/wp-content/uploads/2015/10/SEJO-komplet-za-splet.pdf</a:t>
            </a:r>
            <a:endParaRPr lang="sl-SI" sz="1600" u="sng" dirty="0" smtClean="0"/>
          </a:p>
          <a:p>
            <a:pPr lvl="0"/>
            <a:r>
              <a:rPr lang="en-GB" sz="1600" dirty="0"/>
              <a:t>Kerin, M., Hedžet Krkač, M., (2022). </a:t>
            </a:r>
            <a:r>
              <a:rPr lang="en-GB" sz="1600" i="1" dirty="0" err="1"/>
              <a:t>Slovenščina</a:t>
            </a:r>
            <a:r>
              <a:rPr lang="en-GB" sz="1600" i="1" dirty="0"/>
              <a:t> </a:t>
            </a:r>
            <a:r>
              <a:rPr lang="en-GB" sz="1600" i="1" dirty="0" err="1"/>
              <a:t>kot</a:t>
            </a:r>
            <a:r>
              <a:rPr lang="en-GB" sz="1600" i="1" dirty="0"/>
              <a:t> </a:t>
            </a:r>
            <a:r>
              <a:rPr lang="en-GB" sz="1600" i="1" dirty="0" err="1"/>
              <a:t>drugi</a:t>
            </a:r>
            <a:r>
              <a:rPr lang="en-GB" sz="1600" i="1" dirty="0"/>
              <a:t> </a:t>
            </a:r>
            <a:r>
              <a:rPr lang="en-GB" sz="1600" i="1" dirty="0" err="1"/>
              <a:t>jezik</a:t>
            </a:r>
            <a:r>
              <a:rPr lang="en-GB" sz="1600" i="1" dirty="0"/>
              <a:t> (72–79). </a:t>
            </a:r>
            <a:r>
              <a:rPr lang="en-GB" sz="1600" i="1" dirty="0" err="1" smtClean="0"/>
              <a:t>Priročnik</a:t>
            </a:r>
            <a:r>
              <a:rPr lang="sl-SI" sz="1600" i="1" dirty="0" smtClean="0"/>
              <a:t>:</a:t>
            </a:r>
            <a:r>
              <a:rPr lang="en-GB" sz="1600" i="1" dirty="0" smtClean="0"/>
              <a:t>  </a:t>
            </a:r>
            <a:r>
              <a:rPr lang="en-GB" sz="1600" i="1" dirty="0" err="1"/>
              <a:t>Spodbujanje</a:t>
            </a:r>
            <a:r>
              <a:rPr lang="en-GB" sz="1600" i="1" dirty="0"/>
              <a:t> </a:t>
            </a:r>
            <a:r>
              <a:rPr lang="en-GB" sz="1600" i="1" dirty="0" err="1"/>
              <a:t>razvoja</a:t>
            </a:r>
            <a:r>
              <a:rPr lang="en-GB" sz="1600" i="1" dirty="0"/>
              <a:t> </a:t>
            </a:r>
            <a:r>
              <a:rPr lang="en-GB" sz="1600" i="1" dirty="0" err="1"/>
              <a:t>pismenosti</a:t>
            </a:r>
            <a:r>
              <a:rPr lang="en-GB" sz="1600" i="1" dirty="0"/>
              <a:t> v </a:t>
            </a:r>
            <a:r>
              <a:rPr lang="en-GB" sz="1600" i="1" dirty="0" err="1"/>
              <a:t>vrtcu</a:t>
            </a:r>
            <a:r>
              <a:rPr lang="en-GB" sz="1600" i="1" dirty="0"/>
              <a:t> in </a:t>
            </a:r>
            <a:r>
              <a:rPr lang="en-GB" sz="1600" i="1" dirty="0" err="1"/>
              <a:t>šoli</a:t>
            </a:r>
            <a:r>
              <a:rPr lang="en-GB" sz="1600" dirty="0"/>
              <a:t>. </a:t>
            </a:r>
            <a:r>
              <a:rPr lang="en-GB" sz="1600" i="1" dirty="0" err="1"/>
              <a:t>Bralna</a:t>
            </a:r>
            <a:r>
              <a:rPr lang="en-GB" sz="1600" i="1" dirty="0"/>
              <a:t>, </a:t>
            </a:r>
            <a:r>
              <a:rPr lang="en-GB" sz="1600" i="1" dirty="0" err="1"/>
              <a:t>naravoslovna</a:t>
            </a:r>
            <a:r>
              <a:rPr lang="en-GB" sz="1600" i="1" dirty="0"/>
              <a:t>, </a:t>
            </a:r>
            <a:r>
              <a:rPr lang="en-GB" sz="1600" i="1" dirty="0" err="1"/>
              <a:t>matematična</a:t>
            </a:r>
            <a:r>
              <a:rPr lang="en-GB" sz="1600" i="1" dirty="0"/>
              <a:t> in </a:t>
            </a:r>
            <a:r>
              <a:rPr lang="en-GB" sz="1600" i="1" dirty="0" err="1"/>
              <a:t>finančna</a:t>
            </a:r>
            <a:r>
              <a:rPr lang="en-GB" sz="1600" i="1" dirty="0"/>
              <a:t> </a:t>
            </a:r>
            <a:r>
              <a:rPr lang="en-GB" sz="1600" i="1" dirty="0" err="1"/>
              <a:t>pismenost</a:t>
            </a:r>
            <a:r>
              <a:rPr lang="en-GB" sz="1600" i="1" dirty="0"/>
              <a:t>. </a:t>
            </a:r>
            <a:r>
              <a:rPr lang="en-GB" sz="1600" dirty="0" err="1"/>
              <a:t>Zavod</a:t>
            </a:r>
            <a:endParaRPr lang="sl-SI" sz="1600" dirty="0"/>
          </a:p>
          <a:p>
            <a:r>
              <a:rPr lang="sl-SI" sz="1600" dirty="0"/>
              <a:t>Republike Slovenije za šolstvo . Projekt OBJEM, </a:t>
            </a:r>
            <a:r>
              <a:rPr lang="sl-SI" sz="1600" u="sng" dirty="0">
                <a:hlinkClick r:id="rId7"/>
              </a:rPr>
              <a:t>Spodbujanje_razvoja_pismenosti.pdf (zrss.si)</a:t>
            </a:r>
            <a:r>
              <a:rPr lang="sl-SI" sz="1600" dirty="0"/>
              <a:t> (Pridobljeno dne 24. 6. 2022</a:t>
            </a:r>
            <a:r>
              <a:rPr lang="sl-SI" sz="1600" dirty="0" smtClean="0"/>
              <a:t>.)</a:t>
            </a:r>
          </a:p>
          <a:p>
            <a:r>
              <a:rPr lang="sl-SI" sz="1600" dirty="0" smtClean="0"/>
              <a:t>Gradniki bralne pismenosti. Publikacija: Bralna pismenost – opredelitev </a:t>
            </a:r>
            <a:r>
              <a:rPr lang="sl-SI" sz="1600" dirty="0"/>
              <a:t>in </a:t>
            </a:r>
            <a:r>
              <a:rPr lang="sl-SI" sz="1600" dirty="0" smtClean="0"/>
              <a:t>gradniki. 2022. Zavod RS za šolstvo.  </a:t>
            </a:r>
            <a:r>
              <a:rPr lang="sl-SI" sz="1600" dirty="0" smtClean="0">
                <a:hlinkClick r:id="rId8"/>
              </a:rPr>
              <a:t>https</a:t>
            </a:r>
            <a:r>
              <a:rPr lang="sl-SI" sz="1600" dirty="0">
                <a:hlinkClick r:id="rId8"/>
              </a:rPr>
              <a:t>://</a:t>
            </a:r>
            <a:r>
              <a:rPr lang="sl-SI" sz="1600" dirty="0" smtClean="0">
                <a:hlinkClick r:id="rId8"/>
              </a:rPr>
              <a:t>www.zrss.si/pdf/Bralna_pismenost_gradniki.pdf</a:t>
            </a:r>
            <a:r>
              <a:rPr lang="sl-SI" sz="1600" dirty="0" smtClean="0"/>
              <a:t> </a:t>
            </a:r>
            <a:r>
              <a:rPr lang="sl-SI" sz="1600" dirty="0"/>
              <a:t>(Pridobljeno dne 24. 6. 2022.)</a:t>
            </a:r>
          </a:p>
          <a:p>
            <a:endParaRPr lang="sl-SI" sz="1600" dirty="0" smtClean="0"/>
          </a:p>
          <a:p>
            <a:r>
              <a:rPr lang="sl-SI" dirty="0" smtClean="0"/>
              <a:t> </a:t>
            </a:r>
            <a:endParaRPr lang="sl-SI" dirty="0"/>
          </a:p>
          <a:p>
            <a:endParaRPr lang="sl-SI" dirty="0"/>
          </a:p>
        </p:txBody>
      </p:sp>
      <p:sp>
        <p:nvSpPr>
          <p:cNvPr id="5" name="Naslov 2"/>
          <p:cNvSpPr txBox="1">
            <a:spLocks/>
          </p:cNvSpPr>
          <p:nvPr/>
        </p:nvSpPr>
        <p:spPr>
          <a:xfrm>
            <a:off x="5573486" y="4743326"/>
            <a:ext cx="5070892" cy="9118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kern="1200">
                <a:solidFill>
                  <a:srgbClr val="E05329"/>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sl-SI" sz="3200" b="1" i="0" u="none" strike="noStrike" kern="1200" cap="none" spc="0" normalizeH="0" baseline="0" noProof="0" dirty="0" smtClean="0">
                <a:ln>
                  <a:noFill/>
                </a:ln>
                <a:solidFill>
                  <a:srgbClr val="E05329"/>
                </a:solidFill>
                <a:effectLst/>
                <a:uLnTx/>
                <a:uFillTx/>
                <a:latin typeface="Arial" panose="020B0604020202020204"/>
                <a:ea typeface="+mj-ea"/>
                <a:cs typeface="+mj-cs"/>
              </a:rPr>
              <a:t>Hvala za pozornost</a:t>
            </a:r>
            <a:endParaRPr kumimoji="0" lang="sl-SI" sz="3200" b="1" i="0" u="none" strike="noStrike" kern="1200" cap="none" spc="0" normalizeH="0" baseline="0" noProof="0" dirty="0">
              <a:ln>
                <a:noFill/>
              </a:ln>
              <a:solidFill>
                <a:srgbClr val="E05329"/>
              </a:solidFill>
              <a:effectLst/>
              <a:uLnTx/>
              <a:uFillTx/>
              <a:latin typeface="Arial" panose="020B0604020202020204"/>
              <a:ea typeface="+mj-ea"/>
              <a:cs typeface="+mj-cs"/>
            </a:endParaRPr>
          </a:p>
        </p:txBody>
      </p:sp>
    </p:spTree>
    <p:extLst>
      <p:ext uri="{BB962C8B-B14F-4D97-AF65-F5344CB8AC3E}">
        <p14:creationId xmlns:p14="http://schemas.microsoft.com/office/powerpoint/2010/main" val="2196319515"/>
      </p:ext>
    </p:extLst>
  </p:cSld>
  <p:clrMapOvr>
    <a:masterClrMapping/>
  </p:clrMapOvr>
  <p:transition spd="med" advTm="3951">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rgbClr val="E05329"/>
                </a:solidFill>
                <a:latin typeface="Calibri" panose="020F0502020204030204" pitchFamily="34" charset="0"/>
                <a:cs typeface="Calibri" panose="020F0502020204030204" pitchFamily="34" charset="0"/>
              </a:rPr>
              <a:t/>
            </a:r>
            <a:br>
              <a:rPr lang="sl-SI" b="1" dirty="0" smtClean="0">
                <a:solidFill>
                  <a:srgbClr val="E05329"/>
                </a:solidFill>
                <a:latin typeface="Calibri" panose="020F0502020204030204" pitchFamily="34" charset="0"/>
                <a:cs typeface="Calibri" panose="020F0502020204030204" pitchFamily="34" charset="0"/>
              </a:rPr>
            </a:br>
            <a:r>
              <a:rPr lang="sl-SI" b="1" dirty="0" smtClean="0">
                <a:solidFill>
                  <a:srgbClr val="E05329"/>
                </a:solidFill>
                <a:latin typeface="Calibri" panose="020F0502020204030204" pitchFamily="34" charset="0"/>
                <a:cs typeface="Calibri" panose="020F0502020204030204" pitchFamily="34" charset="0"/>
              </a:rPr>
              <a:t>Vodilo </a:t>
            </a:r>
            <a:r>
              <a:rPr lang="sl-SI" b="1" dirty="0">
                <a:solidFill>
                  <a:srgbClr val="E05329"/>
                </a:solidFill>
                <a:latin typeface="Calibri" panose="020F0502020204030204" pitchFamily="34" charset="0"/>
                <a:cs typeface="Calibri" panose="020F0502020204030204" pitchFamily="34" charset="0"/>
              </a:rPr>
              <a:t>za prilagajanje učnega jezika pri vseh </a:t>
            </a:r>
            <a:r>
              <a:rPr lang="sl-SI" b="1" dirty="0" smtClean="0">
                <a:solidFill>
                  <a:srgbClr val="E05329"/>
                </a:solidFill>
                <a:latin typeface="Calibri" panose="020F0502020204030204" pitchFamily="34" charset="0"/>
                <a:cs typeface="Calibri" panose="020F0502020204030204" pitchFamily="34" charset="0"/>
              </a:rPr>
              <a:t>predmetih/področjih:</a:t>
            </a:r>
            <a:r>
              <a:rPr lang="sl-SI" sz="1800" b="1" dirty="0">
                <a:solidFill>
                  <a:srgbClr val="A01941"/>
                </a:solidFill>
                <a:latin typeface="Calibri" panose="020F0502020204030204" pitchFamily="34" charset="0"/>
                <a:cs typeface="Calibri" panose="020F0502020204030204" pitchFamily="34" charset="0"/>
              </a:rPr>
              <a:t/>
            </a:r>
            <a:br>
              <a:rPr lang="sl-SI" sz="1800" b="1" dirty="0">
                <a:solidFill>
                  <a:srgbClr val="A01941"/>
                </a:solidFill>
                <a:latin typeface="Calibri" panose="020F0502020204030204" pitchFamily="34" charset="0"/>
                <a:cs typeface="Calibri" panose="020F0502020204030204" pitchFamily="34" charset="0"/>
              </a:rPr>
            </a:br>
            <a:endParaRPr lang="sl-SI" dirty="0"/>
          </a:p>
        </p:txBody>
      </p:sp>
      <p:sp>
        <p:nvSpPr>
          <p:cNvPr id="3" name="Označba mesta vsebine 2"/>
          <p:cNvSpPr>
            <a:spLocks noGrp="1"/>
          </p:cNvSpPr>
          <p:nvPr>
            <p:ph idx="1"/>
          </p:nvPr>
        </p:nvSpPr>
        <p:spPr/>
        <p:txBody>
          <a:bodyPr/>
          <a:lstStyle/>
          <a:p>
            <a:r>
              <a:rPr lang="sl-SI" dirty="0">
                <a:latin typeface="Calibri" panose="020F0502020204030204" pitchFamily="34" charset="0"/>
                <a:cs typeface="Calibri" panose="020F0502020204030204" pitchFamily="34" charset="0"/>
              </a:rPr>
              <a:t>osredotočenost na učni jezik,</a:t>
            </a:r>
          </a:p>
          <a:p>
            <a:r>
              <a:rPr lang="sl-SI" dirty="0" smtClean="0"/>
              <a:t>jezikovno </a:t>
            </a:r>
            <a:r>
              <a:rPr lang="sl-SI" dirty="0"/>
              <a:t>občutljivo poučevanje pri nejezikovnih predmetih: </a:t>
            </a:r>
            <a:r>
              <a:rPr lang="sl-SI" dirty="0" smtClean="0"/>
              <a:t>kontrolni seznam (</a:t>
            </a:r>
            <a:r>
              <a:rPr lang="sl-SI" i="1" dirty="0" smtClean="0"/>
              <a:t>LISTIAC</a:t>
            </a:r>
            <a:r>
              <a:rPr lang="sl-SI" dirty="0" smtClean="0"/>
              <a:t>)</a:t>
            </a:r>
          </a:p>
          <a:p>
            <a:r>
              <a:rPr lang="sl-SI" dirty="0" smtClean="0">
                <a:latin typeface="Calibri" panose="020F0502020204030204" pitchFamily="34" charset="0"/>
                <a:cs typeface="Calibri" panose="020F0502020204030204" pitchFamily="34" charset="0"/>
              </a:rPr>
              <a:t>prilagajanje </a:t>
            </a:r>
            <a:r>
              <a:rPr lang="sl-SI" dirty="0">
                <a:latin typeface="Calibri" panose="020F0502020204030204" pitchFamily="34" charset="0"/>
                <a:cs typeface="Calibri" panose="020F0502020204030204" pitchFamily="34" charset="0"/>
              </a:rPr>
              <a:t>učnega in strokovnega jezika pri vseh predmetih/področjih za govorce slovenščine kot drugega jezika,</a:t>
            </a:r>
          </a:p>
          <a:p>
            <a:r>
              <a:rPr lang="sl-SI" dirty="0">
                <a:latin typeface="Calibri" panose="020F0502020204030204" pitchFamily="34" charset="0"/>
                <a:cs typeface="Calibri" panose="020F0502020204030204" pitchFamily="34" charset="0"/>
              </a:rPr>
              <a:t>upoštevanje izbranih gradnikov. </a:t>
            </a:r>
          </a:p>
          <a:p>
            <a:endParaRPr lang="sl-SI" dirty="0"/>
          </a:p>
        </p:txBody>
      </p:sp>
    </p:spTree>
    <p:extLst>
      <p:ext uri="{BB962C8B-B14F-4D97-AF65-F5344CB8AC3E}">
        <p14:creationId xmlns:p14="http://schemas.microsoft.com/office/powerpoint/2010/main" val="3835914089"/>
      </p:ext>
    </p:extLst>
  </p:cSld>
  <p:clrMapOvr>
    <a:masterClrMapping/>
  </p:clrMapOvr>
  <p:transition spd="med" advTm="55356">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sna puščica 7">
            <a:extLst>
              <a:ext uri="{FF2B5EF4-FFF2-40B4-BE49-F238E27FC236}">
                <a16:creationId xmlns:a16="http://schemas.microsoft.com/office/drawing/2014/main" id="{794B6737-1861-4F17-8CE7-3FD97164E653}"/>
              </a:ext>
            </a:extLst>
          </p:cNvPr>
          <p:cNvSpPr>
            <a:spLocks noGrp="1"/>
          </p:cNvSpPr>
          <p:nvPr>
            <p:ph type="title"/>
          </p:nvPr>
        </p:nvSpPr>
        <p:spPr>
          <a:xfrm>
            <a:off x="838200" y="365125"/>
            <a:ext cx="10515600" cy="1325563"/>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r>
              <a:rPr lang="sl-SI" sz="3000" b="1" dirty="0" smtClean="0">
                <a:solidFill>
                  <a:schemeClr val="accent2">
                    <a:lumMod val="75000"/>
                  </a:schemeClr>
                </a:solidFill>
              </a:rPr>
              <a:t>Gradniki bralne pismenosti:</a:t>
            </a:r>
            <a:endParaRPr lang="sl-SI" sz="3000" b="1" dirty="0">
              <a:solidFill>
                <a:schemeClr val="accent2">
                  <a:lumMod val="75000"/>
                </a:schemeClr>
              </a:solidFill>
            </a:endParaRPr>
          </a:p>
        </p:txBody>
      </p:sp>
      <p:pic>
        <p:nvPicPr>
          <p:cNvPr id="7" name="Slika 6"/>
          <p:cNvPicPr>
            <a:picLocks noChangeAspect="1"/>
          </p:cNvPicPr>
          <p:nvPr/>
        </p:nvPicPr>
        <p:blipFill rotWithShape="1">
          <a:blip r:embed="rId3"/>
          <a:srcRect l="2191" t="4444" r="2602" b="10667"/>
          <a:stretch/>
        </p:blipFill>
        <p:spPr>
          <a:xfrm>
            <a:off x="1170481" y="1497300"/>
            <a:ext cx="9345706" cy="4424083"/>
          </a:xfrm>
          <a:prstGeom prst="rect">
            <a:avLst/>
          </a:prstGeom>
          <a:ln>
            <a:noFill/>
          </a:ln>
        </p:spPr>
      </p:pic>
    </p:spTree>
    <p:extLst>
      <p:ext uri="{BB962C8B-B14F-4D97-AF65-F5344CB8AC3E}">
        <p14:creationId xmlns:p14="http://schemas.microsoft.com/office/powerpoint/2010/main" val="3457181713"/>
      </p:ext>
    </p:extLst>
  </p:cSld>
  <p:clrMapOvr>
    <a:masterClrMapping/>
  </p:clrMapOvr>
  <p:transition spd="med" advTm="141007">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u="sng" dirty="0">
                <a:solidFill>
                  <a:srgbClr val="DEA900"/>
                </a:solidFill>
                <a:effectLst>
                  <a:outerShdw blurRad="38100" dist="38100" dir="2700000" algn="tl">
                    <a:srgbClr val="000000">
                      <a:alpha val="43137"/>
                    </a:srgbClr>
                  </a:outerShdw>
                </a:effectLst>
              </a:rPr>
              <a:t>VODILO</a:t>
            </a:r>
            <a:endParaRPr lang="sl-SI" b="1" dirty="0">
              <a:effectLst>
                <a:outerShdw blurRad="38100" dist="38100" dir="2700000" algn="tl">
                  <a:srgbClr val="000000">
                    <a:alpha val="43137"/>
                  </a:srgbClr>
                </a:outerShdw>
              </a:effectLst>
            </a:endParaRPr>
          </a:p>
        </p:txBody>
      </p:sp>
      <p:sp>
        <p:nvSpPr>
          <p:cNvPr id="4" name="Označba mesta vsebine 3"/>
          <p:cNvSpPr>
            <a:spLocks noGrp="1"/>
          </p:cNvSpPr>
          <p:nvPr>
            <p:ph idx="1"/>
          </p:nvPr>
        </p:nvSpPr>
        <p:spPr>
          <a:xfrm>
            <a:off x="262738" y="1582056"/>
            <a:ext cx="3670395" cy="3802743"/>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sl-SI" b="1" dirty="0">
                <a:latin typeface="Calibri" panose="020F0502020204030204" pitchFamily="34" charset="0"/>
                <a:cs typeface="Calibri" panose="020F0502020204030204" pitchFamily="34" charset="0"/>
              </a:rPr>
              <a:t>K</a:t>
            </a:r>
            <a:r>
              <a:rPr lang="sl-SI" b="1" dirty="0" smtClean="0">
                <a:latin typeface="Calibri" panose="020F0502020204030204" pitchFamily="34" charset="0"/>
                <a:cs typeface="Calibri" panose="020F0502020204030204" pitchFamily="34" charset="0"/>
              </a:rPr>
              <a:t>ot </a:t>
            </a:r>
            <a:r>
              <a:rPr lang="sl-SI" b="1" dirty="0">
                <a:latin typeface="Calibri" panose="020F0502020204030204" pitchFamily="34" charset="0"/>
                <a:cs typeface="Calibri" panose="020F0502020204030204" pitchFamily="34" charset="0"/>
              </a:rPr>
              <a:t>orodje za: </a:t>
            </a:r>
          </a:p>
          <a:p>
            <a:pPr marL="285750" indent="-285750">
              <a:buFont typeface="Arial" panose="020B0604020202020204" pitchFamily="34" charset="0"/>
              <a:buChar char="•"/>
            </a:pPr>
            <a:r>
              <a:rPr lang="sl-SI" sz="1800" dirty="0">
                <a:latin typeface="Calibri" panose="020F0502020204030204" pitchFamily="34" charset="0"/>
                <a:cs typeface="Calibri" panose="020F0502020204030204" pitchFamily="34" charset="0"/>
              </a:rPr>
              <a:t>načrtovanje in izvajanje pouka, </a:t>
            </a:r>
          </a:p>
          <a:p>
            <a:pPr marL="285750" indent="-285750">
              <a:buFont typeface="Arial" panose="020B0604020202020204" pitchFamily="34" charset="0"/>
              <a:buChar char="•"/>
            </a:pPr>
            <a:r>
              <a:rPr lang="sl-SI" sz="1800" dirty="0">
                <a:latin typeface="Calibri" panose="020F0502020204030204" pitchFamily="34" charset="0"/>
                <a:cs typeface="Calibri" panose="020F0502020204030204" pitchFamily="34" charset="0"/>
              </a:rPr>
              <a:t>vrednotenje znanja in spremljanje oziroma </a:t>
            </a:r>
          </a:p>
          <a:p>
            <a:pPr marL="285750" indent="-285750">
              <a:buFont typeface="Arial" panose="020B0604020202020204" pitchFamily="34" charset="0"/>
              <a:buChar char="•"/>
            </a:pPr>
            <a:r>
              <a:rPr lang="sl-SI" sz="1800" dirty="0">
                <a:latin typeface="Calibri" panose="020F0502020204030204" pitchFamily="34" charset="0"/>
                <a:cs typeface="Calibri" panose="020F0502020204030204" pitchFamily="34" charset="0"/>
              </a:rPr>
              <a:t>samoocenjevanje (refleksijo) učnega procesa ali </a:t>
            </a:r>
          </a:p>
          <a:p>
            <a:pPr marL="285750" indent="-285750">
              <a:buFont typeface="Arial" panose="020B0604020202020204" pitchFamily="34" charset="0"/>
              <a:buChar char="•"/>
            </a:pPr>
            <a:r>
              <a:rPr lang="sl-SI" sz="1800" dirty="0">
                <a:latin typeface="Calibri" panose="020F0502020204030204" pitchFamily="34" charset="0"/>
                <a:cs typeface="Calibri" panose="020F0502020204030204" pitchFamily="34" charset="0"/>
              </a:rPr>
              <a:t>kot osnova za </a:t>
            </a:r>
            <a:r>
              <a:rPr lang="sl-SI" sz="1800" dirty="0" smtClean="0">
                <a:latin typeface="Calibri" panose="020F0502020204030204" pitchFamily="34" charset="0"/>
                <a:cs typeface="Calibri" panose="020F0502020204030204" pitchFamily="34" charset="0"/>
              </a:rPr>
              <a:t>kolegialni </a:t>
            </a:r>
            <a:r>
              <a:rPr lang="sl-SI" sz="1800" dirty="0">
                <a:latin typeface="Calibri" panose="020F0502020204030204" pitchFamily="34" charset="0"/>
                <a:cs typeface="Calibri" panose="020F0502020204030204" pitchFamily="34" charset="0"/>
              </a:rPr>
              <a:t>strokovni pogovor o rabi slovenščine kot učnega jezika v povezavi z  doseganjem ciljev pri vseh predmetih oz. področjih</a:t>
            </a:r>
            <a:r>
              <a:rPr lang="sl-SI" sz="1800" dirty="0" smtClean="0">
                <a:latin typeface="Calibri" panose="020F0502020204030204" pitchFamily="34" charset="0"/>
                <a:cs typeface="Calibri" panose="020F0502020204030204" pitchFamily="34" charset="0"/>
              </a:rPr>
              <a:t>.</a:t>
            </a:r>
            <a:endParaRPr lang="sl-SI" sz="1800" dirty="0">
              <a:latin typeface="Calibri" panose="020F0502020204030204" pitchFamily="34" charset="0"/>
              <a:cs typeface="Calibri" panose="020F0502020204030204" pitchFamily="34" charset="0"/>
            </a:endParaRPr>
          </a:p>
        </p:txBody>
      </p:sp>
      <p:sp>
        <p:nvSpPr>
          <p:cNvPr id="5" name="Pravokotnik 4"/>
          <p:cNvSpPr/>
          <p:nvPr/>
        </p:nvSpPr>
        <p:spPr>
          <a:xfrm>
            <a:off x="4978400" y="715612"/>
            <a:ext cx="5895262" cy="286941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Obsega trditve, ki zajemajo različne </a:t>
            </a:r>
            <a:r>
              <a:rPr kumimoji="0" lang="sl-S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pristope in strategije </a:t>
            </a:r>
            <a:r>
              <a:rPr kumimoji="0" lang="sl-S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za </a:t>
            </a:r>
            <a:r>
              <a:rPr kumimoji="0" lang="sl-SI" sz="20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nudenje podpore</a:t>
            </a:r>
            <a:r>
              <a:rPr kumimoji="0" lang="sl-S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govorcem slovenščine kot drugega jezika.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 slednjih je treba zaradi stopnje njihovega obvladovanja slovenščine upoštevati tudi </a:t>
            </a:r>
            <a:r>
              <a:rPr kumimoji="0" lang="sl-S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načela diferenciacije </a:t>
            </a:r>
            <a:r>
              <a:rPr kumimoji="0" lang="sl-SI"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a:t>
            </a:r>
            <a:r>
              <a:rPr kumimoji="0" lang="sl-S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individualizacije.   </a:t>
            </a:r>
          </a:p>
        </p:txBody>
      </p:sp>
      <p:sp>
        <p:nvSpPr>
          <p:cNvPr id="6" name="Pravokotnik 5"/>
          <p:cNvSpPr/>
          <p:nvPr/>
        </p:nvSpPr>
        <p:spPr>
          <a:xfrm>
            <a:off x="4978400" y="3935517"/>
            <a:ext cx="4586514" cy="18411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sl-SI"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STOPNJE/RAVNI </a:t>
            </a:r>
            <a:r>
              <a:rPr kumimoji="0" lang="sl-SI"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ZNANJA SLOVENŠČINE: </a:t>
            </a:r>
            <a:endParaRPr kumimoji="0" lang="sl-SI"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sl-SI" b="1" dirty="0">
                <a:solidFill>
                  <a:prstClr val="white"/>
                </a:solidFill>
                <a:latin typeface="Calibri" panose="020F0502020204030204" pitchFamily="34" charset="0"/>
                <a:cs typeface="Calibri" panose="020F0502020204030204" pitchFamily="34" charset="0"/>
              </a:rPr>
              <a:t>z</a:t>
            </a:r>
            <a:r>
              <a:rPr kumimoji="0" lang="sl-SI" sz="1800" b="1" i="0" u="none" strike="noStrike" kern="1200" cap="none" spc="0" normalizeH="0" baseline="0" noProof="0" dirty="0" err="1" smtClean="0">
                <a:ln>
                  <a:noFill/>
                </a:ln>
                <a:solidFill>
                  <a:prstClr val="white"/>
                </a:solidFill>
                <a:effectLst/>
                <a:uLnTx/>
                <a:uFillTx/>
                <a:latin typeface="Calibri" panose="020F0502020204030204" pitchFamily="34" charset="0"/>
                <a:ea typeface="+mn-ea"/>
                <a:cs typeface="Calibri" panose="020F0502020204030204" pitchFamily="34" charset="0"/>
              </a:rPr>
              <a:t>ačetna</a:t>
            </a:r>
            <a:endParaRPr kumimoji="0" lang="sl-SI" sz="1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sl-SI" b="1" dirty="0">
                <a:solidFill>
                  <a:prstClr val="white"/>
                </a:solidFill>
                <a:latin typeface="Calibri" panose="020F0502020204030204" pitchFamily="34" charset="0"/>
                <a:cs typeface="Calibri" panose="020F0502020204030204" pitchFamily="34" charset="0"/>
              </a:rPr>
              <a:t>n</a:t>
            </a:r>
            <a:r>
              <a:rPr kumimoji="0" lang="sl-SI" sz="1800" b="1" i="0" u="none" strike="noStrike" kern="1200" cap="none" spc="0" normalizeH="0" baseline="0" noProof="0" dirty="0" err="1" smtClean="0">
                <a:ln>
                  <a:noFill/>
                </a:ln>
                <a:solidFill>
                  <a:prstClr val="white"/>
                </a:solidFill>
                <a:effectLst/>
                <a:uLnTx/>
                <a:uFillTx/>
                <a:latin typeface="Calibri" panose="020F0502020204030204" pitchFamily="34" charset="0"/>
                <a:ea typeface="+mn-ea"/>
                <a:cs typeface="Calibri" panose="020F0502020204030204" pitchFamily="34" charset="0"/>
              </a:rPr>
              <a:t>ižja</a:t>
            </a:r>
            <a:r>
              <a:rPr kumimoji="0" lang="sl-SI" sz="1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 nadaljevalna</a:t>
            </a:r>
          </a:p>
          <a:p>
            <a:pPr marL="0" marR="0" lvl="0" indent="0" algn="l" defTabSz="457200" rtl="0" eaLnBrk="1" fontAlgn="auto" latinLnBrk="0" hangingPunct="1">
              <a:lnSpc>
                <a:spcPct val="120000"/>
              </a:lnSpc>
              <a:spcBef>
                <a:spcPts val="0"/>
              </a:spcBef>
              <a:spcAft>
                <a:spcPts val="0"/>
              </a:spcAft>
              <a:buClrTx/>
              <a:buSzTx/>
              <a:buFontTx/>
              <a:buNone/>
              <a:tabLst/>
              <a:defRPr/>
            </a:pPr>
            <a:r>
              <a:rPr lang="sl-SI" b="1" dirty="0">
                <a:solidFill>
                  <a:prstClr val="white"/>
                </a:solidFill>
                <a:latin typeface="Calibri" panose="020F0502020204030204" pitchFamily="34" charset="0"/>
                <a:cs typeface="Calibri" panose="020F0502020204030204" pitchFamily="34" charset="0"/>
              </a:rPr>
              <a:t>n</a:t>
            </a:r>
            <a:r>
              <a:rPr kumimoji="0" lang="sl-SI" sz="1800" b="1" i="0" u="none" strike="noStrike" kern="1200" cap="none" spc="0" normalizeH="0" baseline="0" noProof="0" dirty="0" err="1" smtClean="0">
                <a:ln>
                  <a:noFill/>
                </a:ln>
                <a:solidFill>
                  <a:prstClr val="white"/>
                </a:solidFill>
                <a:effectLst/>
                <a:uLnTx/>
                <a:uFillTx/>
                <a:latin typeface="Calibri" panose="020F0502020204030204" pitchFamily="34" charset="0"/>
                <a:ea typeface="+mn-ea"/>
                <a:cs typeface="Calibri" panose="020F0502020204030204" pitchFamily="34" charset="0"/>
              </a:rPr>
              <a:t>adaljevalna</a:t>
            </a:r>
            <a:endParaRPr kumimoji="0" lang="sl-SI"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sl-SI" b="1" dirty="0" smtClean="0">
                <a:solidFill>
                  <a:prstClr val="white"/>
                </a:solidFill>
                <a:latin typeface="Calibri" panose="020F0502020204030204" pitchFamily="34" charset="0"/>
                <a:cs typeface="Calibri" panose="020F0502020204030204" pitchFamily="34" charset="0"/>
              </a:rPr>
              <a:t>iz</a:t>
            </a:r>
            <a:r>
              <a:rPr kumimoji="0" lang="sl-SI" sz="1800" b="1" i="0" u="none" strike="noStrike" kern="1200" cap="none" spc="0" normalizeH="0" baseline="0" noProof="0" dirty="0" err="1" smtClean="0">
                <a:ln>
                  <a:noFill/>
                </a:ln>
                <a:solidFill>
                  <a:prstClr val="white"/>
                </a:solidFill>
                <a:effectLst/>
                <a:uLnTx/>
                <a:uFillTx/>
                <a:latin typeface="Calibri" panose="020F0502020204030204" pitchFamily="34" charset="0"/>
                <a:ea typeface="+mn-ea"/>
                <a:cs typeface="Calibri" panose="020F0502020204030204" pitchFamily="34" charset="0"/>
              </a:rPr>
              <a:t>popolnjevalna</a:t>
            </a:r>
            <a:endParaRPr kumimoji="0" lang="sl-SI"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863812"/>
      </p:ext>
    </p:extLst>
  </p:cSld>
  <p:clrMapOvr>
    <a:masterClrMapping/>
  </p:clrMapOvr>
  <p:transition spd="med" advTm="93339">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2">
                    <a:lumMod val="75000"/>
                  </a:schemeClr>
                </a:solidFill>
                <a:latin typeface="Arial" panose="020B0604020202020204" pitchFamily="34" charset="0"/>
                <a:cs typeface="Arial" panose="020B0604020202020204" pitchFamily="34" charset="0"/>
              </a:rPr>
              <a:t>Učni jezik</a:t>
            </a:r>
          </a:p>
        </p:txBody>
      </p:sp>
      <p:sp>
        <p:nvSpPr>
          <p:cNvPr id="3" name="Označba mesta vsebine 2"/>
          <p:cNvSpPr>
            <a:spLocks noGrp="1"/>
          </p:cNvSpPr>
          <p:nvPr>
            <p:ph idx="1"/>
          </p:nvPr>
        </p:nvSpPr>
        <p:spPr>
          <a:xfrm>
            <a:off x="707571" y="1462768"/>
            <a:ext cx="10515600" cy="4351338"/>
          </a:xfrm>
        </p:spPr>
        <p:txBody>
          <a:bodyPr>
            <a:normAutofit lnSpcReduction="10000"/>
          </a:bodyPr>
          <a:lstStyle/>
          <a:p>
            <a:r>
              <a:rPr lang="sl-SI" sz="2400" dirty="0">
                <a:cs typeface="Arial" panose="020B0604020202020204" pitchFamily="34" charset="0"/>
              </a:rPr>
              <a:t>Pomembni sestavini učnega jezika sta pri pouku </a:t>
            </a:r>
            <a:r>
              <a:rPr lang="sl-SI" sz="2400" b="1" u="sng" dirty="0">
                <a:solidFill>
                  <a:schemeClr val="accent2">
                    <a:lumMod val="75000"/>
                  </a:schemeClr>
                </a:solidFill>
                <a:cs typeface="Arial" panose="020B0604020202020204" pitchFamily="34" charset="0"/>
              </a:rPr>
              <a:t>odnosni</a:t>
            </a:r>
            <a:r>
              <a:rPr lang="sl-SI" sz="2400" b="1" u="sng" dirty="0">
                <a:cs typeface="Arial" panose="020B0604020202020204" pitchFamily="34" charset="0"/>
              </a:rPr>
              <a:t> </a:t>
            </a:r>
            <a:r>
              <a:rPr lang="sl-SI" sz="2400" dirty="0">
                <a:cs typeface="Arial" panose="020B0604020202020204" pitchFamily="34" charset="0"/>
              </a:rPr>
              <a:t>in </a:t>
            </a:r>
            <a:r>
              <a:rPr lang="sl-SI" sz="2400" b="1" u="sng" dirty="0">
                <a:solidFill>
                  <a:schemeClr val="accent2">
                    <a:lumMod val="75000"/>
                  </a:schemeClr>
                </a:solidFill>
                <a:cs typeface="Arial" panose="020B0604020202020204" pitchFamily="34" charset="0"/>
              </a:rPr>
              <a:t>spoznavni govor</a:t>
            </a:r>
            <a:r>
              <a:rPr lang="sl-SI" sz="2400" dirty="0">
                <a:cs typeface="Arial" panose="020B0604020202020204" pitchFamily="34" charset="0"/>
              </a:rPr>
              <a:t>, ki potekata v vseh štirih sporazumevalnih dejavnostih (poslušanje, govorjenje, branje in pisanje) in glede na okoliščine zahtevata uporabo (pisne in govorjene) knjižne zvrsti jezika.</a:t>
            </a:r>
          </a:p>
          <a:p>
            <a:pPr marL="0" indent="0">
              <a:buNone/>
            </a:pPr>
            <a:r>
              <a:rPr lang="sl-SI" sz="3200" b="1" dirty="0">
                <a:solidFill>
                  <a:schemeClr val="accent4">
                    <a:lumMod val="75000"/>
                  </a:schemeClr>
                </a:solidFill>
                <a:effectLst>
                  <a:outerShdw blurRad="38100" dist="38100" dir="2700000" algn="tl">
                    <a:srgbClr val="000000">
                      <a:alpha val="43137"/>
                    </a:srgbClr>
                  </a:outerShdw>
                </a:effectLst>
              </a:rPr>
              <a:t>Odnosni </a:t>
            </a:r>
            <a:r>
              <a:rPr lang="sl-SI" sz="3200" b="1" dirty="0" smtClean="0">
                <a:solidFill>
                  <a:schemeClr val="accent4">
                    <a:lumMod val="75000"/>
                  </a:schemeClr>
                </a:solidFill>
                <a:effectLst>
                  <a:outerShdw blurRad="38100" dist="38100" dir="2700000" algn="tl">
                    <a:srgbClr val="000000">
                      <a:alpha val="43137"/>
                    </a:srgbClr>
                  </a:outerShdw>
                </a:effectLst>
              </a:rPr>
              <a:t>govor: </a:t>
            </a:r>
            <a:endParaRPr lang="sl-SI" sz="3200" b="1" dirty="0">
              <a:solidFill>
                <a:schemeClr val="accent4">
                  <a:lumMod val="75000"/>
                </a:schemeClr>
              </a:solidFill>
              <a:effectLst>
                <a:outerShdw blurRad="38100" dist="38100" dir="2700000" algn="tl">
                  <a:srgbClr val="000000">
                    <a:alpha val="43137"/>
                  </a:srgbClr>
                </a:outerShdw>
              </a:effectLst>
            </a:endParaRPr>
          </a:p>
          <a:p>
            <a:r>
              <a:rPr lang="sl-SI" sz="2400" dirty="0" smtClean="0">
                <a:latin typeface="Calibri" panose="020F0502020204030204" pitchFamily="34" charset="0"/>
                <a:cs typeface="Calibri" panose="020F0502020204030204" pitchFamily="34" charset="0"/>
              </a:rPr>
              <a:t>medosebni </a:t>
            </a:r>
            <a:r>
              <a:rPr lang="sl-SI" sz="2400" dirty="0">
                <a:latin typeface="Calibri" panose="020F0502020204030204" pitchFamily="34" charset="0"/>
                <a:cs typeface="Calibri" panose="020F0502020204030204" pitchFamily="34" charset="0"/>
              </a:rPr>
              <a:t>pogovor (med vzgojiteljem/učiteljem in otroki) kot del pedagoškega govora za povezovanje udeležencev učnega procesa in njihovih </a:t>
            </a:r>
            <a:r>
              <a:rPr lang="sl-SI" sz="2400" dirty="0" smtClean="0">
                <a:latin typeface="Calibri" panose="020F0502020204030204" pitchFamily="34" charset="0"/>
                <a:cs typeface="Calibri" panose="020F0502020204030204" pitchFamily="34" charset="0"/>
              </a:rPr>
              <a:t>dejavnosti;</a:t>
            </a:r>
          </a:p>
          <a:p>
            <a:r>
              <a:rPr lang="sl-SI" sz="2400" dirty="0" smtClean="0">
                <a:latin typeface="Calibri" panose="020F0502020204030204" pitchFamily="34" charset="0"/>
                <a:cs typeface="Calibri" panose="020F0502020204030204" pitchFamily="34" charset="0"/>
              </a:rPr>
              <a:t> upoštevamo </a:t>
            </a:r>
            <a:r>
              <a:rPr lang="sl-SI" sz="2400" dirty="0">
                <a:latin typeface="Calibri" panose="020F0502020204030204" pitchFamily="34" charset="0"/>
                <a:cs typeface="Calibri" panose="020F0502020204030204" pitchFamily="34" charset="0"/>
              </a:rPr>
              <a:t>načela dvosmernega </a:t>
            </a:r>
            <a:r>
              <a:rPr lang="sl-SI" sz="2400" dirty="0" smtClean="0">
                <a:latin typeface="Calibri" panose="020F0502020204030204" pitchFamily="34" charset="0"/>
                <a:cs typeface="Calibri" panose="020F0502020204030204" pitchFamily="34" charset="0"/>
              </a:rPr>
              <a:t>sporazumevanja;</a:t>
            </a:r>
          </a:p>
          <a:p>
            <a:r>
              <a:rPr lang="sl-SI" sz="2400" dirty="0" smtClean="0">
                <a:latin typeface="Calibri" panose="020F0502020204030204" pitchFamily="34" charset="0"/>
                <a:cs typeface="Calibri" panose="020F0502020204030204" pitchFamily="34" charset="0"/>
              </a:rPr>
              <a:t>pomemben </a:t>
            </a:r>
            <a:r>
              <a:rPr lang="sl-SI" sz="2400" dirty="0">
                <a:latin typeface="Calibri" panose="020F0502020204030204" pitchFamily="34" charset="0"/>
                <a:cs typeface="Calibri" panose="020F0502020204030204" pitchFamily="34" charset="0"/>
              </a:rPr>
              <a:t>za motiviranje otrok in ustvarjanje spodbudnega učnega </a:t>
            </a:r>
            <a:r>
              <a:rPr lang="sl-SI" sz="2400" dirty="0" smtClean="0">
                <a:latin typeface="Calibri" panose="020F0502020204030204" pitchFamily="34" charset="0"/>
                <a:cs typeface="Calibri" panose="020F0502020204030204" pitchFamily="34" charset="0"/>
              </a:rPr>
              <a:t>okolja; </a:t>
            </a:r>
          </a:p>
          <a:p>
            <a:r>
              <a:rPr lang="sl-SI" sz="2400" dirty="0" smtClean="0">
                <a:latin typeface="Calibri" panose="020F0502020204030204" pitchFamily="34" charset="0"/>
                <a:cs typeface="Calibri" panose="020F0502020204030204" pitchFamily="34" charset="0"/>
              </a:rPr>
              <a:t>povezuje spoznavni govor </a:t>
            </a:r>
            <a:r>
              <a:rPr lang="sl-SI" sz="2400" dirty="0">
                <a:latin typeface="Calibri" panose="020F0502020204030204" pitchFamily="34" charset="0"/>
                <a:cs typeface="Calibri" panose="020F0502020204030204" pitchFamily="34" charset="0"/>
              </a:rPr>
              <a:t>stroke z govornim položajem v </a:t>
            </a:r>
            <a:r>
              <a:rPr lang="sl-SI" sz="2400" dirty="0" smtClean="0">
                <a:latin typeface="Calibri" panose="020F0502020204030204" pitchFamily="34" charset="0"/>
                <a:cs typeface="Calibri" panose="020F0502020204030204" pitchFamily="34" charset="0"/>
              </a:rPr>
              <a:t>razredu (zato </a:t>
            </a:r>
            <a:r>
              <a:rPr lang="sl-SI" sz="2400" dirty="0">
                <a:latin typeface="Calibri" panose="020F0502020204030204" pitchFamily="34" charset="0"/>
                <a:cs typeface="Calibri" panose="020F0502020204030204" pitchFamily="34" charset="0"/>
              </a:rPr>
              <a:t>se ves čas prepletata med </a:t>
            </a:r>
            <a:r>
              <a:rPr lang="sl-SI" sz="2400" dirty="0" smtClean="0">
                <a:latin typeface="Calibri" panose="020F0502020204030204" pitchFamily="34" charset="0"/>
                <a:cs typeface="Calibri" panose="020F0502020204030204" pitchFamily="34" charset="0"/>
              </a:rPr>
              <a:t>seboj).</a:t>
            </a:r>
            <a:endParaRPr lang="sl-SI" sz="2400" dirty="0">
              <a:latin typeface="Calibri" panose="020F0502020204030204" pitchFamily="34" charset="0"/>
              <a:cs typeface="Calibri" panose="020F0502020204030204" pitchFamily="34" charset="0"/>
            </a:endParaRPr>
          </a:p>
          <a:p>
            <a:endParaRPr lang="sl-SI" dirty="0"/>
          </a:p>
        </p:txBody>
      </p:sp>
    </p:spTree>
    <p:extLst>
      <p:ext uri="{BB962C8B-B14F-4D97-AF65-F5344CB8AC3E}">
        <p14:creationId xmlns:p14="http://schemas.microsoft.com/office/powerpoint/2010/main" val="3020996452"/>
      </p:ext>
    </p:extLst>
  </p:cSld>
  <p:clrMapOvr>
    <a:masterClrMapping/>
  </p:clrMapOvr>
  <p:transition spd="med" advTm="16772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08000" y="551543"/>
            <a:ext cx="10261600" cy="1553028"/>
          </a:xfrm>
        </p:spPr>
        <p:txBody>
          <a:bodyPr>
            <a:normAutofit fontScale="92500" lnSpcReduction="20000"/>
          </a:bodyPr>
          <a:lstStyle/>
          <a:p>
            <a:pPr marL="0" indent="0">
              <a:buNone/>
            </a:pPr>
            <a:r>
              <a:rPr lang="sl-SI" sz="3200" b="1" dirty="0">
                <a:solidFill>
                  <a:schemeClr val="accent4">
                    <a:lumMod val="75000"/>
                  </a:schemeClr>
                </a:solidFill>
                <a:effectLst>
                  <a:outerShdw blurRad="38100" dist="38100" dir="2700000" algn="tl">
                    <a:srgbClr val="000000">
                      <a:alpha val="43137"/>
                    </a:srgbClr>
                  </a:outerShdw>
                </a:effectLst>
              </a:rPr>
              <a:t>Spoznavni </a:t>
            </a:r>
            <a:r>
              <a:rPr lang="sl-SI" sz="3200" b="1" dirty="0" smtClean="0">
                <a:solidFill>
                  <a:schemeClr val="accent4">
                    <a:lumMod val="75000"/>
                  </a:schemeClr>
                </a:solidFill>
                <a:effectLst>
                  <a:outerShdw blurRad="38100" dist="38100" dir="2700000" algn="tl">
                    <a:srgbClr val="000000">
                      <a:alpha val="43137"/>
                    </a:srgbClr>
                  </a:outerShdw>
                </a:effectLst>
              </a:rPr>
              <a:t>govor:</a:t>
            </a:r>
          </a:p>
          <a:p>
            <a:r>
              <a:rPr lang="sl-SI" sz="2400" dirty="0">
                <a:latin typeface="Calibri" panose="020F0502020204030204" pitchFamily="34" charset="0"/>
                <a:cs typeface="Calibri" panose="020F0502020204030204" pitchFamily="34" charset="0"/>
              </a:rPr>
              <a:t>S spoznavnim govorom vzgojitelj/učitelj </a:t>
            </a:r>
            <a:r>
              <a:rPr lang="sl-SI" sz="2400" u="sng" dirty="0">
                <a:latin typeface="Calibri" panose="020F0502020204030204" pitchFamily="34" charset="0"/>
                <a:cs typeface="Calibri" panose="020F0502020204030204" pitchFamily="34" charset="0"/>
              </a:rPr>
              <a:t>predstavlja znanje (svoje) stro</a:t>
            </a:r>
            <a:r>
              <a:rPr lang="sl-SI" sz="2400" dirty="0">
                <a:latin typeface="Calibri" panose="020F0502020204030204" pitchFamily="34" charset="0"/>
                <a:cs typeface="Calibri" panose="020F0502020204030204" pitchFamily="34" charset="0"/>
              </a:rPr>
              <a:t>ke, </a:t>
            </a:r>
            <a:r>
              <a:rPr lang="sl-SI" sz="2400" b="1" dirty="0">
                <a:latin typeface="Calibri" panose="020F0502020204030204" pitchFamily="34" charset="0"/>
                <a:cs typeface="Calibri" panose="020F0502020204030204" pitchFamily="34" charset="0"/>
              </a:rPr>
              <a:t>usmerja spoznavne procese, </a:t>
            </a:r>
            <a:r>
              <a:rPr lang="sl-SI" sz="2400" dirty="0">
                <a:latin typeface="Calibri" panose="020F0502020204030204" pitchFamily="34" charset="0"/>
                <a:cs typeface="Calibri" panose="020F0502020204030204" pitchFamily="34" charset="0"/>
              </a:rPr>
              <a:t>ki so tesno povezani s sporazumevalno zmožnostjo, in omogoča kakovostno usvajanje (predmetnega) znanja, pri čemer uporablja tudi strokovni jezik za svoj predmet/področje. </a:t>
            </a:r>
          </a:p>
          <a:p>
            <a:endParaRPr lang="sl-SI" sz="3200" b="1" dirty="0">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3"/>
          <a:stretch>
            <a:fillRect/>
          </a:stretch>
        </p:blipFill>
        <p:spPr>
          <a:xfrm>
            <a:off x="5747657" y="2467427"/>
            <a:ext cx="5753256" cy="3104159"/>
          </a:xfrm>
          <a:prstGeom prst="rect">
            <a:avLst/>
          </a:prstGeom>
        </p:spPr>
      </p:pic>
      <p:pic>
        <p:nvPicPr>
          <p:cNvPr id="5" name="Slika 4"/>
          <p:cNvPicPr>
            <a:picLocks noChangeAspect="1"/>
          </p:cNvPicPr>
          <p:nvPr/>
        </p:nvPicPr>
        <p:blipFill>
          <a:blip r:embed="rId4"/>
          <a:stretch>
            <a:fillRect/>
          </a:stretch>
        </p:blipFill>
        <p:spPr>
          <a:xfrm>
            <a:off x="508000" y="2290304"/>
            <a:ext cx="4804870" cy="3458407"/>
          </a:xfrm>
          <a:prstGeom prst="rect">
            <a:avLst/>
          </a:prstGeom>
        </p:spPr>
      </p:pic>
    </p:spTree>
    <p:extLst>
      <p:ext uri="{BB962C8B-B14F-4D97-AF65-F5344CB8AC3E}">
        <p14:creationId xmlns:p14="http://schemas.microsoft.com/office/powerpoint/2010/main" val="3017284049"/>
      </p:ext>
    </p:extLst>
  </p:cSld>
  <p:clrMapOvr>
    <a:masterClrMapping/>
  </p:clrMapOvr>
  <p:transition spd="med" advTm="7661">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99218"/>
          </a:xfrm>
        </p:spPr>
        <p:txBody>
          <a:bodyPr/>
          <a:lstStyle/>
          <a:p>
            <a:r>
              <a:rPr lang="sl-SI" b="1" dirty="0" smtClean="0">
                <a:solidFill>
                  <a:schemeClr val="accent2">
                    <a:lumMod val="75000"/>
                  </a:schemeClr>
                </a:solidFill>
                <a:latin typeface="Calibri" panose="020F0502020204030204" pitchFamily="34" charset="0"/>
                <a:cs typeface="Calibri" panose="020F0502020204030204" pitchFamily="34" charset="0"/>
              </a:rPr>
              <a:t>VODILO</a:t>
            </a:r>
            <a:endParaRPr lang="sl-SI" b="1" dirty="0">
              <a:solidFill>
                <a:schemeClr val="accent2">
                  <a:lumMod val="75000"/>
                </a:schemeClr>
              </a:solidFill>
            </a:endParaRPr>
          </a:p>
        </p:txBody>
      </p:sp>
      <p:sp>
        <p:nvSpPr>
          <p:cNvPr id="3" name="Označba mesta vsebine 2"/>
          <p:cNvSpPr>
            <a:spLocks noGrp="1"/>
          </p:cNvSpPr>
          <p:nvPr>
            <p:ph idx="1"/>
          </p:nvPr>
        </p:nvSpPr>
        <p:spPr>
          <a:xfrm>
            <a:off x="1099458" y="1364344"/>
            <a:ext cx="8944428" cy="812799"/>
          </a:xfrm>
        </p:spPr>
        <p:txBody>
          <a:bodyPr>
            <a:normAutofit/>
          </a:bodyPr>
          <a:lstStyle/>
          <a:p>
            <a:pPr marL="0" lvl="0" indent="0" defTabSz="457200">
              <a:lnSpc>
                <a:spcPct val="100000"/>
              </a:lnSpc>
              <a:spcBef>
                <a:spcPts val="0"/>
              </a:spcBef>
              <a:buNone/>
            </a:pPr>
            <a:r>
              <a:rPr lang="sl-SI" dirty="0"/>
              <a:t>Prikaz trditev po sestavinah učnega procesa </a:t>
            </a:r>
            <a:r>
              <a:rPr lang="sl-SI" b="1" dirty="0">
                <a:solidFill>
                  <a:srgbClr val="A01941"/>
                </a:solidFill>
                <a:effectLst>
                  <a:outerShdw blurRad="38100" dist="38100" dir="2700000" algn="tl">
                    <a:srgbClr val="000000">
                      <a:alpha val="43137"/>
                    </a:srgbClr>
                  </a:outerShdw>
                </a:effectLst>
                <a:latin typeface="Calibri" panose="020F0502020204030204" pitchFamily="34" charset="0"/>
                <a:ea typeface="Cambria Math" panose="02040503050406030204" pitchFamily="18" charset="0"/>
                <a:cs typeface="Calibri" panose="020F0502020204030204" pitchFamily="34" charset="0"/>
              </a:rPr>
              <a:t>p</a:t>
            </a:r>
            <a:r>
              <a:rPr lang="sl-SI" b="1" dirty="0" smtClean="0">
                <a:solidFill>
                  <a:srgbClr val="A01941"/>
                </a:solidFill>
                <a:effectLst>
                  <a:outerShdw blurRad="38100" dist="38100" dir="2700000" algn="tl">
                    <a:srgbClr val="000000">
                      <a:alpha val="43137"/>
                    </a:srgbClr>
                  </a:outerShdw>
                </a:effectLst>
                <a:latin typeface="Calibri" panose="020F0502020204030204" pitchFamily="34" charset="0"/>
                <a:ea typeface="Cambria Math" panose="02040503050406030204" pitchFamily="18" charset="0"/>
                <a:cs typeface="Calibri" panose="020F0502020204030204" pitchFamily="34" charset="0"/>
              </a:rPr>
              <a:t>ri </a:t>
            </a:r>
            <a:r>
              <a:rPr lang="sl-SI" b="1" dirty="0">
                <a:solidFill>
                  <a:srgbClr val="A01941"/>
                </a:solidFill>
                <a:effectLst>
                  <a:outerShdw blurRad="38100" dist="38100" dir="2700000" algn="tl">
                    <a:srgbClr val="000000">
                      <a:alpha val="43137"/>
                    </a:srgbClr>
                  </a:outerShdw>
                </a:effectLst>
                <a:latin typeface="Calibri" panose="020F0502020204030204" pitchFamily="34" charset="0"/>
                <a:ea typeface="Cambria Math" panose="02040503050406030204" pitchFamily="18" charset="0"/>
                <a:cs typeface="Calibri" panose="020F0502020204030204" pitchFamily="34" charset="0"/>
              </a:rPr>
              <a:t>načrtovanju:</a:t>
            </a:r>
            <a:endPar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sl-SI" dirty="0"/>
          </a:p>
        </p:txBody>
      </p:sp>
      <p:sp>
        <p:nvSpPr>
          <p:cNvPr id="5" name="Content Placeholder 1">
            <a:extLst>
              <a:ext uri="{FF2B5EF4-FFF2-40B4-BE49-F238E27FC236}">
                <a16:creationId xmlns:a16="http://schemas.microsoft.com/office/drawing/2014/main" id="{9C2D7A20-6E03-B148-823C-F7ECD2B0AB06}"/>
              </a:ext>
            </a:extLst>
          </p:cNvPr>
          <p:cNvSpPr txBox="1">
            <a:spLocks/>
          </p:cNvSpPr>
          <p:nvPr/>
        </p:nvSpPr>
        <p:spPr>
          <a:xfrm>
            <a:off x="348343" y="2177143"/>
            <a:ext cx="5457372" cy="3396342"/>
          </a:xfrm>
          <a:prstGeom prst="rect">
            <a:avLst/>
          </a:prstGeom>
          <a:solidFill>
            <a:srgbClr val="CCFFCC"/>
          </a:solidFill>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E05329"/>
              </a:buClr>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E05329"/>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E05329"/>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E05329"/>
              </a:buClr>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E05329"/>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
                <a:srgbClr val="E05329"/>
              </a:buClr>
              <a:buSzTx/>
              <a:buFont typeface="Arial" panose="020B0604020202020204" pitchFamily="34" charset="0"/>
              <a:buNone/>
              <a:tabLst/>
              <a:defRPr/>
            </a:pPr>
            <a:r>
              <a:rPr kumimoji="0" lang="sl-SI" sz="1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Igralnica oz. učilnica je organizirana tako, da omogoča vizualno, jezikovno in komunikacijsko podporo pri predmetu oz. področju, ki ga obravnavamo: </a:t>
            </a:r>
          </a:p>
          <a:p>
            <a:pPr marL="269875" marR="0" lvl="0" indent="-269875" algn="just" defTabSz="685800" rtl="0" eaLnBrk="1" fontAlgn="auto" latinLnBrk="0" hangingPunct="1">
              <a:lnSpc>
                <a:spcPct val="90000"/>
              </a:lnSpc>
              <a:spcBef>
                <a:spcPts val="750"/>
              </a:spcBef>
              <a:spcAft>
                <a:spcPts val="0"/>
              </a:spcAft>
              <a:buClr>
                <a:srgbClr val="E05329"/>
              </a:buClr>
              <a:buSzTx/>
              <a:buFont typeface="Arial" panose="020B0604020202020204" pitchFamily="34" charset="0"/>
              <a:buChar char="•"/>
              <a:tabLst/>
              <a:defRPr/>
            </a:pPr>
            <a:r>
              <a:rPr kumimoji="0" lang="sl-SI" sz="1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igralnica v vrtcu oz. učilnica v šoli naj predstavlja bogato in </a:t>
            </a:r>
            <a:r>
              <a:rPr kumimoji="0" lang="sl-SI" sz="13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spodbudno učno okolje z relevantnimi didaktičnimi gradivi, kot so npr. plakati (črke, besede, števila), imena otrok, risbe, fotografije oz. slike, ki spodbujajo pogovor, didaktične kartice in didaktične igre za spodbujanje govora oz. porajajoče se pismenosti in druge govorno-jezikovne spodbude za otroke. Gradiva naj bodo za otroke dobro vidna in lahko dostopna (npr. v višini otrokovih oči, na dosegu rok); </a:t>
            </a:r>
          </a:p>
          <a:p>
            <a:pPr marL="269875" marR="0" lvl="0" indent="-269875" algn="just" defTabSz="685800" rtl="0" eaLnBrk="1" fontAlgn="auto" latinLnBrk="0" hangingPunct="1">
              <a:lnSpc>
                <a:spcPct val="90000"/>
              </a:lnSpc>
              <a:spcBef>
                <a:spcPts val="750"/>
              </a:spcBef>
              <a:spcAft>
                <a:spcPts val="0"/>
              </a:spcAft>
              <a:buClr>
                <a:srgbClr val="E05329"/>
              </a:buClr>
              <a:buSzTx/>
              <a:buFont typeface="Arial" panose="020B0604020202020204" pitchFamily="34" charset="0"/>
              <a:buChar char="•"/>
              <a:tabLst/>
              <a:defRPr/>
            </a:pPr>
            <a:r>
              <a:rPr kumimoji="0" lang="sl-SI" sz="1200" b="0"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za otroke relevantna besedila povečam in obesim na steno skupaj z dobrimi primeri pisnih nalog, pravila za interakcijo v učilnici so prav tako postavljena na vidno mesto; </a:t>
            </a:r>
          </a:p>
          <a:p>
            <a:pPr marL="269875" marR="0" lvl="0" indent="-269875" algn="just" defTabSz="685800" rtl="0" eaLnBrk="1" fontAlgn="auto" latinLnBrk="0" hangingPunct="1">
              <a:lnSpc>
                <a:spcPct val="90000"/>
              </a:lnSpc>
              <a:spcBef>
                <a:spcPts val="750"/>
              </a:spcBef>
              <a:spcAft>
                <a:spcPts val="0"/>
              </a:spcAft>
              <a:buClr>
                <a:srgbClr val="E05329"/>
              </a:buClr>
              <a:buSzTx/>
              <a:buFont typeface="Arial" panose="020B0604020202020204" pitchFamily="34" charset="0"/>
              <a:buChar char="•"/>
              <a:tabLst/>
              <a:defRPr/>
            </a:pPr>
            <a:r>
              <a:rPr kumimoji="0" lang="sl-SI" sz="1200" b="0"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sedežna ureditev naj bo taka, da omogoča in spodbuja komunikacijo pri delu v skupinah in pri poročanju skupin;</a:t>
            </a:r>
          </a:p>
          <a:p>
            <a:pPr marL="269875" marR="0" lvl="0" indent="-269875" algn="just" defTabSz="685800" rtl="0" eaLnBrk="1" fontAlgn="auto" latinLnBrk="0" hangingPunct="1">
              <a:lnSpc>
                <a:spcPct val="90000"/>
              </a:lnSpc>
              <a:spcBef>
                <a:spcPts val="750"/>
              </a:spcBef>
              <a:spcAft>
                <a:spcPts val="0"/>
              </a:spcAft>
              <a:buClr>
                <a:srgbClr val="E05329"/>
              </a:buClr>
              <a:buSzTx/>
              <a:buFont typeface="Arial" panose="020B0604020202020204" pitchFamily="34" charset="0"/>
              <a:buChar char="•"/>
              <a:tabLst/>
              <a:defRPr/>
            </a:pPr>
            <a:r>
              <a:rPr kumimoji="0" lang="sl-SI" sz="1100" b="0" i="0"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v igralnici/učilnici je slovarsko gradivo (npr. slikovni slovar, dvojezični slovarji) oz. računalnik, ki omogoča prevajanje, iskanje ponazoril in besedišča;</a:t>
            </a:r>
          </a:p>
        </p:txBody>
      </p:sp>
      <p:sp>
        <p:nvSpPr>
          <p:cNvPr id="6" name="Leva puščica 5"/>
          <p:cNvSpPr/>
          <p:nvPr/>
        </p:nvSpPr>
        <p:spPr>
          <a:xfrm>
            <a:off x="5909481" y="2050679"/>
            <a:ext cx="3028950" cy="1011836"/>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smtClean="0"/>
              <a:t>Učno okolje</a:t>
            </a:r>
            <a:endParaRPr lang="sl-SI" sz="2400" b="1" dirty="0"/>
          </a:p>
        </p:txBody>
      </p:sp>
      <p:sp>
        <p:nvSpPr>
          <p:cNvPr id="7" name="Leva puščica 6"/>
          <p:cNvSpPr/>
          <p:nvPr/>
        </p:nvSpPr>
        <p:spPr>
          <a:xfrm>
            <a:off x="5909481" y="2863478"/>
            <a:ext cx="3149432" cy="1011836"/>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smtClean="0">
                <a:ln>
                  <a:noFill/>
                </a:ln>
                <a:solidFill>
                  <a:prstClr val="white"/>
                </a:solidFill>
                <a:effectLst/>
                <a:uLnTx/>
                <a:uFillTx/>
                <a:latin typeface="Arial" panose="020B0604020202020204"/>
                <a:ea typeface="+mn-ea"/>
                <a:cs typeface="+mn-cs"/>
              </a:rPr>
              <a:t>Učni pripomočki </a:t>
            </a:r>
            <a:r>
              <a:rPr kumimoji="0" lang="sl-SI" sz="1800" b="0" i="0" u="none" strike="noStrike" kern="0" cap="none" spc="0" normalizeH="0" baseline="0" noProof="0" dirty="0" smtClean="0">
                <a:ln>
                  <a:noFill/>
                </a:ln>
                <a:solidFill>
                  <a:prstClr val="white"/>
                </a:solidFill>
                <a:effectLst/>
                <a:uLnTx/>
                <a:uFillTx/>
                <a:latin typeface="Arial" panose="020B0604020202020204"/>
                <a:ea typeface="+mn-ea"/>
                <a:cs typeface="+mn-cs"/>
              </a:rPr>
              <a:t>…</a:t>
            </a:r>
          </a:p>
        </p:txBody>
      </p:sp>
      <p:sp>
        <p:nvSpPr>
          <p:cNvPr id="8" name="Leva puščica 7"/>
          <p:cNvSpPr/>
          <p:nvPr/>
        </p:nvSpPr>
        <p:spPr>
          <a:xfrm>
            <a:off x="5969722" y="3875314"/>
            <a:ext cx="3028950" cy="1011836"/>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smtClean="0">
                <a:ln>
                  <a:noFill/>
                </a:ln>
                <a:solidFill>
                  <a:prstClr val="white"/>
                </a:solidFill>
                <a:effectLst/>
                <a:uLnTx/>
                <a:uFillTx/>
                <a:latin typeface="Arial" panose="020B0604020202020204"/>
                <a:ea typeface="+mn-ea"/>
                <a:cs typeface="+mn-cs"/>
              </a:rPr>
              <a:t>Učno gradivo </a:t>
            </a:r>
          </a:p>
        </p:txBody>
      </p:sp>
    </p:spTree>
    <p:extLst>
      <p:ext uri="{BB962C8B-B14F-4D97-AF65-F5344CB8AC3E}">
        <p14:creationId xmlns:p14="http://schemas.microsoft.com/office/powerpoint/2010/main" val="3260484549"/>
      </p:ext>
    </p:extLst>
  </p:cSld>
  <p:clrMapOvr>
    <a:masterClrMapping/>
  </p:clrMapOvr>
  <p:transition spd="med" advTm="801">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9306" y="331117"/>
            <a:ext cx="10515600" cy="737961"/>
          </a:xfrm>
        </p:spPr>
        <p:txBody>
          <a:bodyPr>
            <a:normAutofit/>
          </a:bodyPr>
          <a:lstStyle/>
          <a:p>
            <a:pPr marL="0" lvl="0" indent="0" defTabSz="457200">
              <a:lnSpc>
                <a:spcPct val="100000"/>
              </a:lnSpc>
              <a:spcBef>
                <a:spcPts val="0"/>
              </a:spcBef>
            </a:pPr>
            <a:r>
              <a:rPr lang="sl-SI" sz="3200" dirty="0"/>
              <a:t>Prikaz trditev po sestavinah učnega procesa </a:t>
            </a:r>
            <a:r>
              <a:rPr lang="sl-SI" sz="3200" b="1" dirty="0" smtClean="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mbria Math" panose="02040503050406030204" pitchFamily="18" charset="0"/>
                <a:cs typeface="Calibri" panose="020F0502020204030204" pitchFamily="34" charset="0"/>
              </a:rPr>
              <a:t>pri izvajanju:</a:t>
            </a:r>
            <a:endParaRPr lang="en-US" sz="32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PoljeZBesedilom 3"/>
          <p:cNvSpPr txBox="1"/>
          <p:nvPr/>
        </p:nvSpPr>
        <p:spPr>
          <a:xfrm>
            <a:off x="275771" y="1378857"/>
            <a:ext cx="5847710" cy="4585871"/>
          </a:xfrm>
          <a:prstGeom prst="rect">
            <a:avLst/>
          </a:prstGeom>
          <a:solidFill>
            <a:srgbClr val="FFFFCC"/>
          </a:solidFill>
        </p:spPr>
        <p:txBody>
          <a:bodyPr wrap="square" rtlCol="0">
            <a:spAutoFit/>
          </a:bodyPr>
          <a:lstStyle/>
          <a:p>
            <a:pPr algn="just"/>
            <a:endParaRPr lang="sl-SI" sz="1200" b="1" dirty="0" smtClean="0">
              <a:solidFill>
                <a:prstClr val="black"/>
              </a:solidFill>
              <a:latin typeface="Arial" panose="020B0604020202020204"/>
            </a:endParaRPr>
          </a:p>
          <a:p>
            <a:pPr algn="just"/>
            <a:r>
              <a:rPr lang="sl-SI" sz="1400" dirty="0" smtClean="0">
                <a:solidFill>
                  <a:prstClr val="black"/>
                </a:solidFill>
                <a:latin typeface="Arial" panose="020B0604020202020204"/>
              </a:rPr>
              <a:t>1. Zavedam </a:t>
            </a:r>
            <a:r>
              <a:rPr lang="sl-SI" sz="1400" dirty="0">
                <a:solidFill>
                  <a:prstClr val="black"/>
                </a:solidFill>
                <a:latin typeface="Arial" panose="020B0604020202020204"/>
              </a:rPr>
              <a:t>se, da je razumevanje </a:t>
            </a:r>
            <a:r>
              <a:rPr lang="sl-SI" sz="1400" dirty="0" smtClean="0">
                <a:solidFill>
                  <a:prstClr val="black"/>
                </a:solidFill>
                <a:latin typeface="Arial" panose="020B0604020202020204"/>
              </a:rPr>
              <a:t>učnih vsebin </a:t>
            </a:r>
            <a:r>
              <a:rPr lang="sl-SI" sz="1400" dirty="0">
                <a:solidFill>
                  <a:prstClr val="black"/>
                </a:solidFill>
                <a:latin typeface="Arial" panose="020B0604020202020204"/>
              </a:rPr>
              <a:t>močno odvisno od jezikovne zmožnosti otrok. </a:t>
            </a:r>
          </a:p>
          <a:p>
            <a:pPr algn="just"/>
            <a:r>
              <a:rPr lang="sl-SI" sz="1400" dirty="0">
                <a:solidFill>
                  <a:prstClr val="black"/>
                </a:solidFill>
                <a:latin typeface="Arial" panose="020B0604020202020204"/>
              </a:rPr>
              <a:t> </a:t>
            </a:r>
          </a:p>
          <a:p>
            <a:pPr algn="just"/>
            <a:r>
              <a:rPr lang="sl-SI" sz="1400" dirty="0" smtClean="0">
                <a:solidFill>
                  <a:prstClr val="black"/>
                </a:solidFill>
                <a:latin typeface="Arial" panose="020B0604020202020204"/>
              </a:rPr>
              <a:t>2. Pri </a:t>
            </a:r>
            <a:r>
              <a:rPr lang="sl-SI" sz="1400" dirty="0">
                <a:solidFill>
                  <a:prstClr val="black"/>
                </a:solidFill>
                <a:latin typeface="Arial" panose="020B0604020202020204"/>
              </a:rPr>
              <a:t>predstavitvi učnega sklopa predstavim namen in konkretne cilje učenja in izpostavim specifične jezikovne vzorce, s katerimi se bodo otroci srečali pri obravnavi učne snovi. Preverim, ali jih razumejo. Otroke spodbujam k postavljanju vprašanj. </a:t>
            </a:r>
            <a:endParaRPr lang="sl-SI" sz="1400" dirty="0" smtClean="0">
              <a:solidFill>
                <a:prstClr val="black"/>
              </a:solidFill>
              <a:latin typeface="Arial" panose="020B0604020202020204"/>
            </a:endParaRPr>
          </a:p>
          <a:p>
            <a:pPr algn="just"/>
            <a:endParaRPr lang="sl-SI" sz="1400" dirty="0" smtClean="0">
              <a:solidFill>
                <a:prstClr val="black"/>
              </a:solidFill>
              <a:latin typeface="Arial" panose="020B0604020202020204"/>
            </a:endParaRPr>
          </a:p>
          <a:p>
            <a:pPr algn="just"/>
            <a:r>
              <a:rPr lang="sl-SI" sz="1400" dirty="0" smtClean="0">
                <a:solidFill>
                  <a:prstClr val="black"/>
                </a:solidFill>
                <a:latin typeface="Arial" panose="020B0604020202020204"/>
              </a:rPr>
              <a:t>3.Jezikovno </a:t>
            </a:r>
            <a:r>
              <a:rPr lang="sl-SI" sz="1400" dirty="0">
                <a:solidFill>
                  <a:prstClr val="black"/>
                </a:solidFill>
                <a:latin typeface="Arial" panose="020B0604020202020204"/>
              </a:rPr>
              <a:t>izražanje (razlago) prilagajam stopnji otrokovega znanja slovenščine oz. ravni njegove sporazumevalne jezikovne zmožnosti, kolikor je to mogoče, in sicer tako na ravni besedišča kot na ravni </a:t>
            </a:r>
            <a:r>
              <a:rPr lang="sl-SI" sz="1400" dirty="0" err="1">
                <a:solidFill>
                  <a:prstClr val="black"/>
                </a:solidFill>
                <a:latin typeface="Arial" panose="020B0604020202020204"/>
              </a:rPr>
              <a:t>oblikoskladenjskih</a:t>
            </a:r>
            <a:r>
              <a:rPr lang="sl-SI" sz="1400" dirty="0">
                <a:solidFill>
                  <a:prstClr val="black"/>
                </a:solidFill>
                <a:latin typeface="Arial" panose="020B0604020202020204"/>
              </a:rPr>
              <a:t> vzorcev. Izogibam se pootročenemu govoru, npr. pomanjševalnicam, kadar ne izražajo resničnosti. Skrbim za povezovanje novega znanja s predznanjem (enostavnejši sporazumevalni vzorec nadgradim z zahtevnejšim) in pri razlagi snovi ločim pomembnejše od manj pomembnega.</a:t>
            </a:r>
          </a:p>
          <a:p>
            <a:pPr algn="just"/>
            <a:r>
              <a:rPr lang="sl-SI" sz="1400" dirty="0">
                <a:solidFill>
                  <a:prstClr val="black"/>
                </a:solidFill>
                <a:latin typeface="Arial" panose="020B0604020202020204"/>
              </a:rPr>
              <a:t> </a:t>
            </a:r>
          </a:p>
          <a:p>
            <a:pPr algn="just"/>
            <a:r>
              <a:rPr lang="sl-SI" sz="1400" dirty="0" smtClean="0">
                <a:solidFill>
                  <a:prstClr val="black"/>
                </a:solidFill>
                <a:latin typeface="Arial" panose="020B0604020202020204"/>
              </a:rPr>
              <a:t>4. Prilagodim </a:t>
            </a:r>
            <a:r>
              <a:rPr lang="sl-SI" sz="1400" dirty="0">
                <a:solidFill>
                  <a:prstClr val="black"/>
                </a:solidFill>
                <a:latin typeface="Arial" panose="020B0604020202020204"/>
              </a:rPr>
              <a:t>hitrost govora in sem pozoren/pozorna na to, da je moja izreka jasna in razločna. Otrokom omogočim več oz. dovolj časa za odziv in oblikovanje smiselnih in povezanih odgovorov, izražanje misli. </a:t>
            </a:r>
          </a:p>
        </p:txBody>
      </p:sp>
      <p:sp>
        <p:nvSpPr>
          <p:cNvPr id="5" name="Leva puščica 4"/>
          <p:cNvSpPr/>
          <p:nvPr/>
        </p:nvSpPr>
        <p:spPr>
          <a:xfrm>
            <a:off x="6307106" y="1240607"/>
            <a:ext cx="3954493" cy="1091821"/>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b="1" i="0" u="none" strike="noStrike" kern="0" cap="none" spc="0" normalizeH="0" baseline="0" noProof="0" dirty="0" smtClean="0">
                <a:ln>
                  <a:noFill/>
                </a:ln>
                <a:solidFill>
                  <a:prstClr val="white"/>
                </a:solidFill>
                <a:effectLst/>
                <a:uLnTx/>
                <a:uFillTx/>
                <a:latin typeface="Arial" panose="020B0604020202020204"/>
                <a:ea typeface="+mn-ea"/>
                <a:cs typeface="+mn-cs"/>
              </a:rPr>
              <a:t>Raven sporazumevalne zmožnosti v SLO</a:t>
            </a:r>
          </a:p>
        </p:txBody>
      </p:sp>
      <p:sp>
        <p:nvSpPr>
          <p:cNvPr id="6" name="Leva puščica 5"/>
          <p:cNvSpPr/>
          <p:nvPr/>
        </p:nvSpPr>
        <p:spPr>
          <a:xfrm>
            <a:off x="6965790" y="2487318"/>
            <a:ext cx="2297358" cy="697042"/>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smtClean="0">
                <a:ln>
                  <a:noFill/>
                </a:ln>
                <a:solidFill>
                  <a:prstClr val="white"/>
                </a:solidFill>
                <a:effectLst/>
                <a:uLnTx/>
                <a:uFillTx/>
                <a:latin typeface="Arial" panose="020B0604020202020204"/>
                <a:ea typeface="+mn-ea"/>
                <a:cs typeface="+mn-cs"/>
              </a:rPr>
              <a:t>Učni nameni</a:t>
            </a:r>
          </a:p>
        </p:txBody>
      </p:sp>
      <p:sp>
        <p:nvSpPr>
          <p:cNvPr id="7" name="Leva puščica 6"/>
          <p:cNvSpPr/>
          <p:nvPr/>
        </p:nvSpPr>
        <p:spPr>
          <a:xfrm>
            <a:off x="7236320" y="3494139"/>
            <a:ext cx="2589550" cy="809469"/>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smtClean="0">
                <a:ln>
                  <a:noFill/>
                </a:ln>
                <a:solidFill>
                  <a:prstClr val="white"/>
                </a:solidFill>
                <a:effectLst/>
                <a:uLnTx/>
                <a:uFillTx/>
                <a:latin typeface="Arial" panose="020B0604020202020204"/>
                <a:ea typeface="+mn-ea"/>
                <a:cs typeface="+mn-cs"/>
              </a:rPr>
              <a:t>Jezikovno izražanje </a:t>
            </a:r>
          </a:p>
        </p:txBody>
      </p:sp>
      <p:sp>
        <p:nvSpPr>
          <p:cNvPr id="8" name="Leva puščica 7"/>
          <p:cNvSpPr/>
          <p:nvPr/>
        </p:nvSpPr>
        <p:spPr>
          <a:xfrm>
            <a:off x="7458796" y="4613387"/>
            <a:ext cx="4181662" cy="911064"/>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800" b="1" i="0" u="none" strike="noStrike" kern="0" cap="none" spc="0" normalizeH="0" baseline="0" noProof="0" dirty="0" smtClean="0">
                <a:ln>
                  <a:noFill/>
                </a:ln>
                <a:solidFill>
                  <a:prstClr val="white"/>
                </a:solidFill>
                <a:effectLst/>
                <a:uLnTx/>
                <a:uFillTx/>
                <a:latin typeface="Arial" panose="020B0604020202020204"/>
                <a:ea typeface="+mn-ea"/>
                <a:cs typeface="+mn-cs"/>
              </a:rPr>
              <a:t>Hitrost govora, jasna izreka</a:t>
            </a:r>
          </a:p>
        </p:txBody>
      </p:sp>
    </p:spTree>
    <p:extLst>
      <p:ext uri="{BB962C8B-B14F-4D97-AF65-F5344CB8AC3E}">
        <p14:creationId xmlns:p14="http://schemas.microsoft.com/office/powerpoint/2010/main" val="3357138072"/>
      </p:ext>
    </p:extLst>
  </p:cSld>
  <p:clrMapOvr>
    <a:masterClrMapping/>
  </p:clrMapOvr>
  <p:transition spd="med" advTm="5664">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a:spLocks noGrp="1"/>
          </p:cNvSpPr>
          <p:nvPr>
            <p:ph type="title"/>
          </p:nvPr>
        </p:nvSpPr>
        <p:spPr>
          <a:xfrm>
            <a:off x="715477" y="548831"/>
            <a:ext cx="10515600" cy="737961"/>
          </a:xfrm>
        </p:spPr>
        <p:txBody>
          <a:bodyPr>
            <a:normAutofit/>
          </a:bodyPr>
          <a:lstStyle/>
          <a:p>
            <a:pPr marL="0" lvl="0" indent="0" defTabSz="457200">
              <a:lnSpc>
                <a:spcPct val="100000"/>
              </a:lnSpc>
              <a:spcBef>
                <a:spcPts val="0"/>
              </a:spcBef>
            </a:pPr>
            <a:r>
              <a:rPr lang="sl-SI" sz="3200" dirty="0"/>
              <a:t>Prikaz trditev po sestavinah učnega procesa </a:t>
            </a:r>
            <a:r>
              <a:rPr lang="sl-SI" sz="3200" b="1"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Cambria Math" panose="02040503050406030204" pitchFamily="18" charset="0"/>
                <a:cs typeface="Calibri" panose="020F0502020204030204" pitchFamily="34" charset="0"/>
              </a:rPr>
              <a:t>pri vrednotenju:</a:t>
            </a:r>
            <a:endParaRPr lang="en-US" sz="3200" b="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PoljeZBesedilom 6"/>
          <p:cNvSpPr txBox="1"/>
          <p:nvPr/>
        </p:nvSpPr>
        <p:spPr>
          <a:xfrm>
            <a:off x="415281" y="1466715"/>
            <a:ext cx="5759356" cy="4616648"/>
          </a:xfrm>
          <a:prstGeom prst="rect">
            <a:avLst/>
          </a:prstGeom>
          <a:solidFill>
            <a:srgbClr val="5B9BD5">
              <a:lumMod val="20000"/>
              <a:lumOff val="80000"/>
            </a:srgbClr>
          </a:solidFill>
        </p:spPr>
        <p:txBody>
          <a:bodyPr wrap="square" rtlCol="0">
            <a:spAutoFit/>
          </a:bodyPr>
          <a:lstStyle/>
          <a:p>
            <a:pPr marL="90488" marR="0" lvl="0" indent="-90488" algn="just" defTabSz="914400" eaLnBrk="1" fontAlgn="auto" latinLnBrk="0" hangingPunct="1">
              <a:lnSpc>
                <a:spcPct val="100000"/>
              </a:lnSpc>
              <a:spcBef>
                <a:spcPts val="0"/>
              </a:spcBef>
              <a:spcAft>
                <a:spcPts val="0"/>
              </a:spcAft>
              <a:buClrTx/>
              <a:buSzTx/>
              <a:buFontTx/>
              <a:buAutoNum type="arabicPeriod"/>
              <a:tabLst/>
              <a:defRPr/>
            </a:pPr>
            <a:r>
              <a:rPr kumimoji="0" lang="sl-SI" sz="1400" b="0" i="0" u="none" strike="noStrike" kern="0" cap="none" spc="0" normalizeH="0" baseline="0" noProof="0" dirty="0" smtClean="0">
                <a:ln>
                  <a:noFill/>
                </a:ln>
                <a:solidFill>
                  <a:prstClr val="black"/>
                </a:solidFill>
                <a:effectLst/>
                <a:uLnTx/>
                <a:uFillTx/>
                <a:latin typeface="Arial" panose="020B0604020202020204"/>
              </a:rPr>
              <a:t>Otrokom redno nudim kakovostno jezikovno povratno informacijo, ki jim pomaga pri sporazumevanju oz. jih usmerja k ustrezni rabi (npr.</a:t>
            </a:r>
            <a:r>
              <a:rPr kumimoji="0" lang="sl-SI" sz="1400" b="0" i="1" u="none" strike="noStrike" kern="0" cap="none" spc="0" normalizeH="0" baseline="0" noProof="0" dirty="0" smtClean="0">
                <a:ln>
                  <a:noFill/>
                </a:ln>
                <a:solidFill>
                  <a:prstClr val="black"/>
                </a:solidFill>
                <a:effectLst/>
                <a:uLnTx/>
                <a:uFillTx/>
                <a:latin typeface="Arial" panose="020B0604020202020204"/>
              </a:rPr>
              <a:t> ponovim otrokove besede z vprašalno intonacijo, uporabim gesto, ki ponazarja dvom</a:t>
            </a:r>
            <a:r>
              <a:rPr kumimoji="0" lang="sl-SI" sz="1400" b="0" i="0" u="none" strike="noStrike" kern="0" cap="none" spc="0" normalizeH="0" baseline="0" noProof="0" dirty="0" smtClean="0">
                <a:ln>
                  <a:noFill/>
                </a:ln>
                <a:solidFill>
                  <a:prstClr val="black"/>
                </a:solidFill>
                <a:effectLst/>
                <a:uLnTx/>
                <a:uFillTx/>
                <a:latin typeface="Arial" panose="020B0604020202020204"/>
              </a:rPr>
              <a:t>, </a:t>
            </a:r>
            <a:r>
              <a:rPr kumimoji="0" lang="sl-SI" sz="1400" b="0" i="1" u="none" strike="noStrike" kern="0" cap="none" spc="0" normalizeH="0" baseline="0" noProof="0" dirty="0" smtClean="0">
                <a:ln>
                  <a:noFill/>
                </a:ln>
                <a:solidFill>
                  <a:prstClr val="black"/>
                </a:solidFill>
                <a:effectLst/>
                <a:uLnTx/>
                <a:uFillTx/>
                <a:latin typeface="Arial" panose="020B0604020202020204"/>
              </a:rPr>
              <a:t>prosim za pojasnilo ali za preoblikovanje odgovora, mu pokažem na tabli ali drsnicah zapisano besedo, ki je ni mogel priklicati</a:t>
            </a:r>
            <a:r>
              <a:rPr kumimoji="0" lang="sl-SI" sz="1400" b="0" i="0" u="none" strike="noStrike" kern="0" cap="none" spc="0" normalizeH="0" baseline="0" noProof="0" dirty="0" smtClean="0">
                <a:ln>
                  <a:noFill/>
                </a:ln>
                <a:solidFill>
                  <a:prstClr val="black"/>
                </a:solidFill>
                <a:effectLst/>
                <a:uLnTx/>
                <a:uFillTx/>
                <a:latin typeface="Arial" panose="020B0604020202020204"/>
              </a:rPr>
              <a:t>).  Nakažem možnosti, kako izboljšati izražanje (npr. </a:t>
            </a:r>
            <a:r>
              <a:rPr kumimoji="0" lang="sl-SI" sz="1400" b="0" i="1" u="none" strike="noStrike" kern="0" cap="none" spc="0" normalizeH="0" baseline="0" noProof="0" dirty="0" smtClean="0">
                <a:ln>
                  <a:noFill/>
                </a:ln>
                <a:solidFill>
                  <a:prstClr val="black"/>
                </a:solidFill>
                <a:effectLst/>
                <a:uLnTx/>
                <a:uFillTx/>
                <a:latin typeface="Arial" panose="020B0604020202020204"/>
              </a:rPr>
              <a:t>spodbudim jih k reševanju domačih nalog, ki jih zanje posebej pripravim, k pripravi govornega nastopa ali predstavitve, zanje pripravim dejavnosti v okviru dodatne strokovne pomoči ipd.</a:t>
            </a:r>
            <a:r>
              <a:rPr kumimoji="0" lang="sl-SI" sz="1400" b="0" i="0" u="none" strike="noStrike" kern="0" cap="none" spc="0" normalizeH="0" baseline="0" noProof="0" dirty="0" smtClean="0">
                <a:ln>
                  <a:noFill/>
                </a:ln>
                <a:solidFill>
                  <a:prstClr val="black"/>
                </a:solidFill>
                <a:effectLst/>
                <a:uLnTx/>
                <a:uFillTx/>
                <a:latin typeface="Arial" panose="020B0604020202020204"/>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sl-SI" sz="1400" b="0" i="0" u="none" strike="noStrike" kern="0" cap="none" spc="0" normalizeH="0" baseline="0" noProof="0" dirty="0" smtClean="0">
              <a:ln>
                <a:noFill/>
              </a:ln>
              <a:solidFill>
                <a:prstClr val="black"/>
              </a:solidFill>
              <a:effectLst/>
              <a:uLnTx/>
              <a:uFillTx/>
              <a:latin typeface="Arial" panose="020B0604020202020204"/>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sl-SI" sz="1400" b="0" i="0" u="none" strike="noStrike" kern="0" cap="none" spc="0" normalizeH="0" baseline="0" noProof="0" dirty="0" smtClean="0">
                <a:ln>
                  <a:noFill/>
                </a:ln>
                <a:solidFill>
                  <a:prstClr val="black"/>
                </a:solidFill>
                <a:effectLst/>
                <a:uLnTx/>
                <a:uFillTx/>
                <a:latin typeface="Arial" panose="020B0604020202020204"/>
              </a:rPr>
              <a:t>2. Vse vrste napak in neustreznosti obravnavam spoštljivo. Pri otrocih krepim zavedanje, da so napake naravne spremljevalke učenja in se jim ne moremo izogniti, stremimo pa k temu, da jih počasi odpravljamo. Pripravljam jezikovne dejavnosti, ki jih uspešno vodijo k odpravljanju napak.</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sl-SI" sz="1400" b="0" i="0" u="none" strike="noStrike" kern="0" cap="none" spc="0" normalizeH="0" baseline="0" noProof="0" dirty="0" smtClean="0">
                <a:ln>
                  <a:noFill/>
                </a:ln>
                <a:solidFill>
                  <a:prstClr val="black"/>
                </a:solidFill>
                <a:effectLst/>
                <a:uLnTx/>
                <a:uFillTx/>
                <a:latin typeface="Arial" panose="020B0604020202020204"/>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sl-SI" sz="1400" b="0" i="0" u="none" strike="noStrike" kern="0" cap="none" spc="0" normalizeH="0" baseline="0" noProof="0" dirty="0" smtClean="0">
                <a:ln>
                  <a:noFill/>
                </a:ln>
                <a:solidFill>
                  <a:prstClr val="black"/>
                </a:solidFill>
                <a:effectLst/>
                <a:uLnTx/>
                <a:uFillTx/>
                <a:latin typeface="Arial" panose="020B0604020202020204"/>
              </a:rPr>
              <a:t>3. Ob koncu vsakega učnega sklopa se z otroki pogovorim, ali so bili vsebinski in jezikovni cilji doseženi, kaj jim je pri razumevanju, pisanju in govorjenju delalo težave in kaj jim pomaga, zakaj določenih ciljev niso mogli doseči in kakšni bodo naslednji koraki.</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sl-SI" sz="1400" b="0" i="0" u="none" strike="noStrike" kern="0" cap="none" spc="0" normalizeH="0" baseline="0" noProof="0" dirty="0" smtClean="0">
                <a:ln>
                  <a:noFill/>
                </a:ln>
                <a:solidFill>
                  <a:prstClr val="black"/>
                </a:solidFill>
                <a:effectLst/>
                <a:uLnTx/>
                <a:uFillTx/>
                <a:latin typeface="Arial" panose="020B0604020202020204"/>
              </a:rPr>
              <a:t> </a:t>
            </a:r>
          </a:p>
        </p:txBody>
      </p:sp>
      <p:sp>
        <p:nvSpPr>
          <p:cNvPr id="8" name="Leva puščica 7"/>
          <p:cNvSpPr/>
          <p:nvPr/>
        </p:nvSpPr>
        <p:spPr>
          <a:xfrm>
            <a:off x="6968890" y="1466715"/>
            <a:ext cx="3758587" cy="1158179"/>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1" i="0" u="none" strike="noStrike" kern="0" cap="none" spc="0" normalizeH="0" baseline="0" noProof="0" dirty="0" smtClean="0">
                <a:ln>
                  <a:noFill/>
                </a:ln>
                <a:solidFill>
                  <a:prstClr val="white"/>
                </a:solidFill>
                <a:effectLst/>
                <a:uLnTx/>
                <a:uFillTx/>
                <a:latin typeface="Arial" panose="020B0604020202020204"/>
                <a:ea typeface="+mn-ea"/>
                <a:cs typeface="+mn-cs"/>
              </a:rPr>
              <a:t>Kakovostne jezikovne povratne informacije </a:t>
            </a:r>
          </a:p>
        </p:txBody>
      </p:sp>
      <p:sp>
        <p:nvSpPr>
          <p:cNvPr id="9" name="Leva puščica 8"/>
          <p:cNvSpPr/>
          <p:nvPr/>
        </p:nvSpPr>
        <p:spPr>
          <a:xfrm>
            <a:off x="6648156" y="3139769"/>
            <a:ext cx="4400056" cy="127054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1" i="0" u="none" strike="noStrike" kern="0" cap="none" spc="0" normalizeH="0" baseline="0" noProof="0" dirty="0" smtClean="0">
                <a:ln>
                  <a:noFill/>
                </a:ln>
                <a:solidFill>
                  <a:prstClr val="white"/>
                </a:solidFill>
                <a:effectLst/>
                <a:uLnTx/>
                <a:uFillTx/>
                <a:latin typeface="Arial" panose="020B0604020202020204"/>
                <a:ea typeface="+mn-ea"/>
                <a:cs typeface="+mn-cs"/>
              </a:rPr>
              <a:t>Spoštljiva obravnava napak </a:t>
            </a:r>
          </a:p>
        </p:txBody>
      </p:sp>
      <p:sp>
        <p:nvSpPr>
          <p:cNvPr id="10" name="Leva puščica 9"/>
          <p:cNvSpPr/>
          <p:nvPr/>
        </p:nvSpPr>
        <p:spPr>
          <a:xfrm>
            <a:off x="7431614" y="4925184"/>
            <a:ext cx="3295863" cy="821776"/>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1" i="0" u="none" strike="noStrike" kern="0" cap="none" spc="0" normalizeH="0" baseline="0" noProof="0" dirty="0" smtClean="0">
                <a:ln>
                  <a:noFill/>
                </a:ln>
                <a:solidFill>
                  <a:prstClr val="white"/>
                </a:solidFill>
                <a:effectLst/>
                <a:uLnTx/>
                <a:uFillTx/>
                <a:latin typeface="Arial" panose="020B0604020202020204"/>
                <a:ea typeface="+mn-ea"/>
                <a:cs typeface="+mn-cs"/>
              </a:rPr>
              <a:t>Evalvacija, refleksija</a:t>
            </a:r>
          </a:p>
        </p:txBody>
      </p:sp>
    </p:spTree>
    <p:extLst>
      <p:ext uri="{BB962C8B-B14F-4D97-AF65-F5344CB8AC3E}">
        <p14:creationId xmlns:p14="http://schemas.microsoft.com/office/powerpoint/2010/main" val="2729211917"/>
      </p:ext>
    </p:extLst>
  </p:cSld>
  <p:clrMapOvr>
    <a:masterClrMapping/>
  </p:clrMapOvr>
  <p:transition spd="med" advTm="320">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8"/>
</p:tagLst>
</file>

<file path=ppt/tags/tag2.xml><?xml version="1.0" encoding="utf-8"?>
<p:tagLst xmlns:a="http://schemas.openxmlformats.org/drawingml/2006/main" xmlns:r="http://schemas.openxmlformats.org/officeDocument/2006/relationships" xmlns:p="http://schemas.openxmlformats.org/presentationml/2006/main">
  <p:tag name="TIMING" val="|1|132.1"/>
</p:tagLst>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06D76EAACDA444B6F083E976773DEE" ma:contentTypeVersion="11" ma:contentTypeDescription="Ustvari nov dokument." ma:contentTypeScope="" ma:versionID="c7ce602ffc16583af1883ed7684a5866">
  <xsd:schema xmlns:xsd="http://www.w3.org/2001/XMLSchema" xmlns:xs="http://www.w3.org/2001/XMLSchema" xmlns:p="http://schemas.microsoft.com/office/2006/metadata/properties" xmlns:ns2="771ddbd4-0a61-420c-9c5b-0516151562c9" xmlns:ns3="639c611c-d4e4-4679-8296-25aacb133403" targetNamespace="http://schemas.microsoft.com/office/2006/metadata/properties" ma:root="true" ma:fieldsID="10afe7454102c5728a692cfaa645b334" ns2:_="" ns3:_="">
    <xsd:import namespace="771ddbd4-0a61-420c-9c5b-0516151562c9"/>
    <xsd:import namespace="639c611c-d4e4-4679-8296-25aacb1334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9c611c-d4e4-4679-8296-25aacb133403" elementFormDefault="qualified">
    <xsd:import namespace="http://schemas.microsoft.com/office/2006/documentManagement/types"/>
    <xsd:import namespace="http://schemas.microsoft.com/office/infopath/2007/PartnerControls"/>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90722B-5603-4EB3-B917-017BEE8AB1EF}"/>
</file>

<file path=customXml/itemProps2.xml><?xml version="1.0" encoding="utf-8"?>
<ds:datastoreItem xmlns:ds="http://schemas.openxmlformats.org/officeDocument/2006/customXml" ds:itemID="{D333653C-C1A9-4566-B8F9-72736C10799A}"/>
</file>

<file path=customXml/itemProps3.xml><?xml version="1.0" encoding="utf-8"?>
<ds:datastoreItem xmlns:ds="http://schemas.openxmlformats.org/officeDocument/2006/customXml" ds:itemID="{434BBC97-8557-4066-8F9E-AE394CE121DD}"/>
</file>

<file path=docProps/app.xml><?xml version="1.0" encoding="utf-8"?>
<Properties xmlns="http://schemas.openxmlformats.org/officeDocument/2006/extended-properties" xmlns:vt="http://schemas.openxmlformats.org/officeDocument/2006/docPropsVTypes">
  <Template>Office Theme</Template>
  <TotalTime>848</TotalTime>
  <Words>1423</Words>
  <Application>Microsoft Office PowerPoint</Application>
  <PresentationFormat>Širokozaslonsko</PresentationFormat>
  <Paragraphs>107</Paragraphs>
  <Slides>18</Slides>
  <Notes>14</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18</vt:i4>
      </vt:variant>
    </vt:vector>
  </HeadingPairs>
  <TitlesOfParts>
    <vt:vector size="24" baseType="lpstr">
      <vt:lpstr>Arial</vt:lpstr>
      <vt:lpstr>Calibri</vt:lpstr>
      <vt:lpstr>Calibri Light</vt:lpstr>
      <vt:lpstr>Cambria Math</vt:lpstr>
      <vt:lpstr>Times New Roman</vt:lpstr>
      <vt:lpstr>Officeova tema</vt:lpstr>
      <vt:lpstr>PRILAGAJANJE UČNEGA JEZIKA PRI VSEH PREDMETIH ZA GOVORCE SLOVENŠČINE KOT DRUGEGA JEZIKA</vt:lpstr>
      <vt:lpstr> Vodilo za prilagajanje učnega jezika pri vseh predmetih/področjih: </vt:lpstr>
      <vt:lpstr>Gradniki bralne pismenosti:</vt:lpstr>
      <vt:lpstr>VODILO</vt:lpstr>
      <vt:lpstr>Učni jezik</vt:lpstr>
      <vt:lpstr>PowerPointova predstavitev</vt:lpstr>
      <vt:lpstr>VODILO</vt:lpstr>
      <vt:lpstr>Prikaz trditev po sestavinah učnega procesa pri izvajanju:</vt:lpstr>
      <vt:lpstr>Prikaz trditev po sestavinah učnega procesa pri vrednotenju:</vt:lpstr>
      <vt:lpstr>PRIMER UČITELJEVE UPORABE VODILA</vt:lpstr>
      <vt:lpstr>PowerPointova predstavitev</vt:lpstr>
      <vt:lpstr>PowerPointova predstavitev</vt:lpstr>
      <vt:lpstr>PowerPointova predstavitev</vt:lpstr>
      <vt:lpstr>PowerPointova predstavitev</vt:lpstr>
      <vt:lpstr>PowerPointova predstavitev</vt:lpstr>
      <vt:lpstr>Prilagoditev učencu priseljencu: V njegovi skupini se prilagodi hitrost branja besedila njegovemu razumevanju, pri čemer naj bo branje razločno. Ključno: v tem primeru ne gre za učenje tehnike in tekočnosti branja, temveč je v ospredju branje z razumevanjem. Branje je sredstvo za razumevanje besedila.   Prilagoditev učencu priseljencu: Učitelj predvidi, katere besede oz. besedne zveze bi lahko povzročile težave pri razumevanju (npr. cepin, kulturni spomenik državnega pomena, zaupati upravljanje stolpa, planinska sezona …) in pripravi razlago ali prevod. Navaja ga na uporabo jezikovnih priročnikov. V skupini/paru se glede na raven znanja slovenščine prebere jezikovno prilagojeno besedilo. Ključno je, da učenec ob sprejemanju, razume prebrano besedilo in da učitelj preveri njegovo razumevanje.  </vt:lpstr>
      <vt:lpstr>PowerPointova predstavitev</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Mira Hedžet Krkač</cp:lastModifiedBy>
  <cp:revision>50</cp:revision>
  <cp:lastPrinted>2022-06-30T16:44:55Z</cp:lastPrinted>
  <dcterms:created xsi:type="dcterms:W3CDTF">2017-08-16T10:43:35Z</dcterms:created>
  <dcterms:modified xsi:type="dcterms:W3CDTF">2022-06-30T23:04:01Z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ies>
</file>