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60" r:id="rId3"/>
    <p:sldId id="261" r:id="rId4"/>
    <p:sldId id="262" r:id="rId5"/>
    <p:sldId id="263" r:id="rId6"/>
    <p:sldId id="264" r:id="rId7"/>
    <p:sldId id="265" r:id="rId8"/>
    <p:sldId id="266" r:id="rId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969"/>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9044" autoAdjust="0"/>
  </p:normalViewPr>
  <p:slideViewPr>
    <p:cSldViewPr snapToGrid="0">
      <p:cViewPr varScale="1">
        <p:scale>
          <a:sx n="65" d="100"/>
          <a:sy n="65"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CD85050-4C1F-44C5-A343-3B80E3137308}" type="datetimeFigureOut">
              <a:rPr lang="sl-SI" smtClean="0"/>
              <a:t>1. 07. 2022</a:t>
            </a:fld>
            <a:endParaRPr lang="sl-SI"/>
          </a:p>
        </p:txBody>
      </p:sp>
      <p:sp>
        <p:nvSpPr>
          <p:cNvPr id="4" name="Označba mesta stranske slik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E2C2EF5-3096-49E7-BAD0-9BE5E08B9CA4}" type="slidenum">
              <a:rPr lang="sl-SI" smtClean="0"/>
              <a:t>‹#›</a:t>
            </a:fld>
            <a:endParaRPr lang="sl-SI"/>
          </a:p>
        </p:txBody>
      </p:sp>
    </p:spTree>
    <p:extLst>
      <p:ext uri="{BB962C8B-B14F-4D97-AF65-F5344CB8AC3E}">
        <p14:creationId xmlns:p14="http://schemas.microsoft.com/office/powerpoint/2010/main" val="160878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dirty="0" smtClean="0">
                <a:ln>
                  <a:noFill/>
                </a:ln>
                <a:solidFill>
                  <a:prstClr val="black"/>
                </a:solidFill>
                <a:effectLst/>
                <a:uLnTx/>
                <a:uFillTx/>
                <a:latin typeface="+mn-lt"/>
                <a:ea typeface="+mn-ea"/>
                <a:cs typeface="+mn-cs"/>
              </a:rPr>
              <a:t>SREDNJI VEK – OBLIKOVANJE NOVE KULTURNE IN POLITIČNE PODOBE EVROPE </a:t>
            </a:r>
          </a:p>
          <a:p>
            <a:endParaRPr lang="sl-SI" dirty="0"/>
          </a:p>
        </p:txBody>
      </p:sp>
      <p:sp>
        <p:nvSpPr>
          <p:cNvPr id="4" name="Označba mesta številke diapozitiva 3"/>
          <p:cNvSpPr>
            <a:spLocks noGrp="1"/>
          </p:cNvSpPr>
          <p:nvPr>
            <p:ph type="sldNum" sz="quarter" idx="10"/>
          </p:nvPr>
        </p:nvSpPr>
        <p:spPr/>
        <p:txBody>
          <a:bodyPr/>
          <a:lstStyle/>
          <a:p>
            <a:fld id="{CE2C2EF5-3096-49E7-BAD0-9BE5E08B9CA4}" type="slidenum">
              <a:rPr lang="sl-SI" smtClean="0"/>
              <a:t>2</a:t>
            </a:fld>
            <a:endParaRPr lang="sl-SI"/>
          </a:p>
        </p:txBody>
      </p:sp>
    </p:spTree>
    <p:extLst>
      <p:ext uri="{BB962C8B-B14F-4D97-AF65-F5344CB8AC3E}">
        <p14:creationId xmlns:p14="http://schemas.microsoft.com/office/powerpoint/2010/main" val="47297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lvl="0" indent="0">
              <a:lnSpc>
                <a:spcPct val="107000"/>
              </a:lnSpc>
              <a:spcAft>
                <a:spcPts val="800"/>
              </a:spcAft>
              <a:buFont typeface="Wingdings" panose="05000000000000000000" pitchFamily="2" charset="2"/>
              <a:buNone/>
            </a:pPr>
            <a:r>
              <a:rPr lang="sl-SI" sz="1800" dirty="0" smtClean="0">
                <a:effectLst/>
                <a:latin typeface="Calibri" panose="020F0502020204030204" pitchFamily="34" charset="0"/>
                <a:ea typeface="Calibri" panose="020F0502020204030204" pitchFamily="34" charset="0"/>
                <a:cs typeface="Times New Roman" panose="02020603050405020304" pitchFamily="18" charset="0"/>
              </a:rPr>
              <a:t>Bogato in spodbudno učno okolje: učenci imajo v razredu na izbiro raznolika (po vsebini, po težavnosti besedila) </a:t>
            </a:r>
            <a:r>
              <a:rPr lang="sl-SI" sz="1800" dirty="0" err="1" smtClean="0">
                <a:effectLst/>
                <a:latin typeface="Calibri" panose="020F0502020204030204" pitchFamily="34" charset="0"/>
                <a:ea typeface="Calibri" panose="020F0502020204030204" pitchFamily="34" charset="0"/>
                <a:cs typeface="Times New Roman" panose="02020603050405020304" pitchFamily="18" charset="0"/>
              </a:rPr>
              <a:t>multimodalna</a:t>
            </a:r>
            <a:r>
              <a:rPr lang="sl-SI" sz="1800" dirty="0" smtClean="0">
                <a:effectLst/>
                <a:latin typeface="Calibri" panose="020F0502020204030204" pitchFamily="34" charset="0"/>
                <a:ea typeface="Calibri" panose="020F0502020204030204" pitchFamily="34" charset="0"/>
                <a:cs typeface="Times New Roman" panose="02020603050405020304" pitchFamily="18" charset="0"/>
              </a:rPr>
              <a:t>/večpredstavnostna gradiva z zgodovinskim ozadjem, ki vključujejo besedilo in slikovno gradivo ter ilustracije. </a:t>
            </a:r>
          </a:p>
          <a:p>
            <a:pPr>
              <a:spcAft>
                <a:spcPts val="0"/>
              </a:spcAft>
            </a:pPr>
            <a:r>
              <a:rPr lang="sl-SI" sz="1200" dirty="0" smtClean="0">
                <a:effectLst/>
                <a:latin typeface="Calibri" panose="020F0502020204030204" pitchFamily="34" charset="0"/>
                <a:ea typeface="Calibri" panose="020F0502020204030204" pitchFamily="34" charset="0"/>
                <a:cs typeface="Times New Roman" panose="02020603050405020304" pitchFamily="18" charset="0"/>
              </a:rPr>
              <a:t>S konceptom </a:t>
            </a:r>
            <a:r>
              <a:rPr lang="sl-SI" sz="1200" dirty="0" err="1" smtClean="0">
                <a:effectLst/>
                <a:latin typeface="Calibri" panose="020F0502020204030204" pitchFamily="34" charset="0"/>
                <a:ea typeface="Calibri" panose="020F0502020204030204" pitchFamily="34" charset="0"/>
                <a:cs typeface="Times New Roman" panose="02020603050405020304" pitchFamily="18" charset="0"/>
              </a:rPr>
              <a:t>multimodalnega</a:t>
            </a:r>
            <a:r>
              <a:rPr lang="sl-SI" sz="1200" dirty="0" smtClean="0">
                <a:effectLst/>
                <a:latin typeface="Calibri" panose="020F0502020204030204" pitchFamily="34" charset="0"/>
                <a:ea typeface="Calibri" panose="020F0502020204030204" pitchFamily="34" charset="0"/>
                <a:cs typeface="Times New Roman" panose="02020603050405020304" pitchFamily="18" charset="0"/>
              </a:rPr>
              <a:t> gradiva želimo razvijati predvsem tretji in peti gradnik bralne pismenosti, to sta  razumevanje koncepta bralnega gradiva in besedišče ter podpreti sedmi in osmi gradnik, to sta razumevanje besedil in odziv na besedilo in tvorjenje besedil (glej </a:t>
            </a:r>
            <a:r>
              <a:rPr lang="sl-SI" sz="1200" i="1" dirty="0" smtClean="0">
                <a:effectLst/>
                <a:latin typeface="Calibri" panose="020F0502020204030204" pitchFamily="34" charset="0"/>
                <a:ea typeface="Calibri" panose="020F0502020204030204" pitchFamily="34" charset="0"/>
                <a:cs typeface="Times New Roman" panose="02020603050405020304" pitchFamily="18" charset="0"/>
              </a:rPr>
              <a:t>Gradniki bralne pismenosti</a:t>
            </a:r>
            <a:r>
              <a:rPr lang="sl-SI" sz="1200" dirty="0" smtClean="0">
                <a:effectLst/>
                <a:latin typeface="Calibri" panose="020F0502020204030204" pitchFamily="34" charset="0"/>
                <a:ea typeface="Calibri" panose="020F0502020204030204" pitchFamily="34" charset="0"/>
                <a:cs typeface="Times New Roman" panose="02020603050405020304" pitchFamily="18" charset="0"/>
              </a:rPr>
              <a:t> – gradivo, ki je nastalo v projektu OBJEM).</a:t>
            </a:r>
            <a:endParaRPr lang="sl-SI"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10"/>
          </p:nvPr>
        </p:nvSpPr>
        <p:spPr/>
        <p:txBody>
          <a:bodyPr/>
          <a:lstStyle/>
          <a:p>
            <a:fld id="{CE2C2EF5-3096-49E7-BAD0-9BE5E08B9CA4}" type="slidenum">
              <a:rPr lang="sl-SI" smtClean="0"/>
              <a:t>3</a:t>
            </a:fld>
            <a:endParaRPr lang="sl-SI"/>
          </a:p>
        </p:txBody>
      </p:sp>
    </p:spTree>
    <p:extLst>
      <p:ext uri="{BB962C8B-B14F-4D97-AF65-F5344CB8AC3E}">
        <p14:creationId xmlns:p14="http://schemas.microsoft.com/office/powerpoint/2010/main" val="267488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Srednjeveške plemiške zgodbe</a:t>
            </a:r>
            <a:endParaRPr lang="sl-SI" dirty="0"/>
          </a:p>
        </p:txBody>
      </p:sp>
      <p:sp>
        <p:nvSpPr>
          <p:cNvPr id="4" name="Označba mesta številke diapozitiva 3"/>
          <p:cNvSpPr>
            <a:spLocks noGrp="1"/>
          </p:cNvSpPr>
          <p:nvPr>
            <p:ph type="sldNum" sz="quarter" idx="10"/>
          </p:nvPr>
        </p:nvSpPr>
        <p:spPr/>
        <p:txBody>
          <a:bodyPr/>
          <a:lstStyle/>
          <a:p>
            <a:fld id="{CE2C2EF5-3096-49E7-BAD0-9BE5E08B9CA4}" type="slidenum">
              <a:rPr lang="sl-SI" smtClean="0"/>
              <a:t>5</a:t>
            </a:fld>
            <a:endParaRPr lang="sl-SI"/>
          </a:p>
        </p:txBody>
      </p:sp>
    </p:spTree>
    <p:extLst>
      <p:ext uri="{BB962C8B-B14F-4D97-AF65-F5344CB8AC3E}">
        <p14:creationId xmlns:p14="http://schemas.microsoft.com/office/powerpoint/2010/main" val="2525543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1. 07. 2022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oljeZBesedilom 6"/>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smtClean="0"/>
              <a:t>4. nacionalna konferenca </a:t>
            </a:r>
            <a:r>
              <a:rPr lang="sl-SI" sz="1100" b="1" dirty="0" smtClean="0"/>
              <a:t>Jeziki v izobraževanju</a:t>
            </a:r>
          </a:p>
        </p:txBody>
      </p:sp>
      <p:pic>
        <p:nvPicPr>
          <p:cNvPr id="9" name="Slik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15420913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1. 07. 2022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oljeZBesedilom 8"/>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smtClean="0"/>
              <a:t>4. nacionalna konferenca </a:t>
            </a:r>
            <a:r>
              <a:rPr lang="sl-SI" sz="1100" b="1" dirty="0" smtClean="0"/>
              <a:t>Jeziki v izobraževanju</a:t>
            </a:r>
          </a:p>
        </p:txBody>
      </p:sp>
      <p:pic>
        <p:nvPicPr>
          <p:cNvPr id="10" name="Slik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313535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1. 07. 2022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33069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1. 07. 2022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6470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1. 07. 2022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31431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60DA-3ED7-41E7-909B-8719ABC0F517}" type="datetimeFigureOut">
              <a:rPr lang="sl-SI" smtClean="0"/>
              <a:t>1. 07. 2022</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EB44F-43D6-483F-81B6-0E5BA2EB64AD}" type="slidenum">
              <a:rPr lang="sl-SI" smtClean="0"/>
              <a:t>‹#›</a:t>
            </a:fld>
            <a:endParaRPr lang="sl-SI"/>
          </a:p>
        </p:txBody>
      </p:sp>
    </p:spTree>
    <p:extLst>
      <p:ext uri="{BB962C8B-B14F-4D97-AF65-F5344CB8AC3E}">
        <p14:creationId xmlns:p14="http://schemas.microsoft.com/office/powerpoint/2010/main" val="93216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gml.si/sl/programi/programi-sole/ucno-gradivo-gremo-v-srednji-ve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p:nvPr>
        </p:nvSpPr>
        <p:spPr>
          <a:xfrm>
            <a:off x="2592124" y="2806810"/>
            <a:ext cx="8006965" cy="773153"/>
          </a:xfrm>
        </p:spPr>
        <p:txBody>
          <a:bodyPr>
            <a:noAutofit/>
          </a:bodyPr>
          <a:lstStyle/>
          <a:p>
            <a:r>
              <a:rPr lang="sl-SI" sz="2600" b="1" dirty="0">
                <a:solidFill>
                  <a:srgbClr val="0070C0"/>
                </a:solidFill>
                <a:latin typeface="Arial" panose="020B0604020202020204" pitchFamily="34" charset="0"/>
                <a:cs typeface="Arial" panose="020B0604020202020204" pitchFamily="34" charset="0"/>
              </a:rPr>
              <a:t>PRIMER UPORABE VODILA ZA PRILAGAJANJE UČNEGA JEZIKA </a:t>
            </a:r>
            <a:r>
              <a:rPr lang="sl-SI" sz="2600" b="1" dirty="0" smtClean="0">
                <a:solidFill>
                  <a:srgbClr val="0070C0"/>
                </a:solidFill>
                <a:latin typeface="Arial" panose="020B0604020202020204" pitchFamily="34" charset="0"/>
                <a:cs typeface="Arial" panose="020B0604020202020204" pitchFamily="34" charset="0"/>
              </a:rPr>
              <a:t>PRI PREDMETU ZGODOVINA</a:t>
            </a:r>
            <a:endParaRPr lang="sl-SI" sz="2600" b="1" dirty="0">
              <a:solidFill>
                <a:srgbClr val="0070C0"/>
              </a:solidFill>
              <a:latin typeface="Arial" panose="020B0604020202020204" pitchFamily="34" charset="0"/>
              <a:cs typeface="Arial" panose="020B0604020202020204" pitchFamily="34" charset="0"/>
            </a:endParaRPr>
          </a:p>
        </p:txBody>
      </p:sp>
      <p:sp>
        <p:nvSpPr>
          <p:cNvPr id="6" name="Podnaslov 5"/>
          <p:cNvSpPr>
            <a:spLocks noGrp="1"/>
          </p:cNvSpPr>
          <p:nvPr>
            <p:ph type="subTitle" idx="1"/>
          </p:nvPr>
        </p:nvSpPr>
        <p:spPr>
          <a:xfrm>
            <a:off x="3007743" y="4183811"/>
            <a:ext cx="6858000" cy="905775"/>
          </a:xfrm>
        </p:spPr>
        <p:txBody>
          <a:bodyPr>
            <a:normAutofit/>
          </a:bodyPr>
          <a:lstStyle/>
          <a:p>
            <a:pPr algn="l"/>
            <a:r>
              <a:rPr lang="sl-SI" sz="1800" dirty="0" smtClean="0">
                <a:latin typeface="Arial" panose="020B0604020202020204" pitchFamily="34" charset="0"/>
                <a:cs typeface="Arial" panose="020B0604020202020204" pitchFamily="34" charset="0"/>
              </a:rPr>
              <a:t>Mag. Bernarda Gaber</a:t>
            </a:r>
          </a:p>
          <a:p>
            <a:pPr algn="l"/>
            <a:r>
              <a:rPr lang="sl-SI" sz="1400" dirty="0" smtClean="0">
                <a:latin typeface="Arial" panose="020B0604020202020204" pitchFamily="34" charset="0"/>
                <a:cs typeface="Arial" panose="020B0604020202020204" pitchFamily="34" charset="0"/>
              </a:rPr>
              <a:t>Zavod RS za šolstvo </a:t>
            </a:r>
            <a:endParaRPr lang="sl-SI"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41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a:solidFill>
                  <a:srgbClr val="0070C0"/>
                </a:solidFill>
                <a:latin typeface="Arial" panose="020B0604020202020204" pitchFamily="34" charset="0"/>
                <a:cs typeface="Arial" panose="020B0604020202020204" pitchFamily="34" charset="0"/>
              </a:rPr>
              <a:t>Primer obravnave s prilagoditvijo učnega jezika – </a:t>
            </a:r>
            <a:br>
              <a:rPr lang="sl-SI" sz="3600" dirty="0">
                <a:solidFill>
                  <a:srgbClr val="0070C0"/>
                </a:solidFill>
                <a:latin typeface="Arial" panose="020B0604020202020204" pitchFamily="34" charset="0"/>
                <a:cs typeface="Arial" panose="020B0604020202020204" pitchFamily="34" charset="0"/>
              </a:rPr>
            </a:br>
            <a:r>
              <a:rPr lang="sl-SI" sz="3600" dirty="0">
                <a:solidFill>
                  <a:srgbClr val="0070C0"/>
                </a:solidFill>
                <a:latin typeface="Arial" panose="020B0604020202020204" pitchFamily="34" charset="0"/>
                <a:cs typeface="Arial" panose="020B0604020202020204" pitchFamily="34" charset="0"/>
              </a:rPr>
              <a:t>Srednjeveški stanovi – plemiči, </a:t>
            </a:r>
            <a:r>
              <a:rPr lang="sl-SI" sz="3600" dirty="0" smtClean="0">
                <a:solidFill>
                  <a:srgbClr val="0070C0"/>
                </a:solidFill>
                <a:latin typeface="Arial" panose="020B0604020202020204" pitchFamily="34" charset="0"/>
                <a:cs typeface="Arial" panose="020B0604020202020204" pitchFamily="34" charset="0"/>
              </a:rPr>
              <a:t>vitezi</a:t>
            </a:r>
            <a:r>
              <a:rPr lang="sl-SI" sz="3600" dirty="0">
                <a:solidFill>
                  <a:srgbClr val="0070C0"/>
                </a:solidFill>
                <a:latin typeface="Arial" panose="020B0604020202020204" pitchFamily="34" charset="0"/>
                <a:cs typeface="Arial" panose="020B0604020202020204" pitchFamily="34" charset="0"/>
              </a:rPr>
              <a:t> </a:t>
            </a:r>
            <a:r>
              <a:rPr lang="sl-SI" sz="3600" dirty="0" smtClean="0">
                <a:solidFill>
                  <a:srgbClr val="0070C0"/>
                </a:solidFill>
                <a:latin typeface="Arial" panose="020B0604020202020204" pitchFamily="34" charset="0"/>
                <a:cs typeface="Arial" panose="020B0604020202020204" pitchFamily="34" charset="0"/>
              </a:rPr>
              <a:t>in kmetje</a:t>
            </a:r>
            <a:endParaRPr lang="sl-SI" sz="3600" dirty="0">
              <a:solidFill>
                <a:srgbClr val="0070C0"/>
              </a:solidFill>
              <a:latin typeface="Arial" panose="020B0604020202020204" pitchFamily="34" charset="0"/>
              <a:cs typeface="Arial" panose="020B0604020202020204" pitchFamily="34" charset="0"/>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889034149"/>
              </p:ext>
            </p:extLst>
          </p:nvPr>
        </p:nvGraphicFramePr>
        <p:xfrm>
          <a:off x="691661" y="1825625"/>
          <a:ext cx="10902461" cy="3756191"/>
        </p:xfrm>
        <a:graphic>
          <a:graphicData uri="http://schemas.openxmlformats.org/drawingml/2006/table">
            <a:tbl>
              <a:tblPr firstRow="1" bandRow="1">
                <a:tableStyleId>{5C22544A-7EE6-4342-B048-85BDC9FD1C3A}</a:tableStyleId>
              </a:tblPr>
              <a:tblGrid>
                <a:gridCol w="5925250">
                  <a:extLst>
                    <a:ext uri="{9D8B030D-6E8A-4147-A177-3AD203B41FA5}">
                      <a16:colId xmlns:a16="http://schemas.microsoft.com/office/drawing/2014/main" val="1082829657"/>
                    </a:ext>
                  </a:extLst>
                </a:gridCol>
                <a:gridCol w="1343057">
                  <a:extLst>
                    <a:ext uri="{9D8B030D-6E8A-4147-A177-3AD203B41FA5}">
                      <a16:colId xmlns:a16="http://schemas.microsoft.com/office/drawing/2014/main" val="478856196"/>
                    </a:ext>
                  </a:extLst>
                </a:gridCol>
                <a:gridCol w="3634154">
                  <a:extLst>
                    <a:ext uri="{9D8B030D-6E8A-4147-A177-3AD203B41FA5}">
                      <a16:colId xmlns:a16="http://schemas.microsoft.com/office/drawing/2014/main" val="3878346097"/>
                    </a:ext>
                  </a:extLst>
                </a:gridCol>
              </a:tblGrid>
              <a:tr h="672682">
                <a:tc>
                  <a:txBody>
                    <a:bodyPr/>
                    <a:lstStyle/>
                    <a:p>
                      <a:pPr>
                        <a:lnSpc>
                          <a:spcPct val="107000"/>
                        </a:lnSpc>
                        <a:spcAft>
                          <a:spcPts val="0"/>
                        </a:spcAft>
                      </a:pPr>
                      <a:r>
                        <a:rPr lang="sl-SI" sz="2000" dirty="0">
                          <a:effectLst/>
                          <a:latin typeface="Arial" panose="020B0604020202020204" pitchFamily="34" charset="0"/>
                          <a:ea typeface="Calibri" panose="020F0502020204030204" pitchFamily="34" charset="0"/>
                          <a:cs typeface="Arial" panose="020B0604020202020204" pitchFamily="34" charset="0"/>
                        </a:rPr>
                        <a:t>Predmet: ZGO</a:t>
                      </a:r>
                    </a:p>
                  </a:txBody>
                  <a:tcPr marL="68580" marR="68580" marT="0" marB="0"/>
                </a:tc>
                <a:tc>
                  <a:txBody>
                    <a:bodyPr/>
                    <a:lstStyle/>
                    <a:p>
                      <a:pPr>
                        <a:lnSpc>
                          <a:spcPct val="107000"/>
                        </a:lnSpc>
                        <a:spcAft>
                          <a:spcPts val="0"/>
                        </a:spcAft>
                      </a:pPr>
                      <a:r>
                        <a:rPr lang="sl-SI" sz="2000">
                          <a:effectLst/>
                          <a:latin typeface="Arial" panose="020B0604020202020204" pitchFamily="34" charset="0"/>
                          <a:ea typeface="Calibri" panose="020F0502020204030204" pitchFamily="34" charset="0"/>
                          <a:cs typeface="Arial" panose="020B0604020202020204" pitchFamily="34" charset="0"/>
                        </a:rPr>
                        <a:t>Razred: 7. </a:t>
                      </a:r>
                    </a:p>
                  </a:txBody>
                  <a:tcPr marL="68580" marR="68580" marT="0" marB="0"/>
                </a:tc>
                <a:tc>
                  <a:txBody>
                    <a:bodyPr/>
                    <a:lstStyle/>
                    <a:p>
                      <a:pPr>
                        <a:lnSpc>
                          <a:spcPct val="107000"/>
                        </a:lnSpc>
                        <a:spcAft>
                          <a:spcPts val="0"/>
                        </a:spcAft>
                      </a:pPr>
                      <a:r>
                        <a:rPr lang="sl-SI" sz="1800" dirty="0">
                          <a:effectLst/>
                          <a:latin typeface="Arial" panose="020B0604020202020204" pitchFamily="34" charset="0"/>
                          <a:ea typeface="Calibri" panose="020F0502020204030204" pitchFamily="34" charset="0"/>
                          <a:cs typeface="Arial" panose="020B0604020202020204" pitchFamily="34" charset="0"/>
                        </a:rPr>
                        <a:t>Št. ur: 2 </a:t>
                      </a:r>
                    </a:p>
                  </a:txBody>
                  <a:tcPr marL="68580" marR="68580" marT="0" marB="0"/>
                </a:tc>
                <a:extLst>
                  <a:ext uri="{0D108BD9-81ED-4DB2-BD59-A6C34878D82A}">
                    <a16:rowId xmlns:a16="http://schemas.microsoft.com/office/drawing/2014/main" val="2941850522"/>
                  </a:ext>
                </a:extLst>
              </a:tr>
              <a:tr h="3083509">
                <a:tc>
                  <a:txBody>
                    <a:bodyPr/>
                    <a:lstStyle/>
                    <a:p>
                      <a:pPr>
                        <a:lnSpc>
                          <a:spcPct val="107000"/>
                        </a:lnSpc>
                        <a:spcAft>
                          <a:spcPts val="0"/>
                        </a:spcAft>
                      </a:pPr>
                      <a:r>
                        <a:rPr lang="sl-SI" sz="2000" dirty="0">
                          <a:effectLst/>
                          <a:latin typeface="Arial" panose="020B0604020202020204" pitchFamily="34" charset="0"/>
                          <a:ea typeface="Calibri" panose="020F0502020204030204" pitchFamily="34" charset="0"/>
                          <a:cs typeface="Arial" panose="020B0604020202020204" pitchFamily="34" charset="0"/>
                        </a:rPr>
                        <a:t>Operativni cilji (iz UN ZGO, 2011):</a:t>
                      </a:r>
                    </a:p>
                    <a:p>
                      <a:pPr>
                        <a:lnSpc>
                          <a:spcPct val="107000"/>
                        </a:lnSpc>
                        <a:spcAft>
                          <a:spcPts val="0"/>
                        </a:spcAft>
                      </a:pPr>
                      <a:r>
                        <a:rPr lang="sl-SI" sz="2000" dirty="0">
                          <a:effectLst/>
                          <a:latin typeface="Arial" panose="020B0604020202020204" pitchFamily="34" charset="0"/>
                          <a:ea typeface="Calibri" panose="020F0502020204030204" pitchFamily="34" charset="0"/>
                          <a:cs typeface="Arial" panose="020B0604020202020204" pitchFamily="34" charset="0"/>
                        </a:rPr>
                        <a:t>Učenec </a:t>
                      </a:r>
                      <a:r>
                        <a:rPr lang="sl-SI" sz="2000" dirty="0" smtClean="0">
                          <a:effectLst/>
                          <a:latin typeface="Arial" panose="020B0604020202020204" pitchFamily="34" charset="0"/>
                          <a:ea typeface="Calibri" panose="020F0502020204030204" pitchFamily="34" charset="0"/>
                          <a:cs typeface="Arial" panose="020B0604020202020204" pitchFamily="34" charset="0"/>
                        </a:rPr>
                        <a:t>zna/zmore:</a:t>
                      </a:r>
                      <a:endParaRPr lang="sl-S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Calibri" panose="020F0502020204030204" pitchFamily="34" charset="0"/>
                        <a:buChar char="-"/>
                      </a:pPr>
                      <a:r>
                        <a:rPr lang="sl-SI"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pojasniti temeljne značilnosti iz življenja srednjeveških stanov (plemiči, kmetje, vitezi),</a:t>
                      </a:r>
                      <a:endParaRPr lang="sl-S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Calibri" panose="020F0502020204030204" pitchFamily="34" charset="0"/>
                        <a:buChar char="-"/>
                      </a:pPr>
                      <a:r>
                        <a:rPr lang="sl-SI" sz="2000" dirty="0">
                          <a:solidFill>
                            <a:srgbClr val="00B050"/>
                          </a:solidFill>
                          <a:effectLst/>
                          <a:latin typeface="Arial" panose="020B0604020202020204" pitchFamily="34" charset="0"/>
                          <a:ea typeface="Calibri" panose="020F0502020204030204" pitchFamily="34" charset="0"/>
                          <a:cs typeface="Arial" panose="020B0604020202020204" pitchFamily="34" charset="0"/>
                        </a:rPr>
                        <a:t>opisati življenje v okviru zemljiškega gospostva,</a:t>
                      </a:r>
                      <a:endParaRPr lang="sl-S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Calibri" panose="020F0502020204030204" pitchFamily="34" charset="0"/>
                        <a:buChar char="-"/>
                      </a:pPr>
                      <a:r>
                        <a:rPr lang="sl-SI"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zbrati in izbrati informacije in dokaze iz </a:t>
                      </a:r>
                      <a:r>
                        <a:rPr lang="sl-SI" sz="20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različnih zgodovinskih </a:t>
                      </a:r>
                      <a:r>
                        <a:rPr lang="sl-SI"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virov in </a:t>
                      </a:r>
                      <a:r>
                        <a:rPr lang="sl-SI" sz="20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literature,  </a:t>
                      </a:r>
                      <a:endParaRPr lang="sl-SI"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Calibri" panose="020F0502020204030204" pitchFamily="34" charset="0"/>
                        <a:buChar char="-"/>
                      </a:pPr>
                      <a:r>
                        <a:rPr lang="sl-SI" sz="2000" dirty="0">
                          <a:solidFill>
                            <a:srgbClr val="0070C0"/>
                          </a:solidFill>
                          <a:effectLst/>
                          <a:latin typeface="Arial" panose="020B0604020202020204" pitchFamily="34" charset="0"/>
                          <a:ea typeface="Calibri" panose="020F0502020204030204" pitchFamily="34" charset="0"/>
                          <a:cs typeface="Arial" panose="020B0604020202020204" pitchFamily="34" charset="0"/>
                        </a:rPr>
                        <a:t>usvojeno znanje na sebi lasten način predstaviti (ustno, pisno, grafično, ilustrativno, z IT).</a:t>
                      </a:r>
                      <a:endParaRPr lang="sl-SI"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nSpc>
                          <a:spcPct val="107000"/>
                        </a:lnSpc>
                        <a:spcAft>
                          <a:spcPts val="0"/>
                        </a:spcAft>
                      </a:pPr>
                      <a:r>
                        <a:rPr lang="sl-SI" sz="2000" dirty="0" smtClean="0">
                          <a:effectLst/>
                          <a:latin typeface="Arial" panose="020B0604020202020204" pitchFamily="34" charset="0"/>
                          <a:ea typeface="Calibri" panose="020F0502020204030204" pitchFamily="34" charset="0"/>
                          <a:cs typeface="Arial" panose="020B0604020202020204" pitchFamily="34" charset="0"/>
                        </a:rPr>
                        <a:t>Strategije dela:</a:t>
                      </a:r>
                    </a:p>
                    <a:p>
                      <a:pPr>
                        <a:lnSpc>
                          <a:spcPct val="107000"/>
                        </a:lnSpc>
                        <a:spcAft>
                          <a:spcPts val="0"/>
                        </a:spcAft>
                      </a:pPr>
                      <a:r>
                        <a:rPr lang="sl-SI" sz="2000" dirty="0" smtClean="0">
                          <a:effectLst/>
                          <a:latin typeface="Arial" panose="020B0604020202020204" pitchFamily="34" charset="0"/>
                          <a:ea typeface="Calibri" panose="020F0502020204030204" pitchFamily="34" charset="0"/>
                          <a:cs typeface="Arial" panose="020B0604020202020204" pitchFamily="34" charset="0"/>
                        </a:rPr>
                        <a:t>- </a:t>
                      </a:r>
                      <a:r>
                        <a:rPr lang="sl-SI" sz="2000" dirty="0">
                          <a:effectLst/>
                          <a:latin typeface="Arial" panose="020B0604020202020204" pitchFamily="34" charset="0"/>
                          <a:ea typeface="Calibri" panose="020F0502020204030204" pitchFamily="34" charset="0"/>
                          <a:cs typeface="Arial" panose="020B0604020202020204" pitchFamily="34" charset="0"/>
                        </a:rPr>
                        <a:t>aktivacija </a:t>
                      </a:r>
                      <a:r>
                        <a:rPr lang="sl-SI" sz="2000" dirty="0" smtClean="0">
                          <a:effectLst/>
                          <a:latin typeface="Arial" panose="020B0604020202020204" pitchFamily="34" charset="0"/>
                          <a:ea typeface="Calibri" panose="020F0502020204030204" pitchFamily="34" charset="0"/>
                          <a:cs typeface="Arial" panose="020B0604020202020204" pitchFamily="34" charset="0"/>
                        </a:rPr>
                        <a:t>predznanja,</a:t>
                      </a:r>
                      <a:endParaRPr lang="sl-SI"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sl-SI" sz="2000" dirty="0">
                          <a:effectLst/>
                          <a:latin typeface="Arial" panose="020B0604020202020204" pitchFamily="34" charset="0"/>
                          <a:ea typeface="Calibri" panose="020F0502020204030204" pitchFamily="34" charset="0"/>
                          <a:cs typeface="Arial" panose="020B0604020202020204" pitchFamily="34" charset="0"/>
                        </a:rPr>
                        <a:t>- delo z </a:t>
                      </a:r>
                      <a:r>
                        <a:rPr lang="sl-SI" sz="2000" dirty="0" err="1">
                          <a:effectLst/>
                          <a:latin typeface="Arial" panose="020B0604020202020204" pitchFamily="34" charset="0"/>
                          <a:ea typeface="Calibri" panose="020F0502020204030204" pitchFamily="34" charset="0"/>
                          <a:cs typeface="Arial" panose="020B0604020202020204" pitchFamily="34" charset="0"/>
                        </a:rPr>
                        <a:t>multimodalnimi</a:t>
                      </a:r>
                      <a:r>
                        <a:rPr lang="sl-SI" sz="2000" dirty="0">
                          <a:effectLst/>
                          <a:latin typeface="Arial" panose="020B0604020202020204" pitchFamily="34" charset="0"/>
                          <a:ea typeface="Calibri" panose="020F0502020204030204" pitchFamily="34" charset="0"/>
                          <a:cs typeface="Arial" panose="020B0604020202020204" pitchFamily="34" charset="0"/>
                        </a:rPr>
                        <a:t>/večpredstavnostmi </a:t>
                      </a:r>
                      <a:r>
                        <a:rPr lang="sl-SI" sz="2000" dirty="0" smtClean="0">
                          <a:effectLst/>
                          <a:latin typeface="Arial" panose="020B0604020202020204" pitchFamily="34" charset="0"/>
                          <a:ea typeface="Calibri" panose="020F0502020204030204" pitchFamily="34" charset="0"/>
                          <a:cs typeface="Arial" panose="020B0604020202020204" pitchFamily="34" charset="0"/>
                        </a:rPr>
                        <a:t>gradivi, </a:t>
                      </a:r>
                      <a:endParaRPr lang="sl-SI"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sl-SI" sz="2000" dirty="0">
                          <a:effectLst/>
                          <a:latin typeface="Arial" panose="020B0604020202020204" pitchFamily="34" charset="0"/>
                          <a:ea typeface="Calibri" panose="020F0502020204030204" pitchFamily="34" charset="0"/>
                          <a:cs typeface="Arial" panose="020B0604020202020204" pitchFamily="34" charset="0"/>
                        </a:rPr>
                        <a:t>- izbiranje in zbiranje ključnih </a:t>
                      </a:r>
                      <a:r>
                        <a:rPr lang="sl-SI" sz="2000" dirty="0" smtClean="0">
                          <a:effectLst/>
                          <a:latin typeface="Arial" panose="020B0604020202020204" pitchFamily="34" charset="0"/>
                          <a:ea typeface="Calibri" panose="020F0502020204030204" pitchFamily="34" charset="0"/>
                          <a:cs typeface="Arial" panose="020B0604020202020204" pitchFamily="34" charset="0"/>
                        </a:rPr>
                        <a:t>informacij,</a:t>
                      </a:r>
                      <a:endParaRPr lang="sl-SI"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sl-SI" sz="2000" dirty="0">
                          <a:effectLst/>
                          <a:latin typeface="Arial" panose="020B0604020202020204" pitchFamily="34" charset="0"/>
                          <a:ea typeface="Calibri" panose="020F0502020204030204" pitchFamily="34" charset="0"/>
                          <a:cs typeface="Arial" panose="020B0604020202020204" pitchFamily="34" charset="0"/>
                        </a:rPr>
                        <a:t>- reševanje delovnega </a:t>
                      </a:r>
                      <a:r>
                        <a:rPr lang="sl-SI" sz="2000" dirty="0" smtClean="0">
                          <a:effectLst/>
                          <a:latin typeface="Arial" panose="020B0604020202020204" pitchFamily="34" charset="0"/>
                          <a:ea typeface="Calibri" panose="020F0502020204030204" pitchFamily="34" charset="0"/>
                          <a:cs typeface="Arial" panose="020B0604020202020204" pitchFamily="34" charset="0"/>
                        </a:rPr>
                        <a:t>lista,</a:t>
                      </a:r>
                      <a:endParaRPr lang="sl-SI"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sl-SI" sz="2000" dirty="0">
                          <a:effectLst/>
                          <a:latin typeface="Arial" panose="020B0604020202020204" pitchFamily="34" charset="0"/>
                          <a:ea typeface="Calibri" panose="020F0502020204030204" pitchFamily="34" charset="0"/>
                          <a:cs typeface="Arial" panose="020B0604020202020204" pitchFamily="34" charset="0"/>
                        </a:rPr>
                        <a:t>- izdelava samostojnega </a:t>
                      </a:r>
                      <a:r>
                        <a:rPr lang="sl-SI" sz="2000" dirty="0" smtClean="0">
                          <a:effectLst/>
                          <a:latin typeface="Arial" panose="020B0604020202020204" pitchFamily="34" charset="0"/>
                          <a:ea typeface="Calibri" panose="020F0502020204030204" pitchFamily="34" charset="0"/>
                          <a:cs typeface="Arial" panose="020B0604020202020204" pitchFamily="34" charset="0"/>
                        </a:rPr>
                        <a:t>izdelka in predstavitev,</a:t>
                      </a:r>
                      <a:endParaRPr lang="sl-SI"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sl-SI" sz="2000" dirty="0">
                          <a:effectLst/>
                          <a:latin typeface="Arial" panose="020B0604020202020204" pitchFamily="34" charset="0"/>
                          <a:ea typeface="Calibri" panose="020F0502020204030204" pitchFamily="34" charset="0"/>
                          <a:cs typeface="Arial" panose="020B0604020202020204" pitchFamily="34" charset="0"/>
                        </a:rPr>
                        <a:t>- individualno delo, delo v </a:t>
                      </a:r>
                      <a:r>
                        <a:rPr lang="sl-SI" sz="2000" dirty="0" smtClean="0">
                          <a:effectLst/>
                          <a:latin typeface="Arial" panose="020B0604020202020204" pitchFamily="34" charset="0"/>
                          <a:ea typeface="Calibri" panose="020F0502020204030204" pitchFamily="34" charset="0"/>
                          <a:cs typeface="Arial" panose="020B0604020202020204" pitchFamily="34" charset="0"/>
                        </a:rPr>
                        <a:t>paru.</a:t>
                      </a:r>
                      <a:endParaRPr lang="sl-SI"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sl-SI"/>
                    </a:p>
                  </a:txBody>
                  <a:tcPr/>
                </a:tc>
                <a:extLst>
                  <a:ext uri="{0D108BD9-81ED-4DB2-BD59-A6C34878D82A}">
                    <a16:rowId xmlns:a16="http://schemas.microsoft.com/office/drawing/2014/main" val="3960555650"/>
                  </a:ext>
                </a:extLst>
              </a:tr>
            </a:tbl>
          </a:graphicData>
        </a:graphic>
      </p:graphicFrame>
    </p:spTree>
    <p:extLst>
      <p:ext uri="{BB962C8B-B14F-4D97-AF65-F5344CB8AC3E}">
        <p14:creationId xmlns:p14="http://schemas.microsoft.com/office/powerpoint/2010/main" val="3835914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rgbClr val="0070C0"/>
                </a:solidFill>
                <a:latin typeface="+mn-lt"/>
                <a:cs typeface="Arial" panose="020B0604020202020204" pitchFamily="34" charset="0"/>
              </a:rPr>
              <a:t>Vodilo za prilagajanje učnega jezika </a:t>
            </a:r>
            <a:r>
              <a:rPr lang="sl-SI" sz="3200" dirty="0" smtClean="0">
                <a:solidFill>
                  <a:srgbClr val="0070C0"/>
                </a:solidFill>
                <a:latin typeface="+mn-lt"/>
                <a:cs typeface="Arial" panose="020B0604020202020204" pitchFamily="34" charset="0"/>
              </a:rPr>
              <a:t>p</a:t>
            </a:r>
            <a:r>
              <a:rPr lang="sl-SI" sz="3200" b="1" dirty="0" smtClean="0">
                <a:solidFill>
                  <a:srgbClr val="0070C0"/>
                </a:solidFill>
                <a:latin typeface="+mn-lt"/>
                <a:cs typeface="Arial" panose="020B0604020202020204" pitchFamily="34" charset="0"/>
              </a:rPr>
              <a:t>ri </a:t>
            </a:r>
            <a:r>
              <a:rPr lang="sl-SI" sz="3200" b="1" dirty="0">
                <a:solidFill>
                  <a:srgbClr val="0070C0"/>
                </a:solidFill>
                <a:latin typeface="+mn-lt"/>
                <a:cs typeface="Arial" panose="020B0604020202020204" pitchFamily="34" charset="0"/>
              </a:rPr>
              <a:t>načrtovanju pouka</a:t>
            </a:r>
            <a:endParaRPr lang="sl-SI" sz="3200" dirty="0">
              <a:solidFill>
                <a:srgbClr val="0070C0"/>
              </a:solidFill>
              <a:latin typeface="+mn-lt"/>
              <a:cs typeface="Arial" panose="020B0604020202020204" pitchFamily="34" charset="0"/>
            </a:endParaRPr>
          </a:p>
        </p:txBody>
      </p:sp>
      <p:sp>
        <p:nvSpPr>
          <p:cNvPr id="3" name="Označba mesta vsebine 2"/>
          <p:cNvSpPr>
            <a:spLocks noGrp="1"/>
          </p:cNvSpPr>
          <p:nvPr>
            <p:ph idx="1"/>
          </p:nvPr>
        </p:nvSpPr>
        <p:spPr>
          <a:xfrm>
            <a:off x="739471" y="1510748"/>
            <a:ext cx="11107972" cy="4731026"/>
          </a:xfrm>
        </p:spPr>
        <p:txBody>
          <a:bodyPr>
            <a:normAutofit fontScale="47500" lnSpcReduction="20000"/>
          </a:bodyPr>
          <a:lstStyle/>
          <a:p>
            <a:pPr defTabSz="685800">
              <a:spcBef>
                <a:spcPts val="750"/>
              </a:spcBef>
              <a:buClr>
                <a:srgbClr val="E05329"/>
              </a:buClr>
              <a:buFont typeface="Wingdings" panose="05000000000000000000" pitchFamily="2" charset="2"/>
              <a:buChar char="Ø"/>
            </a:pPr>
            <a:r>
              <a:rPr lang="sl-SI" sz="4000" dirty="0" smtClean="0">
                <a:latin typeface="Calibri" panose="020F0502020204030204" pitchFamily="34" charset="0"/>
                <a:cs typeface="Calibri" panose="020F0502020204030204" pitchFamily="34" charset="0"/>
              </a:rPr>
              <a:t>Učna </a:t>
            </a:r>
            <a:r>
              <a:rPr lang="sl-SI" sz="4000" dirty="0">
                <a:latin typeface="Calibri" panose="020F0502020204030204" pitchFamily="34" charset="0"/>
                <a:cs typeface="Calibri" panose="020F0502020204030204" pitchFamily="34" charset="0"/>
              </a:rPr>
              <a:t>situacija: učenec 7. razreda, govorec slovenščine kot drugega jezika/priseljenec na ravni nižja nadaljevalna (učenec že obvlada osnovno </a:t>
            </a:r>
            <a:r>
              <a:rPr lang="sl-SI" sz="4000" dirty="0" smtClean="0">
                <a:latin typeface="Calibri" panose="020F0502020204030204" pitchFamily="34" charset="0"/>
                <a:cs typeface="Calibri" panose="020F0502020204030204" pitchFamily="34" charset="0"/>
              </a:rPr>
              <a:t>besedišče).</a:t>
            </a:r>
            <a:r>
              <a:rPr lang="sl-SI" sz="4000" dirty="0">
                <a:latin typeface="Calibri" panose="020F0502020204030204" pitchFamily="34" charset="0"/>
                <a:ea typeface="Calibri" panose="020F0502020204030204" pitchFamily="34" charset="0"/>
                <a:cs typeface="Times New Roman" panose="02020603050405020304" pitchFamily="18" charset="0"/>
              </a:rPr>
              <a:t> </a:t>
            </a:r>
            <a:endParaRPr lang="sl-SI" sz="4000" dirty="0" smtClean="0">
              <a:latin typeface="Calibri" panose="020F0502020204030204" pitchFamily="34" charset="0"/>
              <a:ea typeface="Calibri" panose="020F0502020204030204" pitchFamily="34" charset="0"/>
              <a:cs typeface="Times New Roman" panose="02020603050405020304" pitchFamily="18" charset="0"/>
            </a:endParaRPr>
          </a:p>
          <a:p>
            <a:pPr defTabSz="685800">
              <a:spcBef>
                <a:spcPts val="750"/>
              </a:spcBef>
              <a:buClr>
                <a:srgbClr val="E05329"/>
              </a:buClr>
              <a:buFont typeface="Wingdings" panose="05000000000000000000" pitchFamily="2" charset="2"/>
              <a:buChar char="Ø"/>
            </a:pPr>
            <a:r>
              <a:rPr lang="sl-SI" sz="4000" dirty="0" smtClean="0">
                <a:latin typeface="Calibri" panose="020F0502020204030204" pitchFamily="34" charset="0"/>
                <a:ea typeface="Calibri" panose="020F0502020204030204" pitchFamily="34" charset="0"/>
                <a:cs typeface="Times New Roman" panose="02020603050405020304" pitchFamily="18" charset="0"/>
              </a:rPr>
              <a:t>Bogato </a:t>
            </a:r>
            <a:r>
              <a:rPr lang="sl-SI" sz="4000" dirty="0">
                <a:latin typeface="Calibri" panose="020F0502020204030204" pitchFamily="34" charset="0"/>
                <a:ea typeface="Calibri" panose="020F0502020204030204" pitchFamily="34" charset="0"/>
                <a:cs typeface="Times New Roman" panose="02020603050405020304" pitchFamily="18" charset="0"/>
              </a:rPr>
              <a:t>in spodbudno učno okolje: </a:t>
            </a:r>
            <a:r>
              <a:rPr lang="sl-SI" sz="4000" dirty="0" smtClean="0">
                <a:latin typeface="Calibri" panose="020F0502020204030204" pitchFamily="34" charset="0"/>
                <a:ea typeface="Calibri" panose="020F0502020204030204" pitchFamily="34" charset="0"/>
                <a:cs typeface="Times New Roman" panose="02020603050405020304" pitchFamily="18" charset="0"/>
              </a:rPr>
              <a:t>učenec ima </a:t>
            </a:r>
            <a:r>
              <a:rPr lang="sl-SI" sz="4000" dirty="0">
                <a:latin typeface="Calibri" panose="020F0502020204030204" pitchFamily="34" charset="0"/>
                <a:ea typeface="Calibri" panose="020F0502020204030204" pitchFamily="34" charset="0"/>
                <a:cs typeface="Times New Roman" panose="02020603050405020304" pitchFamily="18" charset="0"/>
              </a:rPr>
              <a:t>v razredu na izbiro raznolika </a:t>
            </a:r>
            <a:r>
              <a:rPr lang="sl-SI" sz="4000" dirty="0" err="1">
                <a:latin typeface="Calibri" panose="020F0502020204030204" pitchFamily="34" charset="0"/>
                <a:ea typeface="Calibri" panose="020F0502020204030204" pitchFamily="34" charset="0"/>
                <a:cs typeface="Times New Roman" panose="02020603050405020304" pitchFamily="18" charset="0"/>
              </a:rPr>
              <a:t>multimodalna</a:t>
            </a:r>
            <a:r>
              <a:rPr lang="sl-SI" sz="4000" dirty="0">
                <a:latin typeface="Calibri" panose="020F0502020204030204" pitchFamily="34" charset="0"/>
                <a:ea typeface="Calibri" panose="020F0502020204030204" pitchFamily="34" charset="0"/>
                <a:cs typeface="Times New Roman" panose="02020603050405020304" pitchFamily="18" charset="0"/>
              </a:rPr>
              <a:t>/večpredstavnostna gradiva z zgodovinskim ozadjem, ki vključujejo besedilo in slikovno gradivo ter ilustracije.  </a:t>
            </a:r>
          </a:p>
          <a:p>
            <a:pPr defTabSz="685800">
              <a:spcBef>
                <a:spcPts val="750"/>
              </a:spcBef>
              <a:buClr>
                <a:srgbClr val="E05329"/>
              </a:buClr>
              <a:buFont typeface="Wingdings" panose="05000000000000000000" pitchFamily="2" charset="2"/>
              <a:buChar char="Ø"/>
            </a:pPr>
            <a:r>
              <a:rPr lang="sl-SI" sz="4000" dirty="0" smtClean="0">
                <a:latin typeface="Calibri" panose="020F0502020204030204" pitchFamily="34" charset="0"/>
                <a:ea typeface="Calibri" panose="020F0502020204030204" pitchFamily="34" charset="0"/>
                <a:cs typeface="Times New Roman" panose="02020603050405020304" pitchFamily="18" charset="0"/>
              </a:rPr>
              <a:t>Načelo individualizacije se upošteva: </a:t>
            </a:r>
            <a:endParaRPr lang="sl-SI"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sl-SI" sz="4000" dirty="0" smtClean="0">
                <a:latin typeface="Calibri" panose="020F0502020204030204" pitchFamily="34" charset="0"/>
                <a:ea typeface="Calibri" panose="020F0502020204030204" pitchFamily="34" charset="0"/>
                <a:cs typeface="Times New Roman" panose="02020603050405020304" pitchFamily="18" charset="0"/>
              </a:rPr>
              <a:t>pri </a:t>
            </a:r>
            <a:r>
              <a:rPr lang="sl-SI" sz="4000" dirty="0">
                <a:latin typeface="Calibri" panose="020F0502020204030204" pitchFamily="34" charset="0"/>
                <a:ea typeface="Calibri" panose="020F0502020204030204" pitchFamily="34" charset="0"/>
                <a:cs typeface="Times New Roman" panose="02020603050405020304" pitchFamily="18" charset="0"/>
              </a:rPr>
              <a:t>izbiri </a:t>
            </a:r>
            <a:r>
              <a:rPr lang="sl-SI" sz="4000" dirty="0" err="1">
                <a:latin typeface="Calibri" panose="020F0502020204030204" pitchFamily="34" charset="0"/>
                <a:ea typeface="Calibri" panose="020F0502020204030204" pitchFamily="34" charset="0"/>
                <a:cs typeface="Times New Roman" panose="02020603050405020304" pitchFamily="18" charset="0"/>
              </a:rPr>
              <a:t>multimodalnega</a:t>
            </a:r>
            <a:r>
              <a:rPr lang="sl-SI" sz="4000" dirty="0">
                <a:latin typeface="Calibri" panose="020F0502020204030204" pitchFamily="34" charset="0"/>
                <a:ea typeface="Calibri" panose="020F0502020204030204" pitchFamily="34" charset="0"/>
                <a:cs typeface="Times New Roman" panose="02020603050405020304" pitchFamily="18" charset="0"/>
              </a:rPr>
              <a:t>/večpredstavnostnega gradiv, </a:t>
            </a:r>
            <a:endParaRPr lang="sl-SI" sz="4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sl-SI" sz="4000" dirty="0" smtClean="0">
                <a:latin typeface="Calibri" panose="020F0502020204030204" pitchFamily="34" charset="0"/>
                <a:ea typeface="Calibri" panose="020F0502020204030204" pitchFamily="34" charset="0"/>
                <a:cs typeface="Times New Roman" panose="02020603050405020304" pitchFamily="18" charset="0"/>
              </a:rPr>
              <a:t>pri obliki </a:t>
            </a:r>
            <a:r>
              <a:rPr lang="sl-SI" sz="4000" dirty="0">
                <a:latin typeface="Calibri" panose="020F0502020204030204" pitchFamily="34" charset="0"/>
                <a:ea typeface="Calibri" panose="020F0502020204030204" pitchFamily="34" charset="0"/>
                <a:cs typeface="Times New Roman" panose="02020603050405020304" pitchFamily="18" charset="0"/>
              </a:rPr>
              <a:t>dela: interakcija med </a:t>
            </a:r>
            <a:r>
              <a:rPr lang="sl-SI" sz="4000" dirty="0" smtClean="0">
                <a:latin typeface="Calibri" panose="020F0502020204030204" pitchFamily="34" charset="0"/>
                <a:ea typeface="Calibri" panose="020F0502020204030204" pitchFamily="34" charset="0"/>
                <a:cs typeface="Times New Roman" panose="02020603050405020304" pitchFamily="18" charset="0"/>
              </a:rPr>
              <a:t>učencem in učenci/učiteljem (samostojno, delo </a:t>
            </a:r>
            <a:r>
              <a:rPr lang="sl-SI" sz="4000" dirty="0">
                <a:latin typeface="Calibri" panose="020F0502020204030204" pitchFamily="34" charset="0"/>
                <a:ea typeface="Calibri" panose="020F0502020204030204" pitchFamily="34" charset="0"/>
                <a:cs typeface="Times New Roman" panose="02020603050405020304" pitchFamily="18" charset="0"/>
              </a:rPr>
              <a:t>v paru), </a:t>
            </a:r>
          </a:p>
          <a:p>
            <a:pPr marL="342900" lvl="0" indent="-342900">
              <a:lnSpc>
                <a:spcPct val="107000"/>
              </a:lnSpc>
              <a:spcAft>
                <a:spcPts val="800"/>
              </a:spcAft>
              <a:buFont typeface="Calibri" panose="020F0502020204030204" pitchFamily="34" charset="0"/>
              <a:buChar char="-"/>
            </a:pPr>
            <a:r>
              <a:rPr lang="sl-SI" sz="4000" dirty="0" smtClean="0">
                <a:latin typeface="Calibri" panose="020F0502020204030204" pitchFamily="34" charset="0"/>
                <a:ea typeface="Calibri" panose="020F0502020204030204" pitchFamily="34" charset="0"/>
                <a:cs typeface="Times New Roman" panose="02020603050405020304" pitchFamily="18" charset="0"/>
              </a:rPr>
              <a:t>pri navodilu za </a:t>
            </a:r>
            <a:r>
              <a:rPr lang="sl-SI" sz="4000" dirty="0">
                <a:latin typeface="Calibri" panose="020F0502020204030204" pitchFamily="34" charset="0"/>
                <a:ea typeface="Calibri" panose="020F0502020204030204" pitchFamily="34" charset="0"/>
                <a:cs typeface="Times New Roman" panose="02020603050405020304" pitchFamily="18" charset="0"/>
              </a:rPr>
              <a:t>delo (po potrebi se prilagodi delovni list, </a:t>
            </a:r>
            <a:r>
              <a:rPr lang="sl-SI" sz="4000" dirty="0" smtClean="0">
                <a:latin typeface="Calibri" panose="020F0502020204030204" pitchFamily="34" charset="0"/>
                <a:ea typeface="Calibri" panose="020F0502020204030204" pitchFamily="34" charset="0"/>
                <a:cs typeface="Times New Roman" panose="02020603050405020304" pitchFamily="18" charset="0"/>
              </a:rPr>
              <a:t>uporabijo se </a:t>
            </a:r>
            <a:r>
              <a:rPr lang="sl-SI" sz="4000" dirty="0" err="1" smtClean="0">
                <a:latin typeface="Calibri" panose="020F0502020204030204" pitchFamily="34" charset="0"/>
                <a:ea typeface="Calibri" panose="020F0502020204030204" pitchFamily="34" charset="0"/>
                <a:cs typeface="Times New Roman" panose="02020603050405020304" pitchFamily="18" charset="0"/>
              </a:rPr>
              <a:t>piktogrami</a:t>
            </a:r>
            <a:r>
              <a:rPr lang="sl-SI" sz="4000" dirty="0" smtClean="0">
                <a:latin typeface="Calibri" panose="020F0502020204030204" pitchFamily="34" charset="0"/>
                <a:ea typeface="Calibri" panose="020F0502020204030204" pitchFamily="34" charset="0"/>
                <a:cs typeface="Times New Roman" panose="02020603050405020304" pitchFamily="18" charset="0"/>
              </a:rPr>
              <a:t>),</a:t>
            </a:r>
            <a:endParaRPr lang="sl-SI"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sl-SI" sz="4000" dirty="0" smtClean="0">
                <a:latin typeface="Calibri" panose="020F0502020204030204" pitchFamily="34" charset="0"/>
                <a:ea typeface="Calibri" panose="020F0502020204030204" pitchFamily="34" charset="0"/>
                <a:cs typeface="Times New Roman" panose="02020603050405020304" pitchFamily="18" charset="0"/>
              </a:rPr>
              <a:t>pri izkazovanju </a:t>
            </a:r>
            <a:r>
              <a:rPr lang="sl-SI" sz="4000" dirty="0">
                <a:latin typeface="Calibri" panose="020F0502020204030204" pitchFamily="34" charset="0"/>
                <a:ea typeface="Calibri" panose="020F0502020204030204" pitchFamily="34" charset="0"/>
                <a:cs typeface="Times New Roman" panose="02020603050405020304" pitchFamily="18" charset="0"/>
              </a:rPr>
              <a:t>usvojenega znanja na </a:t>
            </a:r>
            <a:r>
              <a:rPr lang="sl-SI" sz="4000" dirty="0" smtClean="0">
                <a:latin typeface="Calibri" panose="020F0502020204030204" pitchFamily="34" charset="0"/>
                <a:ea typeface="Calibri" panose="020F0502020204030204" pitchFamily="34" charset="0"/>
                <a:cs typeface="Times New Roman" panose="02020603050405020304" pitchFamily="18" charset="0"/>
              </a:rPr>
              <a:t>učencu </a:t>
            </a:r>
            <a:r>
              <a:rPr lang="sl-SI" sz="4000" dirty="0">
                <a:latin typeface="Calibri" panose="020F0502020204030204" pitchFamily="34" charset="0"/>
                <a:ea typeface="Calibri" panose="020F0502020204030204" pitchFamily="34" charset="0"/>
                <a:cs typeface="Times New Roman" panose="02020603050405020304" pitchFamily="18" charset="0"/>
              </a:rPr>
              <a:t>lasten način (opis, igra vlog, pantomima  …), </a:t>
            </a:r>
          </a:p>
          <a:p>
            <a:pPr marL="342900" lvl="0" indent="-342900">
              <a:lnSpc>
                <a:spcPct val="107000"/>
              </a:lnSpc>
              <a:spcAft>
                <a:spcPts val="800"/>
              </a:spcAft>
              <a:buFont typeface="Calibri" panose="020F0502020204030204" pitchFamily="34" charset="0"/>
              <a:buChar char="-"/>
            </a:pPr>
            <a:r>
              <a:rPr lang="sl-SI" sz="4000" dirty="0" smtClean="0">
                <a:latin typeface="Calibri" panose="020F0502020204030204" pitchFamily="34" charset="0"/>
                <a:ea typeface="Calibri" panose="020F0502020204030204" pitchFamily="34" charset="0"/>
                <a:cs typeface="Times New Roman" panose="02020603050405020304" pitchFamily="18" charset="0"/>
              </a:rPr>
              <a:t>pri tempu </a:t>
            </a:r>
            <a:r>
              <a:rPr lang="sl-SI" sz="4000" dirty="0">
                <a:latin typeface="Calibri" panose="020F0502020204030204" pitchFamily="34" charset="0"/>
                <a:ea typeface="Calibri" panose="020F0502020204030204" pitchFamily="34" charset="0"/>
                <a:cs typeface="Times New Roman" panose="02020603050405020304" pitchFamily="18" charset="0"/>
              </a:rPr>
              <a:t>in predvidenem času za delo,</a:t>
            </a:r>
          </a:p>
          <a:p>
            <a:pPr marL="342900" lvl="0" indent="-342900">
              <a:lnSpc>
                <a:spcPct val="107000"/>
              </a:lnSpc>
              <a:spcAft>
                <a:spcPts val="800"/>
              </a:spcAft>
              <a:buFont typeface="Calibri" panose="020F0502020204030204" pitchFamily="34" charset="0"/>
              <a:buChar char="-"/>
            </a:pPr>
            <a:r>
              <a:rPr lang="sl-SI" sz="4000" dirty="0">
                <a:latin typeface="Calibri" panose="020F0502020204030204" pitchFamily="34" charset="0"/>
                <a:ea typeface="Calibri" panose="020F0502020204030204" pitchFamily="34" charset="0"/>
                <a:cs typeface="Times New Roman" panose="02020603050405020304" pitchFamily="18" charset="0"/>
              </a:rPr>
              <a:t>glede na oblike in metode dela se prilagodijo sporazumevalne dejavnosti (poslušanje, govor, branje in pisanje). </a:t>
            </a:r>
          </a:p>
          <a:p>
            <a:pPr marL="0" indent="0" defTabSz="685800">
              <a:spcBef>
                <a:spcPts val="750"/>
              </a:spcBef>
              <a:buClr>
                <a:srgbClr val="E05329"/>
              </a:buClr>
              <a:buNone/>
            </a:pPr>
            <a:endParaRPr lang="sl-SI"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defTabSz="685800">
              <a:spcBef>
                <a:spcPts val="750"/>
              </a:spcBef>
              <a:buClr>
                <a:srgbClr val="E05329"/>
              </a:buClr>
              <a:buNone/>
            </a:pPr>
            <a:endParaRPr lang="sl-SI" dirty="0"/>
          </a:p>
        </p:txBody>
      </p:sp>
    </p:spTree>
    <p:extLst>
      <p:ext uri="{BB962C8B-B14F-4D97-AF65-F5344CB8AC3E}">
        <p14:creationId xmlns:p14="http://schemas.microsoft.com/office/powerpoint/2010/main" val="148029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a:solidFill>
                  <a:srgbClr val="0070C0"/>
                </a:solidFill>
                <a:latin typeface="Calibri" panose="020F0502020204030204" pitchFamily="34" charset="0"/>
                <a:cs typeface="Calibri" panose="020F0502020204030204" pitchFamily="34" charset="0"/>
              </a:rPr>
              <a:t>Vodilo za prilagajanje učnega jezika </a:t>
            </a:r>
            <a:r>
              <a:rPr lang="sl-SI" sz="3200" b="1" dirty="0" smtClean="0">
                <a:solidFill>
                  <a:srgbClr val="0070C0"/>
                </a:solidFill>
                <a:latin typeface="Calibri" panose="020F0502020204030204" pitchFamily="34" charset="0"/>
                <a:cs typeface="Calibri" panose="020F0502020204030204" pitchFamily="34" charset="0"/>
              </a:rPr>
              <a:t>pri </a:t>
            </a:r>
            <a:r>
              <a:rPr lang="sl-SI" sz="3200" b="1" dirty="0">
                <a:solidFill>
                  <a:srgbClr val="0070C0"/>
                </a:solidFill>
                <a:latin typeface="Calibri" panose="020F0502020204030204" pitchFamily="34" charset="0"/>
                <a:cs typeface="Calibri" panose="020F0502020204030204" pitchFamily="34" charset="0"/>
              </a:rPr>
              <a:t>izvajanju pouka</a:t>
            </a:r>
            <a:endParaRPr lang="sl-SI" sz="3200" dirty="0">
              <a:solidFill>
                <a:srgbClr val="0070C0"/>
              </a:solidFill>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787144578"/>
              </p:ext>
            </p:extLst>
          </p:nvPr>
        </p:nvGraphicFramePr>
        <p:xfrm>
          <a:off x="373710" y="1544991"/>
          <a:ext cx="11426025" cy="4081971"/>
        </p:xfrm>
        <a:graphic>
          <a:graphicData uri="http://schemas.openxmlformats.org/drawingml/2006/table">
            <a:tbl>
              <a:tblPr firstRow="1" bandRow="1">
                <a:tableStyleId>{5C22544A-7EE6-4342-B048-85BDC9FD1C3A}</a:tableStyleId>
              </a:tblPr>
              <a:tblGrid>
                <a:gridCol w="3808675">
                  <a:extLst>
                    <a:ext uri="{9D8B030D-6E8A-4147-A177-3AD203B41FA5}">
                      <a16:colId xmlns:a16="http://schemas.microsoft.com/office/drawing/2014/main" val="1949837705"/>
                    </a:ext>
                  </a:extLst>
                </a:gridCol>
                <a:gridCol w="3808675">
                  <a:extLst>
                    <a:ext uri="{9D8B030D-6E8A-4147-A177-3AD203B41FA5}">
                      <a16:colId xmlns:a16="http://schemas.microsoft.com/office/drawing/2014/main" val="3735724443"/>
                    </a:ext>
                  </a:extLst>
                </a:gridCol>
                <a:gridCol w="3808675">
                  <a:extLst>
                    <a:ext uri="{9D8B030D-6E8A-4147-A177-3AD203B41FA5}">
                      <a16:colId xmlns:a16="http://schemas.microsoft.com/office/drawing/2014/main" val="1401976142"/>
                    </a:ext>
                  </a:extLst>
                </a:gridCol>
              </a:tblGrid>
              <a:tr h="370840">
                <a:tc>
                  <a:txBody>
                    <a:bodyPr/>
                    <a:lstStyle/>
                    <a:p>
                      <a:pPr>
                        <a:spcAft>
                          <a:spcPts val="0"/>
                        </a:spcAft>
                      </a:pPr>
                      <a:r>
                        <a:rPr lang="sl-SI" sz="1600" dirty="0" smtClean="0">
                          <a:solidFill>
                            <a:srgbClr val="0070C0"/>
                          </a:solidFill>
                        </a:rPr>
                        <a:t>Načrtovana </a:t>
                      </a:r>
                      <a:r>
                        <a:rPr lang="sl-SI" sz="1600" dirty="0">
                          <a:solidFill>
                            <a:srgbClr val="0070C0"/>
                          </a:solidFill>
                        </a:rPr>
                        <a:t>dejavnost za vse </a:t>
                      </a:r>
                      <a:r>
                        <a:rPr lang="sl-SI" sz="1600" dirty="0" smtClean="0">
                          <a:solidFill>
                            <a:srgbClr val="0070C0"/>
                          </a:solidFill>
                        </a:rPr>
                        <a:t>učence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sl-SI" sz="1600" dirty="0">
                          <a:solidFill>
                            <a:srgbClr val="0070C0"/>
                          </a:solidFill>
                        </a:rPr>
                        <a:t>Vodilo in primeri vprašanj, ki si jih zastavlja </a:t>
                      </a:r>
                      <a:r>
                        <a:rPr lang="sl-SI" sz="1600" dirty="0" smtClean="0">
                          <a:solidFill>
                            <a:srgbClr val="0070C0"/>
                          </a:solidFill>
                        </a:rPr>
                        <a:t>učitelj</a:t>
                      </a:r>
                      <a:endParaRPr lang="sl-SI" sz="1600" dirty="0">
                        <a:solidFill>
                          <a:srgbClr val="0070C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sl-SI" sz="1600" b="1" dirty="0" smtClean="0">
                          <a:solidFill>
                            <a:srgbClr val="0070C0"/>
                          </a:solidFill>
                          <a:effectLst/>
                          <a:latin typeface="+mn-lt"/>
                        </a:rPr>
                        <a:t>Prilagoditev za učenca</a:t>
                      </a:r>
                      <a:endParaRPr lang="sl-SI" sz="1600" b="1" dirty="0">
                        <a:solidFill>
                          <a:srgbClr val="0070C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842929"/>
                  </a:ext>
                </a:extLst>
              </a:tr>
              <a:tr h="370840">
                <a:tc>
                  <a:txBody>
                    <a:bodyPr/>
                    <a:lstStyle/>
                    <a:p>
                      <a:pPr>
                        <a:lnSpc>
                          <a:spcPct val="107000"/>
                        </a:lnSpc>
                        <a:spcAft>
                          <a:spcPts val="0"/>
                        </a:spcAft>
                      </a:pPr>
                      <a:r>
                        <a:rPr lang="sl-SI" sz="1600" b="1" dirty="0">
                          <a:effectLst/>
                          <a:latin typeface="+mn-lt"/>
                          <a:ea typeface="Calibri" panose="020F0502020204030204" pitchFamily="34" charset="0"/>
                          <a:cs typeface="Times New Roman" panose="02020603050405020304" pitchFamily="18" charset="0"/>
                        </a:rPr>
                        <a:t>AKTIVACIJA PREDZNANJA IN OBLIKOVANJE NAMENOV UČENJA</a:t>
                      </a:r>
                      <a:endParaRPr lang="sl-SI"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sl-SI" sz="1600" i="1" dirty="0">
                          <a:effectLst/>
                          <a:latin typeface="+mn-lt"/>
                          <a:ea typeface="Calibri" panose="020F0502020204030204" pitchFamily="34" charset="0"/>
                          <a:cs typeface="Calibri" panose="020F0502020204030204" pitchFamily="34" charset="0"/>
                        </a:rPr>
                        <a:t>Učenci na primeru prikazane sheme karolinške države že poznajo značilnosti stanovske (fevdalne) družbe in države.</a:t>
                      </a:r>
                      <a:endParaRPr lang="sl-SI" sz="1600" dirty="0">
                        <a:effectLst/>
                        <a:latin typeface="+mn-lt"/>
                        <a:ea typeface="Calibri" panose="020F0502020204030204" pitchFamily="34" charset="0"/>
                        <a:cs typeface="Times New Roman" panose="02020603050405020304" pitchFamily="18" charset="0"/>
                      </a:endParaRPr>
                    </a:p>
                    <a:p>
                      <a:pPr>
                        <a:spcAft>
                          <a:spcPts val="0"/>
                        </a:spcAft>
                      </a:pPr>
                      <a:endParaRPr lang="sl-SI" sz="1600" dirty="0" smtClean="0">
                        <a:effectLst/>
                        <a:latin typeface="+mn-lt"/>
                        <a:ea typeface="Calibri" panose="020F0502020204030204" pitchFamily="34" charset="0"/>
                        <a:cs typeface="Times New Roman" panose="02020603050405020304" pitchFamily="18" charset="0"/>
                      </a:endParaRPr>
                    </a:p>
                    <a:p>
                      <a:pPr>
                        <a:spcAft>
                          <a:spcPts val="0"/>
                        </a:spcAft>
                      </a:pPr>
                      <a:endParaRPr lang="sl-SI" sz="1600" dirty="0" smtClean="0">
                        <a:effectLst/>
                        <a:latin typeface="+mn-lt"/>
                        <a:ea typeface="Calibri" panose="020F0502020204030204" pitchFamily="34" charset="0"/>
                        <a:cs typeface="Times New Roman" panose="02020603050405020304" pitchFamily="18" charset="0"/>
                      </a:endParaRPr>
                    </a:p>
                    <a:p>
                      <a:pPr>
                        <a:spcAft>
                          <a:spcPts val="0"/>
                        </a:spcAft>
                      </a:pPr>
                      <a:endParaRPr lang="sl-SI" sz="1600" dirty="0" smtClean="0">
                        <a:effectLst/>
                        <a:latin typeface="+mn-lt"/>
                        <a:ea typeface="Calibri" panose="020F0502020204030204" pitchFamily="34" charset="0"/>
                        <a:cs typeface="Times New Roman" panose="02020603050405020304" pitchFamily="18" charset="0"/>
                      </a:endParaRPr>
                    </a:p>
                    <a:p>
                      <a:pPr>
                        <a:spcAft>
                          <a:spcPts val="0"/>
                        </a:spcAft>
                      </a:pPr>
                      <a:endParaRPr lang="sl-SI" sz="1600" dirty="0" smtClean="0">
                        <a:effectLst/>
                        <a:latin typeface="+mn-lt"/>
                        <a:ea typeface="Calibri" panose="020F0502020204030204" pitchFamily="34" charset="0"/>
                        <a:cs typeface="Times New Roman" panose="02020603050405020304" pitchFamily="18" charset="0"/>
                      </a:endParaRPr>
                    </a:p>
                    <a:p>
                      <a:pPr>
                        <a:spcAft>
                          <a:spcPts val="0"/>
                        </a:spcAft>
                      </a:pPr>
                      <a:endParaRPr lang="sl-SI" sz="1600" dirty="0" smtClean="0">
                        <a:effectLst/>
                        <a:latin typeface="+mn-lt"/>
                        <a:ea typeface="Calibri" panose="020F0502020204030204" pitchFamily="34" charset="0"/>
                        <a:cs typeface="Times New Roman" panose="02020603050405020304" pitchFamily="18" charset="0"/>
                      </a:endParaRPr>
                    </a:p>
                    <a:p>
                      <a:pPr>
                        <a:spcAft>
                          <a:spcPts val="0"/>
                        </a:spcAft>
                      </a:pPr>
                      <a:endParaRPr lang="sl-SI" sz="1600" dirty="0" smtClean="0">
                        <a:effectLst/>
                        <a:latin typeface="+mn-lt"/>
                        <a:ea typeface="Calibri" panose="020F0502020204030204" pitchFamily="34" charset="0"/>
                        <a:cs typeface="Times New Roman" panose="02020603050405020304" pitchFamily="18" charset="0"/>
                      </a:endParaRPr>
                    </a:p>
                    <a:p>
                      <a:pPr>
                        <a:spcAft>
                          <a:spcPts val="0"/>
                        </a:spcAft>
                      </a:pPr>
                      <a:endParaRPr lang="sl-SI" sz="1600" dirty="0" smtClean="0">
                        <a:effectLst/>
                        <a:latin typeface="+mn-lt"/>
                        <a:ea typeface="Calibri" panose="020F0502020204030204" pitchFamily="34" charset="0"/>
                        <a:cs typeface="Times New Roman" panose="02020603050405020304" pitchFamily="18" charset="0"/>
                      </a:endParaRPr>
                    </a:p>
                    <a:p>
                      <a:pPr>
                        <a:spcAft>
                          <a:spcPts val="0"/>
                        </a:spcAft>
                      </a:pPr>
                      <a:endParaRPr lang="sl-SI" sz="1600" dirty="0" smtClean="0">
                        <a:effectLst/>
                        <a:latin typeface="+mn-lt"/>
                        <a:ea typeface="Calibri" panose="020F0502020204030204" pitchFamily="34" charset="0"/>
                        <a:cs typeface="Times New Roman" panose="02020603050405020304" pitchFamily="18" charset="0"/>
                      </a:endParaRPr>
                    </a:p>
                    <a:p>
                      <a:pPr>
                        <a:spcAft>
                          <a:spcPts val="0"/>
                        </a:spcAft>
                      </a:pPr>
                      <a:r>
                        <a:rPr lang="sl-SI" sz="1000" b="0" dirty="0" smtClean="0">
                          <a:effectLst/>
                          <a:latin typeface="+mn-lt"/>
                          <a:ea typeface="Calibri" panose="020F0502020204030204" pitchFamily="34" charset="0"/>
                          <a:cs typeface="Times New Roman" panose="02020603050405020304" pitchFamily="18" charset="0"/>
                        </a:rPr>
                        <a:t>(</a:t>
                      </a:r>
                      <a:r>
                        <a:rPr lang="sl-SI" sz="1000" b="0" u="none" strike="noStrike" dirty="0" smtClean="0">
                          <a:solidFill>
                            <a:srgbClr val="0563C1"/>
                          </a:solidFill>
                          <a:effectLst/>
                          <a:latin typeface="+mn-lt"/>
                          <a:ea typeface="Calibri" panose="020F0502020204030204" pitchFamily="34" charset="0"/>
                          <a:cs typeface="Times New Roman" panose="02020603050405020304" pitchFamily="18" charset="0"/>
                          <a:hlinkClick r:id="rId2"/>
                        </a:rPr>
                        <a:t>https</a:t>
                      </a:r>
                      <a:r>
                        <a:rPr lang="sl-SI" sz="1000" b="0" u="none" strike="noStrike" dirty="0">
                          <a:solidFill>
                            <a:srgbClr val="0563C1"/>
                          </a:solidFill>
                          <a:effectLst/>
                          <a:latin typeface="+mn-lt"/>
                          <a:ea typeface="Calibri" panose="020F0502020204030204" pitchFamily="34" charset="0"/>
                          <a:cs typeface="Times New Roman" panose="02020603050405020304" pitchFamily="18" charset="0"/>
                          <a:hlinkClick r:id="rId2"/>
                        </a:rPr>
                        <a:t>://mgml.si/sl/programi/programi-sole/ucno-gradivo-gremo-v-srednji-vek/</a:t>
                      </a:r>
                      <a:r>
                        <a:rPr lang="sl-SI" sz="1000" b="0" dirty="0">
                          <a:effectLst/>
                          <a:latin typeface="+mn-lt"/>
                          <a:ea typeface="Calibri" panose="020F0502020204030204" pitchFamily="34" charset="0"/>
                          <a:cs typeface="Times New Roman" panose="02020603050405020304" pitchFamily="18" charset="0"/>
                        </a:rPr>
                        <a:t>.  Dostop: 15. 1. 2022</a:t>
                      </a:r>
                      <a:r>
                        <a:rPr lang="sl-SI" sz="1000" b="0" dirty="0" smtClean="0">
                          <a:effectLst/>
                          <a:latin typeface="+mn-lt"/>
                          <a:ea typeface="Calibri" panose="020F0502020204030204" pitchFamily="34" charset="0"/>
                          <a:cs typeface="Times New Roman" panose="02020603050405020304" pitchFamily="18" charset="0"/>
                        </a:rPr>
                        <a:t>)</a:t>
                      </a:r>
                      <a:endParaRPr lang="sl-SI" sz="10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sl-SI" sz="1600" b="1" dirty="0" smtClean="0">
                          <a:effectLst/>
                          <a:latin typeface="+mn-lt"/>
                          <a:ea typeface="Calibri" panose="020F0502020204030204" pitchFamily="34" charset="0"/>
                          <a:cs typeface="Calibri" panose="020F0502020204030204" pitchFamily="34" charset="0"/>
                        </a:rPr>
                        <a:t>Ali </a:t>
                      </a:r>
                      <a:r>
                        <a:rPr lang="sl-SI" sz="1600" b="1" dirty="0">
                          <a:effectLst/>
                          <a:latin typeface="+mn-lt"/>
                          <a:ea typeface="Calibri" panose="020F0502020204030204" pitchFamily="34" charset="0"/>
                          <a:cs typeface="Calibri" panose="020F0502020204030204" pitchFamily="34" charset="0"/>
                        </a:rPr>
                        <a:t>učenec razume prikazan model piramide?</a:t>
                      </a:r>
                      <a:endParaRPr lang="sl-SI"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sl-SI" sz="1600" b="1" dirty="0">
                          <a:effectLst/>
                          <a:latin typeface="+mn-lt"/>
                          <a:ea typeface="Calibri" panose="020F0502020204030204" pitchFamily="34" charset="0"/>
                          <a:cs typeface="Calibri" panose="020F0502020204030204" pitchFamily="34" charset="0"/>
                        </a:rPr>
                        <a:t>Ali je potrebno model nadomestiti z drugim modelom?</a:t>
                      </a:r>
                      <a:endParaRPr lang="sl-SI"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sl-SI" sz="1600" b="1" dirty="0">
                          <a:effectLst/>
                          <a:latin typeface="+mn-lt"/>
                          <a:ea typeface="Calibri" panose="020F0502020204030204" pitchFamily="34" charset="0"/>
                          <a:cs typeface="Calibri" panose="020F0502020204030204" pitchFamily="34" charset="0"/>
                        </a:rPr>
                        <a:t>Ali prepozna posamezne družbene sloje in </a:t>
                      </a:r>
                      <a:r>
                        <a:rPr lang="sl-SI" sz="1600" b="1" dirty="0" smtClean="0">
                          <a:effectLst/>
                          <a:latin typeface="+mn-lt"/>
                          <a:ea typeface="Calibri" panose="020F0502020204030204" pitchFamily="34" charset="0"/>
                          <a:cs typeface="Calibri" panose="020F0502020204030204" pitchFamily="34" charset="0"/>
                        </a:rPr>
                        <a:t>ve, koga predstavljajo? Kakšna so razmerja med njimi?</a:t>
                      </a:r>
                      <a:endParaRPr lang="sl-SI"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sl-SI" sz="1600" b="1" dirty="0">
                          <a:effectLst/>
                          <a:latin typeface="+mn-lt"/>
                          <a:ea typeface="Calibri" panose="020F0502020204030204" pitchFamily="34" charset="0"/>
                          <a:cs typeface="Calibri" panose="020F0502020204030204" pitchFamily="34" charset="0"/>
                        </a:rPr>
                        <a:t>Ali uporablja pravilno poimenovanje predstavnikov družbenih skupin?</a:t>
                      </a:r>
                      <a:endParaRPr lang="sl-SI"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sl-SI" sz="1600" b="1" dirty="0">
                          <a:effectLst/>
                          <a:latin typeface="+mn-lt"/>
                          <a:ea typeface="Calibri" panose="020F0502020204030204" pitchFamily="34" charset="0"/>
                          <a:cs typeface="Calibri" panose="020F0502020204030204" pitchFamily="34" charset="0"/>
                        </a:rPr>
                        <a:t> </a:t>
                      </a:r>
                      <a:endParaRPr lang="sl-SI"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dirty="0" smtClean="0">
                          <a:effectLst/>
                          <a:latin typeface="+mn-lt"/>
                          <a:ea typeface="Calibri" panose="020F0502020204030204" pitchFamily="34" charset="0"/>
                          <a:cs typeface="Calibri" panose="020F0502020204030204" pitchFamily="34" charset="0"/>
                        </a:rPr>
                        <a:t>Ustvarim priložnost za razvijanje govorne zmožnosti skozi dialoški pogovor z učencem in med učenci. Pri tem ugotavljam, ali učenec prepozna pomen, obliko in vsebino prikazanega modela in mu po potrebi prilagodim model družbene piramide.</a:t>
                      </a:r>
                      <a:endParaRPr lang="sl-SI" sz="1600" dirty="0" smtClean="0">
                        <a:effectLst/>
                        <a:latin typeface="+mn-lt"/>
                        <a:ea typeface="Calibri" panose="020F0502020204030204" pitchFamily="34" charset="0"/>
                        <a:cs typeface="Times New Roman" panose="02020603050405020304" pitchFamily="18" charset="0"/>
                      </a:endParaRPr>
                    </a:p>
                    <a:p>
                      <a:endParaRPr lang="sl-SI" sz="160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14114316"/>
                  </a:ext>
                </a:extLst>
              </a:tr>
            </a:tbl>
          </a:graphicData>
        </a:graphic>
      </p:graphicFrame>
      <p:pic>
        <p:nvPicPr>
          <p:cNvPr id="5" name="Slika 4"/>
          <p:cNvPicPr>
            <a:picLocks noChangeAspect="1"/>
          </p:cNvPicPr>
          <p:nvPr/>
        </p:nvPicPr>
        <p:blipFill>
          <a:blip r:embed="rId3"/>
          <a:stretch>
            <a:fillRect/>
          </a:stretch>
        </p:blipFill>
        <p:spPr>
          <a:xfrm>
            <a:off x="1098663" y="3402285"/>
            <a:ext cx="1930784" cy="1917138"/>
          </a:xfrm>
          <a:prstGeom prst="rect">
            <a:avLst/>
          </a:prstGeom>
        </p:spPr>
      </p:pic>
      <p:pic>
        <p:nvPicPr>
          <p:cNvPr id="6" name="Slika 5"/>
          <p:cNvPicPr>
            <a:picLocks noChangeAspect="1"/>
          </p:cNvPicPr>
          <p:nvPr/>
        </p:nvPicPr>
        <p:blipFill>
          <a:blip r:embed="rId4"/>
          <a:stretch>
            <a:fillRect/>
          </a:stretch>
        </p:blipFill>
        <p:spPr>
          <a:xfrm>
            <a:off x="8915686" y="3691650"/>
            <a:ext cx="2042337" cy="1627773"/>
          </a:xfrm>
          <a:prstGeom prst="rect">
            <a:avLst/>
          </a:prstGeom>
        </p:spPr>
      </p:pic>
      <p:sp>
        <p:nvSpPr>
          <p:cNvPr id="7" name="Desno ukrivljena puščica 6"/>
          <p:cNvSpPr/>
          <p:nvPr/>
        </p:nvSpPr>
        <p:spPr>
          <a:xfrm>
            <a:off x="9470004" y="3959665"/>
            <a:ext cx="206734" cy="4691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8" name="Desno ukrivljena puščica 7"/>
          <p:cNvSpPr/>
          <p:nvPr/>
        </p:nvSpPr>
        <p:spPr>
          <a:xfrm>
            <a:off x="9230559" y="4360854"/>
            <a:ext cx="225816" cy="47578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9" name="Puščica gor 8"/>
          <p:cNvSpPr/>
          <p:nvPr/>
        </p:nvSpPr>
        <p:spPr>
          <a:xfrm>
            <a:off x="8915686" y="4859108"/>
            <a:ext cx="45719" cy="3604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46096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2645855440"/>
              </p:ext>
            </p:extLst>
          </p:nvPr>
        </p:nvGraphicFramePr>
        <p:xfrm>
          <a:off x="524787" y="269710"/>
          <a:ext cx="11107971" cy="5415280"/>
        </p:xfrm>
        <a:graphic>
          <a:graphicData uri="http://schemas.openxmlformats.org/drawingml/2006/table">
            <a:tbl>
              <a:tblPr firstRow="1" bandRow="1">
                <a:tableStyleId>{5C22544A-7EE6-4342-B048-85BDC9FD1C3A}</a:tableStyleId>
              </a:tblPr>
              <a:tblGrid>
                <a:gridCol w="3702657">
                  <a:extLst>
                    <a:ext uri="{9D8B030D-6E8A-4147-A177-3AD203B41FA5}">
                      <a16:colId xmlns:a16="http://schemas.microsoft.com/office/drawing/2014/main" val="3562307727"/>
                    </a:ext>
                  </a:extLst>
                </a:gridCol>
                <a:gridCol w="4002156">
                  <a:extLst>
                    <a:ext uri="{9D8B030D-6E8A-4147-A177-3AD203B41FA5}">
                      <a16:colId xmlns:a16="http://schemas.microsoft.com/office/drawing/2014/main" val="1842213470"/>
                    </a:ext>
                  </a:extLst>
                </a:gridCol>
                <a:gridCol w="3403158">
                  <a:extLst>
                    <a:ext uri="{9D8B030D-6E8A-4147-A177-3AD203B41FA5}">
                      <a16:colId xmlns:a16="http://schemas.microsoft.com/office/drawing/2014/main" val="2446589247"/>
                    </a:ext>
                  </a:extLst>
                </a:gridCol>
              </a:tblGrid>
              <a:tr h="5338994">
                <a:tc>
                  <a:txBody>
                    <a:bodyPr/>
                    <a:lstStyle/>
                    <a:p>
                      <a:pPr>
                        <a:lnSpc>
                          <a:spcPct val="107000"/>
                        </a:lnSpc>
                        <a:spcAft>
                          <a:spcPts val="0"/>
                        </a:spcAft>
                      </a:pPr>
                      <a:r>
                        <a:rPr lang="sl-SI" sz="1600" b="1" dirty="0">
                          <a:solidFill>
                            <a:schemeClr val="tx1"/>
                          </a:solidFill>
                          <a:effectLst/>
                          <a:latin typeface="+mn-lt"/>
                          <a:ea typeface="Calibri" panose="020F0502020204030204" pitchFamily="34" charset="0"/>
                          <a:cs typeface="Times New Roman" panose="02020603050405020304" pitchFamily="18" charset="0"/>
                        </a:rPr>
                        <a:t>SAMOSTOJNO UČENJE</a:t>
                      </a:r>
                    </a:p>
                    <a:p>
                      <a:pPr>
                        <a:lnSpc>
                          <a:spcPct val="107000"/>
                        </a:lnSpc>
                        <a:spcAft>
                          <a:spcPts val="0"/>
                        </a:spcAft>
                      </a:pPr>
                      <a:r>
                        <a:rPr lang="sl-SI" sz="1600" b="0" dirty="0">
                          <a:solidFill>
                            <a:schemeClr val="tx1"/>
                          </a:solidFill>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sl-SI" sz="1600" b="0" i="1" dirty="0">
                          <a:solidFill>
                            <a:schemeClr val="tx1"/>
                          </a:solidFill>
                          <a:effectLst/>
                          <a:latin typeface="+mn-lt"/>
                          <a:ea typeface="Calibri" panose="020F0502020204030204" pitchFamily="34" charset="0"/>
                          <a:cs typeface="Calibri" panose="020F0502020204030204" pitchFamily="34" charset="0"/>
                        </a:rPr>
                        <a:t>Učenci si ogledajo raznolika </a:t>
                      </a:r>
                      <a:r>
                        <a:rPr lang="sl-SI" sz="1600" b="0" i="1" dirty="0" err="1">
                          <a:solidFill>
                            <a:schemeClr val="tx1"/>
                          </a:solidFill>
                          <a:effectLst/>
                          <a:latin typeface="+mn-lt"/>
                          <a:ea typeface="Calibri" panose="020F0502020204030204" pitchFamily="34" charset="0"/>
                          <a:cs typeface="Calibri" panose="020F0502020204030204" pitchFamily="34" charset="0"/>
                        </a:rPr>
                        <a:t>multimodalna</a:t>
                      </a:r>
                      <a:r>
                        <a:rPr lang="sl-SI" sz="1600" b="0" i="1" dirty="0">
                          <a:solidFill>
                            <a:schemeClr val="tx1"/>
                          </a:solidFill>
                          <a:effectLst/>
                          <a:latin typeface="+mn-lt"/>
                          <a:ea typeface="Calibri" panose="020F0502020204030204" pitchFamily="34" charset="0"/>
                          <a:cs typeface="Calibri" panose="020F0502020204030204" pitchFamily="34" charset="0"/>
                        </a:rPr>
                        <a:t>/</a:t>
                      </a:r>
                      <a:r>
                        <a:rPr lang="sl-SI" sz="1600" b="0" i="1" dirty="0" err="1">
                          <a:solidFill>
                            <a:schemeClr val="tx1"/>
                          </a:solidFill>
                          <a:effectLst/>
                          <a:latin typeface="+mn-lt"/>
                          <a:ea typeface="Calibri" panose="020F0502020204030204" pitchFamily="34" charset="0"/>
                          <a:cs typeface="Calibri" panose="020F0502020204030204" pitchFamily="34" charset="0"/>
                        </a:rPr>
                        <a:t>večpredstavnosna</a:t>
                      </a:r>
                      <a:r>
                        <a:rPr lang="sl-SI" sz="1600" b="0" i="1" dirty="0">
                          <a:solidFill>
                            <a:schemeClr val="tx1"/>
                          </a:solidFill>
                          <a:effectLst/>
                          <a:latin typeface="+mn-lt"/>
                          <a:ea typeface="Calibri" panose="020F0502020204030204" pitchFamily="34" charset="0"/>
                          <a:cs typeface="Calibri" panose="020F0502020204030204" pitchFamily="34" charset="0"/>
                        </a:rPr>
                        <a:t> gradiva, ki vključujejo besedilo in slikovno gradivo in si izberejo enega od teh</a:t>
                      </a:r>
                      <a:r>
                        <a:rPr lang="sl-SI" sz="1600" b="0" i="1" dirty="0" smtClean="0">
                          <a:solidFill>
                            <a:schemeClr val="tx1"/>
                          </a:solidFill>
                          <a:effectLst/>
                          <a:latin typeface="+mn-lt"/>
                          <a:ea typeface="Calibri" panose="020F0502020204030204" pitchFamily="34" charset="0"/>
                          <a:cs typeface="Calibri" panose="020F0502020204030204" pitchFamily="34" charset="0"/>
                        </a:rPr>
                        <a:t>.</a:t>
                      </a:r>
                    </a:p>
                    <a:p>
                      <a:pPr>
                        <a:lnSpc>
                          <a:spcPct val="107000"/>
                        </a:lnSpc>
                        <a:spcAft>
                          <a:spcPts val="800"/>
                        </a:spcAft>
                      </a:pPr>
                      <a:r>
                        <a:rPr lang="sl-SI" sz="1600" b="0" i="1" dirty="0" smtClean="0">
                          <a:solidFill>
                            <a:schemeClr val="tx1"/>
                          </a:solidFill>
                          <a:effectLst/>
                          <a:latin typeface="+mn-lt"/>
                          <a:ea typeface="Calibri" panose="020F0502020204030204" pitchFamily="34" charset="0"/>
                          <a:cs typeface="Calibri" panose="020F0502020204030204" pitchFamily="34" charset="0"/>
                        </a:rPr>
                        <a:t> </a:t>
                      </a:r>
                    </a:p>
                    <a:p>
                      <a:pPr>
                        <a:lnSpc>
                          <a:spcPct val="107000"/>
                        </a:lnSpc>
                        <a:spcAft>
                          <a:spcPts val="800"/>
                        </a:spcAft>
                      </a:pPr>
                      <a:endParaRPr lang="sl-SI" sz="1600" b="0" i="1" dirty="0" smtClean="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800"/>
                        </a:spcAft>
                      </a:pPr>
                      <a:endParaRPr lang="sl-SI" sz="16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l-SI" sz="1600" b="0" dirty="0">
                          <a:solidFill>
                            <a:schemeClr val="tx1"/>
                          </a:solidFill>
                          <a:effectLst/>
                          <a:latin typeface="+mn-lt"/>
                          <a:ea typeface="Calibri" panose="020F0502020204030204" pitchFamily="34" charset="0"/>
                          <a:cs typeface="Calibri" panose="020F0502020204030204" pitchFamily="34" charset="0"/>
                        </a:rPr>
                        <a:t>                                           </a:t>
                      </a:r>
                      <a:endParaRPr lang="sl-SI" sz="1600" b="0" dirty="0" smtClean="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800"/>
                        </a:spcAft>
                      </a:pPr>
                      <a:endParaRPr lang="sl-SI" sz="1600" b="0" dirty="0" smtClean="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800"/>
                        </a:spcAft>
                      </a:pPr>
                      <a:endParaRPr lang="sl-SI" sz="1600" b="0" dirty="0" smtClean="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800"/>
                        </a:spcAft>
                      </a:pPr>
                      <a:endParaRPr lang="sl-SI" sz="1000" b="0" dirty="0" smtClean="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800"/>
                        </a:spcAft>
                      </a:pPr>
                      <a:r>
                        <a:rPr lang="sl-SI" sz="1000" b="0" dirty="0" smtClean="0">
                          <a:solidFill>
                            <a:schemeClr val="tx1"/>
                          </a:solidFill>
                          <a:effectLst/>
                          <a:latin typeface="+mn-lt"/>
                          <a:ea typeface="Calibri" panose="020F0502020204030204" pitchFamily="34" charset="0"/>
                          <a:cs typeface="Calibri" panose="020F0502020204030204" pitchFamily="34" charset="0"/>
                        </a:rPr>
                        <a:t>(Bernarda </a:t>
                      </a:r>
                      <a:r>
                        <a:rPr lang="sl-SI" sz="1000" b="0" dirty="0">
                          <a:solidFill>
                            <a:schemeClr val="tx1"/>
                          </a:solidFill>
                          <a:effectLst/>
                          <a:latin typeface="+mn-lt"/>
                          <a:ea typeface="Calibri" panose="020F0502020204030204" pitchFamily="34" charset="0"/>
                          <a:cs typeface="Calibri" panose="020F0502020204030204" pitchFamily="34" charset="0"/>
                        </a:rPr>
                        <a:t>Gaber, avtor fotografije)</a:t>
                      </a:r>
                      <a:endParaRPr lang="sl-SI" sz="10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sl-SI" sz="1600" b="0" i="1" dirty="0">
                          <a:solidFill>
                            <a:schemeClr val="tx1"/>
                          </a:solidFill>
                          <a:effectLst/>
                          <a:latin typeface="+mn-lt"/>
                          <a:ea typeface="Calibri" panose="020F0502020204030204" pitchFamily="34" charset="0"/>
                          <a:cs typeface="Times New Roman" panose="02020603050405020304" pitchFamily="18" charset="0"/>
                        </a:rPr>
                        <a:t>Učenci </a:t>
                      </a:r>
                      <a:r>
                        <a:rPr lang="sl-SI" sz="1600" b="0" i="1" dirty="0" smtClean="0">
                          <a:solidFill>
                            <a:schemeClr val="tx1"/>
                          </a:solidFill>
                          <a:effectLst/>
                          <a:latin typeface="+mn-lt"/>
                          <a:ea typeface="Calibri" panose="020F0502020204030204" pitchFamily="34" charset="0"/>
                          <a:cs typeface="Times New Roman" panose="02020603050405020304" pitchFamily="18" charset="0"/>
                        </a:rPr>
                        <a:t>pregledajo izbrano  </a:t>
                      </a:r>
                      <a:r>
                        <a:rPr lang="sl-SI" sz="1600" b="0" i="1" dirty="0" err="1" smtClean="0">
                          <a:solidFill>
                            <a:schemeClr val="tx1"/>
                          </a:solidFill>
                          <a:effectLst/>
                          <a:latin typeface="+mn-lt"/>
                          <a:ea typeface="Calibri" panose="020F0502020204030204" pitchFamily="34" charset="0"/>
                          <a:cs typeface="Times New Roman" panose="02020603050405020304" pitchFamily="18" charset="0"/>
                        </a:rPr>
                        <a:t>multimodalno</a:t>
                      </a:r>
                      <a:r>
                        <a:rPr lang="sl-SI" sz="1600" b="0" i="1" dirty="0" smtClean="0">
                          <a:solidFill>
                            <a:schemeClr val="tx1"/>
                          </a:solidFill>
                          <a:effectLst/>
                          <a:latin typeface="+mn-lt"/>
                          <a:ea typeface="Calibri" panose="020F0502020204030204" pitchFamily="34" charset="0"/>
                          <a:cs typeface="Times New Roman" panose="02020603050405020304" pitchFamily="18" charset="0"/>
                        </a:rPr>
                        <a:t>/večpredstavnostno gradivo. </a:t>
                      </a:r>
                      <a:endParaRPr lang="sl-SI" sz="16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sl-SI" sz="1600" b="0" i="1" dirty="0">
                          <a:solidFill>
                            <a:schemeClr val="tx1"/>
                          </a:solidFill>
                          <a:effectLst/>
                          <a:latin typeface="+mn-lt"/>
                          <a:ea typeface="Calibri" panose="020F0502020204030204" pitchFamily="34" charset="0"/>
                          <a:cs typeface="Times New Roman" panose="02020603050405020304" pitchFamily="18" charset="0"/>
                        </a:rPr>
                        <a:t>Učenci si pri delu pomagajo tudi z učbenikom za zgodovino</a:t>
                      </a:r>
                      <a:r>
                        <a:rPr lang="sl-SI" sz="1600" b="0" i="1" dirty="0" smtClean="0">
                          <a:solidFill>
                            <a:schemeClr val="tx1"/>
                          </a:solidFill>
                          <a:effectLst/>
                          <a:latin typeface="+mn-lt"/>
                          <a:ea typeface="Calibri" panose="020F0502020204030204" pitchFamily="34" charset="0"/>
                          <a:cs typeface="Times New Roman" panose="02020603050405020304" pitchFamily="18" charset="0"/>
                        </a:rPr>
                        <a:t>.</a:t>
                      </a:r>
                      <a:endParaRPr lang="sl-SI"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sl-SI" sz="1600" b="1" dirty="0" smtClean="0">
                          <a:solidFill>
                            <a:schemeClr val="tx1"/>
                          </a:solidFill>
                          <a:effectLst/>
                          <a:latin typeface="+mn-lt"/>
                          <a:ea typeface="Calibri" panose="020F0502020204030204" pitchFamily="34" charset="0"/>
                          <a:cs typeface="Calibri" panose="020F0502020204030204" pitchFamily="34" charset="0"/>
                        </a:rPr>
                        <a:t>Ali je za učenca potrebno izbrati prilagojena </a:t>
                      </a:r>
                      <a:r>
                        <a:rPr lang="sl-SI" sz="1600" b="1" dirty="0" err="1" smtClean="0">
                          <a:solidFill>
                            <a:schemeClr val="tx1"/>
                          </a:solidFill>
                          <a:effectLst/>
                          <a:latin typeface="+mn-lt"/>
                          <a:ea typeface="Calibri" panose="020F0502020204030204" pitchFamily="34" charset="0"/>
                          <a:cs typeface="Calibri" panose="020F0502020204030204" pitchFamily="34" charset="0"/>
                        </a:rPr>
                        <a:t>multimodalna</a:t>
                      </a:r>
                      <a:r>
                        <a:rPr lang="sl-SI" sz="1600" b="1" dirty="0" smtClean="0">
                          <a:solidFill>
                            <a:schemeClr val="tx1"/>
                          </a:solidFill>
                          <a:effectLst/>
                          <a:latin typeface="+mn-lt"/>
                          <a:ea typeface="Calibri" panose="020F0502020204030204" pitchFamily="34" charset="0"/>
                          <a:cs typeface="Calibri" panose="020F0502020204030204" pitchFamily="34" charset="0"/>
                        </a:rPr>
                        <a:t>/večpredstavnostna gradiva glede na raven znanja slovenščine?</a:t>
                      </a:r>
                      <a:endParaRPr lang="sl-SI" sz="1600" b="1" dirty="0" smtClean="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l-SI" sz="1600" b="1" dirty="0" smtClean="0">
                          <a:solidFill>
                            <a:schemeClr val="tx1"/>
                          </a:solidFill>
                          <a:effectLst/>
                          <a:latin typeface="+mn-lt"/>
                          <a:ea typeface="Calibri" panose="020F0502020204030204" pitchFamily="34" charset="0"/>
                          <a:cs typeface="Calibri" panose="020F0502020204030204" pitchFamily="34" charset="0"/>
                        </a:rPr>
                        <a:t>Ali je na voljo v šolski knjižnici in/ali javni knjižnici gradivo v učenčevem maternem jeziku? </a:t>
                      </a:r>
                      <a:endParaRPr lang="sl-SI" sz="1600" b="1" dirty="0" smtClean="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l-SI" sz="1600" b="1" dirty="0" smtClean="0">
                          <a:solidFill>
                            <a:schemeClr val="tx1"/>
                          </a:solidFill>
                          <a:effectLst/>
                          <a:latin typeface="+mn-lt"/>
                          <a:ea typeface="Calibri" panose="020F0502020204030204" pitchFamily="34" charset="0"/>
                          <a:cs typeface="Calibri" panose="020F0502020204030204" pitchFamily="34" charset="0"/>
                        </a:rPr>
                        <a:t>Kje in kako naj bodo postavljena </a:t>
                      </a:r>
                      <a:r>
                        <a:rPr lang="sl-SI" sz="1600" b="1" dirty="0" err="1" smtClean="0">
                          <a:solidFill>
                            <a:schemeClr val="tx1"/>
                          </a:solidFill>
                          <a:effectLst/>
                          <a:latin typeface="+mn-lt"/>
                          <a:ea typeface="Calibri" panose="020F0502020204030204" pitchFamily="34" charset="0"/>
                          <a:cs typeface="Calibri" panose="020F0502020204030204" pitchFamily="34" charset="0"/>
                        </a:rPr>
                        <a:t>multimodalna</a:t>
                      </a:r>
                      <a:r>
                        <a:rPr lang="sl-SI" sz="1600" b="1" dirty="0" smtClean="0">
                          <a:solidFill>
                            <a:schemeClr val="tx1"/>
                          </a:solidFill>
                          <a:effectLst/>
                          <a:latin typeface="+mn-lt"/>
                          <a:ea typeface="Calibri" panose="020F0502020204030204" pitchFamily="34" charset="0"/>
                          <a:cs typeface="Calibri" panose="020F0502020204030204" pitchFamily="34" charset="0"/>
                        </a:rPr>
                        <a:t>/večpredstavnostna gradiva?</a:t>
                      </a:r>
                      <a:endParaRPr lang="sl-SI" sz="1600" b="1" dirty="0" smtClean="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l-SI" sz="1600" b="1" dirty="0" smtClean="0">
                          <a:solidFill>
                            <a:schemeClr val="tx1"/>
                          </a:solidFill>
                          <a:effectLst/>
                          <a:latin typeface="+mn-lt"/>
                          <a:ea typeface="Calibri" panose="020F0502020204030204" pitchFamily="34" charset="0"/>
                          <a:cs typeface="Calibri" panose="020F0502020204030204" pitchFamily="34" charset="0"/>
                        </a:rPr>
                        <a:t>Ali si je učenec izbral ustrezno </a:t>
                      </a:r>
                      <a:r>
                        <a:rPr lang="sl-SI" sz="1600" b="1" dirty="0" err="1" smtClean="0">
                          <a:solidFill>
                            <a:schemeClr val="tx1"/>
                          </a:solidFill>
                          <a:effectLst/>
                          <a:latin typeface="+mn-lt"/>
                          <a:ea typeface="Calibri" panose="020F0502020204030204" pitchFamily="34" charset="0"/>
                          <a:cs typeface="Calibri" panose="020F0502020204030204" pitchFamily="34" charset="0"/>
                        </a:rPr>
                        <a:t>multimodalno</a:t>
                      </a:r>
                      <a:r>
                        <a:rPr lang="sl-SI" sz="1600" b="1" dirty="0" smtClean="0">
                          <a:solidFill>
                            <a:schemeClr val="tx1"/>
                          </a:solidFill>
                          <a:effectLst/>
                          <a:latin typeface="+mn-lt"/>
                          <a:ea typeface="Calibri" panose="020F0502020204030204" pitchFamily="34" charset="0"/>
                          <a:cs typeface="Calibri" panose="020F0502020204030204" pitchFamily="34" charset="0"/>
                        </a:rPr>
                        <a:t>/večpredstavnostno gradivo? Ali pri tem potrebuje pomoč?</a:t>
                      </a:r>
                      <a:endParaRPr lang="sl-SI" sz="1600" b="1" dirty="0" smtClean="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l-SI" sz="1600" b="1" dirty="0" smtClean="0">
                          <a:solidFill>
                            <a:schemeClr val="tx1"/>
                          </a:solidFill>
                          <a:effectLst/>
                          <a:latin typeface="+mn-lt"/>
                          <a:ea typeface="Calibri" panose="020F0502020204030204" pitchFamily="34" charset="0"/>
                          <a:cs typeface="Calibri" panose="020F0502020204030204" pitchFamily="34" charset="0"/>
                        </a:rPr>
                        <a:t>Ali se je v preteklosti že srečal s podobnim gradivom, gradivom v učenčevem maternem jeziku? </a:t>
                      </a:r>
                      <a:endParaRPr lang="sl-SI" sz="1600" b="1" dirty="0" smtClean="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l-SI" sz="1600" b="1" dirty="0" smtClean="0">
                          <a:solidFill>
                            <a:schemeClr val="tx1"/>
                          </a:solidFill>
                          <a:effectLst/>
                          <a:latin typeface="+mn-lt"/>
                          <a:ea typeface="Calibri" panose="020F0502020204030204" pitchFamily="34" charset="0"/>
                          <a:cs typeface="Calibri" panose="020F0502020204030204" pitchFamily="34" charset="0"/>
                        </a:rPr>
                        <a:t>Kako naj v nadaljevanju nagovorim in motiviram učenca za delo?  </a:t>
                      </a:r>
                      <a:endParaRPr lang="sl-SI"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sl-SI" sz="1600" b="0" dirty="0" smtClean="0">
                          <a:solidFill>
                            <a:schemeClr val="tx1"/>
                          </a:solidFill>
                          <a:latin typeface="+mn-lt"/>
                        </a:rPr>
                        <a:t>Več/manj besedilnega dela ali več/manj</a:t>
                      </a:r>
                      <a:r>
                        <a:rPr lang="sl-SI" sz="1600" b="0" baseline="0" dirty="0" smtClean="0">
                          <a:solidFill>
                            <a:schemeClr val="tx1"/>
                          </a:solidFill>
                          <a:latin typeface="+mn-lt"/>
                        </a:rPr>
                        <a:t> slikovnega gradiva.</a:t>
                      </a:r>
                      <a:endParaRPr lang="sl-SI" sz="1600" b="0" dirty="0" smtClean="0">
                        <a:solidFill>
                          <a:schemeClr val="tx1"/>
                        </a:solidFill>
                        <a:latin typeface="+mn-lt"/>
                      </a:endParaRPr>
                    </a:p>
                    <a:p>
                      <a:endParaRPr lang="sl-SI" sz="1600" b="0" dirty="0" smtClean="0">
                        <a:solidFill>
                          <a:schemeClr val="tx1"/>
                        </a:solidFill>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smtClean="0">
                          <a:ln>
                            <a:noFill/>
                          </a:ln>
                          <a:solidFill>
                            <a:prstClr val="black"/>
                          </a:solidFill>
                          <a:effectLst/>
                          <a:uLnTx/>
                          <a:uFillTx/>
                          <a:latin typeface="+mn-lt"/>
                          <a:ea typeface="+mn-ea"/>
                          <a:cs typeface="Calibri" panose="020F0502020204030204" pitchFamily="34" charset="0"/>
                        </a:rPr>
                        <a:t>Preverim v knjižnici/spletu, ali obstaja gradivo v učenčevem maternem jeziku.</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smtClean="0">
                          <a:ln>
                            <a:noFill/>
                          </a:ln>
                          <a:solidFill>
                            <a:prstClr val="black"/>
                          </a:solidFill>
                          <a:effectLst/>
                          <a:uLnTx/>
                          <a:uFillTx/>
                          <a:latin typeface="+mn-lt"/>
                          <a:ea typeface="+mn-ea"/>
                          <a:cs typeface="Calibri" panose="020F050202020403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l-SI" sz="1600" b="0" i="0" u="none" strike="noStrike" kern="1200" cap="none" spc="0" normalizeH="0" baseline="0" noProof="0" dirty="0" smtClean="0">
                        <a:ln>
                          <a:noFill/>
                        </a:ln>
                        <a:solidFill>
                          <a:prstClr val="black"/>
                        </a:solidFill>
                        <a:effectLst/>
                        <a:uLnTx/>
                        <a:uFillTx/>
                        <a:latin typeface="+mn-lt"/>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l-SI" sz="1600" b="0" i="0" u="none" strike="noStrike" kern="1200" cap="none" spc="0" normalizeH="0" baseline="0" noProof="0" dirty="0" smtClean="0">
                        <a:ln>
                          <a:noFill/>
                        </a:ln>
                        <a:solidFill>
                          <a:prstClr val="black"/>
                        </a:solidFill>
                        <a:effectLst/>
                        <a:uLnTx/>
                        <a:uFillTx/>
                        <a:latin typeface="+mn-lt"/>
                        <a:ea typeface="+mn-ea"/>
                        <a:cs typeface="Calibri" panose="020F0502020204030204" pitchFamily="34" charset="0"/>
                      </a:endParaRPr>
                    </a:p>
                    <a:p>
                      <a:endParaRPr lang="sl-SI" sz="1600" b="0" dirty="0" smtClean="0">
                        <a:solidFill>
                          <a:schemeClr val="tx1"/>
                        </a:solidFill>
                        <a:latin typeface="+mn-lt"/>
                      </a:endParaRPr>
                    </a:p>
                    <a:p>
                      <a:endParaRPr lang="sl-SI" sz="1600" b="0" dirty="0" smtClean="0">
                        <a:solidFill>
                          <a:schemeClr val="tx1"/>
                        </a:solidFill>
                        <a:latin typeface="+mn-lt"/>
                      </a:endParaRPr>
                    </a:p>
                    <a:p>
                      <a:endParaRPr lang="sl-SI" sz="1600" b="0" dirty="0" smtClean="0">
                        <a:solidFill>
                          <a:schemeClr val="tx1"/>
                        </a:solidFill>
                        <a:latin typeface="+mn-lt"/>
                      </a:endParaRPr>
                    </a:p>
                    <a:p>
                      <a:endParaRPr lang="sl-SI" sz="1600" b="0" dirty="0" smtClean="0">
                        <a:solidFill>
                          <a:schemeClr val="tx1"/>
                        </a:solidFill>
                        <a:latin typeface="+mn-lt"/>
                      </a:endParaRPr>
                    </a:p>
                    <a:p>
                      <a:endParaRPr lang="sl-SI" sz="1600" b="0" dirty="0" smtClean="0">
                        <a:solidFill>
                          <a:schemeClr val="tx1"/>
                        </a:solidFill>
                        <a:latin typeface="+mn-lt"/>
                      </a:endParaRPr>
                    </a:p>
                    <a:p>
                      <a:endParaRPr lang="sl-SI" sz="1600" b="0" dirty="0" smtClean="0">
                        <a:solidFill>
                          <a:schemeClr val="tx1"/>
                        </a:solidFill>
                        <a:latin typeface="+mn-lt"/>
                      </a:endParaRPr>
                    </a:p>
                    <a:p>
                      <a:endParaRPr lang="sl-SI" sz="1600" b="0" dirty="0" smtClean="0">
                        <a:solidFill>
                          <a:schemeClr val="tx1"/>
                        </a:solidFill>
                        <a:latin typeface="+mn-lt"/>
                      </a:endParaRPr>
                    </a:p>
                    <a:p>
                      <a:endParaRPr lang="sl-SI" sz="1600" b="0" dirty="0" smtClean="0">
                        <a:solidFill>
                          <a:schemeClr val="tx1"/>
                        </a:solidFill>
                        <a:latin typeface="+mn-lt"/>
                      </a:endParaRPr>
                    </a:p>
                    <a:p>
                      <a:endParaRPr lang="sl-SI"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448805"/>
                  </a:ext>
                </a:extLst>
              </a:tr>
            </a:tbl>
          </a:graphicData>
        </a:graphic>
      </p:graphicFrame>
      <p:pic>
        <p:nvPicPr>
          <p:cNvPr id="5" name="Slika 4"/>
          <p:cNvPicPr>
            <a:picLocks noChangeAspect="1"/>
          </p:cNvPicPr>
          <p:nvPr/>
        </p:nvPicPr>
        <p:blipFill>
          <a:blip r:embed="rId3"/>
          <a:stretch>
            <a:fillRect/>
          </a:stretch>
        </p:blipFill>
        <p:spPr>
          <a:xfrm>
            <a:off x="661194" y="1878695"/>
            <a:ext cx="3103176" cy="2388505"/>
          </a:xfrm>
          <a:prstGeom prst="rect">
            <a:avLst/>
          </a:prstGeom>
        </p:spPr>
      </p:pic>
      <p:pic>
        <p:nvPicPr>
          <p:cNvPr id="7" name="Slika 6"/>
          <p:cNvPicPr>
            <a:picLocks noChangeAspect="1"/>
          </p:cNvPicPr>
          <p:nvPr/>
        </p:nvPicPr>
        <p:blipFill>
          <a:blip r:embed="rId4"/>
          <a:stretch>
            <a:fillRect/>
          </a:stretch>
        </p:blipFill>
        <p:spPr>
          <a:xfrm>
            <a:off x="8359595" y="1878695"/>
            <a:ext cx="1319977" cy="1788587"/>
          </a:xfrm>
          <a:prstGeom prst="rect">
            <a:avLst/>
          </a:prstGeom>
        </p:spPr>
      </p:pic>
      <p:pic>
        <p:nvPicPr>
          <p:cNvPr id="8" name="Slika 7"/>
          <p:cNvPicPr>
            <a:picLocks noChangeAspect="1"/>
          </p:cNvPicPr>
          <p:nvPr/>
        </p:nvPicPr>
        <p:blipFill>
          <a:blip r:embed="rId5"/>
          <a:stretch>
            <a:fillRect/>
          </a:stretch>
        </p:blipFill>
        <p:spPr>
          <a:xfrm>
            <a:off x="9814796" y="1603280"/>
            <a:ext cx="1682737" cy="2339415"/>
          </a:xfrm>
          <a:prstGeom prst="rect">
            <a:avLst/>
          </a:prstGeom>
        </p:spPr>
      </p:pic>
    </p:spTree>
    <p:extLst>
      <p:ext uri="{BB962C8B-B14F-4D97-AF65-F5344CB8AC3E}">
        <p14:creationId xmlns:p14="http://schemas.microsoft.com/office/powerpoint/2010/main" val="386975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3604743104"/>
              </p:ext>
            </p:extLst>
          </p:nvPr>
        </p:nvGraphicFramePr>
        <p:xfrm>
          <a:off x="485422" y="365125"/>
          <a:ext cx="11266607" cy="5633212"/>
        </p:xfrm>
        <a:graphic>
          <a:graphicData uri="http://schemas.openxmlformats.org/drawingml/2006/table">
            <a:tbl>
              <a:tblPr firstRow="1" bandRow="1">
                <a:tableStyleId>{5C22544A-7EE6-4342-B048-85BDC9FD1C3A}</a:tableStyleId>
              </a:tblPr>
              <a:tblGrid>
                <a:gridCol w="3285510">
                  <a:extLst>
                    <a:ext uri="{9D8B030D-6E8A-4147-A177-3AD203B41FA5}">
                      <a16:colId xmlns:a16="http://schemas.microsoft.com/office/drawing/2014/main" val="2874871490"/>
                    </a:ext>
                  </a:extLst>
                </a:gridCol>
                <a:gridCol w="4424801">
                  <a:extLst>
                    <a:ext uri="{9D8B030D-6E8A-4147-A177-3AD203B41FA5}">
                      <a16:colId xmlns:a16="http://schemas.microsoft.com/office/drawing/2014/main" val="4248216663"/>
                    </a:ext>
                  </a:extLst>
                </a:gridCol>
                <a:gridCol w="3556296">
                  <a:extLst>
                    <a:ext uri="{9D8B030D-6E8A-4147-A177-3AD203B41FA5}">
                      <a16:colId xmlns:a16="http://schemas.microsoft.com/office/drawing/2014/main" val="5630456"/>
                    </a:ext>
                  </a:extLst>
                </a:gridCol>
              </a:tblGrid>
              <a:tr h="5562727">
                <a:tc>
                  <a:txBody>
                    <a:bodyPr/>
                    <a:lstStyle/>
                    <a:p>
                      <a:pPr>
                        <a:lnSpc>
                          <a:spcPct val="107000"/>
                        </a:lnSpc>
                        <a:spcAft>
                          <a:spcPts val="800"/>
                        </a:spcAft>
                      </a:pPr>
                      <a:r>
                        <a:rPr lang="sl-SI" sz="16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Učenci delajo samostojno, lahko tudi v paru/skupini.</a:t>
                      </a:r>
                      <a:endParaRPr lang="sl-SI"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6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Učenci preberejo besedilo, si izpišejo ključne besede oz. strokovne izraze in jih razložijo.</a:t>
                      </a: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6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Učenci s pomočjo delovnega lista odgovorijo na zastavljena vprašanja. </a:t>
                      </a:r>
                    </a:p>
                    <a:p>
                      <a:pPr>
                        <a:lnSpc>
                          <a:spcPct val="107000"/>
                        </a:lnSpc>
                        <a:spcAft>
                          <a:spcPts val="800"/>
                        </a:spcAft>
                      </a:pPr>
                      <a:endParaRPr lang="sl-SI"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dirty="0" smtClean="0"/>
                    </a:p>
                    <a:p>
                      <a:endParaRPr lang="sl-SI" sz="1000" b="0" dirty="0" smtClean="0"/>
                    </a:p>
                    <a:p>
                      <a:r>
                        <a:rPr lang="sl-SI" sz="1000" b="0" dirty="0" smtClean="0">
                          <a:solidFill>
                            <a:schemeClr val="tx1"/>
                          </a:solidFill>
                        </a:rPr>
                        <a:t>(Učenec Žiga Podbornik, avtor </a:t>
                      </a:r>
                      <a:r>
                        <a:rPr lang="sl-SI" sz="1000" b="0" dirty="0" err="1" smtClean="0">
                          <a:solidFill>
                            <a:schemeClr val="tx1"/>
                          </a:solidFill>
                        </a:rPr>
                        <a:t>piktogramov</a:t>
                      </a:r>
                      <a:r>
                        <a:rPr lang="sl-SI" sz="1000" b="0" dirty="0" smtClean="0">
                          <a:solidFill>
                            <a:schemeClr val="tx1"/>
                          </a:solidFill>
                        </a:rPr>
                        <a:t>)</a:t>
                      </a:r>
                      <a:endParaRPr lang="sl-SI"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Ali s </a:t>
                      </a:r>
                      <a:r>
                        <a:rPr lang="sl-SI" sz="1400" b="1"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piktogrami</a:t>
                      </a: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prispevam k jasnosti in razumevanju navodil?</a:t>
                      </a:r>
                      <a:endParaRPr lang="sl-SI"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Ali so vprašanja na delovnem listu jasna in razumljiva ter dovolj preprosta?</a:t>
                      </a:r>
                      <a:endParaRPr lang="sl-SI"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Ali učenec želi, da mu kdo pri delu pomaga in kako?</a:t>
                      </a:r>
                      <a:endParaRPr lang="sl-SI"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Ali učenec zna izbrati ustrezno strategijo za branje in razumevanje besedila?</a:t>
                      </a:r>
                      <a:endParaRPr lang="sl-SI"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Ali učenec razume osnovno misel/pojme/predstave v </a:t>
                      </a:r>
                      <a:r>
                        <a:rPr lang="sl-SI" sz="1400" b="1"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multimodalnem</a:t>
                      </a: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/večpredstavnostnem gradivu? </a:t>
                      </a:r>
                      <a:endParaRPr lang="sl-SI"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Ali učenec pozna strokovne izraze? </a:t>
                      </a:r>
                      <a:r>
                        <a:rPr lang="sl-SI" sz="14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Pri katerih besedah pričakujem, da bo imel težave?</a:t>
                      </a: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sl-SI"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Katera oblika sporočanja mu je bolj ustrezna (pisno, ustno)? Ali učenec lahko samostojno naredi povzetek?</a:t>
                      </a:r>
                      <a:endParaRPr lang="sl-SI"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Koliko časa bo učenec potreboval za reševanje delovnega lista?</a:t>
                      </a:r>
                      <a:endParaRPr lang="sl-SI"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Ali so vprašanja na delovnem listu jasna in razumljiva ter dovolj preprosta? </a:t>
                      </a:r>
                    </a:p>
                    <a:p>
                      <a:pPr>
                        <a:lnSpc>
                          <a:spcPct val="107000"/>
                        </a:lnSpc>
                        <a:spcAft>
                          <a:spcPts val="800"/>
                        </a:spcAft>
                      </a:pPr>
                      <a:r>
                        <a:rPr lang="sl-SI" sz="14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Ali smo učencu omogočili dovolj priložnosti za govorjenje? Kdaj in kako?</a:t>
                      </a:r>
                      <a:endParaRPr lang="sl-SI"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sl-SI" sz="16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Učencu prilagodim delovni list</a:t>
                      </a:r>
                      <a:r>
                        <a:rPr lang="sl-SI" sz="1600" b="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s </a:t>
                      </a:r>
                      <a:r>
                        <a:rPr lang="sl-SI" sz="1600" b="0"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piktogrami</a:t>
                      </a:r>
                      <a:r>
                        <a:rPr lang="sl-SI" sz="16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sl-SI" sz="16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Pred branjem omogočim ogled slikovnih virov, ilustracij v </a:t>
                      </a:r>
                      <a:r>
                        <a:rPr lang="sl-SI" sz="1600" b="0"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multimodalnih</a:t>
                      </a:r>
                      <a:r>
                        <a:rPr lang="sl-SI" sz="16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/večpredstavnostnih gradivih in preverim, ali razume, kaj predstavljajo.</a:t>
                      </a:r>
                      <a:endParaRPr lang="sl-SI"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Na začetku omogočim selektivno branje, da učenec prepozna ključne besed, šele nato podrobno branje, ki zahteva izpis ključnih besed in/ali podatkov in razlago.</a:t>
                      </a:r>
                      <a:endParaRPr lang="sl-SI"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Postopoma uvajam v strokovno besedišče (fevd – fevdalec, fevdalizem;</a:t>
                      </a:r>
                      <a:r>
                        <a:rPr lang="sl-SI" sz="1600" b="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sl-SI" sz="16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plemič, vitez, kmet, podložnik …). </a:t>
                      </a:r>
                    </a:p>
                    <a:p>
                      <a:pPr>
                        <a:lnSpc>
                          <a:spcPct val="107000"/>
                        </a:lnSpc>
                        <a:spcAft>
                          <a:spcPts val="800"/>
                        </a:spcAft>
                      </a:pPr>
                      <a:r>
                        <a:rPr lang="sl-SI" sz="16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Daljše in nove besede zlogujem in/ali jih zloguje učenec– fevdalizem, fevdalec, graščak, podložnik … </a:t>
                      </a:r>
                    </a:p>
                    <a:p>
                      <a:pPr>
                        <a:lnSpc>
                          <a:spcPct val="107000"/>
                        </a:lnSpc>
                        <a:spcAft>
                          <a:spcPts val="800"/>
                        </a:spcAft>
                      </a:pPr>
                      <a:r>
                        <a:rPr lang="sl-SI" sz="1600" b="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Jih večkrat ponovim in/ali jih ponovi učenec (lahko sošolci).</a:t>
                      </a:r>
                      <a:endParaRPr lang="sl-SI"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19547951"/>
                  </a:ext>
                </a:extLst>
              </a:tr>
            </a:tbl>
          </a:graphicData>
        </a:graphic>
      </p:graphicFrame>
      <p:pic>
        <p:nvPicPr>
          <p:cNvPr id="7" name="Slika 6"/>
          <p:cNvPicPr>
            <a:picLocks noChangeAspect="1"/>
          </p:cNvPicPr>
          <p:nvPr/>
        </p:nvPicPr>
        <p:blipFill>
          <a:blip r:embed="rId2"/>
          <a:stretch>
            <a:fillRect/>
          </a:stretch>
        </p:blipFill>
        <p:spPr>
          <a:xfrm>
            <a:off x="485422" y="2610689"/>
            <a:ext cx="5787041" cy="3387648"/>
          </a:xfrm>
          <a:prstGeom prst="rect">
            <a:avLst/>
          </a:prstGeom>
        </p:spPr>
      </p:pic>
    </p:spTree>
    <p:extLst>
      <p:ext uri="{BB962C8B-B14F-4D97-AF65-F5344CB8AC3E}">
        <p14:creationId xmlns:p14="http://schemas.microsoft.com/office/powerpoint/2010/main" val="4193341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3200" dirty="0">
                <a:solidFill>
                  <a:srgbClr val="0070C0"/>
                </a:solidFill>
                <a:latin typeface="Calibri" panose="020F0502020204030204" pitchFamily="34" charset="0"/>
                <a:cs typeface="Calibri" panose="020F0502020204030204" pitchFamily="34" charset="0"/>
              </a:rPr>
              <a:t>Vodilo za prilagajanje učnega jezika </a:t>
            </a:r>
            <a:r>
              <a:rPr lang="sl-SI" sz="3200" b="1" dirty="0">
                <a:solidFill>
                  <a:srgbClr val="0070C0"/>
                </a:solidFill>
                <a:latin typeface="Calibri" panose="020F0502020204030204" pitchFamily="34" charset="0"/>
                <a:cs typeface="Calibri" panose="020F0502020204030204" pitchFamily="34" charset="0"/>
              </a:rPr>
              <a:t>pri </a:t>
            </a:r>
            <a:r>
              <a:rPr lang="sl-SI" sz="3200" b="1" dirty="0" smtClean="0">
                <a:solidFill>
                  <a:srgbClr val="0070C0"/>
                </a:solidFill>
                <a:latin typeface="Calibri" panose="020F0502020204030204" pitchFamily="34" charset="0"/>
                <a:cs typeface="Calibri" panose="020F0502020204030204" pitchFamily="34" charset="0"/>
              </a:rPr>
              <a:t>vrednotenju </a:t>
            </a:r>
            <a:endParaRPr lang="sl-SI" dirty="0"/>
          </a:p>
        </p:txBody>
      </p:sp>
      <p:graphicFrame>
        <p:nvGraphicFramePr>
          <p:cNvPr id="5" name="Označba mesta vsebine 4"/>
          <p:cNvGraphicFramePr>
            <a:graphicFrameLocks noGrp="1"/>
          </p:cNvGraphicFramePr>
          <p:nvPr>
            <p:ph idx="1"/>
            <p:extLst>
              <p:ext uri="{D42A27DB-BD31-4B8C-83A1-F6EECF244321}">
                <p14:modId xmlns:p14="http://schemas.microsoft.com/office/powerpoint/2010/main" val="339842031"/>
              </p:ext>
            </p:extLst>
          </p:nvPr>
        </p:nvGraphicFramePr>
        <p:xfrm>
          <a:off x="291547" y="1452461"/>
          <a:ext cx="11608905" cy="4389120"/>
        </p:xfrm>
        <a:graphic>
          <a:graphicData uri="http://schemas.openxmlformats.org/drawingml/2006/table">
            <a:tbl>
              <a:tblPr firstRow="1" bandRow="1">
                <a:tableStyleId>{5C22544A-7EE6-4342-B048-85BDC9FD1C3A}</a:tableStyleId>
              </a:tblPr>
              <a:tblGrid>
                <a:gridCol w="3847316">
                  <a:extLst>
                    <a:ext uri="{9D8B030D-6E8A-4147-A177-3AD203B41FA5}">
                      <a16:colId xmlns:a16="http://schemas.microsoft.com/office/drawing/2014/main" val="2261463804"/>
                    </a:ext>
                  </a:extLst>
                </a:gridCol>
                <a:gridCol w="3834063">
                  <a:extLst>
                    <a:ext uri="{9D8B030D-6E8A-4147-A177-3AD203B41FA5}">
                      <a16:colId xmlns:a16="http://schemas.microsoft.com/office/drawing/2014/main" val="187839421"/>
                    </a:ext>
                  </a:extLst>
                </a:gridCol>
                <a:gridCol w="3927526">
                  <a:extLst>
                    <a:ext uri="{9D8B030D-6E8A-4147-A177-3AD203B41FA5}">
                      <a16:colId xmlns:a16="http://schemas.microsoft.com/office/drawing/2014/main" val="2626395489"/>
                    </a:ext>
                  </a:extLst>
                </a:gridCol>
              </a:tblGrid>
              <a:tr h="4354781">
                <a:tc>
                  <a:txBody>
                    <a:bodyPr/>
                    <a:lstStyle/>
                    <a:p>
                      <a:pPr>
                        <a:lnSpc>
                          <a:spcPct val="107000"/>
                        </a:lnSpc>
                        <a:spcAft>
                          <a:spcPts val="800"/>
                        </a:spcAft>
                      </a:pPr>
                      <a:r>
                        <a:rPr lang="sl-SI" sz="1800" b="1" dirty="0" smtClean="0">
                          <a:solidFill>
                            <a:schemeClr val="tx1"/>
                          </a:solidFill>
                          <a:effectLst/>
                          <a:latin typeface="+mn-lt"/>
                          <a:ea typeface="Calibri" panose="020F0502020204030204" pitchFamily="34" charset="0"/>
                          <a:cs typeface="Calibri" panose="020F0502020204030204" pitchFamily="34" charset="0"/>
                        </a:rPr>
                        <a:t>VREDNOTENJE DELA</a:t>
                      </a:r>
                      <a:endParaRPr lang="sl-SI" sz="2800" b="1" dirty="0" smtClean="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800" b="0" i="1" dirty="0" smtClean="0">
                          <a:solidFill>
                            <a:schemeClr val="tx1"/>
                          </a:solidFill>
                          <a:effectLst/>
                          <a:latin typeface="+mn-lt"/>
                          <a:ea typeface="Calibri" panose="020F0502020204030204" pitchFamily="34" charset="0"/>
                          <a:cs typeface="Calibri" panose="020F0502020204030204" pitchFamily="34" charset="0"/>
                        </a:rPr>
                        <a:t>Učenci sestavijo </a:t>
                      </a:r>
                      <a:r>
                        <a:rPr lang="sl-SI" sz="1800" b="0" i="1" dirty="0" err="1" smtClean="0">
                          <a:solidFill>
                            <a:schemeClr val="tx1"/>
                          </a:solidFill>
                          <a:effectLst/>
                          <a:latin typeface="+mn-lt"/>
                          <a:ea typeface="Calibri" panose="020F0502020204030204" pitchFamily="34" charset="0"/>
                          <a:cs typeface="Calibri" panose="020F0502020204030204" pitchFamily="34" charset="0"/>
                        </a:rPr>
                        <a:t>razrezanko</a:t>
                      </a:r>
                      <a:r>
                        <a:rPr lang="sl-SI" sz="1800" b="0" i="1" dirty="0" smtClean="0">
                          <a:solidFill>
                            <a:schemeClr val="tx1"/>
                          </a:solidFill>
                          <a:effectLst/>
                          <a:latin typeface="+mn-lt"/>
                          <a:ea typeface="Calibri" panose="020F0502020204030204" pitchFamily="34" charset="0"/>
                          <a:cs typeface="Calibri" panose="020F0502020204030204" pitchFamily="34" charset="0"/>
                        </a:rPr>
                        <a:t>  in opišejo novo nastalo sliko (u</a:t>
                      </a:r>
                      <a:r>
                        <a:rPr lang="sl-SI" sz="1800" b="0" i="1" dirty="0" smtClean="0">
                          <a:solidFill>
                            <a:schemeClr val="tx1"/>
                          </a:solidFill>
                          <a:effectLst/>
                          <a:latin typeface="+mn-lt"/>
                          <a:ea typeface="Calibri" panose="020F0502020204030204" pitchFamily="34" charset="0"/>
                          <a:cs typeface="Times New Roman" panose="02020603050405020304" pitchFamily="18" charset="0"/>
                        </a:rPr>
                        <a:t>podobljena oseba v </a:t>
                      </a:r>
                      <a:r>
                        <a:rPr lang="sl-SI" sz="1800" b="0" i="1" dirty="0" err="1" smtClean="0">
                          <a:solidFill>
                            <a:schemeClr val="tx1"/>
                          </a:solidFill>
                          <a:effectLst/>
                          <a:latin typeface="+mn-lt"/>
                          <a:ea typeface="Calibri" panose="020F0502020204030204" pitchFamily="34" charset="0"/>
                          <a:cs typeface="Times New Roman" panose="02020603050405020304" pitchFamily="18" charset="0"/>
                        </a:rPr>
                        <a:t>razrezanki</a:t>
                      </a:r>
                      <a:r>
                        <a:rPr lang="sl-SI" sz="1800" b="0" i="1" dirty="0" smtClean="0">
                          <a:solidFill>
                            <a:schemeClr val="tx1"/>
                          </a:solidFill>
                          <a:effectLst/>
                          <a:latin typeface="+mn-lt"/>
                          <a:ea typeface="Calibri" panose="020F0502020204030204" pitchFamily="34" charset="0"/>
                          <a:cs typeface="Times New Roman" panose="02020603050405020304" pitchFamily="18" charset="0"/>
                        </a:rPr>
                        <a:t> je lahko tudi kralj, cerkveni dostojanstvenik, kmet, spletična, dvorni norček …)</a:t>
                      </a:r>
                      <a:endParaRPr lang="sl-SI" sz="2800" b="0" i="1" dirty="0" smtClean="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l-SI" sz="1800" b="0" i="1" dirty="0" smtClean="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l-SI" sz="1800" b="0" i="1" dirty="0" smtClean="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l-SI" sz="1800" b="0" i="1" dirty="0" smtClean="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l-SI" sz="1800" b="0" i="1" dirty="0" smtClean="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l-SI" sz="1800" b="0" i="1" dirty="0" smtClean="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000" b="0" dirty="0" smtClean="0">
                          <a:solidFill>
                            <a:schemeClr val="tx1"/>
                          </a:solidFill>
                          <a:effectLst/>
                          <a:latin typeface="+mn-lt"/>
                          <a:ea typeface="Calibri" panose="020F0502020204030204" pitchFamily="34" charset="0"/>
                        </a:rPr>
                        <a:t>(https://sl.wikipedia.org/wiki/Herman_II._Celjski#/media/Slika:Herman_II,_Count_of_Celje.jpg. Dostop: 15. 1. 2022)</a:t>
                      </a:r>
                      <a:endParaRPr lang="sl-SI" sz="1000" b="0" i="1" dirty="0" smtClean="0">
                        <a:solidFill>
                          <a:schemeClr val="tx1"/>
                        </a:solidFill>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sl-SI" sz="1800" b="1" dirty="0" smtClean="0">
                          <a:solidFill>
                            <a:schemeClr val="tx1"/>
                          </a:solidFill>
                          <a:effectLst/>
                          <a:latin typeface="+mn-lt"/>
                          <a:ea typeface="Calibri" panose="020F0502020204030204" pitchFamily="34" charset="0"/>
                          <a:cs typeface="Calibri" panose="020F0502020204030204" pitchFamily="34" charset="0"/>
                        </a:rPr>
                        <a:t>Pri katerih besedah pričakujem, da bo imel težave? </a:t>
                      </a:r>
                      <a:endParaRPr lang="sl-SI" sz="2800" dirty="0" smtClean="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l-SI" sz="1800" b="1" dirty="0" smtClean="0">
                          <a:solidFill>
                            <a:schemeClr val="tx1"/>
                          </a:solidFill>
                          <a:effectLst/>
                          <a:latin typeface="+mn-lt"/>
                          <a:ea typeface="Calibri" panose="020F0502020204030204" pitchFamily="34" charset="0"/>
                          <a:cs typeface="Calibri" panose="020F0502020204030204" pitchFamily="34" charset="0"/>
                        </a:rPr>
                        <a:t>Kako podam učencu povratno informacijo o njegovem napredku? </a:t>
                      </a:r>
                      <a:endParaRPr lang="sl-SI" sz="2800" dirty="0" smtClean="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l-SI" sz="1800" b="1" i="0" dirty="0" smtClean="0">
                          <a:solidFill>
                            <a:schemeClr val="tx1"/>
                          </a:solidFill>
                          <a:effectLst/>
                          <a:latin typeface="+mn-lt"/>
                          <a:ea typeface="Calibri" panose="020F0502020204030204" pitchFamily="34" charset="0"/>
                          <a:cs typeface="Calibri" panose="020F0502020204030204" pitchFamily="34" charset="0"/>
                        </a:rPr>
                        <a:t>Kateri tipi nalog so bolj ali manj primerni, da učenec pokaže znanje?</a:t>
                      </a:r>
                      <a:endParaRPr lang="sl-SI" sz="2800" i="0" dirty="0" smtClean="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l-SI" sz="1800" b="1" i="0" dirty="0" smtClean="0">
                          <a:solidFill>
                            <a:schemeClr val="tx1"/>
                          </a:solidFill>
                          <a:effectLst/>
                          <a:latin typeface="+mn-lt"/>
                          <a:ea typeface="Calibri" panose="020F0502020204030204" pitchFamily="34" charset="0"/>
                          <a:cs typeface="Calibri" panose="020F0502020204030204" pitchFamily="34" charset="0"/>
                        </a:rPr>
                        <a:t>Ali mu je kdo pri delu pomagal in kako?</a:t>
                      </a:r>
                      <a:endParaRPr lang="sl-SI" sz="2800" i="0" dirty="0" smtClean="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800" b="1" i="0" dirty="0" smtClean="0">
                          <a:solidFill>
                            <a:schemeClr val="tx1"/>
                          </a:solidFill>
                          <a:effectLst/>
                          <a:latin typeface="+mn-lt"/>
                          <a:ea typeface="Calibri" panose="020F0502020204030204" pitchFamily="34" charset="0"/>
                          <a:cs typeface="Calibri" panose="020F0502020204030204" pitchFamily="34" charset="0"/>
                        </a:rPr>
                        <a:t>Ali še potrebuje dodatno pomoč? </a:t>
                      </a: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800" b="1" i="0" dirty="0" smtClean="0">
                          <a:solidFill>
                            <a:schemeClr val="tx1"/>
                          </a:solidFill>
                          <a:effectLst/>
                          <a:latin typeface="+mn-lt"/>
                          <a:ea typeface="Calibri" panose="020F0502020204030204" pitchFamily="34" charset="0"/>
                          <a:cs typeface="Calibri" panose="020F0502020204030204" pitchFamily="34" charset="0"/>
                        </a:rPr>
                        <a:t>Kako se je počutil pri samostojnem delu, delu v paru? </a:t>
                      </a:r>
                      <a:endParaRPr lang="sl-SI"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b="0" dirty="0" smtClean="0">
                          <a:solidFill>
                            <a:schemeClr val="tx1"/>
                          </a:solidFill>
                          <a:effectLst/>
                          <a:latin typeface="+mn-lt"/>
                          <a:ea typeface="Calibri" panose="020F0502020204030204" pitchFamily="34" charset="0"/>
                          <a:cs typeface="Calibri" panose="020F0502020204030204" pitchFamily="34" charset="0"/>
                        </a:rPr>
                        <a:t>Pri vrednotenju razumevanje učnega sklopa lahko vključim različne</a:t>
                      </a:r>
                      <a:r>
                        <a:rPr lang="sl-SI" sz="1800" b="0" baseline="0" dirty="0" smtClean="0">
                          <a:solidFill>
                            <a:schemeClr val="tx1"/>
                          </a:solidFill>
                          <a:effectLst/>
                          <a:latin typeface="+mn-lt"/>
                          <a:ea typeface="Calibri" panose="020F0502020204030204" pitchFamily="34" charset="0"/>
                          <a:cs typeface="Calibri" panose="020F0502020204030204" pitchFamily="34" charset="0"/>
                        </a:rPr>
                        <a:t> </a:t>
                      </a:r>
                      <a:r>
                        <a:rPr lang="sl-SI" sz="1800" b="0" dirty="0" smtClean="0">
                          <a:solidFill>
                            <a:schemeClr val="tx1"/>
                          </a:solidFill>
                          <a:effectLst/>
                          <a:latin typeface="+mn-lt"/>
                          <a:ea typeface="Calibri" panose="020F0502020204030204" pitchFamily="34" charset="0"/>
                          <a:cs typeface="Calibri" panose="020F0502020204030204" pitchFamily="34" charset="0"/>
                        </a:rPr>
                        <a:t>bralno učne strategije in oblike sporočanja, npr. opis slike, igra vlog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800" dirty="0" smtClean="0">
                        <a:solidFill>
                          <a:schemeClr val="tx1"/>
                        </a:solidFill>
                        <a:effectLst/>
                        <a:latin typeface="+mn-lt"/>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Učenec s svojimi besedami in/ali njemu lasten način razloži, kaj po njegovem mnenju predstavlja slika. </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600" b="0" i="0" dirty="0" smtClean="0">
                          <a:solidFill>
                            <a:schemeClr val="tx1"/>
                          </a:solidFill>
                          <a:effectLst/>
                          <a:latin typeface="Calibri" panose="020F0502020204030204" pitchFamily="34" charset="0"/>
                          <a:ea typeface="Times New Roman" panose="02020603050405020304" pitchFamily="18" charset="0"/>
                        </a:rPr>
                        <a:t>Ponovim učenčeve besede z vprašalno intonacijo. Postavim dodatno vprašanje. …</a:t>
                      </a:r>
                      <a:endParaRPr kumimoji="0" lang="sl-SI" sz="16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l-SI"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6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JEZIKOVNI VZOREC</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60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 sliki je vitez. Vitez je v službi kralja. Vitez jezdi konja. V roki ima dolgo kopje. Na sebi ima oklep in čelado. Oklep in čelado nosi v bojih in na viteških turnirjih. Na oblačilu ima grb. Grb je bil simbol družine.</a:t>
                      </a:r>
                      <a:endParaRPr lang="sl-SI"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6514475"/>
                  </a:ext>
                </a:extLst>
              </a:tr>
            </a:tbl>
          </a:graphicData>
        </a:graphic>
      </p:graphicFrame>
      <p:pic>
        <p:nvPicPr>
          <p:cNvPr id="6" name="Slika 5"/>
          <p:cNvPicPr>
            <a:picLocks noChangeAspect="1"/>
          </p:cNvPicPr>
          <p:nvPr/>
        </p:nvPicPr>
        <p:blipFill>
          <a:blip r:embed="rId2"/>
          <a:stretch>
            <a:fillRect/>
          </a:stretch>
        </p:blipFill>
        <p:spPr>
          <a:xfrm>
            <a:off x="476270" y="3456729"/>
            <a:ext cx="1437892" cy="1914744"/>
          </a:xfrm>
          <a:prstGeom prst="rect">
            <a:avLst/>
          </a:prstGeom>
        </p:spPr>
      </p:pic>
      <p:pic>
        <p:nvPicPr>
          <p:cNvPr id="7" name="Slika 6"/>
          <p:cNvPicPr>
            <a:picLocks noChangeAspect="1"/>
          </p:cNvPicPr>
          <p:nvPr/>
        </p:nvPicPr>
        <p:blipFill>
          <a:blip r:embed="rId3"/>
          <a:stretch>
            <a:fillRect/>
          </a:stretch>
        </p:blipFill>
        <p:spPr>
          <a:xfrm>
            <a:off x="2276316" y="3456729"/>
            <a:ext cx="1350140" cy="1914744"/>
          </a:xfrm>
          <a:prstGeom prst="rect">
            <a:avLst/>
          </a:prstGeom>
        </p:spPr>
      </p:pic>
    </p:spTree>
    <p:extLst>
      <p:ext uri="{BB962C8B-B14F-4D97-AF65-F5344CB8AC3E}">
        <p14:creationId xmlns:p14="http://schemas.microsoft.com/office/powerpoint/2010/main" val="3645475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pPr marL="0" lvl="0" indent="0" algn="ctr" defTabSz="685800">
              <a:spcBef>
                <a:spcPts val="750"/>
              </a:spcBef>
              <a:buClr>
                <a:srgbClr val="E05329"/>
              </a:buClr>
              <a:buNone/>
            </a:pPr>
            <a:r>
              <a:rPr lang="sl-SI" sz="3200" b="1" i="1" smtClean="0">
                <a:solidFill>
                  <a:srgbClr val="0070C0"/>
                </a:solidFill>
                <a:latin typeface="Calibri" panose="020F0502020204030204" pitchFamily="34" charset="0"/>
                <a:cs typeface="Calibri" panose="020F0502020204030204" pitchFamily="34" charset="0"/>
              </a:rPr>
              <a:t>„TUDI UČITELJ </a:t>
            </a:r>
            <a:r>
              <a:rPr lang="sl-SI" sz="3200" b="1" i="1" dirty="0">
                <a:solidFill>
                  <a:srgbClr val="0070C0"/>
                </a:solidFill>
                <a:latin typeface="Calibri" panose="020F0502020204030204" pitchFamily="34" charset="0"/>
                <a:cs typeface="Calibri" panose="020F0502020204030204" pitchFamily="34" charset="0"/>
              </a:rPr>
              <a:t>ZGODOVINE </a:t>
            </a:r>
            <a:r>
              <a:rPr lang="sl-SI" sz="3200" b="1" i="1">
                <a:solidFill>
                  <a:srgbClr val="0070C0"/>
                </a:solidFill>
                <a:latin typeface="Calibri" panose="020F0502020204030204" pitchFamily="34" charset="0"/>
                <a:cs typeface="Calibri" panose="020F0502020204030204" pitchFamily="34" charset="0"/>
              </a:rPr>
              <a:t>JE </a:t>
            </a:r>
            <a:r>
              <a:rPr lang="sl-SI" sz="3200" b="1" i="1" smtClean="0">
                <a:solidFill>
                  <a:srgbClr val="0070C0"/>
                </a:solidFill>
                <a:latin typeface="Calibri" panose="020F0502020204030204" pitchFamily="34" charset="0"/>
                <a:cs typeface="Calibri" panose="020F0502020204030204" pitchFamily="34" charset="0"/>
              </a:rPr>
              <a:t>UČITELJ </a:t>
            </a:r>
            <a:r>
              <a:rPr lang="sl-SI" sz="3200" b="1" i="1" dirty="0">
                <a:solidFill>
                  <a:srgbClr val="0070C0"/>
                </a:solidFill>
                <a:latin typeface="Calibri" panose="020F0502020204030204" pitchFamily="34" charset="0"/>
                <a:cs typeface="Calibri" panose="020F0502020204030204" pitchFamily="34" charset="0"/>
              </a:rPr>
              <a:t>SLOVENŠČINE.“ </a:t>
            </a:r>
          </a:p>
          <a:p>
            <a:pPr marL="0" lvl="0" indent="0" algn="ctr" defTabSz="685800">
              <a:spcBef>
                <a:spcPts val="750"/>
              </a:spcBef>
              <a:buClr>
                <a:srgbClr val="E05329"/>
              </a:buClr>
              <a:buNone/>
            </a:pPr>
            <a:r>
              <a:rPr lang="sl-SI" sz="2400" b="1" dirty="0">
                <a:solidFill>
                  <a:srgbClr val="0070C0"/>
                </a:solidFill>
                <a:latin typeface="Calibri" panose="020F0502020204030204" pitchFamily="34" charset="0"/>
                <a:cs typeface="Calibri" panose="020F0502020204030204" pitchFamily="34" charset="0"/>
              </a:rPr>
              <a:t>(dr. </a:t>
            </a:r>
            <a:r>
              <a:rPr lang="sl-SI" sz="2400" b="1" dirty="0" err="1">
                <a:solidFill>
                  <a:srgbClr val="0070C0"/>
                </a:solidFill>
                <a:latin typeface="Calibri" panose="020F0502020204030204" pitchFamily="34" charset="0"/>
                <a:cs typeface="Calibri" panose="020F0502020204030204" pitchFamily="34" charset="0"/>
              </a:rPr>
              <a:t>Kozma</a:t>
            </a:r>
            <a:r>
              <a:rPr lang="sl-SI" sz="2400" b="1" dirty="0">
                <a:solidFill>
                  <a:srgbClr val="0070C0"/>
                </a:solidFill>
                <a:latin typeface="Calibri" panose="020F0502020204030204" pitchFamily="34" charset="0"/>
                <a:cs typeface="Calibri" panose="020F0502020204030204" pitchFamily="34" charset="0"/>
              </a:rPr>
              <a:t> Ahačič, </a:t>
            </a:r>
            <a:r>
              <a:rPr lang="sl-SI" sz="2400" b="1" dirty="0" smtClean="0">
                <a:solidFill>
                  <a:srgbClr val="0070C0"/>
                </a:solidFill>
                <a:latin typeface="Calibri" panose="020F0502020204030204" pitchFamily="34" charset="0"/>
                <a:cs typeface="Calibri" panose="020F0502020204030204" pitchFamily="34" charset="0"/>
              </a:rPr>
              <a:t>konferenca OBJEM, 20</a:t>
            </a:r>
            <a:r>
              <a:rPr lang="sl-SI" sz="2400" b="1" dirty="0">
                <a:solidFill>
                  <a:srgbClr val="0070C0"/>
                </a:solidFill>
                <a:latin typeface="Calibri" panose="020F0502020204030204" pitchFamily="34" charset="0"/>
                <a:cs typeface="Calibri" panose="020F0502020204030204" pitchFamily="34" charset="0"/>
              </a:rPr>
              <a:t>. 4. 2022)</a:t>
            </a:r>
          </a:p>
          <a:p>
            <a:pPr marL="0" lvl="0" indent="0" algn="ctr" defTabSz="685800">
              <a:spcBef>
                <a:spcPts val="750"/>
              </a:spcBef>
              <a:buClr>
                <a:srgbClr val="E05329"/>
              </a:buClr>
              <a:buNone/>
            </a:pPr>
            <a:endParaRPr lang="sl-SI" b="1" i="1" dirty="0">
              <a:solidFill>
                <a:srgbClr val="0070C0"/>
              </a:solidFill>
              <a:latin typeface="Calibri" panose="020F0502020204030204" pitchFamily="34" charset="0"/>
              <a:cs typeface="Calibri" panose="020F0502020204030204" pitchFamily="34" charset="0"/>
            </a:endParaRPr>
          </a:p>
          <a:p>
            <a:pPr marL="0" lvl="0" indent="0" algn="ctr" defTabSz="685800">
              <a:spcBef>
                <a:spcPts val="750"/>
              </a:spcBef>
              <a:buClr>
                <a:srgbClr val="E05329"/>
              </a:buClr>
              <a:buNone/>
            </a:pPr>
            <a:endParaRPr lang="sl-SI" sz="3600" b="1" i="1" dirty="0">
              <a:solidFill>
                <a:srgbClr val="0070C0"/>
              </a:solidFill>
              <a:latin typeface="Calibri" panose="020F0502020204030204" pitchFamily="34" charset="0"/>
              <a:cs typeface="Calibri" panose="020F0502020204030204" pitchFamily="34" charset="0"/>
            </a:endParaRPr>
          </a:p>
          <a:p>
            <a:pPr marL="0" lvl="0" indent="0" algn="ctr" defTabSz="685800">
              <a:spcBef>
                <a:spcPts val="750"/>
              </a:spcBef>
              <a:buClr>
                <a:srgbClr val="E05329"/>
              </a:buClr>
              <a:buNone/>
            </a:pPr>
            <a:r>
              <a:rPr lang="sl-SI" sz="3600" b="1" dirty="0">
                <a:solidFill>
                  <a:srgbClr val="0070C0"/>
                </a:solidFill>
                <a:latin typeface="Calibri" panose="020F0502020204030204" pitchFamily="34" charset="0"/>
                <a:cs typeface="Calibri" panose="020F0502020204030204" pitchFamily="34" charset="0"/>
              </a:rPr>
              <a:t>HVALA ZA POZORNOST.</a:t>
            </a:r>
          </a:p>
          <a:p>
            <a:endParaRPr lang="sl-SI" dirty="0"/>
          </a:p>
        </p:txBody>
      </p:sp>
    </p:spTree>
    <p:extLst>
      <p:ext uri="{BB962C8B-B14F-4D97-AF65-F5344CB8AC3E}">
        <p14:creationId xmlns:p14="http://schemas.microsoft.com/office/powerpoint/2010/main" val="1542498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06D76EAACDA444B6F083E976773DEE" ma:contentTypeVersion="11" ma:contentTypeDescription="Ustvari nov dokument." ma:contentTypeScope="" ma:versionID="c7ce602ffc16583af1883ed7684a5866">
  <xsd:schema xmlns:xsd="http://www.w3.org/2001/XMLSchema" xmlns:xs="http://www.w3.org/2001/XMLSchema" xmlns:p="http://schemas.microsoft.com/office/2006/metadata/properties" xmlns:ns2="771ddbd4-0a61-420c-9c5b-0516151562c9" xmlns:ns3="639c611c-d4e4-4679-8296-25aacb133403" targetNamespace="http://schemas.microsoft.com/office/2006/metadata/properties" ma:root="true" ma:fieldsID="10afe7454102c5728a692cfaa645b334" ns2:_="" ns3:_="">
    <xsd:import namespace="771ddbd4-0a61-420c-9c5b-0516151562c9"/>
    <xsd:import namespace="639c611c-d4e4-4679-8296-25aacb1334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ddbd4-0a61-420c-9c5b-051615156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9c611c-d4e4-4679-8296-25aacb133403" elementFormDefault="qualified">
    <xsd:import namespace="http://schemas.microsoft.com/office/2006/documentManagement/types"/>
    <xsd:import namespace="http://schemas.microsoft.com/office/infopath/2007/PartnerControls"/>
    <xsd:element name="SharedWithUsers" ma:index="17"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5A7776-36B0-41FE-ACB9-E8DDDFE313EE}"/>
</file>

<file path=customXml/itemProps2.xml><?xml version="1.0" encoding="utf-8"?>
<ds:datastoreItem xmlns:ds="http://schemas.openxmlformats.org/officeDocument/2006/customXml" ds:itemID="{BB1E7BF7-FBEF-4F9D-9964-264EC8F84F9A}"/>
</file>

<file path=customXml/itemProps3.xml><?xml version="1.0" encoding="utf-8"?>
<ds:datastoreItem xmlns:ds="http://schemas.openxmlformats.org/officeDocument/2006/customXml" ds:itemID="{6931DE82-BBBD-48FA-82E8-8A1B1E474874}"/>
</file>

<file path=docProps/app.xml><?xml version="1.0" encoding="utf-8"?>
<Properties xmlns="http://schemas.openxmlformats.org/officeDocument/2006/extended-properties" xmlns:vt="http://schemas.openxmlformats.org/officeDocument/2006/docPropsVTypes">
  <Template>Office Theme</Template>
  <TotalTime>795</TotalTime>
  <Words>1222</Words>
  <Application>Microsoft Office PowerPoint</Application>
  <PresentationFormat>Širokozaslonsko</PresentationFormat>
  <Paragraphs>149</Paragraphs>
  <Slides>8</Slides>
  <Notes>3</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8</vt:i4>
      </vt:variant>
    </vt:vector>
  </HeadingPairs>
  <TitlesOfParts>
    <vt:vector size="14" baseType="lpstr">
      <vt:lpstr>Arial</vt:lpstr>
      <vt:lpstr>Calibri</vt:lpstr>
      <vt:lpstr>Calibri Light</vt:lpstr>
      <vt:lpstr>Times New Roman</vt:lpstr>
      <vt:lpstr>Wingdings</vt:lpstr>
      <vt:lpstr>Officeova tema</vt:lpstr>
      <vt:lpstr>PRIMER UPORABE VODILA ZA PRILAGAJANJE UČNEGA JEZIKA PRI PREDMETU ZGODOVINA</vt:lpstr>
      <vt:lpstr>Primer obravnave s prilagoditvijo učnega jezika –  Srednjeveški stanovi – plemiči, vitezi in kmetje</vt:lpstr>
      <vt:lpstr>Vodilo za prilagajanje učnega jezika pri načrtovanju pouka</vt:lpstr>
      <vt:lpstr>Vodilo za prilagajanje učnega jezika pri izvajanju pouka</vt:lpstr>
      <vt:lpstr>PowerPointova predstavitev</vt:lpstr>
      <vt:lpstr>PowerPointova predstavitev</vt:lpstr>
      <vt:lpstr>Vodilo za prilagajanje učnega jezika pri vrednotenju </vt:lpstr>
      <vt:lpstr>PowerPointova predstavitev</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26 pt, bold</dc:title>
  <dc:creator>Zvonka Kos</dc:creator>
  <cp:lastModifiedBy>Špela Bregač</cp:lastModifiedBy>
  <cp:revision>67</cp:revision>
  <cp:lastPrinted>2022-06-29T11:52:46Z</cp:lastPrinted>
  <dcterms:created xsi:type="dcterms:W3CDTF">2017-08-16T10:43:35Z</dcterms:created>
  <dcterms:modified xsi:type="dcterms:W3CDTF">2022-07-01T09:11:42Z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0x010100B406D76EAACDA444B6F083E976773DEE</vt:lpwstr>
  </property>
</Properties>
</file>