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92" r:id="rId2"/>
  </p:sldMasterIdLst>
  <p:notesMasterIdLst>
    <p:notesMasterId r:id="rId30"/>
  </p:notesMasterIdLst>
  <p:handoutMasterIdLst>
    <p:handoutMasterId r:id="rId31"/>
  </p:handoutMasterIdLst>
  <p:sldIdLst>
    <p:sldId id="266" r:id="rId3"/>
    <p:sldId id="256" r:id="rId4"/>
    <p:sldId id="420" r:id="rId5"/>
    <p:sldId id="429" r:id="rId6"/>
    <p:sldId id="419" r:id="rId7"/>
    <p:sldId id="373" r:id="rId8"/>
    <p:sldId id="371" r:id="rId9"/>
    <p:sldId id="380" r:id="rId10"/>
    <p:sldId id="352" r:id="rId11"/>
    <p:sldId id="403" r:id="rId12"/>
    <p:sldId id="402" r:id="rId13"/>
    <p:sldId id="428" r:id="rId14"/>
    <p:sldId id="393" r:id="rId15"/>
    <p:sldId id="412" r:id="rId16"/>
    <p:sldId id="401" r:id="rId17"/>
    <p:sldId id="394" r:id="rId18"/>
    <p:sldId id="326" r:id="rId19"/>
    <p:sldId id="418" r:id="rId20"/>
    <p:sldId id="396" r:id="rId21"/>
    <p:sldId id="427" r:id="rId22"/>
    <p:sldId id="280" r:id="rId23"/>
    <p:sldId id="397" r:id="rId24"/>
    <p:sldId id="424" r:id="rId25"/>
    <p:sldId id="398" r:id="rId26"/>
    <p:sldId id="382" r:id="rId27"/>
    <p:sldId id="423" r:id="rId28"/>
    <p:sldId id="268" r:id="rId29"/>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696969"/>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Brez sloga, brez mrež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02" autoAdjust="0"/>
    <p:restoredTop sz="94660"/>
  </p:normalViewPr>
  <p:slideViewPr>
    <p:cSldViewPr snapToGrid="0">
      <p:cViewPr>
        <p:scale>
          <a:sx n="170" d="100"/>
          <a:sy n="170" d="100"/>
        </p:scale>
        <p:origin x="-1794" y="120"/>
      </p:cViewPr>
      <p:guideLst>
        <p:guide orient="horz" pos="2160"/>
        <p:guide pos="2880"/>
      </p:guideLst>
    </p:cSldViewPr>
  </p:slideViewPr>
  <p:notesTextViewPr>
    <p:cViewPr>
      <p:scale>
        <a:sx n="1" d="1"/>
        <a:sy n="1" d="1"/>
      </p:scale>
      <p:origin x="0" y="0"/>
    </p:cViewPr>
  </p:notesTextViewPr>
  <p:notesViewPr>
    <p:cSldViewPr snapToGrid="0">
      <p:cViewPr varScale="1">
        <p:scale>
          <a:sx n="84" d="100"/>
          <a:sy n="84" d="100"/>
        </p:scale>
        <p:origin x="319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BC02326B-6B9F-4E53-80D3-2E9E2613A36F}" type="datetimeFigureOut">
              <a:rPr lang="sl-SI" smtClean="0"/>
              <a:t>13.10.2021</a:t>
            </a:fld>
            <a:endParaRPr lang="sl-SI"/>
          </a:p>
        </p:txBody>
      </p:sp>
      <p:sp>
        <p:nvSpPr>
          <p:cNvPr id="4" name="Označba mesta noge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sl-SI"/>
          </a:p>
        </p:txBody>
      </p:sp>
      <p:sp>
        <p:nvSpPr>
          <p:cNvPr id="5" name="Označba mesta številke diapozitiva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EC24D69C-C19B-4F04-A01D-1FC46877BB7E}" type="slidenum">
              <a:rPr lang="sl-SI" smtClean="0"/>
              <a:t>‹#›</a:t>
            </a:fld>
            <a:endParaRPr lang="sl-SI"/>
          </a:p>
        </p:txBody>
      </p:sp>
    </p:spTree>
    <p:extLst>
      <p:ext uri="{BB962C8B-B14F-4D97-AF65-F5344CB8AC3E}">
        <p14:creationId xmlns:p14="http://schemas.microsoft.com/office/powerpoint/2010/main" val="1886843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4E6DEC3-9889-4062-B483-CBF4ED271A01}" type="datetimeFigureOut">
              <a:rPr lang="sl-SI" smtClean="0"/>
              <a:t>13.10.2021</a:t>
            </a:fld>
            <a:endParaRPr lang="sl-SI"/>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E5189BB-3C4F-4EE8-BD8A-7FCDA403760C}" type="slidenum">
              <a:rPr lang="sl-SI" smtClean="0"/>
              <a:t>‹#›</a:t>
            </a:fld>
            <a:endParaRPr lang="sl-SI"/>
          </a:p>
        </p:txBody>
      </p:sp>
    </p:spTree>
    <p:extLst>
      <p:ext uri="{BB962C8B-B14F-4D97-AF65-F5344CB8AC3E}">
        <p14:creationId xmlns:p14="http://schemas.microsoft.com/office/powerpoint/2010/main" val="3635624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l-SI" smtClean="0"/>
              <a:t>Uredite slog naslova matrice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088D60DA-3ED7-41E7-909B-8719ABC0F517}" type="datetimeFigureOut">
              <a:rPr lang="sl-SI" smtClean="0"/>
              <a:t>13.10.2021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pic>
        <p:nvPicPr>
          <p:cNvPr id="8" name="Slik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1899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088D60DA-3ED7-41E7-909B-8719ABC0F517}" type="datetimeFigureOut">
              <a:rPr lang="sl-SI" smtClean="0"/>
              <a:t>13.10.2021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920917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088D60DA-3ED7-41E7-909B-8719ABC0F517}" type="datetimeFigureOut">
              <a:rPr lang="sl-SI" smtClean="0"/>
              <a:t>13.10.2021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1639400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slovni diapozitiv">
    <p:spTree>
      <p:nvGrpSpPr>
        <p:cNvPr id="1" name=""/>
        <p:cNvGrpSpPr/>
        <p:nvPr/>
      </p:nvGrpSpPr>
      <p:grpSpPr>
        <a:xfrm>
          <a:off x="0" y="0"/>
          <a:ext cx="0" cy="0"/>
          <a:chOff x="0" y="0"/>
          <a:chExt cx="0" cy="0"/>
        </a:xfrm>
      </p:grpSpPr>
      <p:pic>
        <p:nvPicPr>
          <p:cNvPr id="8" name="Slik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06812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679921C3-6238-4C1C-87D8-27F1441EB391}" type="datetimeFigureOut">
              <a:rPr lang="sl-SI" smtClean="0"/>
              <a:t>13.10.2021</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F2BF779-73AB-4865-97BE-F7E33E13E5AD}" type="slidenum">
              <a:rPr lang="sl-SI" smtClean="0"/>
              <a:t>‹#›</a:t>
            </a:fld>
            <a:endParaRPr lang="sl-SI"/>
          </a:p>
        </p:txBody>
      </p:sp>
    </p:spTree>
    <p:extLst>
      <p:ext uri="{BB962C8B-B14F-4D97-AF65-F5344CB8AC3E}">
        <p14:creationId xmlns:p14="http://schemas.microsoft.com/office/powerpoint/2010/main" val="1506691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623888" y="1709738"/>
            <a:ext cx="78867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679921C3-6238-4C1C-87D8-27F1441EB391}" type="datetimeFigureOut">
              <a:rPr lang="sl-SI" smtClean="0"/>
              <a:t>13.10.2021</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F2BF779-73AB-4865-97BE-F7E33E13E5AD}" type="slidenum">
              <a:rPr lang="sl-SI" smtClean="0"/>
              <a:t>‹#›</a:t>
            </a:fld>
            <a:endParaRPr lang="sl-SI"/>
          </a:p>
        </p:txBody>
      </p:sp>
    </p:spTree>
    <p:extLst>
      <p:ext uri="{BB962C8B-B14F-4D97-AF65-F5344CB8AC3E}">
        <p14:creationId xmlns:p14="http://schemas.microsoft.com/office/powerpoint/2010/main" val="756455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628650" y="1825625"/>
            <a:ext cx="386715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4648200" y="1825625"/>
            <a:ext cx="386715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679921C3-6238-4C1C-87D8-27F1441EB391}" type="datetimeFigureOut">
              <a:rPr lang="sl-SI" smtClean="0"/>
              <a:t>13.10.2021</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F2BF779-73AB-4865-97BE-F7E33E13E5AD}" type="slidenum">
              <a:rPr lang="sl-SI" smtClean="0"/>
              <a:t>‹#›</a:t>
            </a:fld>
            <a:endParaRPr lang="sl-SI"/>
          </a:p>
        </p:txBody>
      </p:sp>
    </p:spTree>
    <p:extLst>
      <p:ext uri="{BB962C8B-B14F-4D97-AF65-F5344CB8AC3E}">
        <p14:creationId xmlns:p14="http://schemas.microsoft.com/office/powerpoint/2010/main" val="2821846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630238" y="365125"/>
            <a:ext cx="78867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630238" y="2505075"/>
            <a:ext cx="386873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4629150" y="2505075"/>
            <a:ext cx="38877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679921C3-6238-4C1C-87D8-27F1441EB391}" type="datetimeFigureOut">
              <a:rPr lang="sl-SI" smtClean="0"/>
              <a:t>13.10.2021</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2F2BF779-73AB-4865-97BE-F7E33E13E5AD}" type="slidenum">
              <a:rPr lang="sl-SI" smtClean="0"/>
              <a:t>‹#›</a:t>
            </a:fld>
            <a:endParaRPr lang="sl-SI"/>
          </a:p>
        </p:txBody>
      </p:sp>
    </p:spTree>
    <p:extLst>
      <p:ext uri="{BB962C8B-B14F-4D97-AF65-F5344CB8AC3E}">
        <p14:creationId xmlns:p14="http://schemas.microsoft.com/office/powerpoint/2010/main" val="3238761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679921C3-6238-4C1C-87D8-27F1441EB391}" type="datetimeFigureOut">
              <a:rPr lang="sl-SI" smtClean="0"/>
              <a:t>13.10.2021</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2F2BF779-73AB-4865-97BE-F7E33E13E5AD}" type="slidenum">
              <a:rPr lang="sl-SI" smtClean="0"/>
              <a:t>‹#›</a:t>
            </a:fld>
            <a:endParaRPr lang="sl-SI"/>
          </a:p>
        </p:txBody>
      </p:sp>
    </p:spTree>
    <p:extLst>
      <p:ext uri="{BB962C8B-B14F-4D97-AF65-F5344CB8AC3E}">
        <p14:creationId xmlns:p14="http://schemas.microsoft.com/office/powerpoint/2010/main" val="832551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679921C3-6238-4C1C-87D8-27F1441EB391}" type="datetimeFigureOut">
              <a:rPr lang="sl-SI" smtClean="0"/>
              <a:t>13.10.2021</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2F2BF779-73AB-4865-97BE-F7E33E13E5AD}" type="slidenum">
              <a:rPr lang="sl-SI" smtClean="0"/>
              <a:t>‹#›</a:t>
            </a:fld>
            <a:endParaRPr lang="sl-SI"/>
          </a:p>
        </p:txBody>
      </p:sp>
    </p:spTree>
    <p:extLst>
      <p:ext uri="{BB962C8B-B14F-4D97-AF65-F5344CB8AC3E}">
        <p14:creationId xmlns:p14="http://schemas.microsoft.com/office/powerpoint/2010/main" val="3855836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630238" y="457200"/>
            <a:ext cx="2949575"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679921C3-6238-4C1C-87D8-27F1441EB391}" type="datetimeFigureOut">
              <a:rPr lang="sl-SI" smtClean="0"/>
              <a:t>13.10.2021</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F2BF779-73AB-4865-97BE-F7E33E13E5AD}" type="slidenum">
              <a:rPr lang="sl-SI" smtClean="0"/>
              <a:t>‹#›</a:t>
            </a:fld>
            <a:endParaRPr lang="sl-SI"/>
          </a:p>
        </p:txBody>
      </p:sp>
    </p:spTree>
    <p:extLst>
      <p:ext uri="{BB962C8B-B14F-4D97-AF65-F5344CB8AC3E}">
        <p14:creationId xmlns:p14="http://schemas.microsoft.com/office/powerpoint/2010/main" val="3548761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088D60DA-3ED7-41E7-909B-8719ABC0F517}" type="datetimeFigureOut">
              <a:rPr lang="sl-SI" smtClean="0"/>
              <a:t>13.10.2021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pic>
        <p:nvPicPr>
          <p:cNvPr id="8" name="Slik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25437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630238" y="457200"/>
            <a:ext cx="2949575"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679921C3-6238-4C1C-87D8-27F1441EB391}" type="datetimeFigureOut">
              <a:rPr lang="sl-SI" smtClean="0"/>
              <a:t>13.10.2021</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F2BF779-73AB-4865-97BE-F7E33E13E5AD}" type="slidenum">
              <a:rPr lang="sl-SI" smtClean="0"/>
              <a:t>‹#›</a:t>
            </a:fld>
            <a:endParaRPr lang="sl-SI"/>
          </a:p>
        </p:txBody>
      </p:sp>
    </p:spTree>
    <p:extLst>
      <p:ext uri="{BB962C8B-B14F-4D97-AF65-F5344CB8AC3E}">
        <p14:creationId xmlns:p14="http://schemas.microsoft.com/office/powerpoint/2010/main" val="120841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679921C3-6238-4C1C-87D8-27F1441EB391}" type="datetimeFigureOut">
              <a:rPr lang="sl-SI" smtClean="0"/>
              <a:t>13.10.2021</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F2BF779-73AB-4865-97BE-F7E33E13E5AD}" type="slidenum">
              <a:rPr lang="sl-SI" smtClean="0"/>
              <a:t>‹#›</a:t>
            </a:fld>
            <a:endParaRPr lang="sl-SI"/>
          </a:p>
        </p:txBody>
      </p:sp>
    </p:spTree>
    <p:extLst>
      <p:ext uri="{BB962C8B-B14F-4D97-AF65-F5344CB8AC3E}">
        <p14:creationId xmlns:p14="http://schemas.microsoft.com/office/powerpoint/2010/main" val="4264919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543675" y="365125"/>
            <a:ext cx="1971675"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628650" y="365125"/>
            <a:ext cx="5762625"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679921C3-6238-4C1C-87D8-27F1441EB391}" type="datetimeFigureOut">
              <a:rPr lang="sl-SI" smtClean="0"/>
              <a:t>13.10.2021</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F2BF779-73AB-4865-97BE-F7E33E13E5AD}" type="slidenum">
              <a:rPr lang="sl-SI" smtClean="0"/>
              <a:t>‹#›</a:t>
            </a:fld>
            <a:endParaRPr lang="sl-SI"/>
          </a:p>
        </p:txBody>
      </p:sp>
    </p:spTree>
    <p:extLst>
      <p:ext uri="{BB962C8B-B14F-4D97-AF65-F5344CB8AC3E}">
        <p14:creationId xmlns:p14="http://schemas.microsoft.com/office/powerpoint/2010/main" val="1100339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l-SI" smtClean="0"/>
              <a:t>Uredite slog naslova matrice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088D60DA-3ED7-41E7-909B-8719ABC0F517}" type="datetimeFigureOut">
              <a:rPr lang="sl-SI" smtClean="0"/>
              <a:t>13.10.2021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2196484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088D60DA-3ED7-41E7-909B-8719ABC0F517}" type="datetimeFigureOut">
              <a:rPr lang="sl-SI" smtClean="0"/>
              <a:t>13.10.2021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5AEB44F-43D6-483F-81B6-0E5BA2EB64AD}" type="slidenum">
              <a:rPr lang="sl-SI" smtClean="0"/>
              <a:t>‹#›</a:t>
            </a:fld>
            <a:endParaRPr lang="sl-SI"/>
          </a:p>
        </p:txBody>
      </p:sp>
      <p:pic>
        <p:nvPicPr>
          <p:cNvPr id="8" name="Slik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964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l-SI" smtClean="0"/>
              <a:t>Uredite slog naslova matrice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29842" y="2505075"/>
            <a:ext cx="3868340"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4629150" y="2505075"/>
            <a:ext cx="3887391"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088D60DA-3ED7-41E7-909B-8719ABC0F517}" type="datetimeFigureOut">
              <a:rPr lang="sl-SI" smtClean="0"/>
              <a:t>13.10.2021</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1696465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088D60DA-3ED7-41E7-909B-8719ABC0F517}" type="datetimeFigureOut">
              <a:rPr lang="sl-SI" smtClean="0"/>
              <a:t>13.10.2021</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1166667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8D60DA-3ED7-41E7-909B-8719ABC0F517}" type="datetimeFigureOut">
              <a:rPr lang="sl-SI" smtClean="0"/>
              <a:t>13.10.2021</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364988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l-SI" smtClean="0"/>
              <a:t>Uredite slog naslova matrice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088D60DA-3ED7-41E7-909B-8719ABC0F517}" type="datetimeFigureOut">
              <a:rPr lang="sl-SI" smtClean="0"/>
              <a:t>13.10.2021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82679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088D60DA-3ED7-41E7-909B-8719ABC0F517}" type="datetimeFigureOut">
              <a:rPr lang="sl-SI" smtClean="0"/>
              <a:t>13.10.2021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357207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D60DA-3ED7-41E7-909B-8719ABC0F517}" type="datetimeFigureOut">
              <a:rPr lang="sl-SI" smtClean="0"/>
              <a:t>13.10.2021</a:t>
            </a:fld>
            <a:endParaRPr lang="sl-S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AEB44F-43D6-483F-81B6-0E5BA2EB64AD}" type="slidenum">
              <a:rPr lang="sl-SI" smtClean="0"/>
              <a:t>‹#›</a:t>
            </a:fld>
            <a:endParaRPr lang="sl-SI"/>
          </a:p>
        </p:txBody>
      </p:sp>
    </p:spTree>
    <p:extLst>
      <p:ext uri="{BB962C8B-B14F-4D97-AF65-F5344CB8AC3E}">
        <p14:creationId xmlns:p14="http://schemas.microsoft.com/office/powerpoint/2010/main" val="69029958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921C3-6238-4C1C-87D8-27F1441EB391}" type="datetimeFigureOut">
              <a:rPr lang="sl-SI" smtClean="0"/>
              <a:t>13.10.2021</a:t>
            </a:fld>
            <a:endParaRPr lang="sl-SI"/>
          </a:p>
        </p:txBody>
      </p:sp>
      <p:sp>
        <p:nvSpPr>
          <p:cNvPr id="5" name="Označba mesta no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BF779-73AB-4865-97BE-F7E33E13E5AD}" type="slidenum">
              <a:rPr lang="sl-SI" smtClean="0"/>
              <a:t>‹#›</a:t>
            </a:fld>
            <a:endParaRPr lang="sl-SI"/>
          </a:p>
        </p:txBody>
      </p:sp>
    </p:spTree>
    <p:extLst>
      <p:ext uri="{BB962C8B-B14F-4D97-AF65-F5344CB8AC3E}">
        <p14:creationId xmlns:p14="http://schemas.microsoft.com/office/powerpoint/2010/main" val="17431360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227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5620" y="312269"/>
            <a:ext cx="7932717" cy="2123658"/>
          </a:xfrm>
          <a:prstGeom prst="rect">
            <a:avLst/>
          </a:prstGeom>
        </p:spPr>
        <p:txBody>
          <a:bodyPr wrap="square">
            <a:spAutoFit/>
          </a:bodyPr>
          <a:lstStyle/>
          <a:p>
            <a:pPr marL="457200" indent="-457200">
              <a:buFont typeface="+mj-lt"/>
              <a:buAutoNum type="arabicPeriod"/>
            </a:pPr>
            <a:r>
              <a:rPr lang="sl-SI" dirty="0" smtClean="0">
                <a:solidFill>
                  <a:schemeClr val="bg1">
                    <a:lumMod val="85000"/>
                  </a:schemeClr>
                </a:solidFill>
              </a:rPr>
              <a:t>Ravnanje z </a:t>
            </a:r>
            <a:r>
              <a:rPr lang="sl-SI" dirty="0" err="1">
                <a:solidFill>
                  <a:schemeClr val="bg1">
                    <a:lumMod val="85000"/>
                  </a:schemeClr>
                </a:solidFill>
              </a:rPr>
              <a:t>z</a:t>
            </a:r>
            <a:r>
              <a:rPr lang="sl-SI" dirty="0">
                <a:solidFill>
                  <a:schemeClr val="bg1">
                    <a:lumMod val="85000"/>
                  </a:schemeClr>
                </a:solidFill>
              </a:rPr>
              <a:t> gensko spremenjenimi </a:t>
            </a:r>
            <a:r>
              <a:rPr lang="sl-SI" dirty="0" smtClean="0">
                <a:solidFill>
                  <a:schemeClr val="bg1">
                    <a:lumMod val="85000"/>
                  </a:schemeClr>
                </a:solidFill>
              </a:rPr>
              <a:t>organizmi </a:t>
            </a:r>
            <a:r>
              <a:rPr lang="sl-SI" dirty="0" smtClean="0">
                <a:solidFill>
                  <a:schemeClr val="bg1">
                    <a:lumMod val="85000"/>
                  </a:schemeClr>
                </a:solidFill>
              </a:rPr>
              <a:t>v Sloveniji</a:t>
            </a:r>
          </a:p>
          <a:p>
            <a:pPr marL="457200" indent="-457200">
              <a:buFont typeface="+mj-lt"/>
              <a:buAutoNum type="arabicPeriod"/>
            </a:pPr>
            <a:r>
              <a:rPr lang="sl-SI" sz="2400" b="1" dirty="0" smtClean="0"/>
              <a:t>Opredelitev pojmov</a:t>
            </a:r>
            <a:endParaRPr lang="sl-SI" sz="2400" b="1" dirty="0"/>
          </a:p>
          <a:p>
            <a:pPr marL="457200" indent="-457200">
              <a:buFont typeface="+mj-lt"/>
              <a:buAutoNum type="arabicPeriod"/>
            </a:pPr>
            <a:r>
              <a:rPr lang="sl-SI" dirty="0" smtClean="0">
                <a:solidFill>
                  <a:schemeClr val="bg1">
                    <a:lumMod val="85000"/>
                  </a:schemeClr>
                </a:solidFill>
              </a:rPr>
              <a:t>Celice </a:t>
            </a:r>
            <a:r>
              <a:rPr lang="sl-SI" dirty="0" err="1" smtClean="0">
                <a:solidFill>
                  <a:schemeClr val="bg1">
                    <a:lumMod val="85000"/>
                  </a:schemeClr>
                </a:solidFill>
              </a:rPr>
              <a:t>HeLa</a:t>
            </a:r>
            <a:r>
              <a:rPr lang="sl-SI" dirty="0" smtClean="0">
                <a:solidFill>
                  <a:schemeClr val="bg1">
                    <a:lumMod val="85000"/>
                  </a:schemeClr>
                </a:solidFill>
              </a:rPr>
              <a:t> </a:t>
            </a:r>
            <a:r>
              <a:rPr lang="sl-SI" dirty="0">
                <a:solidFill>
                  <a:schemeClr val="bg1">
                    <a:lumMod val="85000"/>
                  </a:schemeClr>
                </a:solidFill>
              </a:rPr>
              <a:t>(</a:t>
            </a:r>
            <a:r>
              <a:rPr lang="en-GB" i="1" dirty="0">
                <a:solidFill>
                  <a:schemeClr val="bg1">
                    <a:lumMod val="85000"/>
                  </a:schemeClr>
                </a:solidFill>
              </a:rPr>
              <a:t>Henrietta Lacks</a:t>
            </a:r>
            <a:r>
              <a:rPr lang="sl-SI" i="1" dirty="0">
                <a:solidFill>
                  <a:schemeClr val="bg1">
                    <a:lumMod val="85000"/>
                  </a:schemeClr>
                </a:solidFill>
              </a:rPr>
              <a:t>; 1951</a:t>
            </a:r>
            <a:r>
              <a:rPr lang="sl-SI" dirty="0">
                <a:solidFill>
                  <a:schemeClr val="bg1">
                    <a:lumMod val="85000"/>
                  </a:schemeClr>
                </a:solidFill>
              </a:rPr>
              <a:t>)</a:t>
            </a:r>
          </a:p>
          <a:p>
            <a:pPr marL="457200" indent="-457200">
              <a:buFont typeface="+mj-lt"/>
              <a:buAutoNum type="arabicPeriod"/>
            </a:pPr>
            <a:r>
              <a:rPr lang="sl-SI" altLang="en-US" dirty="0">
                <a:solidFill>
                  <a:schemeClr val="bg1">
                    <a:lumMod val="85000"/>
                  </a:schemeClr>
                </a:solidFill>
              </a:rPr>
              <a:t>Projekt Obala (</a:t>
            </a:r>
            <a:r>
              <a:rPr lang="sl-SI" altLang="en-US" i="1" dirty="0" err="1">
                <a:solidFill>
                  <a:schemeClr val="bg1">
                    <a:lumMod val="85000"/>
                  </a:schemeClr>
                </a:solidFill>
              </a:rPr>
              <a:t>Wouter</a:t>
            </a:r>
            <a:r>
              <a:rPr lang="sl-SI" altLang="en-US" i="1" dirty="0">
                <a:solidFill>
                  <a:schemeClr val="bg1">
                    <a:lumMod val="85000"/>
                  </a:schemeClr>
                </a:solidFill>
              </a:rPr>
              <a:t> </a:t>
            </a:r>
            <a:r>
              <a:rPr lang="sl-SI" altLang="en-US" i="1" dirty="0" err="1">
                <a:solidFill>
                  <a:schemeClr val="bg1">
                    <a:lumMod val="85000"/>
                  </a:schemeClr>
                </a:solidFill>
              </a:rPr>
              <a:t>Basson</a:t>
            </a:r>
            <a:r>
              <a:rPr lang="sl-SI" altLang="en-US" i="1" dirty="0">
                <a:solidFill>
                  <a:schemeClr val="bg1">
                    <a:lumMod val="85000"/>
                  </a:schemeClr>
                </a:solidFill>
              </a:rPr>
              <a:t>; 1981</a:t>
            </a:r>
            <a:r>
              <a:rPr lang="sl-SI" altLang="en-US" dirty="0">
                <a:solidFill>
                  <a:schemeClr val="bg1">
                    <a:lumMod val="85000"/>
                  </a:schemeClr>
                </a:solidFill>
              </a:rPr>
              <a:t>)</a:t>
            </a:r>
          </a:p>
          <a:p>
            <a:pPr marL="457200" indent="-457200">
              <a:buFont typeface="+mj-lt"/>
              <a:buAutoNum type="arabicPeriod"/>
            </a:pPr>
            <a:r>
              <a:rPr lang="sl-SI" dirty="0" smtClean="0">
                <a:solidFill>
                  <a:schemeClr val="bg1">
                    <a:lumMod val="85000"/>
                  </a:schemeClr>
                </a:solidFill>
              </a:rPr>
              <a:t>Poskusi </a:t>
            </a:r>
            <a:r>
              <a:rPr lang="sl-SI" dirty="0">
                <a:solidFill>
                  <a:schemeClr val="bg1">
                    <a:lumMod val="85000"/>
                  </a:schemeClr>
                </a:solidFill>
              </a:rPr>
              <a:t>s pridobivanjem funkcije (</a:t>
            </a:r>
            <a:r>
              <a:rPr lang="sl-SI" i="1" dirty="0">
                <a:solidFill>
                  <a:schemeClr val="bg1">
                    <a:lumMod val="85000"/>
                  </a:schemeClr>
                </a:solidFill>
                <a:ea typeface="Times New Roman" panose="02020603050405020304" pitchFamily="18" charset="0"/>
                <a:cs typeface="Times New Roman" panose="02020603050405020304" pitchFamily="18" charset="0"/>
              </a:rPr>
              <a:t>Ron </a:t>
            </a:r>
            <a:r>
              <a:rPr lang="sl-SI" i="1" dirty="0" err="1" smtClean="0">
                <a:solidFill>
                  <a:schemeClr val="bg1">
                    <a:lumMod val="85000"/>
                  </a:schemeClr>
                </a:solidFill>
                <a:ea typeface="Times New Roman" panose="02020603050405020304" pitchFamily="18" charset="0"/>
                <a:cs typeface="Times New Roman" panose="02020603050405020304" pitchFamily="18" charset="0"/>
              </a:rPr>
              <a:t>Fouchier</a:t>
            </a:r>
            <a:r>
              <a:rPr lang="sl-SI" i="1" dirty="0" smtClean="0">
                <a:solidFill>
                  <a:schemeClr val="bg1">
                    <a:lumMod val="85000"/>
                  </a:schemeClr>
                </a:solidFill>
                <a:ea typeface="Times New Roman" panose="02020603050405020304" pitchFamily="18" charset="0"/>
                <a:cs typeface="Times New Roman" panose="02020603050405020304" pitchFamily="18" charset="0"/>
              </a:rPr>
              <a:t>, </a:t>
            </a:r>
            <a:r>
              <a:rPr lang="sl-SI" i="1" dirty="0" err="1" smtClean="0">
                <a:solidFill>
                  <a:schemeClr val="bg1">
                    <a:lumMod val="85000"/>
                  </a:schemeClr>
                </a:solidFill>
                <a:ea typeface="Times New Roman" panose="02020603050405020304" pitchFamily="18" charset="0"/>
                <a:cs typeface="Times New Roman" panose="02020603050405020304" pitchFamily="18" charset="0"/>
              </a:rPr>
              <a:t>Yoshihiro</a:t>
            </a:r>
            <a:r>
              <a:rPr lang="sl-SI" i="1" dirty="0" smtClean="0">
                <a:solidFill>
                  <a:schemeClr val="bg1">
                    <a:lumMod val="85000"/>
                  </a:schemeClr>
                </a:solidFill>
                <a:ea typeface="Times New Roman" panose="02020603050405020304" pitchFamily="18" charset="0"/>
                <a:cs typeface="Times New Roman" panose="02020603050405020304" pitchFamily="18" charset="0"/>
              </a:rPr>
              <a:t> </a:t>
            </a:r>
            <a:r>
              <a:rPr lang="sl-SI" i="1" dirty="0" err="1">
                <a:solidFill>
                  <a:schemeClr val="bg1">
                    <a:lumMod val="85000"/>
                  </a:schemeClr>
                </a:solidFill>
                <a:ea typeface="Times New Roman" panose="02020603050405020304" pitchFamily="18" charset="0"/>
                <a:cs typeface="Times New Roman" panose="02020603050405020304" pitchFamily="18" charset="0"/>
              </a:rPr>
              <a:t>Kawaoka</a:t>
            </a:r>
            <a:r>
              <a:rPr lang="sl-SI" i="1" dirty="0">
                <a:solidFill>
                  <a:schemeClr val="bg1">
                    <a:lumMod val="85000"/>
                  </a:schemeClr>
                </a:solidFill>
                <a:ea typeface="Times New Roman" panose="02020603050405020304" pitchFamily="18" charset="0"/>
                <a:cs typeface="Times New Roman" panose="02020603050405020304" pitchFamily="18" charset="0"/>
              </a:rPr>
              <a:t>; 2011</a:t>
            </a:r>
            <a:r>
              <a:rPr lang="sl-SI" dirty="0">
                <a:solidFill>
                  <a:schemeClr val="bg1">
                    <a:lumMod val="85000"/>
                  </a:schemeClr>
                </a:solidFill>
                <a:ea typeface="Times New Roman" panose="02020603050405020304" pitchFamily="18" charset="0"/>
                <a:cs typeface="Times New Roman" panose="02020603050405020304" pitchFamily="18" charset="0"/>
              </a:rPr>
              <a:t>) </a:t>
            </a:r>
            <a:endParaRPr lang="sl-SI" altLang="en-US" dirty="0">
              <a:solidFill>
                <a:schemeClr val="bg1">
                  <a:lumMod val="85000"/>
                </a:schemeClr>
              </a:solidFill>
              <a:ea typeface="Times New Roman" pitchFamily="18" charset="0"/>
              <a:cs typeface="Times New Roman" pitchFamily="18" charset="0"/>
            </a:endParaRPr>
          </a:p>
          <a:p>
            <a:pPr marL="457200" indent="-457200">
              <a:buFont typeface="+mj-lt"/>
              <a:buAutoNum type="arabicPeriod"/>
            </a:pPr>
            <a:r>
              <a:rPr lang="sl-SI" dirty="0">
                <a:solidFill>
                  <a:schemeClr val="bg1">
                    <a:lumMod val="85000"/>
                  </a:schemeClr>
                </a:solidFill>
              </a:rPr>
              <a:t>Metoda CRISPR dostopna vsakomur po pošti </a:t>
            </a:r>
            <a:r>
              <a:rPr lang="sl-SI" altLang="en-US" dirty="0">
                <a:solidFill>
                  <a:schemeClr val="bg1">
                    <a:lumMod val="85000"/>
                  </a:schemeClr>
                </a:solidFill>
                <a:ea typeface="Times New Roman" pitchFamily="18" charset="0"/>
                <a:cs typeface="Times New Roman" pitchFamily="18" charset="0"/>
              </a:rPr>
              <a:t>(</a:t>
            </a:r>
            <a:r>
              <a:rPr lang="sl-SI" altLang="en-US" i="1" dirty="0" err="1">
                <a:solidFill>
                  <a:schemeClr val="bg1">
                    <a:lumMod val="85000"/>
                  </a:schemeClr>
                </a:solidFill>
                <a:ea typeface="Times New Roman" pitchFamily="18" charset="0"/>
                <a:cs typeface="Times New Roman" pitchFamily="18" charset="0"/>
              </a:rPr>
              <a:t>Josiah</a:t>
            </a:r>
            <a:r>
              <a:rPr lang="sl-SI" altLang="en-US" i="1" dirty="0">
                <a:solidFill>
                  <a:schemeClr val="bg1">
                    <a:lumMod val="85000"/>
                  </a:schemeClr>
                </a:solidFill>
                <a:ea typeface="Times New Roman" pitchFamily="18" charset="0"/>
                <a:cs typeface="Times New Roman" pitchFamily="18" charset="0"/>
              </a:rPr>
              <a:t> </a:t>
            </a:r>
            <a:r>
              <a:rPr lang="sl-SI" altLang="en-US" i="1" dirty="0" err="1">
                <a:solidFill>
                  <a:schemeClr val="bg1">
                    <a:lumMod val="85000"/>
                  </a:schemeClr>
                </a:solidFill>
                <a:ea typeface="Times New Roman" pitchFamily="18" charset="0"/>
                <a:cs typeface="Times New Roman" pitchFamily="18" charset="0"/>
              </a:rPr>
              <a:t>Zayner</a:t>
            </a:r>
            <a:r>
              <a:rPr lang="sl-SI" altLang="en-US" i="1" dirty="0">
                <a:solidFill>
                  <a:schemeClr val="bg1">
                    <a:lumMod val="85000"/>
                  </a:schemeClr>
                </a:solidFill>
                <a:ea typeface="Times New Roman" pitchFamily="18" charset="0"/>
                <a:cs typeface="Times New Roman" pitchFamily="18" charset="0"/>
              </a:rPr>
              <a:t>; 2017</a:t>
            </a:r>
            <a:r>
              <a:rPr lang="sl-SI" altLang="en-US" dirty="0">
                <a:solidFill>
                  <a:schemeClr val="bg1">
                    <a:lumMod val="85000"/>
                  </a:schemeClr>
                </a:solidFill>
                <a:ea typeface="Times New Roman" pitchFamily="18" charset="0"/>
                <a:cs typeface="Times New Roman" pitchFamily="18" charset="0"/>
              </a:rPr>
              <a:t>)</a:t>
            </a:r>
          </a:p>
          <a:p>
            <a:pPr marL="457200" indent="-457200">
              <a:buFont typeface="+mj-lt"/>
              <a:buAutoNum type="arabicPeriod"/>
            </a:pPr>
            <a:r>
              <a:rPr lang="sl-SI" dirty="0" smtClean="0">
                <a:solidFill>
                  <a:schemeClr val="bg1">
                    <a:lumMod val="85000"/>
                  </a:schemeClr>
                </a:solidFill>
              </a:rPr>
              <a:t>Popravljanje </a:t>
            </a:r>
            <a:r>
              <a:rPr lang="sl-SI" dirty="0">
                <a:solidFill>
                  <a:schemeClr val="bg1">
                    <a:lumMod val="85000"/>
                  </a:schemeClr>
                </a:solidFill>
              </a:rPr>
              <a:t>človeškega genoma (</a:t>
            </a:r>
            <a:r>
              <a:rPr lang="sl-SI" i="1" dirty="0">
                <a:solidFill>
                  <a:schemeClr val="bg1">
                    <a:lumMod val="85000"/>
                  </a:schemeClr>
                </a:solidFill>
              </a:rPr>
              <a:t>He </a:t>
            </a:r>
            <a:r>
              <a:rPr lang="sl-SI" i="1" dirty="0" err="1">
                <a:solidFill>
                  <a:schemeClr val="bg1">
                    <a:lumMod val="85000"/>
                  </a:schemeClr>
                </a:solidFill>
              </a:rPr>
              <a:t>Jiankui</a:t>
            </a:r>
            <a:r>
              <a:rPr lang="sl-SI" i="1" dirty="0">
                <a:solidFill>
                  <a:schemeClr val="bg1">
                    <a:lumMod val="85000"/>
                  </a:schemeClr>
                </a:solidFill>
              </a:rPr>
              <a:t>; 2016</a:t>
            </a:r>
            <a:r>
              <a:rPr lang="sl-SI" dirty="0">
                <a:solidFill>
                  <a:schemeClr val="bg1">
                    <a:lumMod val="85000"/>
                  </a:schemeClr>
                </a:solidFill>
              </a:rPr>
              <a:t>) </a:t>
            </a:r>
          </a:p>
        </p:txBody>
      </p:sp>
      <p:sp>
        <p:nvSpPr>
          <p:cNvPr id="2" name="Pravokotnik 1"/>
          <p:cNvSpPr/>
          <p:nvPr/>
        </p:nvSpPr>
        <p:spPr>
          <a:xfrm>
            <a:off x="1045279" y="3444700"/>
            <a:ext cx="7044988" cy="923330"/>
          </a:xfrm>
          <a:prstGeom prst="rect">
            <a:avLst/>
          </a:prstGeom>
          <a:ln w="12700">
            <a:solidFill>
              <a:srgbClr val="0070C0"/>
            </a:solidFill>
          </a:ln>
        </p:spPr>
        <p:txBody>
          <a:bodyPr wrap="square">
            <a:spAutoFit/>
          </a:bodyPr>
          <a:lstStyle/>
          <a:p>
            <a:pPr marL="285750" indent="-285750">
              <a:lnSpc>
                <a:spcPct val="90000"/>
              </a:lnSpc>
              <a:spcAft>
                <a:spcPts val="600"/>
              </a:spcAft>
              <a:buFont typeface="Arial" panose="020B0604020202020204" pitchFamily="34" charset="0"/>
              <a:buChar char="•"/>
            </a:pPr>
            <a:r>
              <a:rPr lang="sl-SI" b="1" dirty="0" smtClean="0">
                <a:solidFill>
                  <a:srgbClr val="0070C0"/>
                </a:solidFill>
              </a:rPr>
              <a:t>Zakon </a:t>
            </a:r>
            <a:r>
              <a:rPr lang="sl-SI" b="1" dirty="0">
                <a:solidFill>
                  <a:srgbClr val="0070C0"/>
                </a:solidFill>
              </a:rPr>
              <a:t>o ravnanju z gensko spremenjenimi organizmi (ZRGSO</a:t>
            </a:r>
            <a:r>
              <a:rPr lang="sl-SI" b="1" dirty="0" smtClean="0">
                <a:solidFill>
                  <a:srgbClr val="0070C0"/>
                </a:solidFill>
              </a:rPr>
              <a:t>) </a:t>
            </a:r>
            <a:r>
              <a:rPr lang="sl-SI" dirty="0" smtClean="0"/>
              <a:t>(2005) </a:t>
            </a:r>
          </a:p>
          <a:p>
            <a:pPr marL="285750" indent="-285750">
              <a:lnSpc>
                <a:spcPct val="90000"/>
              </a:lnSpc>
              <a:spcAft>
                <a:spcPts val="600"/>
              </a:spcAft>
              <a:buFont typeface="Arial" panose="020B0604020202020204" pitchFamily="34" charset="0"/>
              <a:buChar char="•"/>
            </a:pPr>
            <a:r>
              <a:rPr lang="sl-SI" b="1" dirty="0" smtClean="0">
                <a:solidFill>
                  <a:srgbClr val="0070C0"/>
                </a:solidFill>
              </a:rPr>
              <a:t>Pravilnik </a:t>
            </a:r>
            <a:r>
              <a:rPr lang="sl-SI" b="1" dirty="0">
                <a:solidFill>
                  <a:srgbClr val="0070C0"/>
                </a:solidFill>
              </a:rPr>
              <a:t>o varovanju delavcev pred tveganji zaradi izpostavljenosti biološkim dejavnikom pri </a:t>
            </a:r>
            <a:r>
              <a:rPr lang="sl-SI" b="1" dirty="0" smtClean="0">
                <a:solidFill>
                  <a:srgbClr val="0070C0"/>
                </a:solidFill>
              </a:rPr>
              <a:t>delu</a:t>
            </a:r>
            <a:r>
              <a:rPr lang="sl-SI" dirty="0"/>
              <a:t> (</a:t>
            </a:r>
            <a:r>
              <a:rPr lang="sl-SI" dirty="0" smtClean="0"/>
              <a:t>2002) </a:t>
            </a:r>
            <a:endParaRPr lang="en-GB" dirty="0"/>
          </a:p>
        </p:txBody>
      </p:sp>
    </p:spTree>
    <p:extLst>
      <p:ext uri="{BB962C8B-B14F-4D97-AF65-F5344CB8AC3E}">
        <p14:creationId xmlns:p14="http://schemas.microsoft.com/office/powerpoint/2010/main" val="801534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587824" y="1031676"/>
            <a:ext cx="7955284" cy="4638193"/>
          </a:xfrm>
          <a:prstGeom prst="rect">
            <a:avLst/>
          </a:prstGeom>
        </p:spPr>
        <p:txBody>
          <a:bodyPr wrap="square">
            <a:spAutoFit/>
          </a:bodyPr>
          <a:lstStyle/>
          <a:p>
            <a:pPr marL="285750" indent="-285750">
              <a:lnSpc>
                <a:spcPct val="90000"/>
              </a:lnSpc>
              <a:spcAft>
                <a:spcPts val="600"/>
              </a:spcAft>
              <a:buFont typeface="Arial" panose="020B0604020202020204" pitchFamily="34" charset="0"/>
              <a:buChar char="•"/>
            </a:pPr>
            <a:r>
              <a:rPr lang="sl-SI" b="1" dirty="0">
                <a:solidFill>
                  <a:srgbClr val="0070C0"/>
                </a:solidFill>
              </a:rPr>
              <a:t>Biološki dejavniki:</a:t>
            </a:r>
            <a:r>
              <a:rPr lang="sl-SI" dirty="0"/>
              <a:t> mikroorganizmi, vključno z gensko spremenjenimi organizmi, celičnimi kulturami in človeškimi </a:t>
            </a:r>
            <a:r>
              <a:rPr lang="sl-SI" dirty="0" err="1"/>
              <a:t>endoparaziti</a:t>
            </a:r>
            <a:r>
              <a:rPr lang="sl-SI" dirty="0"/>
              <a:t>, ki lahko povzročijo okužbo, alergijo ali zastrupitev.</a:t>
            </a:r>
          </a:p>
          <a:p>
            <a:pPr marL="285750" indent="-285750">
              <a:lnSpc>
                <a:spcPct val="90000"/>
              </a:lnSpc>
              <a:spcAft>
                <a:spcPts val="600"/>
              </a:spcAft>
              <a:buFont typeface="Arial" panose="020B0604020202020204" pitchFamily="34" charset="0"/>
              <a:buChar char="•"/>
            </a:pPr>
            <a:r>
              <a:rPr lang="sl-SI" b="1" dirty="0" smtClean="0">
                <a:solidFill>
                  <a:srgbClr val="0070C0"/>
                </a:solidFill>
              </a:rPr>
              <a:t>Gensko spremenjeni organizem (GSO) </a:t>
            </a:r>
            <a:r>
              <a:rPr lang="sl-SI" dirty="0" smtClean="0"/>
              <a:t>je organizem, z izjemo človeka, ali mikroorganizem, katerega genski material je spremenjen s postopki, ki spreminjajo genski material drugače, kot to poteka v naravnih razmerah (s križanjem ali naravno rekombinacijo). </a:t>
            </a:r>
          </a:p>
          <a:p>
            <a:pPr marL="285750" indent="-285750" algn="just">
              <a:lnSpc>
                <a:spcPct val="90000"/>
              </a:lnSpc>
              <a:spcAft>
                <a:spcPts val="600"/>
              </a:spcAft>
              <a:buFont typeface="Arial" panose="020B0604020202020204" pitchFamily="34" charset="0"/>
              <a:buChar char="•"/>
            </a:pPr>
            <a:r>
              <a:rPr lang="sl-SI" b="1" dirty="0" smtClean="0">
                <a:solidFill>
                  <a:srgbClr val="0070C0"/>
                </a:solidFill>
              </a:rPr>
              <a:t>Biotehnologija</a:t>
            </a:r>
            <a:r>
              <a:rPr lang="sl-SI" dirty="0" smtClean="0">
                <a:solidFill>
                  <a:schemeClr val="tx1">
                    <a:lumMod val="65000"/>
                    <a:lumOff val="35000"/>
                  </a:schemeClr>
                </a:solidFill>
              </a:rPr>
              <a:t> </a:t>
            </a:r>
            <a:r>
              <a:rPr lang="sl-SI" dirty="0" smtClean="0"/>
              <a:t>uporablja žive organizme, celice ali celične sestavine za sintezo proizvodov za kmetijstvo, medicino, industrijo in raziskave in je že stoletja v uporabi, čeprav nezavedno.</a:t>
            </a:r>
          </a:p>
          <a:p>
            <a:pPr marL="285750" indent="-285750" algn="just">
              <a:lnSpc>
                <a:spcPct val="90000"/>
              </a:lnSpc>
              <a:spcAft>
                <a:spcPts val="600"/>
              </a:spcAft>
              <a:buFont typeface="Arial" panose="020B0604020202020204" pitchFamily="34" charset="0"/>
              <a:buChar char="•"/>
            </a:pPr>
            <a:r>
              <a:rPr lang="sl-SI" b="1" dirty="0" smtClean="0">
                <a:solidFill>
                  <a:srgbClr val="0070C0"/>
                </a:solidFill>
              </a:rPr>
              <a:t>Gensko inženirstvo </a:t>
            </a:r>
            <a:r>
              <a:rPr lang="sl-SI" dirty="0" smtClean="0"/>
              <a:t>je </a:t>
            </a:r>
            <a:r>
              <a:rPr lang="sl-SI" dirty="0" err="1" smtClean="0"/>
              <a:t>poddisciplina</a:t>
            </a:r>
            <a:r>
              <a:rPr lang="sl-SI" dirty="0" smtClean="0"/>
              <a:t> biotehnologije: vključuje manipulacijo zaporedja DNA v organizmu z dodajanjem, brisanjem ali spreminjanjem, da bi razširili paleto produktov biotehnologije. </a:t>
            </a:r>
          </a:p>
          <a:p>
            <a:pPr marL="285750" indent="-285750" algn="just">
              <a:lnSpc>
                <a:spcPct val="90000"/>
              </a:lnSpc>
              <a:spcAft>
                <a:spcPts val="600"/>
              </a:spcAft>
              <a:buFont typeface="Arial" panose="020B0604020202020204" pitchFamily="34" charset="0"/>
              <a:buChar char="•"/>
            </a:pPr>
            <a:r>
              <a:rPr lang="sl-SI" b="1" dirty="0" smtClean="0">
                <a:solidFill>
                  <a:srgbClr val="0070C0"/>
                </a:solidFill>
              </a:rPr>
              <a:t>Sintezno biologijo </a:t>
            </a:r>
            <a:r>
              <a:rPr lang="sl-SI" dirty="0" smtClean="0"/>
              <a:t>lahko vidimo kot razširitev genskega inženiringa ali nov pogled na biotehnologijo z uporabo inženirskih načel. Čeprav oba </a:t>
            </a:r>
            <a:r>
              <a:rPr lang="sl-SI" dirty="0" smtClean="0"/>
              <a:t>temeljita </a:t>
            </a:r>
            <a:r>
              <a:rPr lang="sl-SI" dirty="0" smtClean="0"/>
              <a:t>na uporabi organizmov, genov ali presnovnih poti iz narave, si sintezna biologija prizadeva oblikovati nove umetne sisteme.</a:t>
            </a:r>
          </a:p>
        </p:txBody>
      </p:sp>
      <p:sp>
        <p:nvSpPr>
          <p:cNvPr id="5" name="Rectangle 3"/>
          <p:cNvSpPr/>
          <p:nvPr/>
        </p:nvSpPr>
        <p:spPr>
          <a:xfrm>
            <a:off x="3013248" y="326171"/>
            <a:ext cx="3142207" cy="461665"/>
          </a:xfrm>
          <a:prstGeom prst="rect">
            <a:avLst/>
          </a:prstGeom>
        </p:spPr>
        <p:txBody>
          <a:bodyPr wrap="none">
            <a:spAutoFit/>
          </a:bodyPr>
          <a:lstStyle/>
          <a:p>
            <a:r>
              <a:rPr lang="sl-SI" sz="2400" b="1" dirty="0" smtClean="0"/>
              <a:t>Opredelitev pojmov </a:t>
            </a:r>
            <a:r>
              <a:rPr lang="sl-SI" sz="2400" dirty="0" smtClean="0"/>
              <a:t>(1)</a:t>
            </a:r>
            <a:endParaRPr lang="sl-SI" sz="2400" dirty="0"/>
          </a:p>
        </p:txBody>
      </p:sp>
    </p:spTree>
    <p:extLst>
      <p:ext uri="{BB962C8B-B14F-4D97-AF65-F5344CB8AC3E}">
        <p14:creationId xmlns:p14="http://schemas.microsoft.com/office/powerpoint/2010/main" val="345360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596533" y="1031754"/>
            <a:ext cx="7955284" cy="3391698"/>
          </a:xfrm>
          <a:prstGeom prst="rect">
            <a:avLst/>
          </a:prstGeom>
        </p:spPr>
        <p:txBody>
          <a:bodyPr wrap="square">
            <a:spAutoFit/>
          </a:bodyPr>
          <a:lstStyle/>
          <a:p>
            <a:pPr marL="285750" indent="-285750" algn="just">
              <a:lnSpc>
                <a:spcPct val="90000"/>
              </a:lnSpc>
              <a:spcAft>
                <a:spcPts val="600"/>
              </a:spcAft>
              <a:buFont typeface="Arial" panose="020B0604020202020204" pitchFamily="34" charset="0"/>
              <a:buChar char="•"/>
            </a:pPr>
            <a:r>
              <a:rPr lang="sl-SI" b="1" dirty="0" smtClean="0">
                <a:solidFill>
                  <a:srgbClr val="0070C0"/>
                </a:solidFill>
              </a:rPr>
              <a:t>Dobra laboratorijska praksa</a:t>
            </a:r>
            <a:r>
              <a:rPr lang="sl-SI" dirty="0" smtClean="0"/>
              <a:t>: </a:t>
            </a:r>
            <a:r>
              <a:rPr lang="sl-SI" dirty="0"/>
              <a:t>opisuje vedênje, ki je bistvenega pomena za varno delo in nadzor bioloških </a:t>
            </a:r>
            <a:r>
              <a:rPr lang="sl-SI" dirty="0" smtClean="0"/>
              <a:t>tveganj. </a:t>
            </a:r>
          </a:p>
          <a:p>
            <a:pPr marL="285750" indent="-285750" algn="just">
              <a:lnSpc>
                <a:spcPct val="90000"/>
              </a:lnSpc>
              <a:spcAft>
                <a:spcPts val="600"/>
              </a:spcAft>
              <a:buFont typeface="Arial" panose="020B0604020202020204" pitchFamily="34" charset="0"/>
              <a:buChar char="•"/>
            </a:pPr>
            <a:r>
              <a:rPr lang="sl-SI" b="1" dirty="0" smtClean="0">
                <a:solidFill>
                  <a:srgbClr val="0070C0"/>
                </a:solidFill>
              </a:rPr>
              <a:t>Biološka varnost</a:t>
            </a:r>
            <a:r>
              <a:rPr lang="sl-SI" dirty="0" smtClean="0"/>
              <a:t>:</a:t>
            </a:r>
            <a:r>
              <a:rPr lang="sl-SI" b="1" dirty="0" smtClean="0">
                <a:solidFill>
                  <a:srgbClr val="0070C0"/>
                </a:solidFill>
              </a:rPr>
              <a:t> </a:t>
            </a:r>
            <a:r>
              <a:rPr lang="sl-SI" dirty="0" smtClean="0"/>
              <a:t>Zadrževalna načela, tehnologije in prakse, ki </a:t>
            </a:r>
            <a:r>
              <a:rPr lang="sl-SI" dirty="0" smtClean="0"/>
              <a:t>jih izvajamo</a:t>
            </a:r>
            <a:r>
              <a:rPr lang="sl-SI" dirty="0" smtClean="0"/>
              <a:t>, da bi preprečili nenamerno izpostavljenost biološkim dejavnikom ali njihovo nenamerno sproščanje. </a:t>
            </a:r>
          </a:p>
          <a:p>
            <a:pPr marL="285750" indent="-285750">
              <a:lnSpc>
                <a:spcPct val="90000"/>
              </a:lnSpc>
              <a:spcAft>
                <a:spcPts val="600"/>
              </a:spcAft>
              <a:buFont typeface="Arial" panose="020B0604020202020204" pitchFamily="34" charset="0"/>
              <a:buChar char="•"/>
            </a:pPr>
            <a:r>
              <a:rPr lang="sl-SI" b="1" dirty="0" smtClean="0">
                <a:solidFill>
                  <a:srgbClr val="0070C0"/>
                </a:solidFill>
              </a:rPr>
              <a:t>Biološka zaščita</a:t>
            </a:r>
            <a:r>
              <a:rPr lang="sl-SI" dirty="0" smtClean="0"/>
              <a:t>: načela, tehnologije in prakse, ki </a:t>
            </a:r>
            <a:r>
              <a:rPr lang="sl-SI" dirty="0" smtClean="0"/>
              <a:t>jih izvajamo </a:t>
            </a:r>
            <a:r>
              <a:rPr lang="sl-SI" dirty="0" smtClean="0"/>
              <a:t>za </a:t>
            </a:r>
            <a:r>
              <a:rPr lang="sl-SI" dirty="0" smtClean="0"/>
              <a:t>zaščito</a:t>
            </a:r>
            <a:r>
              <a:rPr lang="sl-SI" dirty="0"/>
              <a:t> </a:t>
            </a:r>
            <a:r>
              <a:rPr lang="sl-SI" dirty="0" smtClean="0"/>
              <a:t>in</a:t>
            </a:r>
            <a:r>
              <a:rPr lang="sl-SI" dirty="0" smtClean="0"/>
              <a:t> nadzor bioloških </a:t>
            </a:r>
            <a:r>
              <a:rPr lang="sl-SI" dirty="0" smtClean="0"/>
              <a:t>materialov in/ali opreme, </a:t>
            </a:r>
            <a:r>
              <a:rPr lang="sl-SI" dirty="0" err="1" smtClean="0"/>
              <a:t>veščinterpodatkov</a:t>
            </a:r>
            <a:r>
              <a:rPr lang="sl-SI" dirty="0" smtClean="0"/>
              <a:t>, povezanih z ravnanjem z njimi. Cilj biološke varnosti je preprečiti </a:t>
            </a:r>
            <a:r>
              <a:rPr lang="sl-SI" dirty="0" smtClean="0"/>
              <a:t>nepooblaščen </a:t>
            </a:r>
            <a:r>
              <a:rPr lang="sl-SI" dirty="0" smtClean="0"/>
              <a:t>dostop, izgubo, krajo, zlorabo, preusmeritev ali izpustitev. </a:t>
            </a:r>
          </a:p>
          <a:p>
            <a:pPr marL="285750" indent="-285750">
              <a:lnSpc>
                <a:spcPct val="90000"/>
              </a:lnSpc>
              <a:spcAft>
                <a:spcPts val="600"/>
              </a:spcAft>
              <a:buFont typeface="Arial" panose="020B0604020202020204" pitchFamily="34" charset="0"/>
              <a:buChar char="•"/>
            </a:pPr>
            <a:r>
              <a:rPr lang="sl-SI" b="1" dirty="0" smtClean="0">
                <a:solidFill>
                  <a:srgbClr val="0070C0"/>
                </a:solidFill>
              </a:rPr>
              <a:t>Bioetiko</a:t>
            </a:r>
            <a:r>
              <a:rPr lang="sl-SI" dirty="0" smtClean="0"/>
              <a:t> v ožjem pomenu razumemo kot problematiko moralnih in političnih vprašanj, povezanih s posebnimi okoliščinami, ki so se zaradi sodobnih tehnologij odprle v biologiji in biomedicini, ter spremenjenih odnosov do okolja. </a:t>
            </a:r>
            <a:endParaRPr lang="sl-SI" dirty="0"/>
          </a:p>
        </p:txBody>
      </p:sp>
      <p:sp>
        <p:nvSpPr>
          <p:cNvPr id="4" name="Rectangle 3"/>
          <p:cNvSpPr/>
          <p:nvPr/>
        </p:nvSpPr>
        <p:spPr>
          <a:xfrm>
            <a:off x="3013248" y="326171"/>
            <a:ext cx="3142207" cy="461665"/>
          </a:xfrm>
          <a:prstGeom prst="rect">
            <a:avLst/>
          </a:prstGeom>
        </p:spPr>
        <p:txBody>
          <a:bodyPr wrap="none">
            <a:spAutoFit/>
          </a:bodyPr>
          <a:lstStyle/>
          <a:p>
            <a:r>
              <a:rPr lang="sl-SI" sz="2400" b="1" dirty="0" smtClean="0"/>
              <a:t>Opredelitev pojmov </a:t>
            </a:r>
            <a:r>
              <a:rPr lang="sl-SI" sz="2400" dirty="0" smtClean="0"/>
              <a:t>(2)</a:t>
            </a:r>
            <a:endParaRPr lang="sl-SI" sz="2400" dirty="0"/>
          </a:p>
        </p:txBody>
      </p:sp>
    </p:spTree>
    <p:extLst>
      <p:ext uri="{BB962C8B-B14F-4D97-AF65-F5344CB8AC3E}">
        <p14:creationId xmlns:p14="http://schemas.microsoft.com/office/powerpoint/2010/main" val="213800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5620" y="311143"/>
            <a:ext cx="7932717" cy="2123658"/>
          </a:xfrm>
          <a:prstGeom prst="rect">
            <a:avLst/>
          </a:prstGeom>
        </p:spPr>
        <p:txBody>
          <a:bodyPr wrap="square">
            <a:spAutoFit/>
          </a:bodyPr>
          <a:lstStyle/>
          <a:p>
            <a:pPr marL="457200" indent="-457200">
              <a:buFont typeface="+mj-lt"/>
              <a:buAutoNum type="arabicPeriod"/>
            </a:pPr>
            <a:r>
              <a:rPr lang="sl-SI" dirty="0" smtClean="0">
                <a:solidFill>
                  <a:schemeClr val="bg1">
                    <a:lumMod val="85000"/>
                  </a:schemeClr>
                </a:solidFill>
              </a:rPr>
              <a:t>Ravnanje </a:t>
            </a:r>
            <a:r>
              <a:rPr lang="sl-SI" dirty="0">
                <a:solidFill>
                  <a:schemeClr val="bg1">
                    <a:lumMod val="85000"/>
                  </a:schemeClr>
                </a:solidFill>
              </a:rPr>
              <a:t>z </a:t>
            </a:r>
            <a:r>
              <a:rPr lang="sl-SI" dirty="0" smtClean="0">
                <a:solidFill>
                  <a:schemeClr val="bg1">
                    <a:lumMod val="85000"/>
                  </a:schemeClr>
                </a:solidFill>
              </a:rPr>
              <a:t>gensko </a:t>
            </a:r>
            <a:r>
              <a:rPr lang="sl-SI" dirty="0">
                <a:solidFill>
                  <a:schemeClr val="bg1">
                    <a:lumMod val="85000"/>
                  </a:schemeClr>
                </a:solidFill>
              </a:rPr>
              <a:t>spremenjenimi </a:t>
            </a:r>
            <a:r>
              <a:rPr lang="sl-SI" dirty="0" smtClean="0">
                <a:solidFill>
                  <a:schemeClr val="bg1">
                    <a:lumMod val="85000"/>
                  </a:schemeClr>
                </a:solidFill>
              </a:rPr>
              <a:t>organizmi </a:t>
            </a:r>
            <a:r>
              <a:rPr lang="sl-SI" dirty="0">
                <a:solidFill>
                  <a:schemeClr val="bg1">
                    <a:lumMod val="85000"/>
                  </a:schemeClr>
                </a:solidFill>
              </a:rPr>
              <a:t>v </a:t>
            </a:r>
            <a:r>
              <a:rPr lang="sl-SI" dirty="0" smtClean="0">
                <a:solidFill>
                  <a:schemeClr val="bg1">
                    <a:lumMod val="85000"/>
                  </a:schemeClr>
                </a:solidFill>
              </a:rPr>
              <a:t>Sloveniji</a:t>
            </a:r>
          </a:p>
          <a:p>
            <a:pPr marL="457200" indent="-457200">
              <a:buFont typeface="+mj-lt"/>
              <a:buAutoNum type="arabicPeriod"/>
            </a:pPr>
            <a:r>
              <a:rPr lang="sl-SI" dirty="0">
                <a:solidFill>
                  <a:schemeClr val="bg1">
                    <a:lumMod val="85000"/>
                  </a:schemeClr>
                </a:solidFill>
              </a:rPr>
              <a:t>Opredelitev pojmov</a:t>
            </a:r>
          </a:p>
          <a:p>
            <a:pPr marL="457200" indent="-457200">
              <a:buFont typeface="+mj-lt"/>
              <a:buAutoNum type="arabicPeriod"/>
            </a:pPr>
            <a:r>
              <a:rPr lang="sl-SI" sz="2400" b="1" dirty="0" smtClean="0"/>
              <a:t>Celice </a:t>
            </a:r>
            <a:r>
              <a:rPr lang="sl-SI" sz="2400" b="1" dirty="0" err="1" smtClean="0"/>
              <a:t>HeLa</a:t>
            </a:r>
            <a:r>
              <a:rPr lang="sl-SI" sz="2400" b="1" dirty="0" smtClean="0"/>
              <a:t> </a:t>
            </a:r>
            <a:r>
              <a:rPr lang="sl-SI" dirty="0"/>
              <a:t>(</a:t>
            </a:r>
            <a:r>
              <a:rPr lang="en-GB" i="1" dirty="0"/>
              <a:t>Henrietta Lacks</a:t>
            </a:r>
            <a:r>
              <a:rPr lang="sl-SI" i="1" dirty="0"/>
              <a:t>; 1951</a:t>
            </a:r>
            <a:r>
              <a:rPr lang="sl-SI" dirty="0"/>
              <a:t>)</a:t>
            </a:r>
          </a:p>
          <a:p>
            <a:pPr marL="457200" indent="-457200">
              <a:buFont typeface="+mj-lt"/>
              <a:buAutoNum type="arabicPeriod"/>
            </a:pPr>
            <a:r>
              <a:rPr lang="sl-SI" altLang="en-US" dirty="0">
                <a:solidFill>
                  <a:schemeClr val="bg1">
                    <a:lumMod val="85000"/>
                  </a:schemeClr>
                </a:solidFill>
              </a:rPr>
              <a:t>Projekt Obala (</a:t>
            </a:r>
            <a:r>
              <a:rPr lang="sl-SI" altLang="en-US" i="1" dirty="0" err="1">
                <a:solidFill>
                  <a:schemeClr val="bg1">
                    <a:lumMod val="85000"/>
                  </a:schemeClr>
                </a:solidFill>
              </a:rPr>
              <a:t>Wouter</a:t>
            </a:r>
            <a:r>
              <a:rPr lang="sl-SI" altLang="en-US" i="1" dirty="0">
                <a:solidFill>
                  <a:schemeClr val="bg1">
                    <a:lumMod val="85000"/>
                  </a:schemeClr>
                </a:solidFill>
              </a:rPr>
              <a:t> </a:t>
            </a:r>
            <a:r>
              <a:rPr lang="sl-SI" altLang="en-US" i="1" dirty="0" err="1">
                <a:solidFill>
                  <a:schemeClr val="bg1">
                    <a:lumMod val="85000"/>
                  </a:schemeClr>
                </a:solidFill>
              </a:rPr>
              <a:t>Basson</a:t>
            </a:r>
            <a:r>
              <a:rPr lang="sl-SI" altLang="en-US" i="1" dirty="0">
                <a:solidFill>
                  <a:schemeClr val="bg1">
                    <a:lumMod val="85000"/>
                  </a:schemeClr>
                </a:solidFill>
              </a:rPr>
              <a:t>; 1981</a:t>
            </a:r>
            <a:r>
              <a:rPr lang="sl-SI" altLang="en-US" dirty="0">
                <a:solidFill>
                  <a:schemeClr val="bg1">
                    <a:lumMod val="85000"/>
                  </a:schemeClr>
                </a:solidFill>
              </a:rPr>
              <a:t>)</a:t>
            </a:r>
          </a:p>
          <a:p>
            <a:pPr marL="457200" indent="-457200">
              <a:buFont typeface="+mj-lt"/>
              <a:buAutoNum type="arabicPeriod"/>
            </a:pPr>
            <a:r>
              <a:rPr lang="sl-SI" dirty="0" smtClean="0">
                <a:solidFill>
                  <a:schemeClr val="bg1">
                    <a:lumMod val="85000"/>
                  </a:schemeClr>
                </a:solidFill>
              </a:rPr>
              <a:t>Poskusi </a:t>
            </a:r>
            <a:r>
              <a:rPr lang="sl-SI" dirty="0">
                <a:solidFill>
                  <a:schemeClr val="bg1">
                    <a:lumMod val="85000"/>
                  </a:schemeClr>
                </a:solidFill>
              </a:rPr>
              <a:t>s pridobivanjem funkcije (</a:t>
            </a:r>
            <a:r>
              <a:rPr lang="sl-SI" i="1" dirty="0">
                <a:solidFill>
                  <a:schemeClr val="bg1">
                    <a:lumMod val="85000"/>
                  </a:schemeClr>
                </a:solidFill>
                <a:ea typeface="Times New Roman" panose="02020603050405020304" pitchFamily="18" charset="0"/>
                <a:cs typeface="Times New Roman" panose="02020603050405020304" pitchFamily="18" charset="0"/>
              </a:rPr>
              <a:t>Ron </a:t>
            </a:r>
            <a:r>
              <a:rPr lang="sl-SI" i="1" dirty="0" err="1" smtClean="0">
                <a:solidFill>
                  <a:schemeClr val="bg1">
                    <a:lumMod val="85000"/>
                  </a:schemeClr>
                </a:solidFill>
                <a:ea typeface="Times New Roman" panose="02020603050405020304" pitchFamily="18" charset="0"/>
                <a:cs typeface="Times New Roman" panose="02020603050405020304" pitchFamily="18" charset="0"/>
              </a:rPr>
              <a:t>Fouchier</a:t>
            </a:r>
            <a:r>
              <a:rPr lang="sl-SI" i="1" dirty="0" smtClean="0">
                <a:solidFill>
                  <a:schemeClr val="bg1">
                    <a:lumMod val="85000"/>
                  </a:schemeClr>
                </a:solidFill>
                <a:ea typeface="Times New Roman" panose="02020603050405020304" pitchFamily="18" charset="0"/>
                <a:cs typeface="Times New Roman" panose="02020603050405020304" pitchFamily="18" charset="0"/>
              </a:rPr>
              <a:t>, </a:t>
            </a:r>
            <a:r>
              <a:rPr lang="sl-SI" i="1" dirty="0" err="1" smtClean="0">
                <a:solidFill>
                  <a:schemeClr val="bg1">
                    <a:lumMod val="85000"/>
                  </a:schemeClr>
                </a:solidFill>
                <a:ea typeface="Times New Roman" panose="02020603050405020304" pitchFamily="18" charset="0"/>
                <a:cs typeface="Times New Roman" panose="02020603050405020304" pitchFamily="18" charset="0"/>
              </a:rPr>
              <a:t>Yoshihiro</a:t>
            </a:r>
            <a:r>
              <a:rPr lang="sl-SI" i="1" dirty="0" smtClean="0">
                <a:solidFill>
                  <a:schemeClr val="bg1">
                    <a:lumMod val="85000"/>
                  </a:schemeClr>
                </a:solidFill>
                <a:ea typeface="Times New Roman" panose="02020603050405020304" pitchFamily="18" charset="0"/>
                <a:cs typeface="Times New Roman" panose="02020603050405020304" pitchFamily="18" charset="0"/>
              </a:rPr>
              <a:t> </a:t>
            </a:r>
            <a:r>
              <a:rPr lang="sl-SI" i="1" dirty="0" err="1">
                <a:solidFill>
                  <a:schemeClr val="bg1">
                    <a:lumMod val="85000"/>
                  </a:schemeClr>
                </a:solidFill>
                <a:ea typeface="Times New Roman" panose="02020603050405020304" pitchFamily="18" charset="0"/>
                <a:cs typeface="Times New Roman" panose="02020603050405020304" pitchFamily="18" charset="0"/>
              </a:rPr>
              <a:t>Kawaoka</a:t>
            </a:r>
            <a:r>
              <a:rPr lang="sl-SI" i="1" dirty="0">
                <a:solidFill>
                  <a:schemeClr val="bg1">
                    <a:lumMod val="85000"/>
                  </a:schemeClr>
                </a:solidFill>
                <a:ea typeface="Times New Roman" panose="02020603050405020304" pitchFamily="18" charset="0"/>
                <a:cs typeface="Times New Roman" panose="02020603050405020304" pitchFamily="18" charset="0"/>
              </a:rPr>
              <a:t>; 2011</a:t>
            </a:r>
            <a:r>
              <a:rPr lang="sl-SI" dirty="0">
                <a:solidFill>
                  <a:schemeClr val="bg1">
                    <a:lumMod val="85000"/>
                  </a:schemeClr>
                </a:solidFill>
                <a:ea typeface="Times New Roman" panose="02020603050405020304" pitchFamily="18" charset="0"/>
                <a:cs typeface="Times New Roman" panose="02020603050405020304" pitchFamily="18" charset="0"/>
              </a:rPr>
              <a:t>) </a:t>
            </a:r>
            <a:endParaRPr lang="sl-SI" altLang="en-US" dirty="0">
              <a:solidFill>
                <a:schemeClr val="bg1">
                  <a:lumMod val="85000"/>
                </a:schemeClr>
              </a:solidFill>
              <a:ea typeface="Times New Roman" pitchFamily="18" charset="0"/>
              <a:cs typeface="Times New Roman" pitchFamily="18" charset="0"/>
            </a:endParaRPr>
          </a:p>
          <a:p>
            <a:pPr marL="457200" indent="-457200">
              <a:buFont typeface="+mj-lt"/>
              <a:buAutoNum type="arabicPeriod"/>
            </a:pPr>
            <a:r>
              <a:rPr lang="sl-SI" dirty="0">
                <a:solidFill>
                  <a:schemeClr val="bg1">
                    <a:lumMod val="85000"/>
                  </a:schemeClr>
                </a:solidFill>
              </a:rPr>
              <a:t>Metoda CRISPR dostopna vsakomur po pošti </a:t>
            </a:r>
            <a:r>
              <a:rPr lang="sl-SI" altLang="en-US" dirty="0">
                <a:solidFill>
                  <a:schemeClr val="bg1">
                    <a:lumMod val="85000"/>
                  </a:schemeClr>
                </a:solidFill>
                <a:ea typeface="Times New Roman" pitchFamily="18" charset="0"/>
                <a:cs typeface="Times New Roman" pitchFamily="18" charset="0"/>
              </a:rPr>
              <a:t>(</a:t>
            </a:r>
            <a:r>
              <a:rPr lang="sl-SI" altLang="en-US" i="1" dirty="0" err="1">
                <a:solidFill>
                  <a:schemeClr val="bg1">
                    <a:lumMod val="85000"/>
                  </a:schemeClr>
                </a:solidFill>
                <a:ea typeface="Times New Roman" pitchFamily="18" charset="0"/>
                <a:cs typeface="Times New Roman" pitchFamily="18" charset="0"/>
              </a:rPr>
              <a:t>Josiah</a:t>
            </a:r>
            <a:r>
              <a:rPr lang="sl-SI" altLang="en-US" i="1" dirty="0">
                <a:solidFill>
                  <a:schemeClr val="bg1">
                    <a:lumMod val="85000"/>
                  </a:schemeClr>
                </a:solidFill>
                <a:ea typeface="Times New Roman" pitchFamily="18" charset="0"/>
                <a:cs typeface="Times New Roman" pitchFamily="18" charset="0"/>
              </a:rPr>
              <a:t> </a:t>
            </a:r>
            <a:r>
              <a:rPr lang="sl-SI" altLang="en-US" i="1" dirty="0" err="1">
                <a:solidFill>
                  <a:schemeClr val="bg1">
                    <a:lumMod val="85000"/>
                  </a:schemeClr>
                </a:solidFill>
                <a:ea typeface="Times New Roman" pitchFamily="18" charset="0"/>
                <a:cs typeface="Times New Roman" pitchFamily="18" charset="0"/>
              </a:rPr>
              <a:t>Zayner</a:t>
            </a:r>
            <a:r>
              <a:rPr lang="sl-SI" altLang="en-US" i="1" dirty="0">
                <a:solidFill>
                  <a:schemeClr val="bg1">
                    <a:lumMod val="85000"/>
                  </a:schemeClr>
                </a:solidFill>
                <a:ea typeface="Times New Roman" pitchFamily="18" charset="0"/>
                <a:cs typeface="Times New Roman" pitchFamily="18" charset="0"/>
              </a:rPr>
              <a:t>; 2017</a:t>
            </a:r>
            <a:r>
              <a:rPr lang="sl-SI" altLang="en-US" dirty="0">
                <a:solidFill>
                  <a:schemeClr val="bg1">
                    <a:lumMod val="85000"/>
                  </a:schemeClr>
                </a:solidFill>
                <a:ea typeface="Times New Roman" pitchFamily="18" charset="0"/>
                <a:cs typeface="Times New Roman" pitchFamily="18" charset="0"/>
              </a:rPr>
              <a:t>)</a:t>
            </a:r>
          </a:p>
          <a:p>
            <a:pPr marL="457200" indent="-457200">
              <a:buFont typeface="+mj-lt"/>
              <a:buAutoNum type="arabicPeriod"/>
            </a:pPr>
            <a:r>
              <a:rPr lang="sl-SI" dirty="0" smtClean="0">
                <a:solidFill>
                  <a:schemeClr val="bg1">
                    <a:lumMod val="85000"/>
                  </a:schemeClr>
                </a:solidFill>
              </a:rPr>
              <a:t>Popravljanje </a:t>
            </a:r>
            <a:r>
              <a:rPr lang="sl-SI" dirty="0">
                <a:solidFill>
                  <a:schemeClr val="bg1">
                    <a:lumMod val="85000"/>
                  </a:schemeClr>
                </a:solidFill>
              </a:rPr>
              <a:t>človeškega genoma (</a:t>
            </a:r>
            <a:r>
              <a:rPr lang="sl-SI" i="1" dirty="0">
                <a:solidFill>
                  <a:schemeClr val="bg1">
                    <a:lumMod val="85000"/>
                  </a:schemeClr>
                </a:solidFill>
              </a:rPr>
              <a:t>He </a:t>
            </a:r>
            <a:r>
              <a:rPr lang="sl-SI" i="1" dirty="0" err="1">
                <a:solidFill>
                  <a:schemeClr val="bg1">
                    <a:lumMod val="85000"/>
                  </a:schemeClr>
                </a:solidFill>
              </a:rPr>
              <a:t>Jiankui</a:t>
            </a:r>
            <a:r>
              <a:rPr lang="sl-SI" i="1" dirty="0">
                <a:solidFill>
                  <a:schemeClr val="bg1">
                    <a:lumMod val="85000"/>
                  </a:schemeClr>
                </a:solidFill>
              </a:rPr>
              <a:t>; 2016</a:t>
            </a:r>
            <a:r>
              <a:rPr lang="sl-SI" dirty="0">
                <a:solidFill>
                  <a:schemeClr val="bg1">
                    <a:lumMod val="85000"/>
                  </a:schemeClr>
                </a:solidFill>
              </a:rPr>
              <a:t>) </a:t>
            </a:r>
          </a:p>
        </p:txBody>
      </p:sp>
      <p:pic>
        <p:nvPicPr>
          <p:cNvPr id="6" name="Picture 5" descr="https://upload.wikimedia.org/wikipedia/commons/b/b5/HeLa_cells_stained_with_antibody_to_actin_%28green%29_%2C_vimentin_%28red%29_and_DNA_%28blue%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136604" y="2969313"/>
            <a:ext cx="2881423" cy="26216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0"/>
          <p:cNvSpPr/>
          <p:nvPr/>
        </p:nvSpPr>
        <p:spPr>
          <a:xfrm>
            <a:off x="3136212" y="4883050"/>
            <a:ext cx="2871531" cy="707886"/>
          </a:xfrm>
          <a:prstGeom prst="rect">
            <a:avLst/>
          </a:prstGeom>
        </p:spPr>
        <p:txBody>
          <a:bodyPr wrap="square">
            <a:spAutoFit/>
          </a:bodyPr>
          <a:lstStyle/>
          <a:p>
            <a:r>
              <a:rPr lang="sl-SI" sz="800" dirty="0" smtClean="0">
                <a:solidFill>
                  <a:srgbClr val="717171"/>
                </a:solidFill>
              </a:rPr>
              <a:t>Celice </a:t>
            </a:r>
            <a:r>
              <a:rPr lang="sl-SI" sz="800" dirty="0" err="1">
                <a:solidFill>
                  <a:srgbClr val="717171"/>
                </a:solidFill>
              </a:rPr>
              <a:t>HeLa</a:t>
            </a:r>
            <a:r>
              <a:rPr lang="sl-SI" sz="800" dirty="0">
                <a:solidFill>
                  <a:srgbClr val="717171"/>
                </a:solidFill>
              </a:rPr>
              <a:t>, gojene v tkivni kulturi in obarvane s protitelesi proti aktinu (zeleno), </a:t>
            </a:r>
            <a:r>
              <a:rPr lang="sl-SI" sz="800" dirty="0" err="1">
                <a:solidFill>
                  <a:srgbClr val="717171"/>
                </a:solidFill>
              </a:rPr>
              <a:t>vimentinu</a:t>
            </a:r>
            <a:r>
              <a:rPr lang="sl-SI" sz="800" dirty="0">
                <a:solidFill>
                  <a:srgbClr val="717171"/>
                </a:solidFill>
              </a:rPr>
              <a:t> (rdeče) in DNA (modro). </a:t>
            </a:r>
            <a:r>
              <a:rPr lang="sl-SI" sz="800" dirty="0" err="1">
                <a:solidFill>
                  <a:srgbClr val="717171"/>
                </a:solidFill>
              </a:rPr>
              <a:t>Imunocitokemijska</a:t>
            </a:r>
            <a:r>
              <a:rPr lang="sl-SI" sz="800" dirty="0">
                <a:solidFill>
                  <a:srgbClr val="717171"/>
                </a:solidFill>
              </a:rPr>
              <a:t> uporaba protiteles proti aktinu in </a:t>
            </a:r>
            <a:r>
              <a:rPr lang="sl-SI" sz="800" dirty="0" err="1">
                <a:solidFill>
                  <a:srgbClr val="717171"/>
                </a:solidFill>
              </a:rPr>
              <a:t>vimentinu</a:t>
            </a:r>
            <a:r>
              <a:rPr lang="sl-SI" sz="800" dirty="0">
                <a:solidFill>
                  <a:srgbClr val="717171"/>
                </a:solidFill>
              </a:rPr>
              <a:t> s tehniko fluorescenčnega sendviča. </a:t>
            </a:r>
            <a:r>
              <a:rPr lang="sl-SI" sz="800" dirty="0" err="1" smtClean="0">
                <a:solidFill>
                  <a:srgbClr val="717171"/>
                </a:solidFill>
              </a:rPr>
              <a:t>GerryShaw</a:t>
            </a:r>
            <a:r>
              <a:rPr lang="sl-SI" sz="800" dirty="0" smtClean="0">
                <a:solidFill>
                  <a:srgbClr val="717171"/>
                </a:solidFill>
              </a:rPr>
              <a:t>, </a:t>
            </a:r>
            <a:r>
              <a:rPr lang="sl-SI" sz="800" dirty="0" err="1" smtClean="0">
                <a:solidFill>
                  <a:srgbClr val="717171"/>
                </a:solidFill>
              </a:rPr>
              <a:t>EnCor</a:t>
            </a:r>
            <a:r>
              <a:rPr lang="sl-SI" sz="800" dirty="0" smtClean="0">
                <a:solidFill>
                  <a:srgbClr val="717171"/>
                </a:solidFill>
              </a:rPr>
              <a:t> </a:t>
            </a:r>
            <a:r>
              <a:rPr lang="sl-SI" sz="800" dirty="0" err="1">
                <a:solidFill>
                  <a:srgbClr val="717171"/>
                </a:solidFill>
              </a:rPr>
              <a:t>Biotechnology</a:t>
            </a:r>
            <a:r>
              <a:rPr lang="sl-SI" sz="800" dirty="0">
                <a:solidFill>
                  <a:srgbClr val="717171"/>
                </a:solidFill>
              </a:rPr>
              <a:t> </a:t>
            </a:r>
            <a:r>
              <a:rPr lang="sl-SI" sz="800" dirty="0" err="1">
                <a:solidFill>
                  <a:srgbClr val="717171"/>
                </a:solidFill>
              </a:rPr>
              <a:t>Inc</a:t>
            </a:r>
            <a:r>
              <a:rPr lang="sl-SI" sz="800" dirty="0">
                <a:solidFill>
                  <a:srgbClr val="717171"/>
                </a:solidFill>
              </a:rPr>
              <a:t>. https://en.wikipedia.org/wiki/HeLa </a:t>
            </a:r>
            <a:endParaRPr lang="en-GB" sz="800" dirty="0">
              <a:solidFill>
                <a:srgbClr val="717171"/>
              </a:solidFill>
            </a:endParaRPr>
          </a:p>
        </p:txBody>
      </p:sp>
    </p:spTree>
    <p:extLst>
      <p:ext uri="{BB962C8B-B14F-4D97-AF65-F5344CB8AC3E}">
        <p14:creationId xmlns:p14="http://schemas.microsoft.com/office/powerpoint/2010/main" val="3978338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6966" y="686731"/>
            <a:ext cx="8239832" cy="5543056"/>
          </a:xfrm>
          <a:prstGeom prst="rect">
            <a:avLst/>
          </a:prstGeom>
        </p:spPr>
        <p:txBody>
          <a:bodyPr wrap="square">
            <a:spAutoFit/>
          </a:bodyPr>
          <a:lstStyle/>
          <a:p>
            <a:pPr>
              <a:lnSpc>
                <a:spcPct val="90000"/>
              </a:lnSpc>
              <a:spcAft>
                <a:spcPts val="300"/>
              </a:spcAft>
            </a:pPr>
            <a:r>
              <a:rPr lang="sl-SI" sz="1300" b="1" dirty="0" smtClean="0">
                <a:solidFill>
                  <a:srgbClr val="0070C0"/>
                </a:solidFill>
              </a:rPr>
              <a:t>1951</a:t>
            </a:r>
            <a:r>
              <a:rPr lang="sl-SI" sz="1300" dirty="0" smtClean="0"/>
              <a:t> </a:t>
            </a:r>
            <a:r>
              <a:rPr lang="sl-SI" sz="1300" dirty="0"/>
              <a:t>- Celice </a:t>
            </a:r>
            <a:r>
              <a:rPr lang="sl-SI" sz="1300" dirty="0" err="1"/>
              <a:t>HeLa</a:t>
            </a:r>
            <a:r>
              <a:rPr lang="sl-SI" sz="1300" dirty="0"/>
              <a:t> </a:t>
            </a:r>
            <a:r>
              <a:rPr lang="sl-SI" sz="1300" dirty="0" smtClean="0"/>
              <a:t>pridobijo </a:t>
            </a:r>
            <a:r>
              <a:rPr lang="sl-SI" sz="1300" dirty="0"/>
              <a:t>z biopsijo tkiva raka materničnega </a:t>
            </a:r>
            <a:r>
              <a:rPr lang="sl-SI" sz="1300" dirty="0" smtClean="0"/>
              <a:t>vratu; </a:t>
            </a:r>
          </a:p>
          <a:p>
            <a:pPr marL="449263" indent="-449263">
              <a:lnSpc>
                <a:spcPct val="90000"/>
              </a:lnSpc>
              <a:spcAft>
                <a:spcPts val="300"/>
              </a:spcAft>
            </a:pPr>
            <a:r>
              <a:rPr lang="sl-SI" sz="1300" b="1" dirty="0" smtClean="0">
                <a:solidFill>
                  <a:srgbClr val="0070C0"/>
                </a:solidFill>
              </a:rPr>
              <a:t>1952</a:t>
            </a:r>
            <a:r>
              <a:rPr lang="sl-SI" sz="1300" dirty="0" smtClean="0"/>
              <a:t> </a:t>
            </a:r>
            <a:r>
              <a:rPr lang="sl-SI" sz="1300" dirty="0"/>
              <a:t>- </a:t>
            </a:r>
            <a:r>
              <a:rPr lang="sl-SI" sz="1300" b="1" dirty="0" smtClean="0"/>
              <a:t>Rojstvo </a:t>
            </a:r>
            <a:r>
              <a:rPr lang="sl-SI" sz="1300" b="1" dirty="0"/>
              <a:t>celične eksperimentalne </a:t>
            </a:r>
            <a:r>
              <a:rPr lang="sl-SI" sz="1300" b="1" dirty="0" smtClean="0"/>
              <a:t>virologije</a:t>
            </a:r>
            <a:r>
              <a:rPr lang="sl-SI" sz="1300" dirty="0"/>
              <a:t>. Celice </a:t>
            </a:r>
            <a:r>
              <a:rPr lang="sl-SI" sz="1300" dirty="0" err="1"/>
              <a:t>HeLa</a:t>
            </a:r>
            <a:r>
              <a:rPr lang="sl-SI" sz="1300" dirty="0"/>
              <a:t> </a:t>
            </a:r>
            <a:r>
              <a:rPr lang="sl-SI" sz="1300" dirty="0" smtClean="0"/>
              <a:t>uporabijo </a:t>
            </a:r>
            <a:r>
              <a:rPr lang="sl-SI" sz="1300" dirty="0"/>
              <a:t>za preučevanje molekularnih mehanizmov okužbe </a:t>
            </a:r>
            <a:r>
              <a:rPr lang="sl-SI" sz="1300" dirty="0" smtClean="0"/>
              <a:t>človeških </a:t>
            </a:r>
            <a:r>
              <a:rPr lang="sl-SI" sz="1300" dirty="0"/>
              <a:t>celic z </a:t>
            </a:r>
            <a:r>
              <a:rPr lang="sl-SI" sz="1300" dirty="0" smtClean="0"/>
              <a:t>virusi; </a:t>
            </a:r>
          </a:p>
          <a:p>
            <a:pPr>
              <a:lnSpc>
                <a:spcPct val="90000"/>
              </a:lnSpc>
              <a:spcAft>
                <a:spcPts val="300"/>
              </a:spcAft>
            </a:pPr>
            <a:r>
              <a:rPr lang="sl-SI" sz="1300" b="1" dirty="0" smtClean="0">
                <a:solidFill>
                  <a:srgbClr val="0070C0"/>
                </a:solidFill>
              </a:rPr>
              <a:t>1952</a:t>
            </a:r>
            <a:r>
              <a:rPr lang="sl-SI" sz="1300" dirty="0" smtClean="0"/>
              <a:t> </a:t>
            </a:r>
            <a:r>
              <a:rPr lang="sl-SI" sz="1300" dirty="0"/>
              <a:t>- </a:t>
            </a:r>
            <a:r>
              <a:rPr lang="sl-SI" sz="1300" dirty="0" smtClean="0"/>
              <a:t>Nastanek </a:t>
            </a:r>
            <a:r>
              <a:rPr lang="sl-SI" sz="1300" dirty="0"/>
              <a:t>sodobnih standardov v celični biologiji. </a:t>
            </a:r>
            <a:r>
              <a:rPr lang="sl-SI" sz="1300" b="1" dirty="0"/>
              <a:t>Razvoj tehnik vzdrževanja celične kulture </a:t>
            </a:r>
            <a:r>
              <a:rPr lang="sl-SI" sz="1300" b="1" dirty="0" err="1" smtClean="0"/>
              <a:t>HeLa</a:t>
            </a:r>
            <a:r>
              <a:rPr lang="sl-SI" sz="1300" dirty="0" smtClean="0"/>
              <a:t>; </a:t>
            </a:r>
          </a:p>
          <a:p>
            <a:pPr>
              <a:lnSpc>
                <a:spcPct val="90000"/>
              </a:lnSpc>
              <a:spcAft>
                <a:spcPts val="300"/>
              </a:spcAft>
            </a:pPr>
            <a:r>
              <a:rPr lang="sl-SI" sz="1300" b="1" dirty="0" smtClean="0">
                <a:solidFill>
                  <a:srgbClr val="0070C0"/>
                </a:solidFill>
              </a:rPr>
              <a:t>1952</a:t>
            </a:r>
            <a:r>
              <a:rPr lang="sl-SI" sz="1300" dirty="0" smtClean="0"/>
              <a:t> </a:t>
            </a:r>
            <a:r>
              <a:rPr lang="sl-SI" sz="1300" dirty="0"/>
              <a:t>- Nastanek </a:t>
            </a:r>
            <a:r>
              <a:rPr lang="sl-SI" sz="1300" dirty="0" smtClean="0"/>
              <a:t>standardne </a:t>
            </a:r>
            <a:r>
              <a:rPr lang="sl-SI" sz="1300" dirty="0"/>
              <a:t>celične </a:t>
            </a:r>
            <a:r>
              <a:rPr lang="sl-SI" sz="1300" dirty="0" smtClean="0"/>
              <a:t>linije v svetovnem merilu.</a:t>
            </a:r>
            <a:r>
              <a:rPr lang="sl-SI" sz="1300" b="1" dirty="0" smtClean="0">
                <a:solidFill>
                  <a:srgbClr val="0070C0"/>
                </a:solidFill>
              </a:rPr>
              <a:t> </a:t>
            </a:r>
            <a:r>
              <a:rPr lang="sl-SI" sz="1300" b="1" dirty="0"/>
              <a:t>Prva pošiljka zamrznjenih </a:t>
            </a:r>
            <a:r>
              <a:rPr lang="sl-SI" sz="1300" b="1" dirty="0" smtClean="0"/>
              <a:t>celic</a:t>
            </a:r>
            <a:r>
              <a:rPr lang="sl-SI" sz="1300" dirty="0" smtClean="0"/>
              <a:t>; </a:t>
            </a:r>
          </a:p>
          <a:p>
            <a:pPr>
              <a:lnSpc>
                <a:spcPct val="90000"/>
              </a:lnSpc>
              <a:spcAft>
                <a:spcPts val="300"/>
              </a:spcAft>
            </a:pPr>
            <a:r>
              <a:rPr lang="sl-SI" sz="1300" b="1" dirty="0" smtClean="0">
                <a:solidFill>
                  <a:srgbClr val="0070C0"/>
                </a:solidFill>
              </a:rPr>
              <a:t>1953</a:t>
            </a:r>
            <a:r>
              <a:rPr lang="sl-SI" sz="1300" dirty="0" smtClean="0"/>
              <a:t> </a:t>
            </a:r>
            <a:r>
              <a:rPr lang="sl-SI" sz="1300" dirty="0"/>
              <a:t>- Rojstvo medicine </a:t>
            </a:r>
            <a:r>
              <a:rPr lang="sl-SI" sz="1300" dirty="0" smtClean="0"/>
              <a:t>genetike. </a:t>
            </a:r>
            <a:r>
              <a:rPr lang="sl-SI" sz="1300" dirty="0"/>
              <a:t>Prvi poskusi obarvanja kromosomov s </a:t>
            </a:r>
            <a:r>
              <a:rPr lang="sl-SI" sz="1300" dirty="0" err="1" smtClean="0"/>
              <a:t>hematoksilinom</a:t>
            </a:r>
            <a:r>
              <a:rPr lang="sl-SI" sz="1300" dirty="0" smtClean="0"/>
              <a:t>; </a:t>
            </a:r>
          </a:p>
          <a:p>
            <a:pPr>
              <a:lnSpc>
                <a:spcPct val="90000"/>
              </a:lnSpc>
              <a:spcAft>
                <a:spcPts val="300"/>
              </a:spcAft>
            </a:pPr>
            <a:r>
              <a:rPr lang="sl-SI" sz="1300" b="1" dirty="0" smtClean="0">
                <a:solidFill>
                  <a:srgbClr val="0070C0"/>
                </a:solidFill>
              </a:rPr>
              <a:t>1953</a:t>
            </a:r>
            <a:r>
              <a:rPr lang="sl-SI" sz="1300" dirty="0" smtClean="0"/>
              <a:t> - </a:t>
            </a:r>
            <a:r>
              <a:rPr lang="sl-SI" sz="1300" b="1" dirty="0" smtClean="0"/>
              <a:t>Razvoj cepiva proti otroški </a:t>
            </a:r>
            <a:r>
              <a:rPr lang="sl-SI" sz="1300" b="1" dirty="0"/>
              <a:t>paralizi </a:t>
            </a:r>
            <a:r>
              <a:rPr lang="sl-SI" sz="1300" dirty="0" smtClean="0"/>
              <a:t>(Jonas </a:t>
            </a:r>
            <a:r>
              <a:rPr lang="sl-SI" sz="1300" dirty="0" err="1" smtClean="0"/>
              <a:t>Salk</a:t>
            </a:r>
            <a:r>
              <a:rPr lang="sl-SI" sz="1300" dirty="0" smtClean="0"/>
              <a:t>); </a:t>
            </a:r>
          </a:p>
          <a:p>
            <a:pPr>
              <a:lnSpc>
                <a:spcPct val="90000"/>
              </a:lnSpc>
              <a:spcAft>
                <a:spcPts val="300"/>
              </a:spcAft>
            </a:pPr>
            <a:r>
              <a:rPr lang="sl-SI" sz="1300" b="1" dirty="0" smtClean="0">
                <a:solidFill>
                  <a:srgbClr val="0070C0"/>
                </a:solidFill>
              </a:rPr>
              <a:t>1954</a:t>
            </a:r>
            <a:r>
              <a:rPr lang="sl-SI" sz="1300" dirty="0" smtClean="0"/>
              <a:t> </a:t>
            </a:r>
            <a:r>
              <a:rPr lang="sl-SI" sz="1300" dirty="0"/>
              <a:t>- Razvoj komercialnih standardiziranih celičnih linij. Prva množična proizvodnja celic </a:t>
            </a:r>
            <a:r>
              <a:rPr lang="sl-SI" sz="1300" dirty="0" err="1"/>
              <a:t>HeLa</a:t>
            </a:r>
            <a:r>
              <a:rPr lang="sl-SI" sz="1300" dirty="0"/>
              <a:t> za prodajo raziskovalnim </a:t>
            </a:r>
            <a:r>
              <a:rPr lang="sl-SI" sz="1300" dirty="0" smtClean="0"/>
              <a:t>	laboratorijem; </a:t>
            </a:r>
          </a:p>
          <a:p>
            <a:pPr>
              <a:lnSpc>
                <a:spcPct val="90000"/>
              </a:lnSpc>
              <a:spcAft>
                <a:spcPts val="300"/>
              </a:spcAft>
            </a:pPr>
            <a:r>
              <a:rPr lang="sl-SI" sz="1300" b="1" dirty="0" smtClean="0">
                <a:solidFill>
                  <a:srgbClr val="0070C0"/>
                </a:solidFill>
              </a:rPr>
              <a:t>1954</a:t>
            </a:r>
            <a:r>
              <a:rPr lang="sl-SI" sz="1300" dirty="0" smtClean="0"/>
              <a:t> </a:t>
            </a:r>
            <a:r>
              <a:rPr lang="sl-SI" sz="1300" dirty="0"/>
              <a:t>- </a:t>
            </a:r>
            <a:r>
              <a:rPr lang="sl-SI" sz="1300" b="1" dirty="0" smtClean="0"/>
              <a:t>Rojstvo </a:t>
            </a:r>
            <a:r>
              <a:rPr lang="sl-SI" sz="1300" b="1" dirty="0"/>
              <a:t>kloniranja</a:t>
            </a:r>
            <a:r>
              <a:rPr lang="sl-SI" sz="1300" dirty="0"/>
              <a:t>. Zaradi sposobnosti preživetja celic </a:t>
            </a:r>
            <a:r>
              <a:rPr lang="sl-SI" sz="1300" dirty="0" err="1"/>
              <a:t>HeLa</a:t>
            </a:r>
            <a:r>
              <a:rPr lang="sl-SI" sz="1300" dirty="0"/>
              <a:t> </a:t>
            </a:r>
            <a:r>
              <a:rPr lang="sl-SI" sz="1300" dirty="0" smtClean="0"/>
              <a:t>znanstveniki </a:t>
            </a:r>
            <a:r>
              <a:rPr lang="sl-SI" sz="1300" dirty="0"/>
              <a:t>lahko </a:t>
            </a:r>
            <a:r>
              <a:rPr lang="sl-SI" sz="1300" dirty="0" smtClean="0"/>
              <a:t>pomnožijo </a:t>
            </a:r>
            <a:r>
              <a:rPr lang="sl-SI" sz="1300" dirty="0"/>
              <a:t>in </a:t>
            </a:r>
            <a:r>
              <a:rPr lang="sl-SI" sz="1300" dirty="0" smtClean="0"/>
              <a:t>preučijo </a:t>
            </a:r>
            <a:r>
              <a:rPr lang="sl-SI" sz="1300" dirty="0"/>
              <a:t>klone </a:t>
            </a:r>
            <a:r>
              <a:rPr lang="sl-SI" sz="1300" dirty="0" smtClean="0"/>
              <a:t>	posameznih celic; </a:t>
            </a:r>
          </a:p>
          <a:p>
            <a:pPr>
              <a:lnSpc>
                <a:spcPct val="90000"/>
              </a:lnSpc>
              <a:spcAft>
                <a:spcPts val="300"/>
              </a:spcAft>
            </a:pPr>
            <a:r>
              <a:rPr lang="sl-SI" sz="1300" b="1" dirty="0" smtClean="0">
                <a:solidFill>
                  <a:srgbClr val="0070C0"/>
                </a:solidFill>
              </a:rPr>
              <a:t>1965</a:t>
            </a:r>
            <a:r>
              <a:rPr lang="sl-SI" sz="1300" dirty="0" smtClean="0"/>
              <a:t> </a:t>
            </a:r>
            <a:r>
              <a:rPr lang="sl-SI" sz="1300" dirty="0"/>
              <a:t>- </a:t>
            </a:r>
            <a:r>
              <a:rPr lang="sl-SI" sz="1300" dirty="0" smtClean="0"/>
              <a:t>Prvi </a:t>
            </a:r>
            <a:r>
              <a:rPr lang="sl-SI" sz="1300" dirty="0"/>
              <a:t>hibridi. Ustvarjanje </a:t>
            </a:r>
            <a:r>
              <a:rPr lang="sl-SI" sz="1300" dirty="0" err="1"/>
              <a:t>himernih</a:t>
            </a:r>
            <a:r>
              <a:rPr lang="sl-SI" sz="1300" dirty="0"/>
              <a:t> celic s fuzijo </a:t>
            </a:r>
            <a:r>
              <a:rPr lang="sl-SI" sz="1300" dirty="0" smtClean="0"/>
              <a:t>celic </a:t>
            </a:r>
            <a:r>
              <a:rPr lang="sl-SI" sz="1300" dirty="0" err="1" smtClean="0"/>
              <a:t>HeLa</a:t>
            </a:r>
            <a:r>
              <a:rPr lang="sl-SI" sz="1300" dirty="0" smtClean="0"/>
              <a:t> </a:t>
            </a:r>
            <a:r>
              <a:rPr lang="sl-SI" sz="1300" dirty="0"/>
              <a:t>z mišjimi </a:t>
            </a:r>
            <a:r>
              <a:rPr lang="sl-SI" sz="1300" dirty="0" smtClean="0"/>
              <a:t>limfociti; </a:t>
            </a:r>
          </a:p>
          <a:p>
            <a:pPr>
              <a:lnSpc>
                <a:spcPct val="90000"/>
              </a:lnSpc>
              <a:spcAft>
                <a:spcPts val="300"/>
              </a:spcAft>
            </a:pPr>
            <a:r>
              <a:rPr lang="sl-SI" sz="1300" b="1" dirty="0" smtClean="0">
                <a:solidFill>
                  <a:srgbClr val="0070C0"/>
                </a:solidFill>
              </a:rPr>
              <a:t>1959</a:t>
            </a:r>
            <a:r>
              <a:rPr lang="sl-SI" sz="1300" dirty="0" smtClean="0"/>
              <a:t> </a:t>
            </a:r>
            <a:r>
              <a:rPr lang="sl-SI" sz="1300" dirty="0"/>
              <a:t>- Prvi poskusi o učinkih toksinov na celice </a:t>
            </a:r>
            <a:r>
              <a:rPr lang="sl-SI" sz="1300" dirty="0" err="1" smtClean="0"/>
              <a:t>HeLa</a:t>
            </a:r>
            <a:r>
              <a:rPr lang="sl-SI" sz="1300" dirty="0" smtClean="0"/>
              <a:t>; </a:t>
            </a:r>
          </a:p>
          <a:p>
            <a:pPr>
              <a:lnSpc>
                <a:spcPct val="90000"/>
              </a:lnSpc>
              <a:spcAft>
                <a:spcPts val="300"/>
              </a:spcAft>
            </a:pPr>
            <a:r>
              <a:rPr lang="sl-SI" sz="1300" b="1" dirty="0" smtClean="0">
                <a:solidFill>
                  <a:srgbClr val="0070C0"/>
                </a:solidFill>
              </a:rPr>
              <a:t>1960</a:t>
            </a:r>
            <a:r>
              <a:rPr lang="sl-SI" sz="1300" dirty="0" smtClean="0"/>
              <a:t> </a:t>
            </a:r>
            <a:r>
              <a:rPr lang="sl-SI" sz="1300" dirty="0"/>
              <a:t>- Rojstvo </a:t>
            </a:r>
            <a:r>
              <a:rPr lang="sl-SI" sz="1300" dirty="0" smtClean="0"/>
              <a:t>vesoljske celične </a:t>
            </a:r>
            <a:r>
              <a:rPr lang="sl-SI" sz="1300" dirty="0"/>
              <a:t>biologije. Pojav vesoljske biologije in medicine: rast celic v ničelni </a:t>
            </a:r>
            <a:r>
              <a:rPr lang="sl-SI" sz="1300" dirty="0" smtClean="0"/>
              <a:t>gravitaciji; </a:t>
            </a:r>
          </a:p>
          <a:p>
            <a:pPr>
              <a:lnSpc>
                <a:spcPct val="90000"/>
              </a:lnSpc>
              <a:spcAft>
                <a:spcPts val="300"/>
              </a:spcAft>
            </a:pPr>
            <a:r>
              <a:rPr lang="sl-SI" sz="1300" b="1" dirty="0" smtClean="0">
                <a:solidFill>
                  <a:srgbClr val="0070C0"/>
                </a:solidFill>
              </a:rPr>
              <a:t>1972</a:t>
            </a:r>
            <a:r>
              <a:rPr lang="sl-SI" sz="1300" dirty="0" smtClean="0"/>
              <a:t> </a:t>
            </a:r>
            <a:r>
              <a:rPr lang="sl-SI" sz="1300" dirty="0"/>
              <a:t>- Celice </a:t>
            </a:r>
            <a:r>
              <a:rPr lang="sl-SI" sz="1300" dirty="0" smtClean="0"/>
              <a:t>aktivno </a:t>
            </a:r>
            <a:r>
              <a:rPr lang="sl-SI" sz="1300" dirty="0"/>
              <a:t>uporabljajo v mednarodnem programu za boj proti raku s sodelovanjem zdravnikov po vsem </a:t>
            </a:r>
            <a:r>
              <a:rPr lang="sl-SI" sz="1300" dirty="0" smtClean="0"/>
              <a:t>svetu;</a:t>
            </a:r>
          </a:p>
          <a:p>
            <a:pPr>
              <a:lnSpc>
                <a:spcPct val="90000"/>
              </a:lnSpc>
              <a:spcAft>
                <a:spcPts val="300"/>
              </a:spcAft>
            </a:pPr>
            <a:r>
              <a:rPr lang="sl-SI" sz="1300" b="1" dirty="0" smtClean="0">
                <a:solidFill>
                  <a:srgbClr val="0070C0"/>
                </a:solidFill>
              </a:rPr>
              <a:t>1972</a:t>
            </a:r>
            <a:r>
              <a:rPr lang="sl-SI" sz="1300" dirty="0" smtClean="0"/>
              <a:t> </a:t>
            </a:r>
            <a:r>
              <a:rPr lang="sl-SI" sz="1300" dirty="0"/>
              <a:t>- Rojstvo genskega inženiringa. Prvo </a:t>
            </a:r>
            <a:r>
              <a:rPr lang="sl-SI" sz="1300" dirty="0" err="1" smtClean="0"/>
              <a:t>rekombinantna</a:t>
            </a:r>
            <a:r>
              <a:rPr lang="sl-SI" sz="1300" dirty="0" smtClean="0"/>
              <a:t> molekula DNA (Paul </a:t>
            </a:r>
            <a:r>
              <a:rPr lang="sl-SI" sz="1300" dirty="0" err="1"/>
              <a:t>Naim</a:t>
            </a:r>
            <a:r>
              <a:rPr lang="sl-SI" sz="1300" dirty="0"/>
              <a:t> </a:t>
            </a:r>
            <a:r>
              <a:rPr lang="sl-SI" sz="1300" dirty="0" err="1" smtClean="0"/>
              <a:t>Berg</a:t>
            </a:r>
            <a:r>
              <a:rPr lang="sl-SI" sz="1300" dirty="0" smtClean="0"/>
              <a:t>);</a:t>
            </a:r>
          </a:p>
          <a:p>
            <a:pPr>
              <a:lnSpc>
                <a:spcPct val="90000"/>
              </a:lnSpc>
              <a:spcAft>
                <a:spcPts val="300"/>
              </a:spcAft>
            </a:pPr>
            <a:r>
              <a:rPr lang="sl-SI" sz="1300" b="1" dirty="0" smtClean="0">
                <a:solidFill>
                  <a:srgbClr val="0070C0"/>
                </a:solidFill>
              </a:rPr>
              <a:t>1973</a:t>
            </a:r>
            <a:r>
              <a:rPr lang="sl-SI" sz="1300" dirty="0" smtClean="0"/>
              <a:t> </a:t>
            </a:r>
            <a:r>
              <a:rPr lang="sl-SI" sz="1300" dirty="0"/>
              <a:t>- Pojav </a:t>
            </a:r>
            <a:r>
              <a:rPr lang="sl-SI" sz="1300" dirty="0" smtClean="0"/>
              <a:t>celičnih</a:t>
            </a:r>
            <a:r>
              <a:rPr lang="sl-SI" sz="1300" i="1" dirty="0"/>
              <a:t> in vitro</a:t>
            </a:r>
            <a:r>
              <a:rPr lang="sl-SI" sz="1300" dirty="0" smtClean="0"/>
              <a:t> modelov bolezni</a:t>
            </a:r>
            <a:r>
              <a:rPr lang="sl-SI" sz="1300" dirty="0"/>
              <a:t>. </a:t>
            </a:r>
            <a:r>
              <a:rPr lang="sl-SI" sz="1300" dirty="0" smtClean="0"/>
              <a:t>Celice </a:t>
            </a:r>
            <a:r>
              <a:rPr lang="sl-SI" sz="1300" dirty="0" err="1" smtClean="0"/>
              <a:t>HeLa</a:t>
            </a:r>
            <a:r>
              <a:rPr lang="sl-SI" sz="1300" dirty="0" smtClean="0"/>
              <a:t> uporabijo kot </a:t>
            </a:r>
            <a:r>
              <a:rPr lang="sl-SI" sz="1300" dirty="0"/>
              <a:t>model za proučevanje </a:t>
            </a:r>
            <a:r>
              <a:rPr lang="sl-SI" sz="1300" dirty="0" smtClean="0"/>
              <a:t>salmoneloze; </a:t>
            </a:r>
          </a:p>
          <a:p>
            <a:pPr>
              <a:lnSpc>
                <a:spcPct val="90000"/>
              </a:lnSpc>
              <a:spcAft>
                <a:spcPts val="300"/>
              </a:spcAft>
            </a:pPr>
            <a:r>
              <a:rPr lang="sl-SI" sz="1300" b="1" dirty="0" smtClean="0">
                <a:solidFill>
                  <a:srgbClr val="0070C0"/>
                </a:solidFill>
              </a:rPr>
              <a:t>1984</a:t>
            </a:r>
            <a:r>
              <a:rPr lang="sl-SI" sz="1300" dirty="0" smtClean="0"/>
              <a:t> </a:t>
            </a:r>
            <a:r>
              <a:rPr lang="sl-SI" sz="1300" dirty="0"/>
              <a:t>- Novi trendi v raziskavah proti raku. Z uporabo modela </a:t>
            </a:r>
            <a:r>
              <a:rPr lang="sl-SI" sz="1300" dirty="0" err="1"/>
              <a:t>HeLa</a:t>
            </a:r>
            <a:r>
              <a:rPr lang="sl-SI" sz="1300" dirty="0"/>
              <a:t> </a:t>
            </a:r>
            <a:r>
              <a:rPr lang="sl-SI" sz="1300" dirty="0" smtClean="0"/>
              <a:t>ugotovijo, </a:t>
            </a:r>
            <a:r>
              <a:rPr lang="sl-SI" sz="1300" dirty="0"/>
              <a:t>da papiloma virus povzroča </a:t>
            </a:r>
            <a:r>
              <a:rPr lang="sl-SI" sz="1300" dirty="0" smtClean="0"/>
              <a:t>raka; </a:t>
            </a:r>
          </a:p>
          <a:p>
            <a:pPr>
              <a:lnSpc>
                <a:spcPct val="90000"/>
              </a:lnSpc>
              <a:spcAft>
                <a:spcPts val="300"/>
              </a:spcAft>
            </a:pPr>
            <a:r>
              <a:rPr lang="sl-SI" sz="1300" b="1" dirty="0" smtClean="0">
                <a:solidFill>
                  <a:srgbClr val="0070C0"/>
                </a:solidFill>
              </a:rPr>
              <a:t>1986</a:t>
            </a:r>
            <a:r>
              <a:rPr lang="sl-SI" sz="1300" dirty="0" smtClean="0"/>
              <a:t> - Globlje razumevanje biologije bolezni AIDS. Model </a:t>
            </a:r>
            <a:r>
              <a:rPr lang="sl-SI" sz="1300" dirty="0" err="1" smtClean="0"/>
              <a:t>HeLa</a:t>
            </a:r>
            <a:r>
              <a:rPr lang="sl-SI" sz="1300" dirty="0" smtClean="0"/>
              <a:t> uporabijo za proučevanje mehanizma celične okužbe z 	virusom humane imunske pomanjkljivosti; </a:t>
            </a:r>
          </a:p>
          <a:p>
            <a:pPr>
              <a:lnSpc>
                <a:spcPct val="90000"/>
              </a:lnSpc>
              <a:spcAft>
                <a:spcPts val="300"/>
              </a:spcAft>
            </a:pPr>
            <a:r>
              <a:rPr lang="sl-SI" sz="1300" b="1" dirty="0" smtClean="0">
                <a:solidFill>
                  <a:srgbClr val="0070C0"/>
                </a:solidFill>
              </a:rPr>
              <a:t>1989</a:t>
            </a:r>
            <a:r>
              <a:rPr lang="sl-SI" sz="1300" dirty="0" smtClean="0"/>
              <a:t> </a:t>
            </a:r>
            <a:r>
              <a:rPr lang="sl-SI" sz="1300" dirty="0"/>
              <a:t>- Nov </a:t>
            </a:r>
            <a:r>
              <a:rPr lang="sl-SI" sz="1300" dirty="0" smtClean="0"/>
              <a:t>pristop </a:t>
            </a:r>
            <a:r>
              <a:rPr lang="sl-SI" sz="1300" dirty="0"/>
              <a:t>v </a:t>
            </a:r>
            <a:r>
              <a:rPr lang="sl-SI" sz="1300" dirty="0" smtClean="0"/>
              <a:t>proučevanju </a:t>
            </a:r>
            <a:r>
              <a:rPr lang="sl-SI" sz="1300" dirty="0"/>
              <a:t>pričakovane življenjske dobe. V celicah </a:t>
            </a:r>
            <a:r>
              <a:rPr lang="sl-SI" sz="1300" dirty="0" err="1"/>
              <a:t>HeLa</a:t>
            </a:r>
            <a:r>
              <a:rPr lang="sl-SI" sz="1300" dirty="0"/>
              <a:t> </a:t>
            </a:r>
            <a:r>
              <a:rPr lang="sl-SI" sz="1300" dirty="0" smtClean="0"/>
              <a:t>odkrijejo prej </a:t>
            </a:r>
            <a:r>
              <a:rPr lang="sl-SI" sz="1300" dirty="0"/>
              <a:t>neznan encim </a:t>
            </a:r>
            <a:r>
              <a:rPr lang="sl-SI" sz="1300" dirty="0" err="1" smtClean="0"/>
              <a:t>telomerazo</a:t>
            </a:r>
            <a:r>
              <a:rPr lang="sl-SI" sz="1300" dirty="0" smtClean="0"/>
              <a:t>; </a:t>
            </a:r>
          </a:p>
          <a:p>
            <a:pPr>
              <a:lnSpc>
                <a:spcPct val="90000"/>
              </a:lnSpc>
              <a:spcAft>
                <a:spcPts val="300"/>
              </a:spcAft>
            </a:pPr>
            <a:r>
              <a:rPr lang="sl-SI" sz="1300" b="1" dirty="0" smtClean="0">
                <a:solidFill>
                  <a:srgbClr val="0070C0"/>
                </a:solidFill>
              </a:rPr>
              <a:t>1993</a:t>
            </a:r>
            <a:r>
              <a:rPr lang="sl-SI" sz="1300" dirty="0" smtClean="0"/>
              <a:t> </a:t>
            </a:r>
            <a:r>
              <a:rPr lang="sl-SI" sz="1300" dirty="0"/>
              <a:t>- </a:t>
            </a:r>
            <a:r>
              <a:rPr lang="sl-SI" sz="1300" dirty="0" smtClean="0"/>
              <a:t>Preučevanje </a:t>
            </a:r>
            <a:r>
              <a:rPr lang="sl-SI" sz="1300" dirty="0"/>
              <a:t>tuberkuloze. Mehanizem okužbe s tuberkulozo </a:t>
            </a:r>
            <a:r>
              <a:rPr lang="sl-SI" sz="1300" dirty="0" smtClean="0"/>
              <a:t>raziskujejo </a:t>
            </a:r>
            <a:r>
              <a:rPr lang="sl-SI" sz="1300" dirty="0"/>
              <a:t>z modelom </a:t>
            </a:r>
            <a:r>
              <a:rPr lang="sl-SI" sz="1300" dirty="0" err="1" smtClean="0"/>
              <a:t>HeLa</a:t>
            </a:r>
            <a:r>
              <a:rPr lang="sl-SI" sz="1300" dirty="0" smtClean="0"/>
              <a:t>; </a:t>
            </a:r>
          </a:p>
          <a:p>
            <a:pPr>
              <a:lnSpc>
                <a:spcPct val="90000"/>
              </a:lnSpc>
              <a:spcAft>
                <a:spcPts val="300"/>
              </a:spcAft>
            </a:pPr>
            <a:r>
              <a:rPr lang="sl-SI" sz="1300" b="1" dirty="0" smtClean="0">
                <a:solidFill>
                  <a:srgbClr val="0070C0"/>
                </a:solidFill>
              </a:rPr>
              <a:t>2005</a:t>
            </a:r>
            <a:r>
              <a:rPr lang="sl-SI" sz="1300" dirty="0" smtClean="0"/>
              <a:t> </a:t>
            </a:r>
            <a:r>
              <a:rPr lang="sl-SI" sz="1300" dirty="0"/>
              <a:t>- </a:t>
            </a:r>
            <a:r>
              <a:rPr lang="sl-SI" sz="1300" dirty="0" smtClean="0"/>
              <a:t>Preučevanje </a:t>
            </a:r>
            <a:r>
              <a:rPr lang="sl-SI" sz="1300" dirty="0"/>
              <a:t>delovanja </a:t>
            </a:r>
            <a:r>
              <a:rPr lang="sl-SI" sz="1300" dirty="0" err="1"/>
              <a:t>nanostruktur</a:t>
            </a:r>
            <a:r>
              <a:rPr lang="sl-SI" sz="1300" dirty="0"/>
              <a:t> </a:t>
            </a:r>
            <a:r>
              <a:rPr lang="sl-SI" sz="1300" dirty="0" smtClean="0"/>
              <a:t>na živo tkivo. </a:t>
            </a:r>
            <a:r>
              <a:rPr lang="sl-SI" sz="1300" dirty="0"/>
              <a:t>Celice </a:t>
            </a:r>
            <a:r>
              <a:rPr lang="sl-SI" sz="1300" dirty="0" err="1"/>
              <a:t>HeLa</a:t>
            </a:r>
            <a:r>
              <a:rPr lang="sl-SI" sz="1300" dirty="0"/>
              <a:t> </a:t>
            </a:r>
            <a:r>
              <a:rPr lang="sl-SI" sz="1300" dirty="0" smtClean="0"/>
              <a:t>uporabijo </a:t>
            </a:r>
            <a:r>
              <a:rPr lang="sl-SI" sz="1300" dirty="0"/>
              <a:t>za preučevanje potencialnih nevarnosti </a:t>
            </a:r>
            <a:r>
              <a:rPr lang="sl-SI" sz="1300" dirty="0" smtClean="0"/>
              <a:t>	</a:t>
            </a:r>
            <a:r>
              <a:rPr lang="sl-SI" sz="1300" dirty="0" err="1" smtClean="0"/>
              <a:t>nanostruktur</a:t>
            </a:r>
            <a:r>
              <a:rPr lang="sl-SI" sz="1300" dirty="0" smtClean="0"/>
              <a:t>; </a:t>
            </a:r>
          </a:p>
          <a:p>
            <a:pPr>
              <a:lnSpc>
                <a:spcPct val="90000"/>
              </a:lnSpc>
              <a:spcAft>
                <a:spcPts val="300"/>
              </a:spcAft>
            </a:pPr>
            <a:r>
              <a:rPr lang="sl-SI" sz="1300" b="1" dirty="0" smtClean="0">
                <a:solidFill>
                  <a:srgbClr val="0070C0"/>
                </a:solidFill>
              </a:rPr>
              <a:t>2012</a:t>
            </a:r>
            <a:r>
              <a:rPr lang="sl-SI" sz="1300" dirty="0" smtClean="0"/>
              <a:t> </a:t>
            </a:r>
            <a:r>
              <a:rPr lang="sl-SI" sz="1300" dirty="0"/>
              <a:t>- Z</a:t>
            </a:r>
            <a:r>
              <a:rPr lang="sl-SI" sz="1300" dirty="0" smtClean="0"/>
              <a:t>aporedje genoma celic </a:t>
            </a:r>
            <a:r>
              <a:rPr lang="sl-SI" sz="1300" dirty="0" err="1" smtClean="0"/>
              <a:t>HeLa</a:t>
            </a:r>
            <a:r>
              <a:rPr lang="sl-SI" sz="1300" dirty="0" smtClean="0"/>
              <a:t> </a:t>
            </a:r>
            <a:r>
              <a:rPr lang="sl-SI" sz="1300" dirty="0"/>
              <a:t>v </a:t>
            </a:r>
            <a:r>
              <a:rPr lang="sl-SI" sz="1300" dirty="0" smtClean="0"/>
              <a:t>bazi </a:t>
            </a:r>
            <a:r>
              <a:rPr lang="sl-SI" sz="1300" dirty="0"/>
              <a:t>podatkov, </a:t>
            </a:r>
            <a:r>
              <a:rPr lang="sl-SI" sz="1300" dirty="0" smtClean="0"/>
              <a:t>dostopni </a:t>
            </a:r>
            <a:r>
              <a:rPr lang="sl-SI" sz="1300" dirty="0"/>
              <a:t>znanstveni skupnosti </a:t>
            </a:r>
            <a:r>
              <a:rPr lang="sl-SI" sz="1300" dirty="0" smtClean="0"/>
              <a:t>(</a:t>
            </a:r>
            <a:r>
              <a:rPr lang="sl-SI" sz="1300" dirty="0" err="1" smtClean="0"/>
              <a:t>Steinmetz</a:t>
            </a:r>
            <a:r>
              <a:rPr lang="sl-SI" sz="1300" dirty="0" smtClean="0"/>
              <a:t> </a:t>
            </a:r>
            <a:r>
              <a:rPr lang="sl-SI" sz="1300" dirty="0"/>
              <a:t>et </a:t>
            </a:r>
            <a:r>
              <a:rPr lang="sl-SI" sz="1300" dirty="0" err="1" smtClean="0"/>
              <a:t>al</a:t>
            </a:r>
            <a:r>
              <a:rPr lang="sl-SI" sz="1300" dirty="0" smtClean="0"/>
              <a:t>.);</a:t>
            </a:r>
          </a:p>
          <a:p>
            <a:pPr>
              <a:lnSpc>
                <a:spcPct val="90000"/>
              </a:lnSpc>
              <a:spcAft>
                <a:spcPts val="300"/>
              </a:spcAft>
            </a:pPr>
            <a:r>
              <a:rPr lang="sl-SI" sz="1300" b="1" dirty="0" smtClean="0">
                <a:solidFill>
                  <a:srgbClr val="0070C0"/>
                </a:solidFill>
              </a:rPr>
              <a:t>2013</a:t>
            </a:r>
            <a:r>
              <a:rPr lang="sl-SI" sz="1300" dirty="0" smtClean="0"/>
              <a:t> </a:t>
            </a:r>
            <a:r>
              <a:rPr lang="sl-SI" sz="1300" dirty="0"/>
              <a:t>- </a:t>
            </a:r>
            <a:r>
              <a:rPr lang="sl-SI" sz="1300" dirty="0" err="1"/>
              <a:t>G</a:t>
            </a:r>
            <a:r>
              <a:rPr lang="sl-SI" sz="1300" dirty="0" err="1" smtClean="0"/>
              <a:t>enomika</a:t>
            </a:r>
            <a:r>
              <a:rPr lang="sl-SI" sz="1300" dirty="0" smtClean="0"/>
              <a:t> posameznih </a:t>
            </a:r>
            <a:r>
              <a:rPr lang="sl-SI" sz="1300" dirty="0"/>
              <a:t>celičnih linij. </a:t>
            </a:r>
            <a:r>
              <a:rPr lang="sl-SI" sz="1300" dirty="0" smtClean="0"/>
              <a:t>Predstavijo rezultate </a:t>
            </a:r>
            <a:r>
              <a:rPr lang="sl-SI" sz="1300" dirty="0" err="1" smtClean="0"/>
              <a:t>sekvenciranja</a:t>
            </a:r>
            <a:r>
              <a:rPr lang="sl-SI" sz="1300" dirty="0"/>
              <a:t> popolnega genoma celične linije </a:t>
            </a:r>
            <a:r>
              <a:rPr lang="sl-SI" sz="1300" dirty="0" err="1" smtClean="0"/>
              <a:t>HeLa</a:t>
            </a:r>
            <a:r>
              <a:rPr lang="sl-SI" sz="1300" dirty="0" smtClean="0"/>
              <a:t>. </a:t>
            </a:r>
          </a:p>
        </p:txBody>
      </p:sp>
      <p:sp>
        <p:nvSpPr>
          <p:cNvPr id="3" name="Pravokotnik 2"/>
          <p:cNvSpPr/>
          <p:nvPr/>
        </p:nvSpPr>
        <p:spPr>
          <a:xfrm>
            <a:off x="1452039" y="6088247"/>
            <a:ext cx="2141951" cy="215444"/>
          </a:xfrm>
          <a:prstGeom prst="rect">
            <a:avLst/>
          </a:prstGeom>
        </p:spPr>
        <p:txBody>
          <a:bodyPr wrap="square">
            <a:spAutoFit/>
          </a:bodyPr>
          <a:lstStyle/>
          <a:p>
            <a:r>
              <a:rPr lang="sl-SI" sz="800" dirty="0" smtClean="0">
                <a:solidFill>
                  <a:schemeClr val="tx1">
                    <a:lumMod val="50000"/>
                    <a:lumOff val="50000"/>
                  </a:schemeClr>
                </a:solidFill>
              </a:rPr>
              <a:t> </a:t>
            </a:r>
            <a:r>
              <a:rPr lang="en-GB" sz="800" dirty="0" smtClean="0">
                <a:solidFill>
                  <a:schemeClr val="tx1">
                    <a:lumMod val="50000"/>
                    <a:lumOff val="50000"/>
                  </a:schemeClr>
                </a:solidFill>
              </a:rPr>
              <a:t>https</a:t>
            </a:r>
            <a:r>
              <a:rPr lang="en-GB" sz="800" dirty="0">
                <a:solidFill>
                  <a:schemeClr val="tx1">
                    <a:lumMod val="50000"/>
                    <a:lumOff val="50000"/>
                  </a:schemeClr>
                </a:solidFill>
              </a:rPr>
              <a:t>://doi.org/10.3103/S0891416819040050</a:t>
            </a:r>
          </a:p>
        </p:txBody>
      </p:sp>
      <p:sp>
        <p:nvSpPr>
          <p:cNvPr id="4" name="Pravokotnik 3"/>
          <p:cNvSpPr/>
          <p:nvPr/>
        </p:nvSpPr>
        <p:spPr>
          <a:xfrm>
            <a:off x="217885" y="288683"/>
            <a:ext cx="8710688" cy="461665"/>
          </a:xfrm>
          <a:prstGeom prst="rect">
            <a:avLst/>
          </a:prstGeom>
        </p:spPr>
        <p:txBody>
          <a:bodyPr wrap="square">
            <a:spAutoFit/>
          </a:bodyPr>
          <a:lstStyle/>
          <a:p>
            <a:pPr lvl="0" algn="ctr"/>
            <a:r>
              <a:rPr lang="sl-SI" sz="2400" b="1" dirty="0">
                <a:solidFill>
                  <a:prstClr val="black"/>
                </a:solidFill>
              </a:rPr>
              <a:t>Zgodovina </a:t>
            </a:r>
            <a:r>
              <a:rPr lang="sl-SI" sz="2400" b="1" dirty="0" smtClean="0">
                <a:solidFill>
                  <a:prstClr val="black"/>
                </a:solidFill>
              </a:rPr>
              <a:t>celic </a:t>
            </a:r>
            <a:r>
              <a:rPr lang="sl-SI" sz="2400" b="1" dirty="0" err="1" smtClean="0">
                <a:solidFill>
                  <a:prstClr val="black"/>
                </a:solidFill>
              </a:rPr>
              <a:t>HeLa</a:t>
            </a:r>
            <a:r>
              <a:rPr lang="sl-SI" sz="2400" b="1" dirty="0" smtClean="0">
                <a:solidFill>
                  <a:prstClr val="black"/>
                </a:solidFill>
              </a:rPr>
              <a:t> v </a:t>
            </a:r>
            <a:r>
              <a:rPr lang="sl-SI" sz="2400" b="1" dirty="0">
                <a:solidFill>
                  <a:prstClr val="black"/>
                </a:solidFill>
              </a:rPr>
              <a:t>molekularni biologiji in medicini</a:t>
            </a:r>
            <a:r>
              <a:rPr lang="sl-SI" sz="2400" dirty="0">
                <a:solidFill>
                  <a:prstClr val="black"/>
                </a:solidFill>
              </a:rPr>
              <a:t> </a:t>
            </a:r>
            <a:endParaRPr lang="sl-SI" sz="1200" dirty="0">
              <a:solidFill>
                <a:prstClr val="black"/>
              </a:solidFill>
            </a:endParaRPr>
          </a:p>
        </p:txBody>
      </p:sp>
    </p:spTree>
    <p:extLst>
      <p:ext uri="{BB962C8B-B14F-4D97-AF65-F5344CB8AC3E}">
        <p14:creationId xmlns:p14="http://schemas.microsoft.com/office/powerpoint/2010/main" val="3840413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blufftontoday.com/sites/default/files/imagecache/superphoto/8276438.jpg"/>
          <p:cNvPicPr>
            <a:picLocks noChangeAspect="1" noChangeArrowheads="1"/>
          </p:cNvPicPr>
          <p:nvPr/>
        </p:nvPicPr>
        <p:blipFill>
          <a:blip r:embed="rId2">
            <a:extLst>
              <a:ext uri="{28A0092B-C50C-407E-A947-70E740481C1C}">
                <a14:useLocalDpi xmlns:a14="http://schemas.microsoft.com/office/drawing/2010/main" val="0"/>
              </a:ext>
            </a:extLst>
          </a:blip>
          <a:srcRect l="5452" r="3386" b="3114"/>
          <a:stretch>
            <a:fillRect/>
          </a:stretch>
        </p:blipFill>
        <p:spPr bwMode="auto">
          <a:xfrm>
            <a:off x="2930792" y="1615031"/>
            <a:ext cx="2835000"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p:nvPr/>
        </p:nvSpPr>
        <p:spPr>
          <a:xfrm>
            <a:off x="2159856" y="323507"/>
            <a:ext cx="4847353" cy="461665"/>
          </a:xfrm>
          <a:prstGeom prst="rect">
            <a:avLst/>
          </a:prstGeom>
        </p:spPr>
        <p:txBody>
          <a:bodyPr wrap="none">
            <a:spAutoFit/>
          </a:bodyPr>
          <a:lstStyle/>
          <a:p>
            <a:r>
              <a:rPr lang="sl-SI" sz="2400" b="1" dirty="0"/>
              <a:t>Hvaležni smo pokojni </a:t>
            </a:r>
            <a:r>
              <a:rPr lang="sl-SI" sz="2400" b="1" dirty="0" err="1"/>
              <a:t>Henrietti</a:t>
            </a:r>
            <a:r>
              <a:rPr lang="sl-SI" sz="2400" b="1" dirty="0"/>
              <a:t> </a:t>
            </a:r>
            <a:r>
              <a:rPr lang="sl-SI" sz="2400" b="1" dirty="0" err="1" smtClean="0"/>
              <a:t>Lacks</a:t>
            </a:r>
            <a:endParaRPr lang="en-GB" sz="2400" b="1" dirty="0"/>
          </a:p>
        </p:txBody>
      </p:sp>
      <p:sp>
        <p:nvSpPr>
          <p:cNvPr id="6" name="Rectangle 1"/>
          <p:cNvSpPr>
            <a:spLocks noChangeArrowheads="1"/>
          </p:cNvSpPr>
          <p:nvPr/>
        </p:nvSpPr>
        <p:spPr bwMode="auto">
          <a:xfrm>
            <a:off x="258886" y="718230"/>
            <a:ext cx="2742312" cy="4716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38088" numCol="1" anchor="ctr" anchorCtr="0" compatLnSpc="1">
            <a:prstTxWarp prst="textNoShape">
              <a:avLst/>
            </a:prstTxWarp>
            <a:spAutoFit/>
          </a:bodyPr>
          <a:lstStyle/>
          <a:p>
            <a:pPr defTabSz="914400" eaLnBrk="0" fontAlgn="base" hangingPunct="0">
              <a:spcBef>
                <a:spcPct val="0"/>
              </a:spcBef>
              <a:spcAft>
                <a:spcPct val="0"/>
              </a:spcAft>
            </a:pPr>
            <a:r>
              <a:rPr lang="sl-SI" altLang="en-US" sz="1400" b="1" dirty="0" smtClean="0">
                <a:latin typeface="Calibri" pitchFamily="34" charset="0"/>
                <a:ea typeface="Times New Roman" pitchFamily="18" charset="0"/>
                <a:cs typeface="Calibri" pitchFamily="34" charset="0"/>
              </a:rPr>
              <a:t>Nesmrtno </a:t>
            </a:r>
            <a:r>
              <a:rPr lang="sl-SI" altLang="en-US" sz="1400" b="1" dirty="0">
                <a:latin typeface="Calibri" pitchFamily="34" charset="0"/>
                <a:ea typeface="Times New Roman" pitchFamily="18" charset="0"/>
                <a:cs typeface="Calibri" pitchFamily="34" charset="0"/>
              </a:rPr>
              <a:t>življenje </a:t>
            </a:r>
            <a:r>
              <a:rPr lang="sl-SI" altLang="en-US" sz="1400" b="1" dirty="0" err="1">
                <a:latin typeface="Calibri" pitchFamily="34" charset="0"/>
                <a:ea typeface="Times New Roman" pitchFamily="18" charset="0"/>
                <a:cs typeface="Calibri" pitchFamily="34" charset="0"/>
              </a:rPr>
              <a:t>Henriette</a:t>
            </a:r>
            <a:r>
              <a:rPr lang="sl-SI" altLang="en-US" sz="1400" b="1" dirty="0">
                <a:latin typeface="Calibri" pitchFamily="34" charset="0"/>
                <a:ea typeface="Times New Roman" pitchFamily="18" charset="0"/>
                <a:cs typeface="Calibri" pitchFamily="34" charset="0"/>
              </a:rPr>
              <a:t> </a:t>
            </a:r>
            <a:r>
              <a:rPr lang="sl-SI" altLang="en-US" sz="1400" b="1" dirty="0" err="1" smtClean="0">
                <a:latin typeface="Calibri" pitchFamily="34" charset="0"/>
                <a:ea typeface="Times New Roman" pitchFamily="18" charset="0"/>
                <a:cs typeface="Calibri" pitchFamily="34" charset="0"/>
              </a:rPr>
              <a:t>Lacks</a:t>
            </a:r>
            <a:r>
              <a:rPr lang="sl-SI" altLang="en-US" sz="1400" b="1" dirty="0" smtClean="0">
                <a:latin typeface="Calibri" pitchFamily="34" charset="0"/>
                <a:ea typeface="Times New Roman" pitchFamily="18" charset="0"/>
                <a:cs typeface="Calibri" pitchFamily="34" charset="0"/>
              </a:rPr>
              <a:t> </a:t>
            </a:r>
            <a:r>
              <a:rPr lang="sl-SI" altLang="en-US" sz="1400" dirty="0">
                <a:latin typeface="Calibri" pitchFamily="34" charset="0"/>
                <a:ea typeface="Times New Roman" pitchFamily="18" charset="0"/>
                <a:cs typeface="Calibri" pitchFamily="34" charset="0"/>
              </a:rPr>
              <a:t>je zgodba o </a:t>
            </a:r>
            <a:r>
              <a:rPr lang="sl-SI" altLang="en-US" sz="1400" b="1" dirty="0">
                <a:latin typeface="Calibri" pitchFamily="34" charset="0"/>
                <a:ea typeface="Times New Roman" pitchFamily="18" charset="0"/>
                <a:cs typeface="Calibri" pitchFamily="34" charset="0"/>
              </a:rPr>
              <a:t>veličastnem znanstvenem napredku, medicinski etiki in rasizmu</a:t>
            </a:r>
            <a:r>
              <a:rPr lang="sl-SI" altLang="en-US" sz="1400" dirty="0">
                <a:latin typeface="Calibri" pitchFamily="34" charset="0"/>
                <a:ea typeface="Times New Roman" pitchFamily="18" charset="0"/>
                <a:cs typeface="Calibri" pitchFamily="34" charset="0"/>
              </a:rPr>
              <a:t>, </a:t>
            </a:r>
            <a:r>
              <a:rPr lang="sl-SI" altLang="en-US" sz="1400" dirty="0" smtClean="0">
                <a:latin typeface="Calibri" pitchFamily="34" charset="0"/>
                <a:ea typeface="Times New Roman" pitchFamily="18" charset="0"/>
                <a:cs typeface="Calibri" pitchFamily="34" charset="0"/>
              </a:rPr>
              <a:t>hkrati </a:t>
            </a:r>
            <a:r>
              <a:rPr lang="sl-SI" altLang="en-US" sz="1400" dirty="0">
                <a:latin typeface="Calibri" pitchFamily="34" charset="0"/>
                <a:ea typeface="Times New Roman" pitchFamily="18" charset="0"/>
                <a:cs typeface="Calibri" pitchFamily="34" charset="0"/>
              </a:rPr>
              <a:t>pa presunljiva pripoved o človeških usodah, o materi in otrocih, ki matere skorajda niso poznali.</a:t>
            </a:r>
          </a:p>
          <a:p>
            <a:pPr marL="0" marR="0" lvl="0" indent="0" defTabSz="914400" rtl="0" eaLnBrk="0" fontAlgn="base" latinLnBrk="0" hangingPunct="0">
              <a:lnSpc>
                <a:spcPct val="100000"/>
              </a:lnSpc>
              <a:spcBef>
                <a:spcPct val="0"/>
              </a:spcBef>
              <a:spcAft>
                <a:spcPct val="0"/>
              </a:spcAft>
              <a:buClrTx/>
              <a:buSzTx/>
              <a:buFontTx/>
              <a:buNone/>
              <a:tabLst/>
            </a:pPr>
            <a:r>
              <a:rPr kumimoji="0" lang="sl-SI" altLang="en-US"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Knjiga, ki jo je napisala </a:t>
            </a:r>
            <a:r>
              <a:rPr kumimoji="0" lang="sl-SI" altLang="en-US" sz="14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Rebecca</a:t>
            </a:r>
            <a:r>
              <a:rPr kumimoji="0" lang="sl-SI" altLang="en-US"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sl-SI" altLang="en-US" sz="14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Skloot</a:t>
            </a:r>
            <a:r>
              <a:rPr kumimoji="0" lang="sl-SI" altLang="en-US"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in je izšla tudi v slovenščini pri založbi Mladinska knjiga.</a:t>
            </a:r>
          </a:p>
          <a:p>
            <a:pPr marL="0" marR="0" lvl="0" indent="0" defTabSz="914400" rtl="0" eaLnBrk="0" fontAlgn="base" latinLnBrk="0" hangingPunct="0">
              <a:lnSpc>
                <a:spcPct val="100000"/>
              </a:lnSpc>
              <a:spcBef>
                <a:spcPct val="0"/>
              </a:spcBef>
              <a:spcAft>
                <a:spcPct val="0"/>
              </a:spcAft>
              <a:buClrTx/>
              <a:buSzTx/>
              <a:buFontTx/>
              <a:buNone/>
              <a:tabLst/>
            </a:pPr>
            <a:r>
              <a:rPr kumimoji="0" lang="sl-SI" altLang="en-US"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p>
          <a:p>
            <a:pPr lvl="0" defTabSz="914400" eaLnBrk="0" fontAlgn="base" hangingPunct="0">
              <a:spcBef>
                <a:spcPct val="0"/>
              </a:spcBef>
              <a:spcAft>
                <a:spcPct val="0"/>
              </a:spcAft>
            </a:pPr>
            <a:r>
              <a:rPr lang="sl-SI" altLang="en-US" sz="1400" dirty="0" smtClean="0">
                <a:solidFill>
                  <a:srgbClr val="0070C0"/>
                </a:solidFill>
                <a:latin typeface="Calibri" pitchFamily="34" charset="0"/>
                <a:ea typeface="Times New Roman" pitchFamily="18" charset="0"/>
                <a:cs typeface="Calibri" pitchFamily="34" charset="0"/>
              </a:rPr>
              <a:t>»</a:t>
            </a:r>
            <a:r>
              <a:rPr lang="sl-SI" altLang="en-US" sz="1400" i="1" dirty="0" smtClean="0">
                <a:solidFill>
                  <a:srgbClr val="0070C0"/>
                </a:solidFill>
                <a:latin typeface="Calibri" pitchFamily="34" charset="0"/>
                <a:ea typeface="Times New Roman" pitchFamily="18" charset="0"/>
                <a:cs typeface="Calibri" pitchFamily="34" charset="0"/>
              </a:rPr>
              <a:t>Njeni </a:t>
            </a:r>
            <a:r>
              <a:rPr lang="sl-SI" altLang="en-US" sz="1400" i="1" dirty="0">
                <a:solidFill>
                  <a:srgbClr val="0070C0"/>
                </a:solidFill>
                <a:latin typeface="Calibri" pitchFamily="34" charset="0"/>
                <a:ea typeface="Times New Roman" pitchFamily="18" charset="0"/>
                <a:cs typeface="Calibri" pitchFamily="34" charset="0"/>
              </a:rPr>
              <a:t>otroci o vsem tem niso vedeli nič, zato jih je pošteno pretreslo, ko so spoznali, da celice njihove matere v velikanskih količinah živijo po vsem svetu. S celicami </a:t>
            </a:r>
            <a:r>
              <a:rPr lang="sl-SI" altLang="en-US" sz="1400" i="1" dirty="0" err="1">
                <a:solidFill>
                  <a:srgbClr val="0070C0"/>
                </a:solidFill>
                <a:latin typeface="Calibri" pitchFamily="34" charset="0"/>
                <a:ea typeface="Times New Roman" pitchFamily="18" charset="0"/>
                <a:cs typeface="Calibri" pitchFamily="34" charset="0"/>
              </a:rPr>
              <a:t>HeLa</a:t>
            </a:r>
            <a:r>
              <a:rPr lang="sl-SI" altLang="en-US" sz="1400" i="1" dirty="0">
                <a:solidFill>
                  <a:srgbClr val="0070C0"/>
                </a:solidFill>
                <a:latin typeface="Calibri" pitchFamily="34" charset="0"/>
                <a:ea typeface="Times New Roman" pitchFamily="18" charset="0"/>
                <a:cs typeface="Calibri" pitchFamily="34" charset="0"/>
              </a:rPr>
              <a:t> sklepajo milijardne kupčije, </a:t>
            </a:r>
            <a:r>
              <a:rPr lang="sl-SI" altLang="en-US" sz="1400" i="1" dirty="0" err="1">
                <a:solidFill>
                  <a:srgbClr val="0070C0"/>
                </a:solidFill>
                <a:latin typeface="Calibri" pitchFamily="34" charset="0"/>
                <a:ea typeface="Times New Roman" pitchFamily="18" charset="0"/>
                <a:cs typeface="Calibri" pitchFamily="34" charset="0"/>
              </a:rPr>
              <a:t>Henrietta</a:t>
            </a:r>
            <a:r>
              <a:rPr lang="sl-SI" altLang="en-US" sz="1400" i="1" dirty="0">
                <a:solidFill>
                  <a:srgbClr val="0070C0"/>
                </a:solidFill>
                <a:latin typeface="Calibri" pitchFamily="34" charset="0"/>
                <a:ea typeface="Times New Roman" pitchFamily="18" charset="0"/>
                <a:cs typeface="Calibri" pitchFamily="34" charset="0"/>
              </a:rPr>
              <a:t> pa je ostala anonimna in njeni svojci si ne morejo privoščiti osnovnega zdravstvenega zavarovanja</a:t>
            </a:r>
            <a:r>
              <a:rPr lang="sl-SI" altLang="en-US" sz="1400" i="1" dirty="0" smtClean="0">
                <a:solidFill>
                  <a:srgbClr val="0070C0"/>
                </a:solidFill>
                <a:latin typeface="Calibri" pitchFamily="34" charset="0"/>
                <a:ea typeface="Times New Roman" pitchFamily="18" charset="0"/>
                <a:cs typeface="Calibri" pitchFamily="34" charset="0"/>
              </a:rPr>
              <a:t>.</a:t>
            </a:r>
            <a:r>
              <a:rPr lang="sl-SI" altLang="en-US" sz="1400" dirty="0" smtClean="0">
                <a:solidFill>
                  <a:srgbClr val="0070C0"/>
                </a:solidFill>
                <a:latin typeface="Calibri" pitchFamily="34" charset="0"/>
                <a:ea typeface="Times New Roman" pitchFamily="18" charset="0"/>
                <a:cs typeface="Calibri" pitchFamily="34" charset="0"/>
              </a:rPr>
              <a:t>«</a:t>
            </a:r>
            <a:endParaRPr lang="sl-SI" altLang="en-US" sz="1400" dirty="0">
              <a:solidFill>
                <a:srgbClr val="0070C0"/>
              </a:solidFill>
              <a:latin typeface="Calibri" pitchFamily="34" charset="0"/>
              <a:ea typeface="Times New Roman" pitchFamily="18" charset="0"/>
              <a:cs typeface="Calibri" pitchFamily="34" charset="0"/>
            </a:endParaRPr>
          </a:p>
        </p:txBody>
      </p:sp>
      <p:sp>
        <p:nvSpPr>
          <p:cNvPr id="7" name="Rectangle 1"/>
          <p:cNvSpPr>
            <a:spLocks noChangeArrowheads="1"/>
          </p:cNvSpPr>
          <p:nvPr/>
        </p:nvSpPr>
        <p:spPr bwMode="auto">
          <a:xfrm>
            <a:off x="5876014" y="701567"/>
            <a:ext cx="3267986" cy="5362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38088" numCol="1" anchor="ctr" anchorCtr="0" compatLnSpc="1">
            <a:prstTxWarp prst="textNoShape">
              <a:avLst/>
            </a:prstTxWarp>
            <a:spAutoFit/>
          </a:bodyPr>
          <a:lstStyle/>
          <a:p>
            <a:pPr lvl="0" defTabSz="914400" fontAlgn="base">
              <a:spcBef>
                <a:spcPct val="0"/>
              </a:spcBef>
              <a:spcAft>
                <a:spcPct val="0"/>
              </a:spcAft>
            </a:pPr>
            <a:r>
              <a:rPr lang="sl-SI" altLang="en-US" sz="1400" b="1" dirty="0" smtClean="0">
                <a:ea typeface="Times New Roman" pitchFamily="18" charset="0"/>
                <a:cs typeface="Times New Roman" pitchFamily="18" charset="0"/>
              </a:rPr>
              <a:t>Sporazum </a:t>
            </a:r>
            <a:r>
              <a:rPr lang="sl-SI" altLang="en-US" sz="1400" b="1" dirty="0">
                <a:ea typeface="Times New Roman" pitchFamily="18" charset="0"/>
                <a:cs typeface="Times New Roman" pitchFamily="18" charset="0"/>
              </a:rPr>
              <a:t>o dostopu do genoma </a:t>
            </a:r>
            <a:r>
              <a:rPr lang="sl-SI" altLang="en-US" sz="1400" b="1" dirty="0" err="1" smtClean="0">
                <a:ea typeface="Times New Roman" pitchFamily="18" charset="0"/>
                <a:cs typeface="Times New Roman" pitchFamily="18" charset="0"/>
              </a:rPr>
              <a:t>HeLa</a:t>
            </a:r>
            <a:r>
              <a:rPr lang="sl-SI" altLang="en-US" sz="1400" b="1" dirty="0" smtClean="0">
                <a:ea typeface="Times New Roman" pitchFamily="18" charset="0"/>
                <a:cs typeface="Times New Roman" pitchFamily="18" charset="0"/>
              </a:rPr>
              <a:t> </a:t>
            </a:r>
            <a:r>
              <a:rPr lang="sl-SI" altLang="en-US" sz="1400" dirty="0" smtClean="0">
                <a:ea typeface="Times New Roman" pitchFamily="18" charset="0"/>
                <a:cs typeface="Times New Roman" pitchFamily="18" charset="0"/>
              </a:rPr>
              <a:t>med ameriškim nacionalnim inštitutom za zdravje (NIH) in družino </a:t>
            </a:r>
            <a:r>
              <a:rPr lang="sl-SI" altLang="en-US" sz="1400" dirty="0" err="1" smtClean="0">
                <a:ea typeface="Times New Roman" pitchFamily="18" charset="0"/>
                <a:cs typeface="Times New Roman" pitchFamily="18" charset="0"/>
              </a:rPr>
              <a:t>Lacks</a:t>
            </a:r>
            <a:r>
              <a:rPr lang="sl-SI" altLang="en-US" sz="1400" dirty="0" smtClean="0">
                <a:ea typeface="Times New Roman" pitchFamily="18" charset="0"/>
                <a:cs typeface="Times New Roman" pitchFamily="18" charset="0"/>
              </a:rPr>
              <a:t> (3. 2013): </a:t>
            </a:r>
          </a:p>
          <a:p>
            <a:pPr lvl="0" defTabSz="914400" fontAlgn="base">
              <a:spcBef>
                <a:spcPct val="0"/>
              </a:spcBef>
              <a:spcAft>
                <a:spcPct val="0"/>
              </a:spcAft>
            </a:pPr>
            <a:r>
              <a:rPr lang="sl-SI" altLang="en-US" sz="1400" dirty="0" smtClean="0">
                <a:solidFill>
                  <a:srgbClr val="0070C0"/>
                </a:solidFill>
                <a:ea typeface="Times New Roman" pitchFamily="18" charset="0"/>
                <a:cs typeface="Times New Roman" pitchFamily="18" charset="0"/>
              </a:rPr>
              <a:t>»</a:t>
            </a:r>
            <a:r>
              <a:rPr lang="sl-SI" altLang="en-US" sz="1400" i="1" dirty="0" smtClean="0">
                <a:solidFill>
                  <a:srgbClr val="0070C0"/>
                </a:solidFill>
                <a:ea typeface="Times New Roman" pitchFamily="18" charset="0"/>
                <a:cs typeface="Times New Roman" pitchFamily="18" charset="0"/>
              </a:rPr>
              <a:t>Skupaj smo oblikovali pot, ki obravnava zaskrbljenost družine, vključno s privolitvijo in zasebnostjo, hkrati pa daje znanstvenicam, znanstvenikom na voljo podatke o </a:t>
            </a:r>
            <a:r>
              <a:rPr lang="sl-SI" altLang="en-US" sz="1400" i="1" dirty="0" err="1" smtClean="0">
                <a:solidFill>
                  <a:srgbClr val="0070C0"/>
                </a:solidFill>
                <a:ea typeface="Times New Roman" pitchFamily="18" charset="0"/>
                <a:cs typeface="Times New Roman" pitchFamily="18" charset="0"/>
              </a:rPr>
              <a:t>genomskem</a:t>
            </a:r>
            <a:r>
              <a:rPr lang="sl-SI" altLang="en-US" sz="1400" i="1" dirty="0" smtClean="0">
                <a:solidFill>
                  <a:srgbClr val="0070C0"/>
                </a:solidFill>
                <a:ea typeface="Times New Roman" pitchFamily="18" charset="0"/>
                <a:cs typeface="Times New Roman" pitchFamily="18" charset="0"/>
              </a:rPr>
              <a:t> zaporedju </a:t>
            </a:r>
            <a:r>
              <a:rPr lang="sl-SI" altLang="en-US" sz="1400" i="1" dirty="0" err="1" smtClean="0">
                <a:solidFill>
                  <a:srgbClr val="0070C0"/>
                </a:solidFill>
                <a:ea typeface="Times New Roman" pitchFamily="18" charset="0"/>
                <a:cs typeface="Times New Roman" pitchFamily="18" charset="0"/>
              </a:rPr>
              <a:t>HeLa</a:t>
            </a:r>
            <a:r>
              <a:rPr lang="sl-SI" altLang="en-US" sz="1400" i="1" dirty="0" smtClean="0">
                <a:solidFill>
                  <a:srgbClr val="0070C0"/>
                </a:solidFill>
                <a:ea typeface="Times New Roman" pitchFamily="18" charset="0"/>
                <a:cs typeface="Times New Roman" pitchFamily="18" charset="0"/>
              </a:rPr>
              <a:t> za nadaljnjo zavezo družine biomedicinskim raziskavam.</a:t>
            </a:r>
            <a:r>
              <a:rPr lang="sl-SI" altLang="en-US" sz="1400" dirty="0" smtClean="0">
                <a:solidFill>
                  <a:srgbClr val="0070C0"/>
                </a:solidFill>
                <a:ea typeface="Times New Roman" pitchFamily="18" charset="0"/>
                <a:cs typeface="Times New Roman" pitchFamily="18" charset="0"/>
              </a:rPr>
              <a:t>«</a:t>
            </a:r>
          </a:p>
          <a:p>
            <a:pPr lvl="0" defTabSz="914400" fontAlgn="base">
              <a:spcBef>
                <a:spcPct val="0"/>
              </a:spcBef>
              <a:spcAft>
                <a:spcPct val="0"/>
              </a:spcAft>
            </a:pPr>
            <a:endParaRPr lang="sl-SI" altLang="en-US" sz="1400" dirty="0" smtClean="0">
              <a:ea typeface="Times New Roman" pitchFamily="18" charset="0"/>
              <a:cs typeface="Times New Roman" pitchFamily="18" charset="0"/>
            </a:endParaRPr>
          </a:p>
          <a:p>
            <a:pPr lvl="0" defTabSz="914400" fontAlgn="base">
              <a:spcBef>
                <a:spcPct val="0"/>
              </a:spcBef>
              <a:spcAft>
                <a:spcPct val="0"/>
              </a:spcAft>
            </a:pPr>
            <a:r>
              <a:rPr lang="sl-SI" altLang="en-US" sz="1400" b="1" dirty="0" smtClean="0">
                <a:ea typeface="Times New Roman" pitchFamily="18" charset="0"/>
                <a:cs typeface="Times New Roman" pitchFamily="18" charset="0"/>
              </a:rPr>
              <a:t>Zahvala raziskovalk in raziskovalcev </a:t>
            </a:r>
            <a:endParaRPr lang="sl-SI" altLang="en-US" sz="1400" b="1" dirty="0">
              <a:ea typeface="Times New Roman" pitchFamily="18" charset="0"/>
              <a:cs typeface="Times New Roman" pitchFamily="18" charset="0"/>
            </a:endParaRPr>
          </a:p>
          <a:p>
            <a:pPr lvl="0" defTabSz="914400" fontAlgn="base">
              <a:spcBef>
                <a:spcPct val="0"/>
              </a:spcBef>
              <a:spcAft>
                <a:spcPct val="0"/>
              </a:spcAft>
            </a:pPr>
            <a:r>
              <a:rPr lang="sl-SI" altLang="en-US" sz="1400" dirty="0" smtClean="0">
                <a:ea typeface="Times New Roman" pitchFamily="18" charset="0"/>
                <a:cs typeface="Times New Roman" pitchFamily="18" charset="0"/>
              </a:rPr>
              <a:t>v prispevku, ki je obravnaval genomom </a:t>
            </a:r>
            <a:r>
              <a:rPr lang="sl-SI" altLang="en-US" sz="1400" dirty="0" err="1" smtClean="0">
                <a:ea typeface="Times New Roman" pitchFamily="18" charset="0"/>
                <a:cs typeface="Times New Roman" pitchFamily="18" charset="0"/>
              </a:rPr>
              <a:t>HeLa</a:t>
            </a:r>
            <a:r>
              <a:rPr lang="sl-SI" altLang="en-US" sz="1400" dirty="0" smtClean="0">
                <a:ea typeface="Times New Roman" pitchFamily="18" charset="0"/>
                <a:cs typeface="Times New Roman" pitchFamily="18" charset="0"/>
              </a:rPr>
              <a:t> (7</a:t>
            </a:r>
            <a:r>
              <a:rPr lang="sl-SI" altLang="en-US" sz="1400" dirty="0">
                <a:ea typeface="Times New Roman" pitchFamily="18" charset="0"/>
                <a:cs typeface="Times New Roman" pitchFamily="18" charset="0"/>
              </a:rPr>
              <a:t>. </a:t>
            </a:r>
            <a:r>
              <a:rPr lang="sl-SI" altLang="en-US" sz="1400" dirty="0" smtClean="0">
                <a:ea typeface="Times New Roman" pitchFamily="18" charset="0"/>
                <a:cs typeface="Times New Roman" pitchFamily="18" charset="0"/>
              </a:rPr>
              <a:t>8. 2013): </a:t>
            </a:r>
          </a:p>
          <a:p>
            <a:pPr lvl="0" defTabSz="914400" fontAlgn="base">
              <a:spcBef>
                <a:spcPct val="0"/>
              </a:spcBef>
              <a:spcAft>
                <a:spcPct val="0"/>
              </a:spcAft>
            </a:pPr>
            <a:r>
              <a:rPr lang="sl-SI" altLang="en-US" sz="1400" dirty="0" smtClean="0">
                <a:solidFill>
                  <a:srgbClr val="0070C0"/>
                </a:solidFill>
                <a:ea typeface="Times New Roman" pitchFamily="18" charset="0"/>
                <a:cs typeface="Times New Roman" pitchFamily="18" charset="0"/>
              </a:rPr>
              <a:t>»</a:t>
            </a:r>
            <a:r>
              <a:rPr lang="sl-SI" altLang="en-US" sz="1400" i="1" dirty="0" smtClean="0">
                <a:solidFill>
                  <a:srgbClr val="0070C0"/>
                </a:solidFill>
                <a:ea typeface="Times New Roman" pitchFamily="18" charset="0"/>
                <a:cs typeface="Times New Roman" pitchFamily="18" charset="0"/>
              </a:rPr>
              <a:t>Zaporedje genoma, opisano v tem prispevku, smo pridobili iz celične linije </a:t>
            </a:r>
            <a:r>
              <a:rPr lang="sl-SI" altLang="en-US" sz="1400" i="1" dirty="0" err="1" smtClean="0">
                <a:solidFill>
                  <a:srgbClr val="0070C0"/>
                </a:solidFill>
                <a:ea typeface="Times New Roman" pitchFamily="18" charset="0"/>
                <a:cs typeface="Times New Roman" pitchFamily="18" charset="0"/>
              </a:rPr>
              <a:t>HeLa</a:t>
            </a:r>
            <a:r>
              <a:rPr lang="sl-SI" altLang="en-US" sz="1400" i="1" dirty="0" smtClean="0">
                <a:solidFill>
                  <a:srgbClr val="0070C0"/>
                </a:solidFill>
                <a:ea typeface="Times New Roman" pitchFamily="18" charset="0"/>
                <a:cs typeface="Times New Roman" pitchFamily="18" charset="0"/>
              </a:rPr>
              <a:t>. </a:t>
            </a:r>
            <a:r>
              <a:rPr lang="sl-SI" altLang="en-US" sz="1400" i="1" dirty="0" err="1" smtClean="0">
                <a:solidFill>
                  <a:srgbClr val="0070C0"/>
                </a:solidFill>
                <a:ea typeface="Times New Roman" pitchFamily="18" charset="0"/>
                <a:cs typeface="Times New Roman" pitchFamily="18" charset="0"/>
              </a:rPr>
              <a:t>Henrietta</a:t>
            </a:r>
            <a:r>
              <a:rPr lang="sl-SI" altLang="en-US" sz="1400" i="1" dirty="0" smtClean="0">
                <a:solidFill>
                  <a:srgbClr val="0070C0"/>
                </a:solidFill>
                <a:ea typeface="Times New Roman" pitchFamily="18" charset="0"/>
                <a:cs typeface="Times New Roman" pitchFamily="18" charset="0"/>
              </a:rPr>
              <a:t> </a:t>
            </a:r>
            <a:r>
              <a:rPr lang="sl-SI" altLang="en-US" sz="1400" i="1" dirty="0" err="1" smtClean="0">
                <a:solidFill>
                  <a:srgbClr val="0070C0"/>
                </a:solidFill>
                <a:ea typeface="Times New Roman" pitchFamily="18" charset="0"/>
                <a:cs typeface="Times New Roman" pitchFamily="18" charset="0"/>
              </a:rPr>
              <a:t>Lacks</a:t>
            </a:r>
            <a:r>
              <a:rPr lang="sl-SI" altLang="en-US" sz="1400" i="1" dirty="0" smtClean="0">
                <a:solidFill>
                  <a:srgbClr val="0070C0"/>
                </a:solidFill>
                <a:ea typeface="Times New Roman" pitchFamily="18" charset="0"/>
                <a:cs typeface="Times New Roman" pitchFamily="18" charset="0"/>
              </a:rPr>
              <a:t> in celična linija </a:t>
            </a:r>
            <a:r>
              <a:rPr lang="sl-SI" altLang="en-US" sz="1400" i="1" dirty="0" err="1" smtClean="0">
                <a:solidFill>
                  <a:srgbClr val="0070C0"/>
                </a:solidFill>
                <a:ea typeface="Times New Roman" pitchFamily="18" charset="0"/>
                <a:cs typeface="Times New Roman" pitchFamily="18" charset="0"/>
              </a:rPr>
              <a:t>HeLa</a:t>
            </a:r>
            <a:r>
              <a:rPr lang="sl-SI" altLang="en-US" sz="1400" i="1" dirty="0" smtClean="0">
                <a:solidFill>
                  <a:srgbClr val="0070C0"/>
                </a:solidFill>
                <a:ea typeface="Times New Roman" pitchFamily="18" charset="0"/>
                <a:cs typeface="Times New Roman" pitchFamily="18" charset="0"/>
              </a:rPr>
              <a:t>, ki je nastala iz njenih tumorskih celic leta 1951, sta pomembno prispevala k znanstvenemu napredku in napredku v zdravju ljudi. Hvaležni smo pokojni </a:t>
            </a:r>
            <a:r>
              <a:rPr lang="sl-SI" altLang="en-US" sz="1400" i="1" dirty="0" err="1" smtClean="0">
                <a:solidFill>
                  <a:srgbClr val="0070C0"/>
                </a:solidFill>
                <a:ea typeface="Times New Roman" pitchFamily="18" charset="0"/>
                <a:cs typeface="Times New Roman" pitchFamily="18" charset="0"/>
              </a:rPr>
              <a:t>Henrietti</a:t>
            </a:r>
            <a:r>
              <a:rPr lang="sl-SI" altLang="en-US" sz="1400" i="1" dirty="0" smtClean="0">
                <a:solidFill>
                  <a:srgbClr val="0070C0"/>
                </a:solidFill>
                <a:ea typeface="Times New Roman" pitchFamily="18" charset="0"/>
                <a:cs typeface="Times New Roman" pitchFamily="18" charset="0"/>
              </a:rPr>
              <a:t> </a:t>
            </a:r>
            <a:r>
              <a:rPr lang="sl-SI" altLang="en-US" sz="1400" i="1" dirty="0" err="1" smtClean="0">
                <a:solidFill>
                  <a:srgbClr val="0070C0"/>
                </a:solidFill>
                <a:ea typeface="Times New Roman" pitchFamily="18" charset="0"/>
                <a:cs typeface="Times New Roman" pitchFamily="18" charset="0"/>
              </a:rPr>
              <a:t>Lacks</a:t>
            </a:r>
            <a:r>
              <a:rPr lang="sl-SI" altLang="en-US" sz="1400" i="1" dirty="0" smtClean="0">
                <a:solidFill>
                  <a:srgbClr val="0070C0"/>
                </a:solidFill>
                <a:ea typeface="Times New Roman" pitchFamily="18" charset="0"/>
                <a:cs typeface="Times New Roman" pitchFamily="18" charset="0"/>
              </a:rPr>
              <a:t> in njenim preživelim družinskim članom za njihov prispevek k biomedicinskim raziskavam.</a:t>
            </a:r>
            <a:r>
              <a:rPr lang="sl-SI" altLang="en-US" sz="1400" dirty="0" smtClean="0">
                <a:solidFill>
                  <a:srgbClr val="0070C0"/>
                </a:solidFill>
                <a:ea typeface="Times New Roman" pitchFamily="18" charset="0"/>
                <a:cs typeface="Times New Roman" pitchFamily="18" charset="0"/>
              </a:rPr>
              <a:t>«</a:t>
            </a:r>
          </a:p>
        </p:txBody>
      </p:sp>
      <p:pic>
        <p:nvPicPr>
          <p:cNvPr id="8" name="Picture 13" descr="http://www.mladinska.com/_files/12564/hela_text_no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792" y="3246290"/>
            <a:ext cx="2835000" cy="104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avokotnik 8"/>
          <p:cNvSpPr/>
          <p:nvPr/>
        </p:nvSpPr>
        <p:spPr>
          <a:xfrm>
            <a:off x="1470875" y="5723059"/>
            <a:ext cx="3060646" cy="584775"/>
          </a:xfrm>
          <a:prstGeom prst="rect">
            <a:avLst/>
          </a:prstGeom>
        </p:spPr>
        <p:txBody>
          <a:bodyPr wrap="square">
            <a:spAutoFit/>
          </a:bodyPr>
          <a:lstStyle/>
          <a:p>
            <a:pPr defTabSz="914400" fontAlgn="base">
              <a:spcBef>
                <a:spcPct val="0"/>
              </a:spcBef>
              <a:spcAft>
                <a:spcPct val="0"/>
              </a:spcAft>
            </a:pPr>
            <a:r>
              <a:rPr lang="sl-SI" sz="800" dirty="0">
                <a:solidFill>
                  <a:schemeClr val="tx1">
                    <a:lumMod val="50000"/>
                    <a:lumOff val="50000"/>
                  </a:schemeClr>
                </a:solidFill>
              </a:rPr>
              <a:t>R. </a:t>
            </a:r>
            <a:r>
              <a:rPr lang="sl-SI" sz="800" dirty="0" err="1">
                <a:solidFill>
                  <a:schemeClr val="tx1">
                    <a:lumMod val="50000"/>
                    <a:lumOff val="50000"/>
                  </a:schemeClr>
                </a:solidFill>
              </a:rPr>
              <a:t>Skloot</a:t>
            </a:r>
            <a:r>
              <a:rPr lang="sl-SI" sz="800" dirty="0">
                <a:solidFill>
                  <a:schemeClr val="tx1">
                    <a:lumMod val="50000"/>
                    <a:lumOff val="50000"/>
                  </a:schemeClr>
                </a:solidFill>
              </a:rPr>
              <a:t>. </a:t>
            </a:r>
            <a:r>
              <a:rPr lang="sl-SI" sz="800" dirty="0" smtClean="0">
                <a:solidFill>
                  <a:schemeClr val="tx1">
                    <a:lumMod val="50000"/>
                    <a:lumOff val="50000"/>
                  </a:schemeClr>
                </a:solidFill>
              </a:rPr>
              <a:t>Nesmrtno </a:t>
            </a:r>
            <a:r>
              <a:rPr lang="sl-SI" sz="800" dirty="0">
                <a:solidFill>
                  <a:schemeClr val="tx1">
                    <a:lumMod val="50000"/>
                    <a:lumOff val="50000"/>
                  </a:schemeClr>
                </a:solidFill>
              </a:rPr>
              <a:t>življenje </a:t>
            </a:r>
            <a:r>
              <a:rPr lang="sl-SI" sz="800" dirty="0" err="1">
                <a:solidFill>
                  <a:schemeClr val="tx1">
                    <a:lumMod val="50000"/>
                    <a:lumOff val="50000"/>
                  </a:schemeClr>
                </a:solidFill>
              </a:rPr>
              <a:t>Henriette</a:t>
            </a:r>
            <a:r>
              <a:rPr lang="sl-SI" sz="800" dirty="0">
                <a:solidFill>
                  <a:schemeClr val="tx1">
                    <a:lumMod val="50000"/>
                    <a:lumOff val="50000"/>
                  </a:schemeClr>
                </a:solidFill>
              </a:rPr>
              <a:t> </a:t>
            </a:r>
            <a:r>
              <a:rPr lang="sl-SI" sz="800" dirty="0" err="1" smtClean="0">
                <a:solidFill>
                  <a:schemeClr val="tx1">
                    <a:lumMod val="50000"/>
                    <a:lumOff val="50000"/>
                  </a:schemeClr>
                </a:solidFill>
              </a:rPr>
              <a:t>Lacks</a:t>
            </a:r>
            <a:r>
              <a:rPr lang="sl-SI" sz="800" dirty="0" smtClean="0">
                <a:solidFill>
                  <a:schemeClr val="tx1">
                    <a:lumMod val="50000"/>
                    <a:lumOff val="50000"/>
                  </a:schemeClr>
                </a:solidFill>
              </a:rPr>
              <a:t>, </a:t>
            </a:r>
            <a:r>
              <a:rPr lang="sl-SI" sz="800" dirty="0">
                <a:solidFill>
                  <a:schemeClr val="tx1">
                    <a:lumMod val="50000"/>
                    <a:lumOff val="50000"/>
                  </a:schemeClr>
                </a:solidFill>
              </a:rPr>
              <a:t>Mladinska knjiga (2011)</a:t>
            </a:r>
          </a:p>
          <a:p>
            <a:pPr defTabSz="914400" fontAlgn="base">
              <a:spcBef>
                <a:spcPct val="0"/>
              </a:spcBef>
              <a:spcAft>
                <a:spcPct val="0"/>
              </a:spcAft>
            </a:pPr>
            <a:r>
              <a:rPr lang="sl-SI" sz="800" dirty="0" smtClean="0">
                <a:solidFill>
                  <a:schemeClr val="tx1">
                    <a:lumMod val="50000"/>
                    <a:lumOff val="50000"/>
                  </a:schemeClr>
                </a:solidFill>
              </a:rPr>
              <a:t>https</a:t>
            </a:r>
            <a:r>
              <a:rPr lang="sl-SI" sz="800" dirty="0">
                <a:solidFill>
                  <a:schemeClr val="tx1">
                    <a:lumMod val="50000"/>
                    <a:lumOff val="50000"/>
                  </a:schemeClr>
                </a:solidFill>
              </a:rPr>
              <a:t>://www.smithsonianmag.com/smart-news/the-end-of-the-henrietta-lacks-saga-25204450</a:t>
            </a:r>
            <a:r>
              <a:rPr lang="sl-SI" sz="800" dirty="0" smtClean="0">
                <a:solidFill>
                  <a:schemeClr val="tx1">
                    <a:lumMod val="50000"/>
                    <a:lumOff val="50000"/>
                  </a:schemeClr>
                </a:solidFill>
              </a:rPr>
              <a:t>/</a:t>
            </a:r>
          </a:p>
          <a:p>
            <a:pPr defTabSz="914400" fontAlgn="base">
              <a:spcBef>
                <a:spcPct val="0"/>
              </a:spcBef>
              <a:spcAft>
                <a:spcPct val="0"/>
              </a:spcAft>
            </a:pPr>
            <a:r>
              <a:rPr lang="sl-SI" sz="800" dirty="0">
                <a:solidFill>
                  <a:schemeClr val="tx1">
                    <a:lumMod val="50000"/>
                    <a:lumOff val="50000"/>
                  </a:schemeClr>
                </a:solidFill>
              </a:rPr>
              <a:t>https://</a:t>
            </a:r>
            <a:r>
              <a:rPr lang="sl-SI" sz="800" dirty="0" smtClean="0">
                <a:solidFill>
                  <a:schemeClr val="tx1">
                    <a:lumMod val="50000"/>
                    <a:lumOff val="50000"/>
                  </a:schemeClr>
                </a:solidFill>
              </a:rPr>
              <a:t>doi.org/10.1038/nature12064 </a:t>
            </a:r>
            <a:r>
              <a:rPr lang="sl-SI" altLang="en-US" sz="800" dirty="0" smtClean="0">
                <a:solidFill>
                  <a:schemeClr val="tx1">
                    <a:lumMod val="50000"/>
                    <a:lumOff val="50000"/>
                  </a:schemeClr>
                </a:solidFill>
                <a:ea typeface="Times New Roman" pitchFamily="18" charset="0"/>
                <a:cs typeface="Times New Roman" pitchFamily="18" charset="0"/>
              </a:rPr>
              <a:t> </a:t>
            </a:r>
            <a:endParaRPr lang="sl-SI" altLang="en-US" sz="800" dirty="0">
              <a:solidFill>
                <a:schemeClr val="tx1">
                  <a:lumMod val="50000"/>
                  <a:lumOff val="50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304374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5620" y="297626"/>
            <a:ext cx="7932717" cy="2123658"/>
          </a:xfrm>
          <a:prstGeom prst="rect">
            <a:avLst/>
          </a:prstGeom>
        </p:spPr>
        <p:txBody>
          <a:bodyPr wrap="square">
            <a:spAutoFit/>
          </a:bodyPr>
          <a:lstStyle/>
          <a:p>
            <a:pPr marL="457200" indent="-457200">
              <a:buFont typeface="+mj-lt"/>
              <a:buAutoNum type="arabicPeriod"/>
            </a:pPr>
            <a:r>
              <a:rPr lang="sl-SI" dirty="0" smtClean="0">
                <a:solidFill>
                  <a:schemeClr val="bg1">
                    <a:lumMod val="85000"/>
                  </a:schemeClr>
                </a:solidFill>
              </a:rPr>
              <a:t>Ravnanje </a:t>
            </a:r>
            <a:r>
              <a:rPr lang="sl-SI" dirty="0" smtClean="0">
                <a:solidFill>
                  <a:schemeClr val="bg1">
                    <a:lumMod val="85000"/>
                  </a:schemeClr>
                </a:solidFill>
              </a:rPr>
              <a:t>z </a:t>
            </a:r>
            <a:r>
              <a:rPr lang="sl-SI" dirty="0" smtClean="0">
                <a:solidFill>
                  <a:schemeClr val="bg1">
                    <a:lumMod val="85000"/>
                  </a:schemeClr>
                </a:solidFill>
              </a:rPr>
              <a:t>gensko </a:t>
            </a:r>
            <a:r>
              <a:rPr lang="sl-SI" dirty="0">
                <a:solidFill>
                  <a:schemeClr val="bg1">
                    <a:lumMod val="85000"/>
                  </a:schemeClr>
                </a:solidFill>
              </a:rPr>
              <a:t>spremenjenimi organizmi  </a:t>
            </a:r>
            <a:r>
              <a:rPr lang="sl-SI" dirty="0" smtClean="0">
                <a:solidFill>
                  <a:schemeClr val="bg1">
                    <a:lumMod val="85000"/>
                  </a:schemeClr>
                </a:solidFill>
              </a:rPr>
              <a:t>v Sloveniji</a:t>
            </a:r>
          </a:p>
          <a:p>
            <a:pPr marL="457200" indent="-457200">
              <a:buFont typeface="+mj-lt"/>
              <a:buAutoNum type="arabicPeriod"/>
            </a:pPr>
            <a:r>
              <a:rPr lang="sl-SI" dirty="0">
                <a:solidFill>
                  <a:schemeClr val="bg1">
                    <a:lumMod val="85000"/>
                  </a:schemeClr>
                </a:solidFill>
              </a:rPr>
              <a:t>Opredelitev pojmov</a:t>
            </a:r>
          </a:p>
          <a:p>
            <a:pPr marL="457200" indent="-457200">
              <a:buFont typeface="+mj-lt"/>
              <a:buAutoNum type="arabicPeriod"/>
            </a:pPr>
            <a:r>
              <a:rPr lang="sl-SI" dirty="0" smtClean="0">
                <a:solidFill>
                  <a:schemeClr val="bg1">
                    <a:lumMod val="85000"/>
                  </a:schemeClr>
                </a:solidFill>
              </a:rPr>
              <a:t>Celice </a:t>
            </a:r>
            <a:r>
              <a:rPr lang="sl-SI" dirty="0" err="1" smtClean="0">
                <a:solidFill>
                  <a:schemeClr val="bg1">
                    <a:lumMod val="85000"/>
                  </a:schemeClr>
                </a:solidFill>
              </a:rPr>
              <a:t>HeLa</a:t>
            </a:r>
            <a:r>
              <a:rPr lang="sl-SI" dirty="0" smtClean="0">
                <a:solidFill>
                  <a:schemeClr val="bg1">
                    <a:lumMod val="85000"/>
                  </a:schemeClr>
                </a:solidFill>
              </a:rPr>
              <a:t> </a:t>
            </a:r>
            <a:r>
              <a:rPr lang="sl-SI" dirty="0">
                <a:solidFill>
                  <a:schemeClr val="bg1">
                    <a:lumMod val="85000"/>
                  </a:schemeClr>
                </a:solidFill>
              </a:rPr>
              <a:t>(</a:t>
            </a:r>
            <a:r>
              <a:rPr lang="en-GB" i="1" dirty="0">
                <a:solidFill>
                  <a:schemeClr val="bg1">
                    <a:lumMod val="85000"/>
                  </a:schemeClr>
                </a:solidFill>
              </a:rPr>
              <a:t>Henrietta Lacks</a:t>
            </a:r>
            <a:r>
              <a:rPr lang="sl-SI" i="1" dirty="0">
                <a:solidFill>
                  <a:schemeClr val="bg1">
                    <a:lumMod val="85000"/>
                  </a:schemeClr>
                </a:solidFill>
              </a:rPr>
              <a:t>; 1951</a:t>
            </a:r>
            <a:r>
              <a:rPr lang="sl-SI" dirty="0">
                <a:solidFill>
                  <a:schemeClr val="bg1">
                    <a:lumMod val="85000"/>
                  </a:schemeClr>
                </a:solidFill>
              </a:rPr>
              <a:t>)</a:t>
            </a:r>
          </a:p>
          <a:p>
            <a:pPr marL="457200" indent="-457200">
              <a:buFont typeface="+mj-lt"/>
              <a:buAutoNum type="arabicPeriod"/>
            </a:pPr>
            <a:r>
              <a:rPr lang="sl-SI" altLang="en-US" sz="2400" b="1" dirty="0"/>
              <a:t>Projekt Obala </a:t>
            </a:r>
            <a:r>
              <a:rPr lang="sl-SI" altLang="en-US" dirty="0"/>
              <a:t>(</a:t>
            </a:r>
            <a:r>
              <a:rPr lang="sl-SI" altLang="en-US" i="1" dirty="0" err="1"/>
              <a:t>Wouter</a:t>
            </a:r>
            <a:r>
              <a:rPr lang="sl-SI" altLang="en-US" i="1" dirty="0"/>
              <a:t> </a:t>
            </a:r>
            <a:r>
              <a:rPr lang="sl-SI" altLang="en-US" i="1" dirty="0" err="1"/>
              <a:t>Basson</a:t>
            </a:r>
            <a:r>
              <a:rPr lang="sl-SI" altLang="en-US" i="1" dirty="0"/>
              <a:t>; 1981</a:t>
            </a:r>
            <a:r>
              <a:rPr lang="sl-SI" altLang="en-US" dirty="0"/>
              <a:t>)</a:t>
            </a:r>
          </a:p>
          <a:p>
            <a:pPr marL="457200" indent="-457200">
              <a:buFont typeface="+mj-lt"/>
              <a:buAutoNum type="arabicPeriod"/>
            </a:pPr>
            <a:r>
              <a:rPr lang="sl-SI" dirty="0" smtClean="0">
                <a:solidFill>
                  <a:schemeClr val="bg1">
                    <a:lumMod val="85000"/>
                  </a:schemeClr>
                </a:solidFill>
              </a:rPr>
              <a:t>Poskusi </a:t>
            </a:r>
            <a:r>
              <a:rPr lang="sl-SI" dirty="0">
                <a:solidFill>
                  <a:schemeClr val="bg1">
                    <a:lumMod val="85000"/>
                  </a:schemeClr>
                </a:solidFill>
              </a:rPr>
              <a:t>s pridobivanjem funkcije (</a:t>
            </a:r>
            <a:r>
              <a:rPr lang="sl-SI" i="1" dirty="0">
                <a:solidFill>
                  <a:schemeClr val="bg1">
                    <a:lumMod val="85000"/>
                  </a:schemeClr>
                </a:solidFill>
                <a:ea typeface="Times New Roman" panose="02020603050405020304" pitchFamily="18" charset="0"/>
                <a:cs typeface="Times New Roman" panose="02020603050405020304" pitchFamily="18" charset="0"/>
              </a:rPr>
              <a:t>Ron </a:t>
            </a:r>
            <a:r>
              <a:rPr lang="sl-SI" i="1" dirty="0" err="1" smtClean="0">
                <a:solidFill>
                  <a:schemeClr val="bg1">
                    <a:lumMod val="85000"/>
                  </a:schemeClr>
                </a:solidFill>
                <a:ea typeface="Times New Roman" panose="02020603050405020304" pitchFamily="18" charset="0"/>
                <a:cs typeface="Times New Roman" panose="02020603050405020304" pitchFamily="18" charset="0"/>
              </a:rPr>
              <a:t>Fouchier</a:t>
            </a:r>
            <a:r>
              <a:rPr lang="sl-SI" i="1" dirty="0">
                <a:solidFill>
                  <a:schemeClr val="bg1">
                    <a:lumMod val="85000"/>
                  </a:schemeClr>
                </a:solidFill>
                <a:ea typeface="Times New Roman" panose="02020603050405020304" pitchFamily="18" charset="0"/>
                <a:cs typeface="Times New Roman" panose="02020603050405020304" pitchFamily="18" charset="0"/>
              </a:rPr>
              <a:t>,</a:t>
            </a:r>
            <a:r>
              <a:rPr lang="sl-SI" dirty="0" smtClean="0">
                <a:solidFill>
                  <a:schemeClr val="bg1">
                    <a:lumMod val="85000"/>
                  </a:schemeClr>
                </a:solidFill>
                <a:ea typeface="Times New Roman" panose="02020603050405020304" pitchFamily="18" charset="0"/>
                <a:cs typeface="Times New Roman" panose="02020603050405020304" pitchFamily="18" charset="0"/>
              </a:rPr>
              <a:t> </a:t>
            </a:r>
            <a:r>
              <a:rPr lang="sl-SI" i="1" dirty="0" err="1">
                <a:solidFill>
                  <a:schemeClr val="bg1">
                    <a:lumMod val="85000"/>
                  </a:schemeClr>
                </a:solidFill>
                <a:ea typeface="Times New Roman" panose="02020603050405020304" pitchFamily="18" charset="0"/>
                <a:cs typeface="Times New Roman" panose="02020603050405020304" pitchFamily="18" charset="0"/>
              </a:rPr>
              <a:t>Yoshihiro</a:t>
            </a:r>
            <a:r>
              <a:rPr lang="sl-SI" i="1" dirty="0">
                <a:solidFill>
                  <a:schemeClr val="bg1">
                    <a:lumMod val="85000"/>
                  </a:schemeClr>
                </a:solidFill>
                <a:ea typeface="Times New Roman" panose="02020603050405020304" pitchFamily="18" charset="0"/>
                <a:cs typeface="Times New Roman" panose="02020603050405020304" pitchFamily="18" charset="0"/>
              </a:rPr>
              <a:t> </a:t>
            </a:r>
            <a:r>
              <a:rPr lang="sl-SI" i="1" dirty="0" err="1">
                <a:solidFill>
                  <a:schemeClr val="bg1">
                    <a:lumMod val="85000"/>
                  </a:schemeClr>
                </a:solidFill>
                <a:ea typeface="Times New Roman" panose="02020603050405020304" pitchFamily="18" charset="0"/>
                <a:cs typeface="Times New Roman" panose="02020603050405020304" pitchFamily="18" charset="0"/>
              </a:rPr>
              <a:t>Kawaoka</a:t>
            </a:r>
            <a:r>
              <a:rPr lang="sl-SI" i="1" dirty="0">
                <a:solidFill>
                  <a:schemeClr val="bg1">
                    <a:lumMod val="85000"/>
                  </a:schemeClr>
                </a:solidFill>
                <a:ea typeface="Times New Roman" panose="02020603050405020304" pitchFamily="18" charset="0"/>
                <a:cs typeface="Times New Roman" panose="02020603050405020304" pitchFamily="18" charset="0"/>
              </a:rPr>
              <a:t>; 2011</a:t>
            </a:r>
            <a:r>
              <a:rPr lang="sl-SI" dirty="0">
                <a:solidFill>
                  <a:schemeClr val="bg1">
                    <a:lumMod val="85000"/>
                  </a:schemeClr>
                </a:solidFill>
                <a:ea typeface="Times New Roman" panose="02020603050405020304" pitchFamily="18" charset="0"/>
                <a:cs typeface="Times New Roman" panose="02020603050405020304" pitchFamily="18" charset="0"/>
              </a:rPr>
              <a:t>) </a:t>
            </a:r>
            <a:endParaRPr lang="sl-SI" altLang="en-US" dirty="0">
              <a:solidFill>
                <a:schemeClr val="bg1">
                  <a:lumMod val="85000"/>
                </a:schemeClr>
              </a:solidFill>
              <a:ea typeface="Times New Roman" pitchFamily="18" charset="0"/>
              <a:cs typeface="Times New Roman" pitchFamily="18" charset="0"/>
            </a:endParaRPr>
          </a:p>
          <a:p>
            <a:pPr marL="457200" indent="-457200">
              <a:buFont typeface="+mj-lt"/>
              <a:buAutoNum type="arabicPeriod"/>
            </a:pPr>
            <a:r>
              <a:rPr lang="sl-SI" dirty="0">
                <a:solidFill>
                  <a:schemeClr val="bg1">
                    <a:lumMod val="85000"/>
                  </a:schemeClr>
                </a:solidFill>
              </a:rPr>
              <a:t>Metoda CRISPR dostopna vsakomur po pošti </a:t>
            </a:r>
            <a:r>
              <a:rPr lang="sl-SI" altLang="en-US" dirty="0">
                <a:solidFill>
                  <a:schemeClr val="bg1">
                    <a:lumMod val="85000"/>
                  </a:schemeClr>
                </a:solidFill>
                <a:ea typeface="Times New Roman" pitchFamily="18" charset="0"/>
                <a:cs typeface="Times New Roman" pitchFamily="18" charset="0"/>
              </a:rPr>
              <a:t>(</a:t>
            </a:r>
            <a:r>
              <a:rPr lang="sl-SI" altLang="en-US" i="1" dirty="0" err="1">
                <a:solidFill>
                  <a:schemeClr val="bg1">
                    <a:lumMod val="85000"/>
                  </a:schemeClr>
                </a:solidFill>
                <a:ea typeface="Times New Roman" pitchFamily="18" charset="0"/>
                <a:cs typeface="Times New Roman" pitchFamily="18" charset="0"/>
              </a:rPr>
              <a:t>Josiah</a:t>
            </a:r>
            <a:r>
              <a:rPr lang="sl-SI" altLang="en-US" i="1" dirty="0">
                <a:solidFill>
                  <a:schemeClr val="bg1">
                    <a:lumMod val="85000"/>
                  </a:schemeClr>
                </a:solidFill>
                <a:ea typeface="Times New Roman" pitchFamily="18" charset="0"/>
                <a:cs typeface="Times New Roman" pitchFamily="18" charset="0"/>
              </a:rPr>
              <a:t> </a:t>
            </a:r>
            <a:r>
              <a:rPr lang="sl-SI" altLang="en-US" i="1" dirty="0" err="1">
                <a:solidFill>
                  <a:schemeClr val="bg1">
                    <a:lumMod val="85000"/>
                  </a:schemeClr>
                </a:solidFill>
                <a:ea typeface="Times New Roman" pitchFamily="18" charset="0"/>
                <a:cs typeface="Times New Roman" pitchFamily="18" charset="0"/>
              </a:rPr>
              <a:t>Zayner</a:t>
            </a:r>
            <a:r>
              <a:rPr lang="sl-SI" altLang="en-US" i="1" dirty="0">
                <a:solidFill>
                  <a:schemeClr val="bg1">
                    <a:lumMod val="85000"/>
                  </a:schemeClr>
                </a:solidFill>
                <a:ea typeface="Times New Roman" pitchFamily="18" charset="0"/>
                <a:cs typeface="Times New Roman" pitchFamily="18" charset="0"/>
              </a:rPr>
              <a:t>; 2017</a:t>
            </a:r>
            <a:r>
              <a:rPr lang="sl-SI" altLang="en-US" dirty="0">
                <a:solidFill>
                  <a:schemeClr val="bg1">
                    <a:lumMod val="85000"/>
                  </a:schemeClr>
                </a:solidFill>
                <a:ea typeface="Times New Roman" pitchFamily="18" charset="0"/>
                <a:cs typeface="Times New Roman" pitchFamily="18" charset="0"/>
              </a:rPr>
              <a:t>)</a:t>
            </a:r>
          </a:p>
          <a:p>
            <a:pPr marL="457200" indent="-457200">
              <a:buFont typeface="+mj-lt"/>
              <a:buAutoNum type="arabicPeriod"/>
            </a:pPr>
            <a:r>
              <a:rPr lang="sl-SI" dirty="0">
                <a:solidFill>
                  <a:schemeClr val="bg1">
                    <a:lumMod val="85000"/>
                  </a:schemeClr>
                </a:solidFill>
              </a:rPr>
              <a:t>Popravljanja človeškega genoma (</a:t>
            </a:r>
            <a:r>
              <a:rPr lang="sl-SI" i="1" dirty="0" err="1">
                <a:solidFill>
                  <a:schemeClr val="bg1">
                    <a:lumMod val="85000"/>
                  </a:schemeClr>
                </a:solidFill>
              </a:rPr>
              <a:t>He</a:t>
            </a:r>
            <a:r>
              <a:rPr lang="sl-SI" i="1" dirty="0">
                <a:solidFill>
                  <a:schemeClr val="bg1">
                    <a:lumMod val="85000"/>
                  </a:schemeClr>
                </a:solidFill>
              </a:rPr>
              <a:t> </a:t>
            </a:r>
            <a:r>
              <a:rPr lang="sl-SI" i="1" dirty="0" err="1">
                <a:solidFill>
                  <a:schemeClr val="bg1">
                    <a:lumMod val="85000"/>
                  </a:schemeClr>
                </a:solidFill>
              </a:rPr>
              <a:t>Jiankui</a:t>
            </a:r>
            <a:r>
              <a:rPr lang="sl-SI" i="1" dirty="0">
                <a:solidFill>
                  <a:schemeClr val="bg1">
                    <a:lumMod val="85000"/>
                  </a:schemeClr>
                </a:solidFill>
              </a:rPr>
              <a:t>; 2016</a:t>
            </a:r>
            <a:r>
              <a:rPr lang="sl-SI" dirty="0">
                <a:solidFill>
                  <a:schemeClr val="bg1">
                    <a:lumMod val="85000"/>
                  </a:schemeClr>
                </a:solidFill>
              </a:rPr>
              <a:t>) </a:t>
            </a:r>
          </a:p>
        </p:txBody>
      </p:sp>
      <p:sp>
        <p:nvSpPr>
          <p:cNvPr id="7" name="TextBox 16"/>
          <p:cNvSpPr txBox="1"/>
          <p:nvPr/>
        </p:nvSpPr>
        <p:spPr>
          <a:xfrm>
            <a:off x="1995293" y="2838391"/>
            <a:ext cx="5163924" cy="2031325"/>
          </a:xfrm>
          <a:prstGeom prst="rect">
            <a:avLst/>
          </a:prstGeom>
          <a:solidFill>
            <a:schemeClr val="accent5">
              <a:lumMod val="40000"/>
              <a:lumOff val="60000"/>
              <a:alpha val="34118"/>
            </a:schemeClr>
          </a:solidFill>
          <a:ln>
            <a:solidFill>
              <a:srgbClr val="0070C0"/>
            </a:solidFill>
          </a:ln>
        </p:spPr>
        <p:txBody>
          <a:bodyPr wrap="square" rtlCol="0">
            <a:spAutoFit/>
          </a:bodyPr>
          <a:lstStyle/>
          <a:p>
            <a:pPr marL="171450" indent="-171450">
              <a:buFont typeface="Arial" panose="020B0604020202020204" pitchFamily="34" charset="0"/>
              <a:buChar char="•"/>
            </a:pPr>
            <a:r>
              <a:rPr lang="sl-SI" sz="1400" b="1" dirty="0"/>
              <a:t>Stekleničke s posušenimi sporami antraksa</a:t>
            </a:r>
            <a:r>
              <a:rPr lang="sl-SI" sz="1400" b="1" i="1" dirty="0"/>
              <a:t> </a:t>
            </a:r>
            <a:r>
              <a:rPr lang="sl-SI" sz="1400" dirty="0"/>
              <a:t>(</a:t>
            </a:r>
            <a:r>
              <a:rPr lang="sl-SI" sz="1400" dirty="0" smtClean="0"/>
              <a:t>10 ml </a:t>
            </a:r>
            <a:r>
              <a:rPr lang="sl-SI" sz="1400" dirty="0"/>
              <a:t>ali 25 ml, x </a:t>
            </a:r>
            <a:r>
              <a:rPr lang="sl-SI" sz="1400" dirty="0" smtClean="0"/>
              <a:t>kos)</a:t>
            </a:r>
          </a:p>
          <a:p>
            <a:pPr marL="171450" indent="-171450">
              <a:buFont typeface="Arial" panose="020B0604020202020204" pitchFamily="34" charset="0"/>
              <a:buChar char="•"/>
            </a:pPr>
            <a:r>
              <a:rPr lang="sl-SI" sz="1400" b="1" dirty="0" smtClean="0"/>
              <a:t>Lepilo kuverte z antraksom (</a:t>
            </a:r>
            <a:r>
              <a:rPr lang="sl-SI" sz="1400" b="1" i="1" dirty="0" err="1" smtClean="0"/>
              <a:t>Bacillus</a:t>
            </a:r>
            <a:r>
              <a:rPr lang="sl-SI" sz="1400" b="1" i="1" dirty="0" smtClean="0"/>
              <a:t> </a:t>
            </a:r>
            <a:r>
              <a:rPr lang="sl-SI" sz="1400" b="1" i="1" dirty="0" err="1" smtClean="0"/>
              <a:t>antracis</a:t>
            </a:r>
            <a:r>
              <a:rPr lang="sl-SI" sz="1400" b="1" dirty="0" smtClean="0"/>
              <a:t>) </a:t>
            </a:r>
            <a:r>
              <a:rPr lang="sl-SI" sz="1400" dirty="0" smtClean="0"/>
              <a:t>(1 kos)</a:t>
            </a:r>
          </a:p>
          <a:p>
            <a:pPr marL="171450" indent="-171450">
              <a:buFont typeface="Arial" panose="020B0604020202020204" pitchFamily="34" charset="0"/>
              <a:buChar char="•"/>
            </a:pPr>
            <a:r>
              <a:rPr lang="sl-SI" sz="1400" b="1" dirty="0"/>
              <a:t>Cigarete z </a:t>
            </a:r>
            <a:r>
              <a:rPr lang="sl-SI" sz="1400" b="1" dirty="0" smtClean="0"/>
              <a:t>antraksom</a:t>
            </a:r>
            <a:r>
              <a:rPr lang="sl-SI" sz="1400" dirty="0" smtClean="0"/>
              <a:t>(5 kos)</a:t>
            </a:r>
          </a:p>
          <a:p>
            <a:pPr marL="171450" indent="-171450">
              <a:buFont typeface="Arial" panose="020B0604020202020204" pitchFamily="34" charset="0"/>
              <a:buChar char="•"/>
            </a:pPr>
            <a:r>
              <a:rPr lang="sl-SI" sz="1400" b="1" dirty="0" smtClean="0"/>
              <a:t>Kavna čokoladka z antraksom</a:t>
            </a:r>
            <a:r>
              <a:rPr lang="sl-SI" sz="1400" b="1" i="1" dirty="0" smtClean="0"/>
              <a:t> </a:t>
            </a:r>
            <a:r>
              <a:rPr lang="sl-SI" sz="1400" dirty="0" smtClean="0"/>
              <a:t>(5 kos)</a:t>
            </a:r>
          </a:p>
          <a:p>
            <a:pPr marL="171450" indent="-171450">
              <a:buFont typeface="Arial" panose="020B0604020202020204" pitchFamily="34" charset="0"/>
              <a:buChar char="•"/>
            </a:pPr>
            <a:r>
              <a:rPr lang="sl-SI" sz="1400" b="1" dirty="0" smtClean="0"/>
              <a:t>Kavna čokoladka </a:t>
            </a:r>
            <a:r>
              <a:rPr lang="sl-SI" sz="1400" b="1" dirty="0"/>
              <a:t>z </a:t>
            </a:r>
            <a:r>
              <a:rPr lang="sl-SI" sz="1400" b="1" dirty="0" err="1"/>
              <a:t>botulinum</a:t>
            </a:r>
            <a:r>
              <a:rPr lang="sl-SI" sz="1400" b="1" dirty="0"/>
              <a:t> toksinom</a:t>
            </a:r>
            <a:r>
              <a:rPr lang="sl-SI" sz="1400" b="1" i="1" dirty="0"/>
              <a:t> </a:t>
            </a:r>
            <a:r>
              <a:rPr lang="sl-SI" sz="1400" dirty="0"/>
              <a:t>(5 kos)</a:t>
            </a:r>
          </a:p>
          <a:p>
            <a:pPr marL="171450" indent="-171450">
              <a:buFont typeface="Arial" panose="020B0604020202020204" pitchFamily="34" charset="0"/>
              <a:buChar char="•"/>
            </a:pPr>
            <a:r>
              <a:rPr lang="sl-SI" sz="1400" b="1" dirty="0"/>
              <a:t>Pivo z </a:t>
            </a:r>
            <a:r>
              <a:rPr lang="sl-SI" sz="1400" b="1" dirty="0" err="1"/>
              <a:t>botulinum</a:t>
            </a:r>
            <a:r>
              <a:rPr lang="sl-SI" sz="1400" b="1" dirty="0"/>
              <a:t> toksinom </a:t>
            </a:r>
            <a:r>
              <a:rPr lang="sl-SI" sz="1400" dirty="0"/>
              <a:t>(4 steklenice) </a:t>
            </a:r>
            <a:endParaRPr lang="sl-SI" sz="1400" dirty="0" smtClean="0"/>
          </a:p>
          <a:p>
            <a:pPr marL="171450" indent="-171450">
              <a:buFont typeface="Arial" panose="020B0604020202020204" pitchFamily="34" charset="0"/>
              <a:buChar char="•"/>
            </a:pPr>
            <a:r>
              <a:rPr lang="sl-SI" sz="1400" b="1" dirty="0"/>
              <a:t>Sladkor s </a:t>
            </a:r>
            <a:r>
              <a:rPr lang="sl-SI" sz="1400" b="1" i="1" dirty="0" err="1"/>
              <a:t>Salmonello</a:t>
            </a:r>
            <a:r>
              <a:rPr lang="sl-SI" sz="1400" b="1" i="1" dirty="0"/>
              <a:t> </a:t>
            </a:r>
            <a:r>
              <a:rPr lang="sl-SI" sz="1400" b="1" i="1" dirty="0" err="1"/>
              <a:t>typhimurium</a:t>
            </a:r>
            <a:r>
              <a:rPr lang="sl-SI" sz="1400" b="1" dirty="0"/>
              <a:t> </a:t>
            </a:r>
            <a:r>
              <a:rPr lang="sl-SI" sz="1400" dirty="0"/>
              <a:t>(200 g)</a:t>
            </a:r>
          </a:p>
          <a:p>
            <a:pPr marL="171450" indent="-171450">
              <a:buFont typeface="Arial" panose="020B0604020202020204" pitchFamily="34" charset="0"/>
              <a:buChar char="•"/>
            </a:pPr>
            <a:r>
              <a:rPr lang="sl-SI" sz="1400" b="1" i="1" dirty="0" err="1" smtClean="0"/>
              <a:t>Brucella</a:t>
            </a:r>
            <a:r>
              <a:rPr lang="sl-SI" sz="1400" b="1" i="1" dirty="0" smtClean="0"/>
              <a:t> </a:t>
            </a:r>
            <a:r>
              <a:rPr lang="sl-SI" sz="1400" b="1" i="1" dirty="0" err="1"/>
              <a:t>melitensis</a:t>
            </a:r>
            <a:r>
              <a:rPr lang="sl-SI" sz="1400" b="1" dirty="0"/>
              <a:t> </a:t>
            </a:r>
            <a:r>
              <a:rPr lang="sl-SI" sz="1400" dirty="0"/>
              <a:t>(2 dozi)</a:t>
            </a:r>
            <a:endParaRPr lang="sl-SI" sz="1400" i="1" dirty="0"/>
          </a:p>
          <a:p>
            <a:pPr marL="171450" indent="-171450">
              <a:buFont typeface="Arial" panose="020B0604020202020204" pitchFamily="34" charset="0"/>
              <a:buChar char="•"/>
            </a:pPr>
            <a:r>
              <a:rPr lang="sl-SI" sz="1400" b="1" i="1" dirty="0" err="1" smtClean="0"/>
              <a:t>Vibrio</a:t>
            </a:r>
            <a:r>
              <a:rPr lang="sl-SI" sz="1400" b="1" i="1" dirty="0" smtClean="0"/>
              <a:t> </a:t>
            </a:r>
            <a:r>
              <a:rPr lang="sl-SI" sz="1400" b="1" i="1" dirty="0" err="1" smtClean="0"/>
              <a:t>cholerae</a:t>
            </a:r>
            <a:r>
              <a:rPr lang="sl-SI" sz="1400" b="1" i="1" dirty="0" smtClean="0"/>
              <a:t> </a:t>
            </a:r>
            <a:r>
              <a:rPr lang="sl-SI" sz="1400" dirty="0" smtClean="0"/>
              <a:t>(32 stekleničk)</a:t>
            </a:r>
          </a:p>
        </p:txBody>
      </p:sp>
      <p:sp>
        <p:nvSpPr>
          <p:cNvPr id="3" name="Pravokotnik 2"/>
          <p:cNvSpPr/>
          <p:nvPr/>
        </p:nvSpPr>
        <p:spPr>
          <a:xfrm>
            <a:off x="1501789" y="5755186"/>
            <a:ext cx="3147850" cy="584775"/>
          </a:xfrm>
          <a:prstGeom prst="rect">
            <a:avLst/>
          </a:prstGeom>
        </p:spPr>
        <p:txBody>
          <a:bodyPr wrap="square">
            <a:spAutoFit/>
          </a:bodyPr>
          <a:lstStyle/>
          <a:p>
            <a:r>
              <a:rPr lang="sl-SI" sz="800" dirty="0" smtClean="0">
                <a:solidFill>
                  <a:schemeClr val="tx1">
                    <a:lumMod val="50000"/>
                    <a:lumOff val="50000"/>
                  </a:schemeClr>
                </a:solidFill>
              </a:rPr>
              <a:t>I</a:t>
            </a:r>
            <a:r>
              <a:rPr lang="en-US" sz="800" dirty="0" err="1" smtClean="0">
                <a:solidFill>
                  <a:schemeClr val="tx1">
                    <a:lumMod val="50000"/>
                    <a:lumOff val="50000"/>
                  </a:schemeClr>
                </a:solidFill>
              </a:rPr>
              <a:t>nštitut</a:t>
            </a:r>
            <a:r>
              <a:rPr lang="en-US" sz="800" dirty="0" smtClean="0">
                <a:solidFill>
                  <a:schemeClr val="tx1">
                    <a:lumMod val="50000"/>
                    <a:lumOff val="50000"/>
                  </a:schemeClr>
                </a:solidFill>
              </a:rPr>
              <a:t> </a:t>
            </a:r>
            <a:r>
              <a:rPr lang="en-US" sz="800" dirty="0" err="1">
                <a:solidFill>
                  <a:schemeClr val="tx1">
                    <a:lumMod val="50000"/>
                    <a:lumOff val="50000"/>
                  </a:schemeClr>
                </a:solidFill>
              </a:rPr>
              <a:t>Združenih</a:t>
            </a:r>
            <a:r>
              <a:rPr lang="en-US" sz="800" dirty="0">
                <a:solidFill>
                  <a:schemeClr val="tx1">
                    <a:lumMod val="50000"/>
                    <a:lumOff val="50000"/>
                  </a:schemeClr>
                </a:solidFill>
              </a:rPr>
              <a:t> </a:t>
            </a:r>
            <a:r>
              <a:rPr lang="en-US" sz="800" dirty="0" err="1">
                <a:solidFill>
                  <a:schemeClr val="tx1">
                    <a:lumMod val="50000"/>
                    <a:lumOff val="50000"/>
                  </a:schemeClr>
                </a:solidFill>
              </a:rPr>
              <a:t>narodov</a:t>
            </a:r>
            <a:r>
              <a:rPr lang="en-US" sz="800" dirty="0">
                <a:solidFill>
                  <a:schemeClr val="tx1">
                    <a:lumMod val="50000"/>
                    <a:lumOff val="50000"/>
                  </a:schemeClr>
                </a:solidFill>
              </a:rPr>
              <a:t> </a:t>
            </a:r>
            <a:r>
              <a:rPr lang="en-US" sz="800" dirty="0" err="1">
                <a:solidFill>
                  <a:schemeClr val="tx1">
                    <a:lumMod val="50000"/>
                    <a:lumOff val="50000"/>
                  </a:schemeClr>
                </a:solidFill>
              </a:rPr>
              <a:t>za</a:t>
            </a:r>
            <a:r>
              <a:rPr lang="en-US" sz="800" dirty="0">
                <a:solidFill>
                  <a:schemeClr val="tx1">
                    <a:lumMod val="50000"/>
                    <a:lumOff val="50000"/>
                  </a:schemeClr>
                </a:solidFill>
              </a:rPr>
              <a:t> </a:t>
            </a:r>
            <a:r>
              <a:rPr lang="en-US" sz="800" dirty="0" err="1">
                <a:solidFill>
                  <a:schemeClr val="tx1">
                    <a:lumMod val="50000"/>
                    <a:lumOff val="50000"/>
                  </a:schemeClr>
                </a:solidFill>
              </a:rPr>
              <a:t>preučevanje</a:t>
            </a:r>
            <a:r>
              <a:rPr lang="en-US" sz="800" dirty="0">
                <a:solidFill>
                  <a:schemeClr val="tx1">
                    <a:lumMod val="50000"/>
                    <a:lumOff val="50000"/>
                  </a:schemeClr>
                </a:solidFill>
              </a:rPr>
              <a:t> </a:t>
            </a:r>
            <a:r>
              <a:rPr lang="en-US" sz="800" dirty="0" err="1">
                <a:solidFill>
                  <a:schemeClr val="tx1">
                    <a:lumMod val="50000"/>
                    <a:lumOff val="50000"/>
                  </a:schemeClr>
                </a:solidFill>
              </a:rPr>
              <a:t>razorožitve</a:t>
            </a:r>
            <a:r>
              <a:rPr lang="en-US" sz="800" dirty="0">
                <a:solidFill>
                  <a:schemeClr val="tx1">
                    <a:lumMod val="50000"/>
                    <a:lumOff val="50000"/>
                  </a:schemeClr>
                </a:solidFill>
              </a:rPr>
              <a:t> </a:t>
            </a:r>
            <a:r>
              <a:rPr lang="sl-SI" sz="800" dirty="0" smtClean="0">
                <a:solidFill>
                  <a:schemeClr val="tx1">
                    <a:lumMod val="50000"/>
                    <a:lumOff val="50000"/>
                  </a:schemeClr>
                </a:solidFill>
              </a:rPr>
              <a:t>(</a:t>
            </a:r>
            <a:r>
              <a:rPr lang="en-US" sz="800" dirty="0" smtClean="0">
                <a:solidFill>
                  <a:schemeClr val="tx1">
                    <a:lumMod val="50000"/>
                    <a:lumOff val="50000"/>
                  </a:schemeClr>
                </a:solidFill>
              </a:rPr>
              <a:t>UNIDIR</a:t>
            </a:r>
            <a:r>
              <a:rPr lang="sl-SI" sz="800" dirty="0" smtClean="0">
                <a:solidFill>
                  <a:schemeClr val="tx1">
                    <a:lumMod val="50000"/>
                    <a:lumOff val="50000"/>
                  </a:schemeClr>
                </a:solidFill>
              </a:rPr>
              <a:t>): </a:t>
            </a:r>
            <a:r>
              <a:rPr lang="en-US" sz="800" dirty="0" smtClean="0">
                <a:solidFill>
                  <a:schemeClr val="tx1">
                    <a:lumMod val="50000"/>
                    <a:lumOff val="50000"/>
                  </a:schemeClr>
                </a:solidFill>
              </a:rPr>
              <a:t>Project </a:t>
            </a:r>
            <a:r>
              <a:rPr lang="en-US" sz="800" dirty="0">
                <a:solidFill>
                  <a:schemeClr val="tx1">
                    <a:lumMod val="50000"/>
                    <a:lumOff val="50000"/>
                  </a:schemeClr>
                </a:solidFill>
              </a:rPr>
              <a:t>Coast: Apartheid's Chemical and Biological Warfare </a:t>
            </a:r>
            <a:r>
              <a:rPr lang="en-US" sz="800" dirty="0" err="1" smtClean="0">
                <a:solidFill>
                  <a:schemeClr val="tx1">
                    <a:lumMod val="50000"/>
                    <a:lumOff val="50000"/>
                  </a:schemeClr>
                </a:solidFill>
              </a:rPr>
              <a:t>Programme</a:t>
            </a:r>
            <a:r>
              <a:rPr lang="sl-SI" sz="800" dirty="0" smtClean="0">
                <a:solidFill>
                  <a:schemeClr val="tx1">
                    <a:lumMod val="50000"/>
                    <a:lumOff val="50000"/>
                  </a:schemeClr>
                </a:solidFill>
              </a:rPr>
              <a:t> (2002)</a:t>
            </a:r>
            <a:endParaRPr lang="en-US" sz="800" dirty="0">
              <a:solidFill>
                <a:schemeClr val="tx1">
                  <a:lumMod val="50000"/>
                  <a:lumOff val="50000"/>
                </a:schemeClr>
              </a:solidFill>
            </a:endParaRPr>
          </a:p>
          <a:p>
            <a:r>
              <a:rPr lang="en-US" sz="800" dirty="0" smtClean="0">
                <a:solidFill>
                  <a:schemeClr val="tx1">
                    <a:lumMod val="50000"/>
                    <a:lumOff val="50000"/>
                  </a:schemeClr>
                </a:solidFill>
              </a:rPr>
              <a:t>https</a:t>
            </a:r>
            <a:r>
              <a:rPr lang="en-US" sz="800" dirty="0">
                <a:solidFill>
                  <a:schemeClr val="tx1">
                    <a:lumMod val="50000"/>
                    <a:lumOff val="50000"/>
                  </a:schemeClr>
                </a:solidFill>
              </a:rPr>
              <a:t>://unidir.org/publication/project-coast-apartheids-chemical-and-biological-warfare-programme</a:t>
            </a:r>
            <a:endParaRPr lang="en-GB" sz="800" dirty="0">
              <a:solidFill>
                <a:schemeClr val="tx1">
                  <a:lumMod val="50000"/>
                  <a:lumOff val="50000"/>
                </a:schemeClr>
              </a:solidFill>
            </a:endParaRPr>
          </a:p>
        </p:txBody>
      </p:sp>
      <p:sp>
        <p:nvSpPr>
          <p:cNvPr id="9" name="Pravokotnik 8"/>
          <p:cNvSpPr/>
          <p:nvPr/>
        </p:nvSpPr>
        <p:spPr>
          <a:xfrm>
            <a:off x="1822762" y="4881521"/>
            <a:ext cx="5477774" cy="461665"/>
          </a:xfrm>
          <a:prstGeom prst="rect">
            <a:avLst/>
          </a:prstGeom>
        </p:spPr>
        <p:txBody>
          <a:bodyPr wrap="square">
            <a:spAutoFit/>
          </a:bodyPr>
          <a:lstStyle/>
          <a:p>
            <a:pPr algn="ctr"/>
            <a:r>
              <a:rPr lang="sl-SI" sz="1200" dirty="0"/>
              <a:t>Izvleček </a:t>
            </a:r>
            <a:r>
              <a:rPr lang="sl-SI" sz="1200" dirty="0" smtClean="0"/>
              <a:t>bioloških dejavnikov s </a:t>
            </a:r>
            <a:r>
              <a:rPr lang="sl-SI" sz="1200" dirty="0"/>
              <a:t>seznama </a:t>
            </a:r>
            <a:r>
              <a:rPr lang="sl-SI" sz="1200" b="1" dirty="0" smtClean="0"/>
              <a:t>Prodano</a:t>
            </a:r>
            <a:r>
              <a:rPr lang="sl-SI" sz="1200" dirty="0" smtClean="0"/>
              <a:t>, </a:t>
            </a:r>
            <a:r>
              <a:rPr lang="sl-SI" sz="1200" dirty="0" smtClean="0"/>
              <a:t>ki ga je odobril vodja raziskav </a:t>
            </a:r>
            <a:r>
              <a:rPr lang="sl-SI" sz="1200" dirty="0" err="1" smtClean="0"/>
              <a:t>Roodeplaat</a:t>
            </a:r>
            <a:r>
              <a:rPr lang="sl-SI" sz="1200" dirty="0" smtClean="0"/>
              <a:t> </a:t>
            </a:r>
            <a:r>
              <a:rPr lang="sl-SI" sz="1200" dirty="0" err="1" smtClean="0"/>
              <a:t>Research</a:t>
            </a:r>
            <a:r>
              <a:rPr lang="sl-SI" sz="1200" dirty="0" smtClean="0"/>
              <a:t> </a:t>
            </a:r>
            <a:r>
              <a:rPr lang="sl-SI" sz="1200" dirty="0" err="1" smtClean="0"/>
              <a:t>Laboratories</a:t>
            </a:r>
            <a:r>
              <a:rPr lang="sl-SI" sz="1200" dirty="0" smtClean="0"/>
              <a:t> (RRL) in ki so jih prodali pripadnikom varnostnih sil.</a:t>
            </a:r>
            <a:endParaRPr lang="sl-SI" sz="1200" dirty="0"/>
          </a:p>
        </p:txBody>
      </p:sp>
    </p:spTree>
    <p:extLst>
      <p:ext uri="{BB962C8B-B14F-4D97-AF65-F5344CB8AC3E}">
        <p14:creationId xmlns:p14="http://schemas.microsoft.com/office/powerpoint/2010/main" val="3978338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94272" y="601735"/>
            <a:ext cx="8949728" cy="5246052"/>
          </a:xfrm>
          <a:prstGeom prst="rect">
            <a:avLst/>
          </a:prstGeom>
        </p:spPr>
        <p:txBody>
          <a:bodyPr wrap="square">
            <a:spAutoFit/>
          </a:bodyPr>
          <a:lstStyle/>
          <a:p>
            <a:pPr marL="444500" indent="-444500">
              <a:lnSpc>
                <a:spcPct val="90000"/>
              </a:lnSpc>
              <a:spcAft>
                <a:spcPts val="300"/>
              </a:spcAft>
            </a:pPr>
            <a:r>
              <a:rPr lang="sl-SI" altLang="sl-SI" sz="1200" b="1" dirty="0" smtClean="0">
                <a:solidFill>
                  <a:srgbClr val="0070C0"/>
                </a:solidFill>
                <a:ea typeface="Times New Roman" panose="02020603050405020304" pitchFamily="18" charset="0"/>
                <a:cs typeface="Calibri" panose="020F0502020204030204" pitchFamily="34" charset="0"/>
              </a:rPr>
              <a:t>1981-1995 </a:t>
            </a:r>
            <a:r>
              <a:rPr lang="sl-SI" altLang="sl-SI" sz="1200" dirty="0" smtClean="0">
                <a:ea typeface="Times New Roman" panose="02020603050405020304" pitchFamily="18" charset="0"/>
                <a:cs typeface="Calibri" panose="020F0502020204030204" pitchFamily="34" charset="0"/>
              </a:rPr>
              <a:t>- Južnoafriška </a:t>
            </a:r>
            <a:r>
              <a:rPr lang="sl-SI" altLang="sl-SI" sz="1200" dirty="0">
                <a:ea typeface="Times New Roman" panose="02020603050405020304" pitchFamily="18" charset="0"/>
                <a:cs typeface="Calibri" panose="020F0502020204030204" pitchFamily="34" charset="0"/>
              </a:rPr>
              <a:t>vlada apartheida </a:t>
            </a:r>
            <a:r>
              <a:rPr lang="sl-SI" altLang="sl-SI" sz="1200" dirty="0" smtClean="0">
                <a:ea typeface="Times New Roman" panose="02020603050405020304" pitchFamily="18" charset="0"/>
                <a:cs typeface="Calibri" panose="020F0502020204030204" pitchFamily="34" charset="0"/>
              </a:rPr>
              <a:t>ustanovi </a:t>
            </a:r>
            <a:r>
              <a:rPr lang="sl-SI" altLang="sl-SI" sz="1200" dirty="0">
                <a:ea typeface="Times New Roman" panose="02020603050405020304" pitchFamily="18" charset="0"/>
                <a:cs typeface="Calibri" panose="020F0502020204030204" pitchFamily="34" charset="0"/>
              </a:rPr>
              <a:t>in </a:t>
            </a:r>
            <a:r>
              <a:rPr lang="sl-SI" altLang="sl-SI" sz="1200" dirty="0" smtClean="0">
                <a:ea typeface="Times New Roman" panose="02020603050405020304" pitchFamily="18" charset="0"/>
                <a:cs typeface="Calibri" panose="020F0502020204030204" pitchFamily="34" charset="0"/>
              </a:rPr>
              <a:t>vzdržuje </a:t>
            </a:r>
            <a:r>
              <a:rPr lang="sl-SI" altLang="sl-SI" sz="1200" b="1" dirty="0">
                <a:ea typeface="Times New Roman" panose="02020603050405020304" pitchFamily="18" charset="0"/>
                <a:cs typeface="Calibri" panose="020F0502020204030204" pitchFamily="34" charset="0"/>
              </a:rPr>
              <a:t>tajni program za kemijsko in biološko vojno </a:t>
            </a:r>
            <a:r>
              <a:rPr lang="sl-SI" altLang="sl-SI" sz="1200" dirty="0">
                <a:ea typeface="Times New Roman" panose="02020603050405020304" pitchFamily="18" charset="0"/>
                <a:cs typeface="Calibri" panose="020F0502020204030204" pitchFamily="34" charset="0"/>
              </a:rPr>
              <a:t>z imenom projekt »</a:t>
            </a:r>
            <a:r>
              <a:rPr lang="sl-SI" altLang="sl-SI" sz="1200" b="1" dirty="0">
                <a:ea typeface="Times New Roman" panose="02020603050405020304" pitchFamily="18" charset="0"/>
                <a:cs typeface="Calibri" panose="020F0502020204030204" pitchFamily="34" charset="0"/>
              </a:rPr>
              <a:t>Obala</a:t>
            </a:r>
            <a:r>
              <a:rPr lang="sl-SI" altLang="sl-SI" sz="1200" dirty="0">
                <a:ea typeface="Times New Roman" panose="02020603050405020304" pitchFamily="18" charset="0"/>
                <a:cs typeface="Calibri" panose="020F0502020204030204" pitchFamily="34" charset="0"/>
              </a:rPr>
              <a:t>« (angleško »Project </a:t>
            </a:r>
            <a:r>
              <a:rPr lang="sl-SI" altLang="sl-SI" sz="1200" dirty="0" err="1">
                <a:ea typeface="Times New Roman" panose="02020603050405020304" pitchFamily="18" charset="0"/>
                <a:cs typeface="Calibri" panose="020F0502020204030204" pitchFamily="34" charset="0"/>
              </a:rPr>
              <a:t>Coast</a:t>
            </a:r>
            <a:r>
              <a:rPr lang="sl-SI" altLang="sl-SI" sz="1200" dirty="0">
                <a:ea typeface="Times New Roman" panose="02020603050405020304" pitchFamily="18" charset="0"/>
                <a:cs typeface="Calibri" panose="020F0502020204030204" pitchFamily="34" charset="0"/>
              </a:rPr>
              <a:t>«). </a:t>
            </a:r>
            <a:r>
              <a:rPr lang="sl-SI" altLang="sl-SI" sz="1200" dirty="0" smtClean="0">
                <a:ea typeface="Times New Roman" panose="02020603050405020304" pitchFamily="18" charset="0"/>
                <a:cs typeface="Calibri" panose="020F0502020204030204" pitchFamily="34" charset="0"/>
              </a:rPr>
              <a:t>Kardiolog </a:t>
            </a:r>
            <a:r>
              <a:rPr lang="sl-SI" altLang="sl-SI" sz="1200" dirty="0" err="1" smtClean="0">
                <a:ea typeface="Times New Roman" panose="02020603050405020304" pitchFamily="18" charset="0"/>
                <a:cs typeface="Calibri" panose="020F0502020204030204" pitchFamily="34" charset="0"/>
              </a:rPr>
              <a:t>Wouter</a:t>
            </a:r>
            <a:r>
              <a:rPr lang="sl-SI" altLang="sl-SI" sz="1200" dirty="0" smtClean="0">
                <a:ea typeface="Times New Roman" panose="02020603050405020304" pitchFamily="18" charset="0"/>
                <a:cs typeface="Calibri" panose="020F0502020204030204" pitchFamily="34" charset="0"/>
              </a:rPr>
              <a:t> </a:t>
            </a:r>
            <a:r>
              <a:rPr lang="sl-SI" altLang="sl-SI" sz="1200" dirty="0" err="1" smtClean="0">
                <a:ea typeface="Times New Roman" panose="02020603050405020304" pitchFamily="18" charset="0"/>
                <a:cs typeface="Calibri" panose="020F0502020204030204" pitchFamily="34" charset="0"/>
              </a:rPr>
              <a:t>Basson</a:t>
            </a:r>
            <a:r>
              <a:rPr lang="sl-SI" altLang="sl-SI" sz="1200" dirty="0">
                <a:ea typeface="Times New Roman" panose="02020603050405020304" pitchFamily="18" charset="0"/>
                <a:cs typeface="Calibri" panose="020F0502020204030204" pitchFamily="34" charset="0"/>
              </a:rPr>
              <a:t> </a:t>
            </a:r>
            <a:r>
              <a:rPr lang="sl-SI" altLang="sl-SI" sz="1200" dirty="0" smtClean="0">
                <a:ea typeface="Times New Roman" panose="02020603050405020304" pitchFamily="18" charset="0"/>
                <a:cs typeface="Calibri" panose="020F0502020204030204" pitchFamily="34" charset="0"/>
              </a:rPr>
              <a:t>vodi </a:t>
            </a:r>
            <a:r>
              <a:rPr lang="sl-SI" altLang="sl-SI" sz="1200" dirty="0" smtClean="0">
                <a:ea typeface="Times New Roman" panose="02020603050405020304" pitchFamily="18" charset="0"/>
                <a:cs typeface="Calibri" panose="020F0502020204030204" pitchFamily="34" charset="0"/>
              </a:rPr>
              <a:t>projekt, </a:t>
            </a:r>
            <a:r>
              <a:rPr lang="sl-SI" altLang="sl-SI" sz="1200" dirty="0" smtClean="0">
                <a:ea typeface="Times New Roman" panose="02020603050405020304" pitchFamily="18" charset="0"/>
                <a:cs typeface="Calibri" panose="020F0502020204030204" pitchFamily="34" charset="0"/>
              </a:rPr>
              <a:t>ki sodeluje v </a:t>
            </a:r>
            <a:r>
              <a:rPr lang="sl-SI" altLang="sl-SI" sz="1200" dirty="0">
                <a:ea typeface="Times New Roman" panose="02020603050405020304" pitchFamily="18" charset="0"/>
                <a:cs typeface="Calibri" panose="020F0502020204030204" pitchFamily="34" charset="0"/>
              </a:rPr>
              <a:t>številnih dvomljivih dejavnostih, vključno </a:t>
            </a:r>
            <a:r>
              <a:rPr lang="sl-SI" altLang="sl-SI" sz="1200" dirty="0" smtClean="0">
                <a:ea typeface="Times New Roman" panose="02020603050405020304" pitchFamily="18" charset="0"/>
                <a:cs typeface="Calibri" panose="020F0502020204030204" pitchFamily="34" charset="0"/>
              </a:rPr>
              <a:t>s proizvodnjo </a:t>
            </a:r>
            <a:r>
              <a:rPr lang="sl-SI" altLang="sl-SI" sz="1200" dirty="0">
                <a:ea typeface="Times New Roman" panose="02020603050405020304" pitchFamily="18" charset="0"/>
                <a:cs typeface="Calibri" panose="020F0502020204030204" pitchFamily="34" charset="0"/>
              </a:rPr>
              <a:t>ekstazija, razvojem prikritih orožij za atentate in proizvodnjo kemičnih strupov, ki se jih ne bi dalo odkriti po smrti zastrupljenega. </a:t>
            </a:r>
            <a:endParaRPr lang="sl-SI" altLang="sl-SI" sz="1200" dirty="0" smtClean="0">
              <a:ea typeface="Times New Roman" panose="02020603050405020304" pitchFamily="18" charset="0"/>
              <a:cs typeface="Calibri" panose="020F0502020204030204" pitchFamily="34" charset="0"/>
            </a:endParaRPr>
          </a:p>
          <a:p>
            <a:pPr marL="444500" indent="-444500">
              <a:lnSpc>
                <a:spcPct val="90000"/>
              </a:lnSpc>
              <a:spcAft>
                <a:spcPts val="300"/>
              </a:spcAft>
            </a:pPr>
            <a:r>
              <a:rPr lang="sl-SI" sz="1200" b="1" dirty="0" smtClean="0">
                <a:solidFill>
                  <a:srgbClr val="0070C0"/>
                </a:solidFill>
              </a:rPr>
              <a:t>4.10.1999 </a:t>
            </a:r>
            <a:r>
              <a:rPr lang="sl-SI" altLang="sl-SI" sz="1200" dirty="0">
                <a:ea typeface="Times New Roman" panose="02020603050405020304" pitchFamily="18" charset="0"/>
                <a:cs typeface="Calibri" panose="020F0502020204030204" pitchFamily="34" charset="0"/>
              </a:rPr>
              <a:t>- </a:t>
            </a:r>
            <a:r>
              <a:rPr lang="sl-SI" altLang="sl-SI" sz="1200" dirty="0" smtClean="0"/>
              <a:t>V</a:t>
            </a:r>
            <a:r>
              <a:rPr lang="sl-SI" sz="1200" dirty="0" smtClean="0"/>
              <a:t> </a:t>
            </a:r>
            <a:r>
              <a:rPr lang="sl-SI" sz="1200" dirty="0" err="1"/>
              <a:t>Pretoriji</a:t>
            </a:r>
            <a:r>
              <a:rPr lang="sl-SI" sz="1200" dirty="0"/>
              <a:t> </a:t>
            </a:r>
            <a:r>
              <a:rPr lang="sl-SI" sz="1200" dirty="0" smtClean="0"/>
              <a:t>se začne sojenje. </a:t>
            </a:r>
            <a:r>
              <a:rPr lang="sl-SI" altLang="sl-SI" sz="1200" dirty="0" smtClean="0">
                <a:ea typeface="Times New Roman" panose="02020603050405020304" pitchFamily="18" charset="0"/>
                <a:cs typeface="Calibri" panose="020F0502020204030204" pitchFamily="34" charset="0"/>
              </a:rPr>
              <a:t>»</a:t>
            </a:r>
            <a:r>
              <a:rPr lang="sl-SI" sz="1200" b="1" dirty="0" smtClean="0"/>
              <a:t>Dr. Smrt</a:t>
            </a:r>
            <a:r>
              <a:rPr lang="sl-SI" altLang="sl-SI" sz="1200" dirty="0" smtClean="0">
                <a:ea typeface="Times New Roman" panose="02020603050405020304" pitchFamily="18" charset="0"/>
                <a:cs typeface="Calibri" panose="020F0502020204030204" pitchFamily="34" charset="0"/>
              </a:rPr>
              <a:t>« </a:t>
            </a:r>
            <a:r>
              <a:rPr lang="sl-SI" sz="1200" dirty="0" smtClean="0"/>
              <a:t>obtožijo </a:t>
            </a:r>
            <a:r>
              <a:rPr lang="sl-SI" sz="1200" dirty="0"/>
              <a:t>67 obtožb, vključno s posedovanjem drog, trgovino z mamili, goljufijo in poneverbo v skupni vrednosti 36 </a:t>
            </a:r>
            <a:r>
              <a:rPr lang="sl-SI" sz="1200" dirty="0" smtClean="0"/>
              <a:t>milijonov </a:t>
            </a:r>
            <a:r>
              <a:rPr lang="sl-SI" sz="1200" dirty="0" err="1"/>
              <a:t>randov</a:t>
            </a:r>
            <a:r>
              <a:rPr lang="sl-SI" sz="1200" dirty="0" smtClean="0"/>
              <a:t>, </a:t>
            </a:r>
            <a:r>
              <a:rPr lang="sl-SI" sz="1200" dirty="0"/>
              <a:t>229 umorov in zaroto z namenom umora in tatvine. </a:t>
            </a:r>
            <a:r>
              <a:rPr lang="sl-SI" sz="1200" dirty="0" smtClean="0"/>
              <a:t>Tožilstvo predstavi </a:t>
            </a:r>
            <a:r>
              <a:rPr lang="sl-SI" sz="1200" dirty="0"/>
              <a:t>153 </a:t>
            </a:r>
            <a:r>
              <a:rPr lang="sl-SI" sz="1200" dirty="0" smtClean="0"/>
              <a:t>prič.  </a:t>
            </a:r>
          </a:p>
          <a:p>
            <a:pPr marL="444500" indent="-444500">
              <a:lnSpc>
                <a:spcPct val="90000"/>
              </a:lnSpc>
              <a:spcAft>
                <a:spcPts val="300"/>
              </a:spcAft>
            </a:pPr>
            <a:r>
              <a:rPr lang="sl-SI" sz="1200" b="1" dirty="0" smtClean="0">
                <a:solidFill>
                  <a:srgbClr val="0070C0"/>
                </a:solidFill>
              </a:rPr>
              <a:t>11.10.1999 </a:t>
            </a:r>
            <a:r>
              <a:rPr lang="sl-SI" altLang="sl-SI" sz="1200" dirty="0">
                <a:ea typeface="Times New Roman" panose="02020603050405020304" pitchFamily="18" charset="0"/>
                <a:cs typeface="Calibri" panose="020F0502020204030204" pitchFamily="34" charset="0"/>
              </a:rPr>
              <a:t>- </a:t>
            </a:r>
            <a:r>
              <a:rPr lang="sl-SI" sz="1200" dirty="0" smtClean="0"/>
              <a:t>Sodnik zavrne 6 </a:t>
            </a:r>
            <a:r>
              <a:rPr lang="sl-SI" sz="1200" dirty="0"/>
              <a:t>pomembnih obtožb, vključno s </a:t>
            </a:r>
            <a:r>
              <a:rPr lang="sl-SI" sz="1200" dirty="0" smtClean="0"/>
              <a:t>4 </a:t>
            </a:r>
            <a:r>
              <a:rPr lang="sl-SI" sz="1200" dirty="0"/>
              <a:t>obtožbami za umor in morebitno vpletenost v 200 smrtnih žrtev v Namibiji, </a:t>
            </a:r>
            <a:r>
              <a:rPr lang="sl-SI" sz="1200" dirty="0" smtClean="0"/>
              <a:t>češ da sodišče </a:t>
            </a:r>
            <a:r>
              <a:rPr lang="sl-SI" sz="1200" dirty="0"/>
              <a:t>ne more preganjati zločinov, storjenih v drugih državah. </a:t>
            </a:r>
            <a:r>
              <a:rPr lang="sl-SI" sz="1200" dirty="0" smtClean="0"/>
              <a:t>Po </a:t>
            </a:r>
            <a:r>
              <a:rPr lang="sl-SI" sz="1200" dirty="0"/>
              <a:t>18 mesecih sojenja </a:t>
            </a:r>
            <a:r>
              <a:rPr lang="sl-SI" sz="1200" dirty="0" smtClean="0"/>
              <a:t>sodnik </a:t>
            </a:r>
            <a:r>
              <a:rPr lang="sl-SI" sz="1200" dirty="0"/>
              <a:t>število obtožb </a:t>
            </a:r>
            <a:r>
              <a:rPr lang="sl-SI" sz="1200" dirty="0" smtClean="0"/>
              <a:t>zmanjša </a:t>
            </a:r>
            <a:r>
              <a:rPr lang="sl-SI" sz="1200" dirty="0"/>
              <a:t>na </a:t>
            </a:r>
            <a:r>
              <a:rPr lang="sl-SI" sz="1200" dirty="0" smtClean="0"/>
              <a:t>46. </a:t>
            </a:r>
          </a:p>
          <a:p>
            <a:pPr marL="444500" indent="-444500">
              <a:lnSpc>
                <a:spcPct val="90000"/>
              </a:lnSpc>
              <a:spcAft>
                <a:spcPts val="300"/>
              </a:spcAft>
            </a:pPr>
            <a:r>
              <a:rPr lang="sl-SI" sz="1200" b="1" dirty="0" smtClean="0">
                <a:solidFill>
                  <a:srgbClr val="0070C0"/>
                </a:solidFill>
              </a:rPr>
              <a:t>7.2001  </a:t>
            </a:r>
            <a:r>
              <a:rPr lang="sl-SI" altLang="sl-SI" sz="1200" dirty="0">
                <a:ea typeface="Times New Roman" panose="02020603050405020304" pitchFamily="18" charset="0"/>
                <a:cs typeface="Calibri" panose="020F0502020204030204" pitchFamily="34" charset="0"/>
              </a:rPr>
              <a:t>- </a:t>
            </a:r>
            <a:r>
              <a:rPr lang="sl-SI" sz="1200" dirty="0" err="1" smtClean="0"/>
              <a:t>Basson</a:t>
            </a:r>
            <a:r>
              <a:rPr lang="sl-SI" sz="1200" dirty="0" smtClean="0"/>
              <a:t> kot edina priča v 40 dneh predstavi </a:t>
            </a:r>
            <a:r>
              <a:rPr lang="sl-SI" sz="1200" dirty="0"/>
              <a:t>svoje </a:t>
            </a:r>
            <a:r>
              <a:rPr lang="sl-SI" sz="1200" dirty="0" smtClean="0"/>
              <a:t>dokaze. Izjavi, </a:t>
            </a:r>
            <a:r>
              <a:rPr lang="sl-SI" sz="1200" dirty="0"/>
              <a:t>da je </a:t>
            </a:r>
            <a:r>
              <a:rPr lang="sl-SI" sz="1200" dirty="0" smtClean="0"/>
              <a:t>deloval legalno, da je imel </a:t>
            </a:r>
            <a:r>
              <a:rPr lang="sl-SI" sz="1200" dirty="0"/>
              <a:t>pri </a:t>
            </a:r>
            <a:r>
              <a:rPr lang="sl-SI" sz="1200" dirty="0" smtClean="0"/>
              <a:t>projektu proste roke </a:t>
            </a:r>
            <a:r>
              <a:rPr lang="sl-SI" sz="1200" dirty="0"/>
              <a:t>in da je izmenjaval informacije s tujimi vladami. </a:t>
            </a:r>
            <a:r>
              <a:rPr lang="sl-SI" sz="1200" dirty="0" smtClean="0"/>
              <a:t>Vključen je bil </a:t>
            </a:r>
            <a:r>
              <a:rPr lang="sl-SI" sz="1200" dirty="0"/>
              <a:t>v namibijsko amnestijo </a:t>
            </a:r>
            <a:r>
              <a:rPr lang="sl-SI" sz="1200" dirty="0" smtClean="0"/>
              <a:t>iz leta </a:t>
            </a:r>
            <a:r>
              <a:rPr lang="sl-SI" sz="1200" dirty="0"/>
              <a:t>1989. </a:t>
            </a:r>
            <a:endParaRPr lang="sl-SI" sz="1200" dirty="0" smtClean="0"/>
          </a:p>
          <a:p>
            <a:pPr marL="444500" indent="-444500">
              <a:lnSpc>
                <a:spcPct val="90000"/>
              </a:lnSpc>
              <a:spcAft>
                <a:spcPts val="300"/>
              </a:spcAft>
            </a:pPr>
            <a:r>
              <a:rPr lang="sl-SI" sz="1200" dirty="0" smtClean="0"/>
              <a:t> </a:t>
            </a:r>
            <a:r>
              <a:rPr lang="sl-SI" sz="1200" b="1" dirty="0" smtClean="0">
                <a:solidFill>
                  <a:srgbClr val="0070C0"/>
                </a:solidFill>
              </a:rPr>
              <a:t>22.4.2002 </a:t>
            </a:r>
            <a:r>
              <a:rPr lang="sl-SI" altLang="sl-SI" sz="1200" dirty="0" smtClean="0">
                <a:ea typeface="Times New Roman" panose="02020603050405020304" pitchFamily="18" charset="0"/>
                <a:cs typeface="Calibri" panose="020F0502020204030204" pitchFamily="34" charset="0"/>
              </a:rPr>
              <a:t>- </a:t>
            </a:r>
            <a:r>
              <a:rPr lang="sl-SI" sz="1200" dirty="0" smtClean="0"/>
              <a:t>Sodnik zavre vse preostale obtožbe proti </a:t>
            </a:r>
            <a:r>
              <a:rPr lang="sl-SI" sz="1200" dirty="0" err="1" smtClean="0"/>
              <a:t>Bassonu</a:t>
            </a:r>
            <a:r>
              <a:rPr lang="sl-SI" sz="1200" dirty="0" smtClean="0"/>
              <a:t> in ga oprosti. V svoji sodbi zadevo države označi za </a:t>
            </a:r>
            <a:r>
              <a:rPr lang="sl-SI" altLang="sl-SI" sz="1200" dirty="0" smtClean="0">
                <a:ea typeface="Times New Roman" panose="02020603050405020304" pitchFamily="18" charset="0"/>
                <a:cs typeface="Calibri" panose="020F0502020204030204" pitchFamily="34" charset="0"/>
              </a:rPr>
              <a:t>»</a:t>
            </a:r>
            <a:r>
              <a:rPr lang="sl-SI" sz="1200" dirty="0" smtClean="0"/>
              <a:t>razdrobljeno in zmedeno</a:t>
            </a:r>
            <a:r>
              <a:rPr lang="sl-SI" altLang="sl-SI" sz="1200" dirty="0">
                <a:ea typeface="Times New Roman" panose="02020603050405020304" pitchFamily="18" charset="0"/>
                <a:cs typeface="Calibri" panose="020F0502020204030204" pitchFamily="34" charset="0"/>
              </a:rPr>
              <a:t>«</a:t>
            </a:r>
            <a:r>
              <a:rPr lang="sl-SI" sz="1200" dirty="0" smtClean="0"/>
              <a:t>, ter da je sodišče v </a:t>
            </a:r>
            <a:r>
              <a:rPr lang="sl-SI" sz="1200" dirty="0" err="1" smtClean="0"/>
              <a:t>Bassonovo</a:t>
            </a:r>
            <a:r>
              <a:rPr lang="sl-SI" sz="1200" dirty="0" smtClean="0"/>
              <a:t> krivdo </a:t>
            </a:r>
            <a:r>
              <a:rPr lang="sl-SI" sz="1200" dirty="0" smtClean="0"/>
              <a:t>prepričevalo </a:t>
            </a:r>
            <a:r>
              <a:rPr lang="sl-SI" sz="1200" dirty="0" smtClean="0"/>
              <a:t>na način, ki ne ustreza standardu </a:t>
            </a:r>
            <a:r>
              <a:rPr lang="sl-SI" altLang="sl-SI" sz="1200" dirty="0" smtClean="0">
                <a:ea typeface="Times New Roman" panose="02020603050405020304" pitchFamily="18" charset="0"/>
                <a:cs typeface="Calibri" panose="020F0502020204030204" pitchFamily="34" charset="0"/>
              </a:rPr>
              <a:t>»</a:t>
            </a:r>
            <a:r>
              <a:rPr lang="sl-SI" sz="1200" dirty="0" smtClean="0"/>
              <a:t>izven razumnega dvoma</a:t>
            </a:r>
            <a:r>
              <a:rPr lang="sl-SI" altLang="sl-SI" sz="1200" dirty="0" smtClean="0">
                <a:ea typeface="Times New Roman" panose="02020603050405020304" pitchFamily="18" charset="0"/>
                <a:cs typeface="Calibri" panose="020F0502020204030204" pitchFamily="34" charset="0"/>
              </a:rPr>
              <a:t>«. </a:t>
            </a:r>
            <a:r>
              <a:rPr lang="sl-SI" sz="1200" dirty="0" smtClean="0"/>
              <a:t>Torej, da je od sodišča pričakovala, da ne bo verjelo ničesar, kar bi bilo v nasprotju z državno različico resnice. Sojenje se po 30 mesecih zaključi.  </a:t>
            </a:r>
          </a:p>
          <a:p>
            <a:pPr marL="444500" indent="-444500">
              <a:lnSpc>
                <a:spcPct val="90000"/>
              </a:lnSpc>
              <a:spcAft>
                <a:spcPts val="300"/>
              </a:spcAft>
            </a:pPr>
            <a:r>
              <a:rPr lang="sl-SI" sz="1200" b="1" dirty="0" smtClean="0">
                <a:solidFill>
                  <a:srgbClr val="0070C0"/>
                </a:solidFill>
              </a:rPr>
              <a:t>2003 </a:t>
            </a:r>
            <a:r>
              <a:rPr lang="sl-SI" altLang="sl-SI" sz="1200" dirty="0">
                <a:ea typeface="Times New Roman" panose="02020603050405020304" pitchFamily="18" charset="0"/>
                <a:cs typeface="Calibri" panose="020F0502020204030204" pitchFamily="34" charset="0"/>
              </a:rPr>
              <a:t>- </a:t>
            </a:r>
            <a:r>
              <a:rPr lang="sl-SI" sz="1200" dirty="0" smtClean="0"/>
              <a:t>Država se </a:t>
            </a:r>
            <a:r>
              <a:rPr lang="sl-SI" sz="1200" dirty="0"/>
              <a:t>poskuša zaradi </a:t>
            </a:r>
            <a:r>
              <a:rPr lang="sl-SI" sz="1200" dirty="0"/>
              <a:t>sodnih napak </a:t>
            </a:r>
            <a:r>
              <a:rPr lang="sl-SI" sz="1200" dirty="0" smtClean="0"/>
              <a:t>pritožiti </a:t>
            </a:r>
            <a:r>
              <a:rPr lang="sl-SI" sz="1200" dirty="0"/>
              <a:t>na sodbo, vendar </a:t>
            </a:r>
            <a:r>
              <a:rPr lang="sl-SI" sz="1200" dirty="0" smtClean="0"/>
              <a:t>vrhovno </a:t>
            </a:r>
            <a:r>
              <a:rPr lang="sl-SI" sz="1200" dirty="0"/>
              <a:t>pritožbeno sodišče </a:t>
            </a:r>
            <a:r>
              <a:rPr lang="sl-SI" sz="1200" dirty="0" smtClean="0"/>
              <a:t>zavrne </a:t>
            </a:r>
            <a:r>
              <a:rPr lang="sl-SI" sz="1200" dirty="0"/>
              <a:t>ponovni </a:t>
            </a:r>
            <a:r>
              <a:rPr lang="sl-SI" sz="1200" dirty="0" smtClean="0"/>
              <a:t>postopek. Po oprostitvi </a:t>
            </a:r>
            <a:r>
              <a:rPr lang="sl-SI" sz="1200" dirty="0" err="1"/>
              <a:t>Basson</a:t>
            </a:r>
            <a:r>
              <a:rPr lang="sl-SI" sz="1200" dirty="0"/>
              <a:t> </a:t>
            </a:r>
            <a:r>
              <a:rPr lang="sl-SI" sz="1200" dirty="0" smtClean="0"/>
              <a:t>lahko prosto potuje po svetu kot vabljen predavatelj in ustanovi zasebno </a:t>
            </a:r>
            <a:r>
              <a:rPr lang="sl-SI" sz="1200" dirty="0"/>
              <a:t>zdravniško prakso. </a:t>
            </a:r>
            <a:endParaRPr lang="sl-SI" sz="1200" dirty="0" smtClean="0"/>
          </a:p>
          <a:p>
            <a:pPr marL="444500" indent="-444500">
              <a:lnSpc>
                <a:spcPct val="90000"/>
              </a:lnSpc>
              <a:spcAft>
                <a:spcPts val="300"/>
              </a:spcAft>
            </a:pPr>
            <a:r>
              <a:rPr lang="sl-SI" sz="1200" b="1" dirty="0" smtClean="0">
                <a:solidFill>
                  <a:srgbClr val="0070C0"/>
                </a:solidFill>
              </a:rPr>
              <a:t>2005</a:t>
            </a:r>
            <a:r>
              <a:rPr lang="sl-SI" sz="1200" dirty="0" smtClean="0"/>
              <a:t> - Ustavno sodišče </a:t>
            </a:r>
            <a:r>
              <a:rPr lang="sl-SI" sz="1200" dirty="0"/>
              <a:t>Južne </a:t>
            </a:r>
            <a:r>
              <a:rPr lang="sl-SI" sz="1200" dirty="0" smtClean="0"/>
              <a:t>Afrike razveljavi </a:t>
            </a:r>
            <a:r>
              <a:rPr lang="sl-SI" sz="1200" dirty="0"/>
              <a:t>sodbo vrhovnega pritožbenega sodišča. </a:t>
            </a:r>
            <a:r>
              <a:rPr lang="sl-SI" sz="1200" dirty="0" smtClean="0"/>
              <a:t>Odloči, </a:t>
            </a:r>
            <a:r>
              <a:rPr lang="sl-SI" sz="1200" dirty="0"/>
              <a:t>da se lahko zločini, ki naj bi bili storjeni zunaj države, preganjajo v Južni Afriki.  </a:t>
            </a:r>
            <a:r>
              <a:rPr lang="sl-SI" sz="1200" dirty="0" smtClean="0"/>
              <a:t>Vendar </a:t>
            </a:r>
            <a:r>
              <a:rPr lang="sl-SI" sz="1200" dirty="0"/>
              <a:t>Državno tožilstvo </a:t>
            </a:r>
            <a:r>
              <a:rPr lang="sl-SI" sz="1200" dirty="0" smtClean="0"/>
              <a:t>še vedno ni </a:t>
            </a:r>
            <a:r>
              <a:rPr lang="sl-SI" sz="1200" dirty="0"/>
              <a:t>uvedlo postopka zaradi zločinov proti človeštvu.</a:t>
            </a:r>
            <a:endParaRPr lang="sl-SI" altLang="sl-SI" sz="1200" dirty="0" smtClean="0">
              <a:ea typeface="Times New Roman" panose="02020603050405020304" pitchFamily="18" charset="0"/>
              <a:cs typeface="Calibri" panose="020F0502020204030204" pitchFamily="34" charset="0"/>
            </a:endParaRPr>
          </a:p>
          <a:p>
            <a:pPr marL="444500" indent="-444500">
              <a:lnSpc>
                <a:spcPct val="90000"/>
              </a:lnSpc>
              <a:spcAft>
                <a:spcPts val="300"/>
              </a:spcAft>
            </a:pPr>
            <a:r>
              <a:rPr lang="sl-SI" sz="1200" b="1" dirty="0" smtClean="0">
                <a:solidFill>
                  <a:srgbClr val="0070C0"/>
                </a:solidFill>
              </a:rPr>
              <a:t>2006</a:t>
            </a:r>
            <a:r>
              <a:rPr lang="sl-SI" sz="1200" dirty="0" smtClean="0"/>
              <a:t> - Južnoafriški </a:t>
            </a:r>
            <a:r>
              <a:rPr lang="sl-SI" sz="1200" dirty="0"/>
              <a:t>svet zdravstvenih </a:t>
            </a:r>
            <a:r>
              <a:rPr lang="sl-SI" sz="1200" dirty="0" smtClean="0"/>
              <a:t>delavcev </a:t>
            </a:r>
            <a:r>
              <a:rPr lang="sl-SI" sz="1200" dirty="0"/>
              <a:t>(HPCSA) </a:t>
            </a:r>
            <a:r>
              <a:rPr lang="sl-SI" sz="1200" dirty="0" smtClean="0"/>
              <a:t>začne </a:t>
            </a:r>
            <a:r>
              <a:rPr lang="sl-SI" sz="1200" dirty="0"/>
              <a:t>svoj postopek preiskave ravnanja </a:t>
            </a:r>
            <a:r>
              <a:rPr lang="sl-SI" sz="1200" dirty="0" err="1"/>
              <a:t>Wouter</a:t>
            </a:r>
            <a:r>
              <a:rPr lang="sl-SI" sz="1200" dirty="0"/>
              <a:t> </a:t>
            </a:r>
            <a:r>
              <a:rPr lang="sl-SI" sz="1200" dirty="0" err="1" smtClean="0"/>
              <a:t>Bassona</a:t>
            </a:r>
            <a:r>
              <a:rPr lang="sl-SI" sz="1200" dirty="0" smtClean="0"/>
              <a:t>. </a:t>
            </a:r>
          </a:p>
          <a:p>
            <a:pPr marL="444500" indent="-444500">
              <a:lnSpc>
                <a:spcPct val="90000"/>
              </a:lnSpc>
              <a:spcAft>
                <a:spcPts val="300"/>
              </a:spcAft>
            </a:pPr>
            <a:r>
              <a:rPr lang="sl-SI" sz="1200" b="1" dirty="0" smtClean="0">
                <a:solidFill>
                  <a:srgbClr val="0070C0"/>
                </a:solidFill>
              </a:rPr>
              <a:t>11.2007 </a:t>
            </a:r>
            <a:r>
              <a:rPr lang="sl-SI" sz="1200" dirty="0"/>
              <a:t>-</a:t>
            </a:r>
            <a:r>
              <a:rPr lang="sl-SI" sz="1200" dirty="0" smtClean="0"/>
              <a:t> Sestavijo obtožnico in</a:t>
            </a:r>
            <a:r>
              <a:rPr lang="sl-SI" sz="1200" dirty="0"/>
              <a:t> </a:t>
            </a:r>
            <a:r>
              <a:rPr lang="sl-SI" sz="1200" dirty="0" smtClean="0"/>
              <a:t>začnejo </a:t>
            </a:r>
            <a:r>
              <a:rPr lang="sl-SI" sz="1200" dirty="0" smtClean="0"/>
              <a:t>z obravnavo</a:t>
            </a:r>
            <a:r>
              <a:rPr lang="sl-SI" sz="1200" dirty="0" smtClean="0"/>
              <a:t>. Od 7 </a:t>
            </a:r>
            <a:r>
              <a:rPr lang="sl-SI" sz="1200" dirty="0"/>
              <a:t>obtožb, </a:t>
            </a:r>
            <a:r>
              <a:rPr lang="sl-SI" sz="1200" dirty="0" smtClean="0"/>
              <a:t>ostanejo 4 </a:t>
            </a:r>
            <a:r>
              <a:rPr lang="sl-SI" sz="1200" dirty="0"/>
              <a:t>polne obtožnice, potem ko je HPCSA </a:t>
            </a:r>
            <a:r>
              <a:rPr lang="sl-SI" sz="1200" dirty="0" smtClean="0"/>
              <a:t>zavrne 2 </a:t>
            </a:r>
            <a:r>
              <a:rPr lang="sl-SI" sz="1200" dirty="0"/>
              <a:t>obtožbi in del tretje obtožbe zoper </a:t>
            </a:r>
            <a:r>
              <a:rPr lang="sl-SI" sz="1200" dirty="0" err="1"/>
              <a:t>Bassona</a:t>
            </a:r>
            <a:r>
              <a:rPr lang="sl-SI" sz="1200" dirty="0" smtClean="0"/>
              <a:t>. </a:t>
            </a:r>
          </a:p>
          <a:p>
            <a:pPr marL="444500" indent="-444500">
              <a:lnSpc>
                <a:spcPct val="90000"/>
              </a:lnSpc>
              <a:spcAft>
                <a:spcPts val="300"/>
              </a:spcAft>
            </a:pPr>
            <a:r>
              <a:rPr lang="sl-SI" sz="1200" b="1" dirty="0" smtClean="0">
                <a:solidFill>
                  <a:srgbClr val="0070C0"/>
                </a:solidFill>
              </a:rPr>
              <a:t>10.5.2010 </a:t>
            </a:r>
            <a:r>
              <a:rPr lang="sl-SI" sz="1200" dirty="0" smtClean="0"/>
              <a:t>- Pritožba </a:t>
            </a:r>
            <a:r>
              <a:rPr lang="sl-SI" sz="1200" dirty="0" err="1" smtClean="0"/>
              <a:t>Bassona</a:t>
            </a:r>
            <a:r>
              <a:rPr lang="sl-SI" sz="1200" dirty="0" smtClean="0"/>
              <a:t>, ki poskuša obtožbe odpraviti kot </a:t>
            </a:r>
            <a:r>
              <a:rPr lang="sl-SI" sz="1200" dirty="0"/>
              <a:t>nezakonite, nerazumne in </a:t>
            </a:r>
            <a:r>
              <a:rPr lang="sl-SI" sz="1200" dirty="0" smtClean="0"/>
              <a:t>nepoštene, </a:t>
            </a:r>
            <a:r>
              <a:rPr lang="sl-SI" sz="1200" dirty="0"/>
              <a:t>je na južnoafriškem višjem sodišču </a:t>
            </a:r>
            <a:r>
              <a:rPr lang="sl-SI" sz="1200" dirty="0" smtClean="0"/>
              <a:t>zavrnjena. </a:t>
            </a:r>
            <a:r>
              <a:rPr lang="sl-SI" sz="1200" dirty="0"/>
              <a:t>Sodnik </a:t>
            </a:r>
            <a:r>
              <a:rPr lang="sl-SI" sz="1200" dirty="0" smtClean="0"/>
              <a:t>ugotovi, </a:t>
            </a:r>
            <a:r>
              <a:rPr lang="sl-SI" sz="1200" dirty="0"/>
              <a:t>da ni dokazov, </a:t>
            </a:r>
            <a:r>
              <a:rPr lang="sl-SI" sz="1200" dirty="0" smtClean="0"/>
              <a:t>da </a:t>
            </a:r>
            <a:r>
              <a:rPr lang="sl-SI" sz="1200" dirty="0"/>
              <a:t>je bil svet na kakršen koli način pristranski </a:t>
            </a:r>
            <a:r>
              <a:rPr lang="sl-SI" sz="1200" dirty="0" smtClean="0"/>
              <a:t>do </a:t>
            </a:r>
            <a:r>
              <a:rPr lang="sl-SI" sz="1200" dirty="0"/>
              <a:t>zdravnika. </a:t>
            </a:r>
            <a:endParaRPr lang="sl-SI" sz="1200" dirty="0" smtClean="0"/>
          </a:p>
          <a:p>
            <a:pPr marL="444500" indent="-444500">
              <a:lnSpc>
                <a:spcPct val="90000"/>
              </a:lnSpc>
              <a:spcAft>
                <a:spcPts val="300"/>
              </a:spcAft>
            </a:pPr>
            <a:r>
              <a:rPr lang="sl-SI" sz="1200" b="1" dirty="0" smtClean="0">
                <a:solidFill>
                  <a:srgbClr val="0070C0"/>
                </a:solidFill>
              </a:rPr>
              <a:t>18.12.2013 </a:t>
            </a:r>
            <a:r>
              <a:rPr lang="sl-SI" sz="1200" dirty="0"/>
              <a:t>-</a:t>
            </a:r>
            <a:r>
              <a:rPr lang="sl-SI" sz="1200" dirty="0" smtClean="0"/>
              <a:t> </a:t>
            </a:r>
            <a:r>
              <a:rPr lang="sl-SI" sz="1200" dirty="0"/>
              <a:t>HPCSA </a:t>
            </a:r>
            <a:r>
              <a:rPr lang="sl-SI" sz="1200" dirty="0" smtClean="0"/>
              <a:t>je </a:t>
            </a:r>
            <a:r>
              <a:rPr lang="sl-SI" sz="1200" dirty="0" err="1" smtClean="0"/>
              <a:t>Bassona</a:t>
            </a:r>
            <a:r>
              <a:rPr lang="sl-SI" sz="1200" dirty="0" smtClean="0"/>
              <a:t> spozna </a:t>
            </a:r>
            <a:r>
              <a:rPr lang="sl-SI" sz="1200" dirty="0"/>
              <a:t>krivega neprofesionalnega ravnanja po </a:t>
            </a:r>
            <a:r>
              <a:rPr lang="sl-SI" sz="1200" dirty="0" smtClean="0"/>
              <a:t>4 </a:t>
            </a:r>
            <a:r>
              <a:rPr lang="sl-SI" sz="1200" dirty="0"/>
              <a:t>obtožbah. </a:t>
            </a:r>
            <a:endParaRPr lang="sl-SI" sz="1200" dirty="0" smtClean="0"/>
          </a:p>
          <a:p>
            <a:pPr marL="444500" indent="-444500">
              <a:lnSpc>
                <a:spcPct val="90000"/>
              </a:lnSpc>
              <a:spcAft>
                <a:spcPts val="300"/>
              </a:spcAft>
            </a:pPr>
            <a:r>
              <a:rPr lang="sl-SI" sz="1200" b="1" dirty="0" smtClean="0">
                <a:solidFill>
                  <a:srgbClr val="0070C0"/>
                </a:solidFill>
              </a:rPr>
              <a:t>4.6.2014 </a:t>
            </a:r>
            <a:r>
              <a:rPr lang="sl-SI" sz="1200" dirty="0" smtClean="0"/>
              <a:t>- Postopek </a:t>
            </a:r>
            <a:r>
              <a:rPr lang="sl-SI" sz="1200" dirty="0"/>
              <a:t>prestajanja kazni </a:t>
            </a:r>
            <a:r>
              <a:rPr lang="sl-SI" sz="1200" dirty="0" smtClean="0"/>
              <a:t>zaradi </a:t>
            </a:r>
            <a:r>
              <a:rPr lang="sl-SI" sz="1200" dirty="0"/>
              <a:t>odsotnosti </a:t>
            </a:r>
            <a:r>
              <a:rPr lang="sl-SI" sz="1200" dirty="0"/>
              <a:t>zagovornika prestavijo. </a:t>
            </a:r>
            <a:endParaRPr lang="sl-SI" sz="1200" dirty="0" smtClean="0"/>
          </a:p>
          <a:p>
            <a:pPr marL="444500" indent="-444500">
              <a:lnSpc>
                <a:spcPct val="90000"/>
              </a:lnSpc>
              <a:spcAft>
                <a:spcPts val="300"/>
              </a:spcAft>
            </a:pPr>
            <a:r>
              <a:rPr lang="sl-SI" sz="1200" b="1" dirty="0" smtClean="0">
                <a:solidFill>
                  <a:srgbClr val="0070C0"/>
                </a:solidFill>
              </a:rPr>
              <a:t>27.3.2019 </a:t>
            </a:r>
            <a:r>
              <a:rPr lang="sl-SI" sz="1200" dirty="0"/>
              <a:t>- </a:t>
            </a:r>
            <a:r>
              <a:rPr lang="sl-SI" sz="1200" dirty="0" smtClean="0"/>
              <a:t>6 </a:t>
            </a:r>
            <a:r>
              <a:rPr lang="sl-SI" sz="1200" dirty="0"/>
              <a:t>let po tem, ko je odbor HPCSA za </a:t>
            </a:r>
            <a:r>
              <a:rPr lang="sl-SI" sz="1200" dirty="0" err="1"/>
              <a:t>Bassona</a:t>
            </a:r>
            <a:r>
              <a:rPr lang="sl-SI" sz="1200" dirty="0"/>
              <a:t> razglasil krivdo za neetično ravnanje, </a:t>
            </a:r>
            <a:r>
              <a:rPr lang="sl-SI" sz="1200" dirty="0" smtClean="0"/>
              <a:t>višje </a:t>
            </a:r>
            <a:r>
              <a:rPr lang="sl-SI" sz="1200" dirty="0"/>
              <a:t>sodišče v </a:t>
            </a:r>
            <a:r>
              <a:rPr lang="sl-SI" sz="1200" dirty="0" err="1"/>
              <a:t>Gautengu</a:t>
            </a:r>
            <a:r>
              <a:rPr lang="sl-SI" sz="1200" dirty="0"/>
              <a:t> </a:t>
            </a:r>
            <a:r>
              <a:rPr lang="sl-SI" sz="1200" dirty="0" smtClean="0"/>
              <a:t>odloči, </a:t>
            </a:r>
            <a:r>
              <a:rPr lang="sl-SI" sz="1200" dirty="0"/>
              <a:t>da so </a:t>
            </a:r>
            <a:r>
              <a:rPr lang="sl-SI" sz="1200" dirty="0" smtClean="0"/>
              <a:t>bili člani </a:t>
            </a:r>
            <a:r>
              <a:rPr lang="sl-SI" sz="1200" dirty="0"/>
              <a:t>odbora, ki je vodil disciplinsko obravnavo, pristranski. Sodnik </a:t>
            </a:r>
            <a:r>
              <a:rPr lang="sl-SI" sz="1200" dirty="0" smtClean="0"/>
              <a:t>presodi, </a:t>
            </a:r>
            <a:r>
              <a:rPr lang="sl-SI" sz="1200" dirty="0"/>
              <a:t>da je postopek (ki ga je HPCSA sprožila proti </a:t>
            </a:r>
            <a:r>
              <a:rPr lang="sl-SI" sz="1200" dirty="0" err="1"/>
              <a:t>Bassonu</a:t>
            </a:r>
            <a:r>
              <a:rPr lang="sl-SI" sz="1200" dirty="0"/>
              <a:t>) nepravilen in nepošten, </a:t>
            </a:r>
            <a:r>
              <a:rPr lang="sl-SI" sz="1200" dirty="0" smtClean="0"/>
              <a:t>ter da </a:t>
            </a:r>
            <a:r>
              <a:rPr lang="sl-SI" sz="1200" dirty="0"/>
              <a:t>je pokazal popolno neupoštevanje pravic </a:t>
            </a:r>
            <a:r>
              <a:rPr lang="sl-SI" sz="1200" dirty="0" err="1"/>
              <a:t>Bassona</a:t>
            </a:r>
            <a:r>
              <a:rPr lang="sl-SI" sz="1200" dirty="0"/>
              <a:t>. Zaslišanje </a:t>
            </a:r>
            <a:r>
              <a:rPr lang="sl-SI" sz="1200" dirty="0" smtClean="0"/>
              <a:t>je </a:t>
            </a:r>
            <a:r>
              <a:rPr lang="sl-SI" sz="1200" dirty="0" smtClean="0"/>
              <a:t>zato </a:t>
            </a:r>
            <a:r>
              <a:rPr lang="sl-SI" sz="1200" dirty="0"/>
              <a:t>razveljavljeno (kakor tudi </a:t>
            </a:r>
            <a:r>
              <a:rPr lang="sl-SI" sz="1200" dirty="0" smtClean="0"/>
              <a:t>neetično ravnanje, </a:t>
            </a:r>
            <a:r>
              <a:rPr lang="sl-SI" sz="1200" dirty="0" err="1" smtClean="0"/>
              <a:t>li</a:t>
            </a:r>
            <a:r>
              <a:rPr lang="sl-SI" sz="1200" dirty="0" smtClean="0"/>
              <a:t> ga je ugotovil odbor).</a:t>
            </a:r>
            <a:endParaRPr lang="sl-SI" sz="1200" dirty="0" smtClean="0"/>
          </a:p>
          <a:p>
            <a:pPr marL="541338" indent="-541338">
              <a:lnSpc>
                <a:spcPct val="90000"/>
              </a:lnSpc>
              <a:spcAft>
                <a:spcPts val="300"/>
              </a:spcAft>
            </a:pPr>
            <a:r>
              <a:rPr lang="sl-SI" altLang="sl-SI" sz="1200" b="1" dirty="0" smtClean="0">
                <a:solidFill>
                  <a:srgbClr val="0070C0"/>
                </a:solidFill>
                <a:ea typeface="Times New Roman" panose="02020603050405020304" pitchFamily="18" charset="0"/>
                <a:cs typeface="Calibri" panose="020F0502020204030204" pitchFamily="34" charset="0"/>
              </a:rPr>
              <a:t>2021</a:t>
            </a:r>
            <a:r>
              <a:rPr lang="sl-SI" altLang="sl-SI" sz="1200" dirty="0" smtClean="0">
                <a:ea typeface="Times New Roman" panose="02020603050405020304" pitchFamily="18" charset="0"/>
                <a:cs typeface="Calibri" panose="020F0502020204030204" pitchFamily="34" charset="0"/>
              </a:rPr>
              <a:t>- </a:t>
            </a:r>
            <a:r>
              <a:rPr lang="sl-SI" altLang="sl-SI" sz="1200" dirty="0" err="1" smtClean="0">
                <a:ea typeface="Times New Roman" panose="02020603050405020304" pitchFamily="18" charset="0"/>
                <a:cs typeface="Calibri" panose="020F0502020204030204" pitchFamily="34" charset="0"/>
              </a:rPr>
              <a:t>Wouter</a:t>
            </a:r>
            <a:r>
              <a:rPr lang="sl-SI" altLang="sl-SI" sz="1200" dirty="0" smtClean="0">
                <a:ea typeface="Times New Roman" panose="02020603050405020304" pitchFamily="18" charset="0"/>
                <a:cs typeface="Calibri" panose="020F0502020204030204" pitchFamily="34" charset="0"/>
              </a:rPr>
              <a:t> </a:t>
            </a:r>
            <a:r>
              <a:rPr lang="sl-SI" altLang="sl-SI" sz="1200" dirty="0" err="1">
                <a:ea typeface="Times New Roman" panose="02020603050405020304" pitchFamily="18" charset="0"/>
                <a:cs typeface="Calibri" panose="020F0502020204030204" pitchFamily="34" charset="0"/>
              </a:rPr>
              <a:t>Basson</a:t>
            </a:r>
            <a:r>
              <a:rPr lang="sl-SI" altLang="sl-SI" sz="1200" dirty="0">
                <a:ea typeface="Times New Roman" panose="02020603050405020304" pitchFamily="18" charset="0"/>
                <a:cs typeface="Calibri" panose="020F0502020204030204" pitchFamily="34" charset="0"/>
              </a:rPr>
              <a:t> še naprej deluje kot kardiolog. </a:t>
            </a:r>
            <a:r>
              <a:rPr lang="sl-SI" sz="1200" dirty="0" smtClean="0"/>
              <a:t> </a:t>
            </a:r>
            <a:endParaRPr lang="en-GB" sz="1200" dirty="0"/>
          </a:p>
        </p:txBody>
      </p:sp>
      <p:sp>
        <p:nvSpPr>
          <p:cNvPr id="6" name="Rectangle 8"/>
          <p:cNvSpPr/>
          <p:nvPr/>
        </p:nvSpPr>
        <p:spPr>
          <a:xfrm>
            <a:off x="2195736" y="198534"/>
            <a:ext cx="4783319" cy="461665"/>
          </a:xfrm>
          <a:prstGeom prst="rect">
            <a:avLst/>
          </a:prstGeom>
        </p:spPr>
        <p:txBody>
          <a:bodyPr wrap="square">
            <a:spAutoFit/>
          </a:bodyPr>
          <a:lstStyle/>
          <a:p>
            <a:pPr lvl="0" algn="ctr" eaLnBrk="1" hangingPunct="1"/>
            <a:r>
              <a:rPr lang="sl-SI" altLang="en-US" sz="2400" b="1" dirty="0" smtClean="0">
                <a:latin typeface="+mn-lt"/>
              </a:rPr>
              <a:t>Projekt Obala in dr. Smrt</a:t>
            </a:r>
            <a:endParaRPr lang="en-US" altLang="en-US" sz="2400" b="1" dirty="0">
              <a:latin typeface="+mn-lt"/>
            </a:endParaRPr>
          </a:p>
        </p:txBody>
      </p:sp>
      <p:sp>
        <p:nvSpPr>
          <p:cNvPr id="7" name="Rectangle 14"/>
          <p:cNvSpPr/>
          <p:nvPr/>
        </p:nvSpPr>
        <p:spPr>
          <a:xfrm>
            <a:off x="1484378" y="5874201"/>
            <a:ext cx="2932347" cy="461665"/>
          </a:xfrm>
          <a:prstGeom prst="rect">
            <a:avLst/>
          </a:prstGeom>
        </p:spPr>
        <p:txBody>
          <a:bodyPr wrap="square">
            <a:spAutoFit/>
          </a:bodyPr>
          <a:lstStyle/>
          <a:p>
            <a:pPr lvl="0"/>
            <a:r>
              <a:rPr lang="en-GB" sz="800" dirty="0" smtClean="0">
                <a:solidFill>
                  <a:schemeClr val="tx1">
                    <a:lumMod val="50000"/>
                    <a:lumOff val="50000"/>
                  </a:schemeClr>
                </a:solidFill>
                <a:latin typeface="+mn-lt"/>
              </a:rPr>
              <a:t>B</a:t>
            </a:r>
            <a:r>
              <a:rPr lang="en-GB" sz="800" dirty="0">
                <a:solidFill>
                  <a:schemeClr val="tx1">
                    <a:lumMod val="50000"/>
                    <a:lumOff val="50000"/>
                  </a:schemeClr>
                </a:solidFill>
                <a:latin typeface="+mn-lt"/>
              </a:rPr>
              <a:t>. </a:t>
            </a:r>
            <a:r>
              <a:rPr lang="en-GB" sz="800" dirty="0" err="1" smtClean="0">
                <a:solidFill>
                  <a:schemeClr val="tx1">
                    <a:lumMod val="50000"/>
                    <a:lumOff val="50000"/>
                  </a:schemeClr>
                </a:solidFill>
                <a:latin typeface="+mn-lt"/>
              </a:rPr>
              <a:t>Rappert</a:t>
            </a:r>
            <a:r>
              <a:rPr lang="en-GB" sz="800" dirty="0" smtClean="0">
                <a:solidFill>
                  <a:schemeClr val="tx1">
                    <a:lumMod val="50000"/>
                    <a:lumOff val="50000"/>
                  </a:schemeClr>
                </a:solidFill>
                <a:latin typeface="+mn-lt"/>
              </a:rPr>
              <a:t>, C. Could. The </a:t>
            </a:r>
            <a:r>
              <a:rPr lang="en-GB" sz="800" dirty="0">
                <a:solidFill>
                  <a:schemeClr val="tx1">
                    <a:lumMod val="50000"/>
                    <a:lumOff val="50000"/>
                  </a:schemeClr>
                </a:solidFill>
                <a:latin typeface="+mn-lt"/>
              </a:rPr>
              <a:t>Dis-eases of secrecy, Tracing history, memory &amp; </a:t>
            </a:r>
            <a:r>
              <a:rPr lang="en-GB" sz="800" dirty="0" smtClean="0">
                <a:solidFill>
                  <a:schemeClr val="tx1">
                    <a:lumMod val="50000"/>
                    <a:lumOff val="50000"/>
                  </a:schemeClr>
                </a:solidFill>
                <a:latin typeface="+mn-lt"/>
              </a:rPr>
              <a:t>justice. South </a:t>
            </a:r>
            <a:r>
              <a:rPr lang="en-GB" sz="800" dirty="0">
                <a:solidFill>
                  <a:schemeClr val="tx1">
                    <a:lumMod val="50000"/>
                    <a:lumOff val="50000"/>
                  </a:schemeClr>
                </a:solidFill>
                <a:latin typeface="+mn-lt"/>
              </a:rPr>
              <a:t>Africa (2017</a:t>
            </a:r>
            <a:r>
              <a:rPr lang="en-GB" sz="800" dirty="0" smtClean="0">
                <a:solidFill>
                  <a:schemeClr val="tx1">
                    <a:lumMod val="50000"/>
                    <a:lumOff val="50000"/>
                  </a:schemeClr>
                </a:solidFill>
                <a:latin typeface="+mn-lt"/>
              </a:rPr>
              <a:t>)</a:t>
            </a:r>
            <a:endParaRPr lang="sl-SI" sz="800" dirty="0" smtClean="0">
              <a:solidFill>
                <a:schemeClr val="tx1">
                  <a:lumMod val="50000"/>
                  <a:lumOff val="50000"/>
                </a:schemeClr>
              </a:solidFill>
              <a:latin typeface="+mn-lt"/>
            </a:endParaRPr>
          </a:p>
          <a:p>
            <a:pPr lvl="0"/>
            <a:r>
              <a:rPr lang="sl-SI" sz="800" dirty="0" smtClean="0">
                <a:solidFill>
                  <a:schemeClr val="tx1">
                    <a:lumMod val="50000"/>
                    <a:lumOff val="50000"/>
                  </a:schemeClr>
                </a:solidFill>
                <a:latin typeface="+mn-lt"/>
              </a:rPr>
              <a:t>https</a:t>
            </a:r>
            <a:r>
              <a:rPr lang="sl-SI" sz="800" dirty="0">
                <a:solidFill>
                  <a:schemeClr val="tx1">
                    <a:lumMod val="50000"/>
                    <a:lumOff val="50000"/>
                  </a:schemeClr>
                </a:solidFill>
                <a:latin typeface="+mn-lt"/>
              </a:rPr>
              <a:t>://</a:t>
            </a:r>
            <a:r>
              <a:rPr lang="sl-SI" sz="800" dirty="0" smtClean="0">
                <a:solidFill>
                  <a:schemeClr val="tx1">
                    <a:lumMod val="50000"/>
                    <a:lumOff val="50000"/>
                  </a:schemeClr>
                </a:solidFill>
                <a:latin typeface="+mn-lt"/>
              </a:rPr>
              <a:t>en.wikipedia.org/wiki/Wouter_Basson</a:t>
            </a:r>
          </a:p>
        </p:txBody>
      </p:sp>
    </p:spTree>
    <p:extLst>
      <p:ext uri="{BB962C8B-B14F-4D97-AF65-F5344CB8AC3E}">
        <p14:creationId xmlns:p14="http://schemas.microsoft.com/office/powerpoint/2010/main" val="339322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62393" y="288577"/>
            <a:ext cx="86430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l-SI" altLang="sl-SI" sz="2400" b="1" i="0" u="none" strike="noStrike" cap="none" normalizeH="0" baseline="0" dirty="0" smtClean="0">
                <a:ln>
                  <a:noFill/>
                </a:ln>
                <a:effectLst/>
                <a:latin typeface="+mn-lt"/>
                <a:ea typeface="Times New Roman" panose="02020603050405020304" pitchFamily="18" charset="0"/>
                <a:cs typeface="Arial" panose="020B0604020202020204" pitchFamily="34" charset="0"/>
              </a:rPr>
              <a:t>Sistemska ureditev, ki je omogočala razvoj Projekta Obala</a:t>
            </a:r>
            <a:endParaRPr kumimoji="0" lang="sl-SI" altLang="sl-SI" sz="2400" b="0" i="0" u="none" strike="noStrike" cap="none" normalizeH="0" baseline="0" dirty="0" smtClean="0">
              <a:ln>
                <a:noFill/>
              </a:ln>
              <a:effectLst/>
              <a:latin typeface="+mn-lt"/>
            </a:endParaRPr>
          </a:p>
        </p:txBody>
      </p:sp>
      <p:sp>
        <p:nvSpPr>
          <p:cNvPr id="5" name="Pravokotnik 9"/>
          <p:cNvSpPr/>
          <p:nvPr/>
        </p:nvSpPr>
        <p:spPr>
          <a:xfrm>
            <a:off x="962606" y="800948"/>
            <a:ext cx="7292873" cy="2145203"/>
          </a:xfrm>
          <a:prstGeom prst="rect">
            <a:avLst/>
          </a:prstGeom>
          <a:ln>
            <a:solidFill>
              <a:srgbClr val="0070C0"/>
            </a:solidFill>
          </a:ln>
        </p:spPr>
        <p:txBody>
          <a:bodyPr wrap="square">
            <a:spAutoFit/>
          </a:bodyPr>
          <a:lstStyle/>
          <a:p>
            <a:pPr lvl="0" algn="ctr" eaLnBrk="1" fontAlgn="auto" hangingPunct="1">
              <a:lnSpc>
                <a:spcPct val="90000"/>
              </a:lnSpc>
              <a:spcAft>
                <a:spcPts val="600"/>
              </a:spcAft>
            </a:pPr>
            <a:r>
              <a:rPr lang="sl-SI" b="1" dirty="0">
                <a:solidFill>
                  <a:srgbClr val="0070C0"/>
                </a:solidFill>
                <a:latin typeface="Calibri"/>
                <a:cs typeface="+mn-cs"/>
              </a:rPr>
              <a:t>Kakšna ureditev je doprinesla k projektu Obala?</a:t>
            </a:r>
          </a:p>
          <a:p>
            <a:pPr marL="285750" lvl="0" indent="-285750">
              <a:lnSpc>
                <a:spcPct val="90000"/>
              </a:lnSpc>
              <a:spcAft>
                <a:spcPts val="600"/>
              </a:spcAft>
              <a:buFont typeface="Arial" panose="020B0604020202020204" pitchFamily="34" charset="0"/>
              <a:buChar char="•"/>
            </a:pPr>
            <a:r>
              <a:rPr lang="sl-SI" dirty="0" smtClean="0">
                <a:solidFill>
                  <a:prstClr val="black"/>
                </a:solidFill>
              </a:rPr>
              <a:t>Politična </a:t>
            </a:r>
            <a:r>
              <a:rPr lang="sl-SI" b="1" dirty="0">
                <a:solidFill>
                  <a:prstClr val="black"/>
                </a:solidFill>
              </a:rPr>
              <a:t>klima strahu </a:t>
            </a:r>
            <a:r>
              <a:rPr lang="sl-SI" dirty="0">
                <a:solidFill>
                  <a:prstClr val="black"/>
                </a:solidFill>
              </a:rPr>
              <a:t>in dojemanje razvoja </a:t>
            </a:r>
            <a:r>
              <a:rPr lang="sl-SI" b="1" dirty="0">
                <a:solidFill>
                  <a:prstClr val="black"/>
                </a:solidFill>
              </a:rPr>
              <a:t>orožja za obrambne </a:t>
            </a:r>
            <a:r>
              <a:rPr lang="sl-SI" b="1" dirty="0" smtClean="0">
                <a:solidFill>
                  <a:prstClr val="black"/>
                </a:solidFill>
              </a:rPr>
              <a:t>namene</a:t>
            </a:r>
            <a:r>
              <a:rPr lang="sl-SI" dirty="0" smtClean="0">
                <a:solidFill>
                  <a:prstClr val="black"/>
                </a:solidFill>
              </a:rPr>
              <a:t>.</a:t>
            </a:r>
            <a:endParaRPr lang="sl-SI" dirty="0">
              <a:solidFill>
                <a:prstClr val="black"/>
              </a:solidFill>
            </a:endParaRPr>
          </a:p>
          <a:p>
            <a:pPr marL="285750" lvl="0" indent="-285750">
              <a:lnSpc>
                <a:spcPct val="90000"/>
              </a:lnSpc>
              <a:spcAft>
                <a:spcPts val="600"/>
              </a:spcAft>
              <a:buFont typeface="Arial" panose="020B0604020202020204" pitchFamily="34" charset="0"/>
              <a:buChar char="•"/>
            </a:pPr>
            <a:r>
              <a:rPr lang="sl-SI" b="1" dirty="0" smtClean="0">
                <a:solidFill>
                  <a:prstClr val="black"/>
                </a:solidFill>
              </a:rPr>
              <a:t>Slabo </a:t>
            </a:r>
            <a:r>
              <a:rPr lang="sl-SI" b="1" dirty="0">
                <a:solidFill>
                  <a:prstClr val="black"/>
                </a:solidFill>
              </a:rPr>
              <a:t>zasnovan nadzor</a:t>
            </a:r>
            <a:r>
              <a:rPr lang="sl-SI" dirty="0">
                <a:solidFill>
                  <a:prstClr val="black"/>
                </a:solidFill>
              </a:rPr>
              <a:t> in njegovo </a:t>
            </a:r>
            <a:r>
              <a:rPr lang="sl-SI" dirty="0" smtClean="0">
                <a:solidFill>
                  <a:prstClr val="black"/>
                </a:solidFill>
              </a:rPr>
              <a:t>izvajanje sta </a:t>
            </a:r>
            <a:r>
              <a:rPr lang="sl-SI" dirty="0" err="1" smtClean="0">
                <a:solidFill>
                  <a:prstClr val="black"/>
                </a:solidFill>
              </a:rPr>
              <a:t>Bassonu</a:t>
            </a:r>
            <a:r>
              <a:rPr lang="sl-SI" dirty="0" smtClean="0">
                <a:solidFill>
                  <a:prstClr val="black"/>
                </a:solidFill>
              </a:rPr>
              <a:t> </a:t>
            </a:r>
            <a:r>
              <a:rPr lang="sl-SI" dirty="0" smtClean="0">
                <a:solidFill>
                  <a:prstClr val="black"/>
                </a:solidFill>
              </a:rPr>
              <a:t>omogočala </a:t>
            </a:r>
            <a:r>
              <a:rPr lang="sl-SI" dirty="0">
                <a:solidFill>
                  <a:prstClr val="black"/>
                </a:solidFill>
              </a:rPr>
              <a:t>visoko stopnjo </a:t>
            </a:r>
            <a:r>
              <a:rPr lang="sl-SI" dirty="0" smtClean="0">
                <a:solidFill>
                  <a:prstClr val="black"/>
                </a:solidFill>
              </a:rPr>
              <a:t>avtonomije.</a:t>
            </a:r>
          </a:p>
          <a:p>
            <a:pPr marL="285750" lvl="0" indent="-285750">
              <a:lnSpc>
                <a:spcPct val="90000"/>
              </a:lnSpc>
              <a:spcAft>
                <a:spcPts val="600"/>
              </a:spcAft>
              <a:buFont typeface="Arial" panose="020B0604020202020204" pitchFamily="34" charset="0"/>
              <a:buChar char="•"/>
            </a:pPr>
            <a:r>
              <a:rPr lang="sl-SI" dirty="0" smtClean="0">
                <a:solidFill>
                  <a:prstClr val="black"/>
                </a:solidFill>
              </a:rPr>
              <a:t>Razvoj </a:t>
            </a:r>
            <a:r>
              <a:rPr lang="sl-SI" dirty="0" smtClean="0">
                <a:solidFill>
                  <a:prstClr val="black"/>
                </a:solidFill>
              </a:rPr>
              <a:t>v </a:t>
            </a:r>
            <a:r>
              <a:rPr lang="sl-SI" b="1" dirty="0" smtClean="0">
                <a:solidFill>
                  <a:prstClr val="black"/>
                </a:solidFill>
              </a:rPr>
              <a:t>zasebnih podjetjih </a:t>
            </a:r>
            <a:r>
              <a:rPr lang="sl-SI" dirty="0">
                <a:solidFill>
                  <a:prstClr val="black"/>
                </a:solidFill>
              </a:rPr>
              <a:t>je onemogočal preglednost in nadzor.</a:t>
            </a:r>
          </a:p>
          <a:p>
            <a:pPr marL="285750" lvl="0" indent="-285750">
              <a:lnSpc>
                <a:spcPct val="90000"/>
              </a:lnSpc>
              <a:buFont typeface="Arial" panose="020B0604020202020204" pitchFamily="34" charset="0"/>
              <a:buChar char="•"/>
            </a:pPr>
            <a:r>
              <a:rPr lang="sl-SI" dirty="0" smtClean="0">
                <a:solidFill>
                  <a:prstClr val="black"/>
                </a:solidFill>
              </a:rPr>
              <a:t>Zaposlovanje </a:t>
            </a:r>
            <a:r>
              <a:rPr lang="sl-SI" dirty="0">
                <a:solidFill>
                  <a:prstClr val="black"/>
                </a:solidFill>
              </a:rPr>
              <a:t>znanstvenic, </a:t>
            </a:r>
            <a:r>
              <a:rPr lang="sl-SI" dirty="0" smtClean="0">
                <a:solidFill>
                  <a:prstClr val="black"/>
                </a:solidFill>
              </a:rPr>
              <a:t>znanstvenikov na način, da </a:t>
            </a:r>
            <a:r>
              <a:rPr lang="sl-SI" dirty="0">
                <a:solidFill>
                  <a:prstClr val="black"/>
                </a:solidFill>
              </a:rPr>
              <a:t>so vedeli </a:t>
            </a:r>
            <a:r>
              <a:rPr lang="sl-SI" b="1" dirty="0">
                <a:solidFill>
                  <a:prstClr val="black"/>
                </a:solidFill>
              </a:rPr>
              <a:t>samo to, kar so morali vedeti</a:t>
            </a:r>
            <a:r>
              <a:rPr lang="sl-SI" dirty="0">
                <a:solidFill>
                  <a:prstClr val="black"/>
                </a:solidFill>
              </a:rPr>
              <a:t> za svoje delo, je prikrilo obseg projektnih dejavnosti. </a:t>
            </a:r>
          </a:p>
        </p:txBody>
      </p:sp>
      <p:sp>
        <p:nvSpPr>
          <p:cNvPr id="8" name="Pravokotnik 7"/>
          <p:cNvSpPr/>
          <p:nvPr/>
        </p:nvSpPr>
        <p:spPr>
          <a:xfrm>
            <a:off x="1480387" y="6010865"/>
            <a:ext cx="3109149" cy="338554"/>
          </a:xfrm>
          <a:prstGeom prst="rect">
            <a:avLst/>
          </a:prstGeom>
        </p:spPr>
        <p:txBody>
          <a:bodyPr wrap="square">
            <a:spAutoFit/>
          </a:bodyPr>
          <a:lstStyle/>
          <a:p>
            <a:r>
              <a:rPr lang="en-US" sz="800" dirty="0" smtClean="0">
                <a:solidFill>
                  <a:schemeClr val="tx1">
                    <a:lumMod val="50000"/>
                    <a:lumOff val="50000"/>
                  </a:schemeClr>
                </a:solidFill>
              </a:rPr>
              <a:t>Preventing </a:t>
            </a:r>
            <a:r>
              <a:rPr lang="en-US" sz="800" dirty="0">
                <a:solidFill>
                  <a:schemeClr val="tx1">
                    <a:lumMod val="50000"/>
                    <a:lumOff val="50000"/>
                  </a:schemeClr>
                </a:solidFill>
              </a:rPr>
              <a:t>Biological Threats: What You Can Do. </a:t>
            </a:r>
            <a:endParaRPr lang="sl-SI" sz="800" dirty="0" smtClean="0">
              <a:solidFill>
                <a:schemeClr val="tx1">
                  <a:lumMod val="50000"/>
                  <a:lumOff val="50000"/>
                </a:schemeClr>
              </a:solidFill>
            </a:endParaRPr>
          </a:p>
          <a:p>
            <a:r>
              <a:rPr lang="en-US" sz="800" dirty="0" smtClean="0">
                <a:solidFill>
                  <a:schemeClr val="tx1">
                    <a:lumMod val="50000"/>
                    <a:lumOff val="50000"/>
                  </a:schemeClr>
                </a:solidFill>
              </a:rPr>
              <a:t>A </a:t>
            </a:r>
            <a:r>
              <a:rPr lang="en-US" sz="800" dirty="0">
                <a:solidFill>
                  <a:schemeClr val="tx1">
                    <a:lumMod val="50000"/>
                    <a:lumOff val="50000"/>
                  </a:schemeClr>
                </a:solidFill>
              </a:rPr>
              <a:t>Guide to Biological Security Issues and How to Address </a:t>
            </a:r>
            <a:r>
              <a:rPr lang="en-US" sz="800" dirty="0" smtClean="0">
                <a:solidFill>
                  <a:schemeClr val="tx1">
                    <a:lumMod val="50000"/>
                    <a:lumOff val="50000"/>
                  </a:schemeClr>
                </a:solidFill>
              </a:rPr>
              <a:t>Them. (</a:t>
            </a:r>
            <a:r>
              <a:rPr lang="en-US" sz="800" dirty="0">
                <a:solidFill>
                  <a:schemeClr val="tx1">
                    <a:lumMod val="50000"/>
                    <a:lumOff val="50000"/>
                  </a:schemeClr>
                </a:solidFill>
              </a:rPr>
              <a:t>2015) </a:t>
            </a:r>
            <a:endParaRPr lang="en-GB" sz="800" dirty="0">
              <a:solidFill>
                <a:schemeClr val="tx1">
                  <a:lumMod val="50000"/>
                  <a:lumOff val="50000"/>
                </a:schemeClr>
              </a:solidFill>
            </a:endParaRPr>
          </a:p>
        </p:txBody>
      </p:sp>
      <p:sp>
        <p:nvSpPr>
          <p:cNvPr id="9" name="Pravokotnik 7"/>
          <p:cNvSpPr/>
          <p:nvPr/>
        </p:nvSpPr>
        <p:spPr>
          <a:xfrm>
            <a:off x="962606" y="3019513"/>
            <a:ext cx="7292873" cy="3046988"/>
          </a:xfrm>
          <a:prstGeom prst="rect">
            <a:avLst/>
          </a:prstGeom>
          <a:ln w="12700">
            <a:solidFill>
              <a:srgbClr val="0070C0"/>
            </a:solidFill>
          </a:ln>
        </p:spPr>
        <p:txBody>
          <a:bodyPr wrap="square">
            <a:spAutoFit/>
          </a:bodyPr>
          <a:lstStyle/>
          <a:p>
            <a:pPr algn="ctr">
              <a:lnSpc>
                <a:spcPct val="90000"/>
              </a:lnSpc>
              <a:spcAft>
                <a:spcPts val="600"/>
              </a:spcAft>
            </a:pPr>
            <a:r>
              <a:rPr lang="sl-SI" b="1" dirty="0" smtClean="0">
                <a:solidFill>
                  <a:srgbClr val="0070C0"/>
                </a:solidFill>
              </a:rPr>
              <a:t>Kaj je potrebno storiti, da omejimo take raziskave?</a:t>
            </a:r>
          </a:p>
          <a:p>
            <a:pPr marL="285750" lvl="0" indent="-285750">
              <a:lnSpc>
                <a:spcPct val="90000"/>
              </a:lnSpc>
              <a:spcAft>
                <a:spcPts val="600"/>
              </a:spcAft>
              <a:buFont typeface="Arial" panose="020B0604020202020204" pitchFamily="34" charset="0"/>
              <a:buChar char="•"/>
            </a:pPr>
            <a:r>
              <a:rPr lang="sl-SI" b="1" dirty="0" smtClean="0">
                <a:latin typeface="+mn-lt"/>
              </a:rPr>
              <a:t>Ozaveščanje</a:t>
            </a:r>
            <a:r>
              <a:rPr lang="sl-SI" dirty="0" smtClean="0">
                <a:latin typeface="+mn-lt"/>
              </a:rPr>
              <a:t> o morebitni zlorabi znanstvenih raziskav;</a:t>
            </a:r>
          </a:p>
          <a:p>
            <a:pPr marL="285750" lvl="0" indent="-285750">
              <a:lnSpc>
                <a:spcPct val="90000"/>
              </a:lnSpc>
              <a:spcAft>
                <a:spcPts val="600"/>
              </a:spcAft>
              <a:buFont typeface="Arial" panose="020B0604020202020204" pitchFamily="34" charset="0"/>
              <a:buChar char="•"/>
            </a:pPr>
            <a:r>
              <a:rPr lang="sl-SI" dirty="0" smtClean="0">
                <a:latin typeface="+mn-lt"/>
              </a:rPr>
              <a:t>Več </a:t>
            </a:r>
            <a:r>
              <a:rPr lang="sl-SI" dirty="0">
                <a:latin typeface="+mn-lt"/>
              </a:rPr>
              <a:t>pozornosti </a:t>
            </a:r>
            <a:r>
              <a:rPr lang="sl-SI" b="1" dirty="0">
                <a:latin typeface="+mn-lt"/>
              </a:rPr>
              <a:t>posvetiti etičnim, pravni in družbeni odgovornostim </a:t>
            </a:r>
            <a:r>
              <a:rPr lang="sl-SI" dirty="0" smtClean="0">
                <a:latin typeface="+mn-lt"/>
              </a:rPr>
              <a:t>znanstvenic, znanstvenikov in </a:t>
            </a:r>
            <a:r>
              <a:rPr lang="sl-SI" dirty="0" smtClean="0">
                <a:solidFill>
                  <a:prstClr val="black"/>
                </a:solidFill>
              </a:rPr>
              <a:t>ukrepom </a:t>
            </a:r>
            <a:r>
              <a:rPr lang="sl-SI" dirty="0">
                <a:solidFill>
                  <a:prstClr val="black"/>
                </a:solidFill>
              </a:rPr>
              <a:t>za zaščito </a:t>
            </a:r>
            <a:r>
              <a:rPr lang="sl-SI" dirty="0" smtClean="0">
                <a:solidFill>
                  <a:prstClr val="black"/>
                </a:solidFill>
              </a:rPr>
              <a:t>žvižgačev</a:t>
            </a:r>
            <a:r>
              <a:rPr lang="sl-SI" dirty="0" smtClean="0">
                <a:latin typeface="+mn-lt"/>
              </a:rPr>
              <a:t>;</a:t>
            </a:r>
            <a:endParaRPr lang="sl-SI" dirty="0">
              <a:latin typeface="+mn-lt"/>
            </a:endParaRPr>
          </a:p>
          <a:p>
            <a:pPr marL="285750" lvl="0" indent="-285750">
              <a:lnSpc>
                <a:spcPct val="90000"/>
              </a:lnSpc>
              <a:spcAft>
                <a:spcPts val="600"/>
              </a:spcAft>
              <a:buFont typeface="Arial" panose="020B0604020202020204" pitchFamily="34" charset="0"/>
              <a:buChar char="•"/>
            </a:pPr>
            <a:r>
              <a:rPr lang="sl-SI" dirty="0">
                <a:latin typeface="+mn-lt"/>
              </a:rPr>
              <a:t>Premostiti </a:t>
            </a:r>
            <a:r>
              <a:rPr lang="sl-SI" b="1" dirty="0">
                <a:latin typeface="+mn-lt"/>
              </a:rPr>
              <a:t>vrzel nezaupanja </a:t>
            </a:r>
            <a:r>
              <a:rPr lang="sl-SI" dirty="0">
                <a:latin typeface="+mn-lt"/>
              </a:rPr>
              <a:t>med </a:t>
            </a:r>
            <a:r>
              <a:rPr lang="sl-SI" dirty="0" smtClean="0">
                <a:latin typeface="+mn-lt"/>
              </a:rPr>
              <a:t>raziskovalkami, raziskovalci </a:t>
            </a:r>
            <a:r>
              <a:rPr lang="sl-SI" dirty="0">
                <a:latin typeface="+mn-lt"/>
              </a:rPr>
              <a:t>ved o življenju in varnostnimi </a:t>
            </a:r>
            <a:r>
              <a:rPr lang="sl-SI" dirty="0" smtClean="0">
                <a:latin typeface="+mn-lt"/>
              </a:rPr>
              <a:t>strokovnjakinjami, strokovnjaki</a:t>
            </a:r>
            <a:r>
              <a:rPr lang="sl-SI" dirty="0">
                <a:latin typeface="+mn-lt"/>
              </a:rPr>
              <a:t>;</a:t>
            </a:r>
          </a:p>
          <a:p>
            <a:pPr marL="285750" lvl="0" indent="-285750">
              <a:lnSpc>
                <a:spcPct val="90000"/>
              </a:lnSpc>
              <a:spcAft>
                <a:spcPts val="600"/>
              </a:spcAft>
              <a:buFont typeface="Arial" panose="020B0604020202020204" pitchFamily="34" charset="0"/>
              <a:buChar char="•"/>
            </a:pPr>
            <a:r>
              <a:rPr lang="sl-SI" dirty="0" smtClean="0">
                <a:latin typeface="+mn-lt"/>
              </a:rPr>
              <a:t>Več pozornosti </a:t>
            </a:r>
            <a:r>
              <a:rPr lang="sl-SI" dirty="0">
                <a:latin typeface="+mn-lt"/>
              </a:rPr>
              <a:t>posvetiti </a:t>
            </a:r>
            <a:r>
              <a:rPr lang="sl-SI" b="1" dirty="0">
                <a:latin typeface="+mn-lt"/>
              </a:rPr>
              <a:t>mednarodnemu značaju </a:t>
            </a:r>
            <a:r>
              <a:rPr lang="sl-SI" dirty="0">
                <a:latin typeface="+mn-lt"/>
              </a:rPr>
              <a:t>biološke varnosti in dvojne rabe raziskav;</a:t>
            </a:r>
          </a:p>
          <a:p>
            <a:pPr marL="285750" lvl="0" indent="-285750">
              <a:lnSpc>
                <a:spcPct val="90000"/>
              </a:lnSpc>
              <a:spcAft>
                <a:spcPts val="600"/>
              </a:spcAft>
              <a:buFont typeface="Arial" panose="020B0604020202020204" pitchFamily="34" charset="0"/>
              <a:buChar char="•"/>
            </a:pPr>
            <a:r>
              <a:rPr lang="sl-SI" dirty="0">
                <a:latin typeface="+mn-lt"/>
              </a:rPr>
              <a:t>Izboljšati </a:t>
            </a:r>
            <a:r>
              <a:rPr lang="sl-SI" b="1" dirty="0">
                <a:latin typeface="+mn-lt"/>
              </a:rPr>
              <a:t>jasnost predpisov </a:t>
            </a:r>
            <a:r>
              <a:rPr lang="sl-SI" dirty="0">
                <a:latin typeface="+mn-lt"/>
              </a:rPr>
              <a:t>o biološki varnosti;</a:t>
            </a:r>
          </a:p>
          <a:p>
            <a:pPr marL="285750" lvl="0" indent="-285750">
              <a:lnSpc>
                <a:spcPct val="90000"/>
              </a:lnSpc>
              <a:buFont typeface="Arial" panose="020B0604020202020204" pitchFamily="34" charset="0"/>
              <a:buChar char="•"/>
            </a:pPr>
            <a:r>
              <a:rPr lang="sl-SI" dirty="0">
                <a:latin typeface="+mn-lt"/>
              </a:rPr>
              <a:t>Izboljšati institucionalne ureditve biološke varnosti.</a:t>
            </a:r>
            <a:endParaRPr lang="sl-SI" dirty="0">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111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5619" y="310461"/>
            <a:ext cx="8598765" cy="2123658"/>
          </a:xfrm>
          <a:prstGeom prst="rect">
            <a:avLst/>
          </a:prstGeom>
        </p:spPr>
        <p:txBody>
          <a:bodyPr wrap="square">
            <a:spAutoFit/>
          </a:bodyPr>
          <a:lstStyle/>
          <a:p>
            <a:pPr marL="457200" indent="-457200">
              <a:buFont typeface="+mj-lt"/>
              <a:buAutoNum type="arabicPeriod"/>
            </a:pPr>
            <a:r>
              <a:rPr lang="sl-SI" dirty="0">
                <a:solidFill>
                  <a:schemeClr val="bg1">
                    <a:lumMod val="85000"/>
                  </a:schemeClr>
                </a:solidFill>
              </a:rPr>
              <a:t>Ravnanje </a:t>
            </a:r>
            <a:r>
              <a:rPr lang="sl-SI" dirty="0" smtClean="0">
                <a:solidFill>
                  <a:schemeClr val="bg1">
                    <a:lumMod val="85000"/>
                  </a:schemeClr>
                </a:solidFill>
              </a:rPr>
              <a:t>z</a:t>
            </a:r>
            <a:r>
              <a:rPr lang="sl-SI" dirty="0" smtClean="0">
                <a:solidFill>
                  <a:schemeClr val="bg1">
                    <a:lumMod val="85000"/>
                  </a:schemeClr>
                </a:solidFill>
              </a:rPr>
              <a:t> </a:t>
            </a:r>
            <a:r>
              <a:rPr lang="sl-SI" dirty="0">
                <a:solidFill>
                  <a:schemeClr val="bg1">
                    <a:lumMod val="85000"/>
                  </a:schemeClr>
                </a:solidFill>
              </a:rPr>
              <a:t>gensko spremenjenimi </a:t>
            </a:r>
            <a:r>
              <a:rPr lang="sl-SI" dirty="0" smtClean="0">
                <a:solidFill>
                  <a:schemeClr val="bg1">
                    <a:lumMod val="85000"/>
                  </a:schemeClr>
                </a:solidFill>
              </a:rPr>
              <a:t>organizmi </a:t>
            </a:r>
            <a:r>
              <a:rPr lang="sl-SI" dirty="0">
                <a:solidFill>
                  <a:schemeClr val="bg1">
                    <a:lumMod val="85000"/>
                  </a:schemeClr>
                </a:solidFill>
              </a:rPr>
              <a:t>v Sloveniji</a:t>
            </a:r>
          </a:p>
          <a:p>
            <a:pPr marL="457200" indent="-457200">
              <a:buFont typeface="+mj-lt"/>
              <a:buAutoNum type="arabicPeriod"/>
            </a:pPr>
            <a:r>
              <a:rPr lang="sl-SI" dirty="0">
                <a:solidFill>
                  <a:schemeClr val="bg1">
                    <a:lumMod val="85000"/>
                  </a:schemeClr>
                </a:solidFill>
              </a:rPr>
              <a:t>Opredelitev pojmov</a:t>
            </a:r>
          </a:p>
          <a:p>
            <a:pPr marL="457200" indent="-457200">
              <a:buFont typeface="+mj-lt"/>
              <a:buAutoNum type="arabicPeriod"/>
            </a:pPr>
            <a:r>
              <a:rPr lang="sl-SI" dirty="0" smtClean="0">
                <a:solidFill>
                  <a:schemeClr val="bg1">
                    <a:lumMod val="85000"/>
                  </a:schemeClr>
                </a:solidFill>
              </a:rPr>
              <a:t>Celice </a:t>
            </a:r>
            <a:r>
              <a:rPr lang="sl-SI" dirty="0" err="1" smtClean="0">
                <a:solidFill>
                  <a:schemeClr val="bg1">
                    <a:lumMod val="85000"/>
                  </a:schemeClr>
                </a:solidFill>
              </a:rPr>
              <a:t>HeLa</a:t>
            </a:r>
            <a:r>
              <a:rPr lang="sl-SI" dirty="0" smtClean="0">
                <a:solidFill>
                  <a:schemeClr val="bg1">
                    <a:lumMod val="85000"/>
                  </a:schemeClr>
                </a:solidFill>
              </a:rPr>
              <a:t> </a:t>
            </a:r>
            <a:r>
              <a:rPr lang="sl-SI" dirty="0">
                <a:solidFill>
                  <a:schemeClr val="bg1">
                    <a:lumMod val="85000"/>
                  </a:schemeClr>
                </a:solidFill>
              </a:rPr>
              <a:t>(</a:t>
            </a:r>
            <a:r>
              <a:rPr lang="en-GB" i="1" dirty="0">
                <a:solidFill>
                  <a:schemeClr val="bg1">
                    <a:lumMod val="85000"/>
                  </a:schemeClr>
                </a:solidFill>
              </a:rPr>
              <a:t>Henrietta Lacks</a:t>
            </a:r>
            <a:r>
              <a:rPr lang="sl-SI" i="1" dirty="0">
                <a:solidFill>
                  <a:schemeClr val="bg1">
                    <a:lumMod val="85000"/>
                  </a:schemeClr>
                </a:solidFill>
              </a:rPr>
              <a:t>; 1951</a:t>
            </a:r>
            <a:r>
              <a:rPr lang="sl-SI" dirty="0">
                <a:solidFill>
                  <a:schemeClr val="bg1">
                    <a:lumMod val="85000"/>
                  </a:schemeClr>
                </a:solidFill>
              </a:rPr>
              <a:t>)</a:t>
            </a:r>
          </a:p>
          <a:p>
            <a:pPr marL="457200" indent="-457200">
              <a:buFont typeface="+mj-lt"/>
              <a:buAutoNum type="arabicPeriod"/>
            </a:pPr>
            <a:r>
              <a:rPr lang="sl-SI" altLang="en-US" dirty="0">
                <a:solidFill>
                  <a:schemeClr val="bg1">
                    <a:lumMod val="85000"/>
                  </a:schemeClr>
                </a:solidFill>
              </a:rPr>
              <a:t>Projekt Obala (</a:t>
            </a:r>
            <a:r>
              <a:rPr lang="sl-SI" altLang="en-US" i="1" dirty="0" err="1">
                <a:solidFill>
                  <a:schemeClr val="bg1">
                    <a:lumMod val="85000"/>
                  </a:schemeClr>
                </a:solidFill>
              </a:rPr>
              <a:t>Wouter</a:t>
            </a:r>
            <a:r>
              <a:rPr lang="sl-SI" altLang="en-US" i="1" dirty="0">
                <a:solidFill>
                  <a:schemeClr val="bg1">
                    <a:lumMod val="85000"/>
                  </a:schemeClr>
                </a:solidFill>
              </a:rPr>
              <a:t> </a:t>
            </a:r>
            <a:r>
              <a:rPr lang="sl-SI" altLang="en-US" i="1" dirty="0" err="1">
                <a:solidFill>
                  <a:schemeClr val="bg1">
                    <a:lumMod val="85000"/>
                  </a:schemeClr>
                </a:solidFill>
              </a:rPr>
              <a:t>Basson</a:t>
            </a:r>
            <a:r>
              <a:rPr lang="sl-SI" altLang="en-US" i="1" dirty="0">
                <a:solidFill>
                  <a:schemeClr val="bg1">
                    <a:lumMod val="85000"/>
                  </a:schemeClr>
                </a:solidFill>
              </a:rPr>
              <a:t>; 1981</a:t>
            </a:r>
            <a:r>
              <a:rPr lang="sl-SI" altLang="en-US" dirty="0">
                <a:solidFill>
                  <a:schemeClr val="bg1">
                    <a:lumMod val="85000"/>
                  </a:schemeClr>
                </a:solidFill>
              </a:rPr>
              <a:t>)</a:t>
            </a:r>
          </a:p>
          <a:p>
            <a:pPr marL="457200" indent="-457200">
              <a:buFont typeface="+mj-lt"/>
              <a:buAutoNum type="arabicPeriod"/>
            </a:pPr>
            <a:r>
              <a:rPr lang="sl-SI" sz="2400" b="1" dirty="0" smtClean="0"/>
              <a:t>Poskusi </a:t>
            </a:r>
            <a:r>
              <a:rPr lang="sl-SI" sz="2400" b="1" dirty="0"/>
              <a:t>s pridobivanjem funkcije </a:t>
            </a:r>
            <a:r>
              <a:rPr lang="sl-SI" dirty="0"/>
              <a:t>(</a:t>
            </a:r>
            <a:r>
              <a:rPr lang="sl-SI" i="1" dirty="0">
                <a:ea typeface="Times New Roman" panose="02020603050405020304" pitchFamily="18" charset="0"/>
                <a:cs typeface="Times New Roman" panose="02020603050405020304" pitchFamily="18" charset="0"/>
              </a:rPr>
              <a:t>Ron </a:t>
            </a:r>
            <a:r>
              <a:rPr lang="sl-SI" i="1" dirty="0" err="1" smtClean="0">
                <a:ea typeface="Times New Roman" panose="02020603050405020304" pitchFamily="18" charset="0"/>
                <a:cs typeface="Times New Roman" panose="02020603050405020304" pitchFamily="18" charset="0"/>
              </a:rPr>
              <a:t>Fouchier</a:t>
            </a:r>
            <a:r>
              <a:rPr lang="sl-SI" i="1" dirty="0">
                <a:ea typeface="Times New Roman" panose="02020603050405020304" pitchFamily="18" charset="0"/>
                <a:cs typeface="Times New Roman" panose="02020603050405020304" pitchFamily="18" charset="0"/>
              </a:rPr>
              <a:t>,</a:t>
            </a:r>
            <a:r>
              <a:rPr lang="sl-SI" dirty="0" smtClean="0">
                <a:ea typeface="Times New Roman" panose="02020603050405020304" pitchFamily="18" charset="0"/>
                <a:cs typeface="Times New Roman" panose="02020603050405020304" pitchFamily="18" charset="0"/>
              </a:rPr>
              <a:t> </a:t>
            </a:r>
            <a:r>
              <a:rPr lang="sl-SI" i="1" dirty="0" err="1">
                <a:ea typeface="Times New Roman" panose="02020603050405020304" pitchFamily="18" charset="0"/>
                <a:cs typeface="Times New Roman" panose="02020603050405020304" pitchFamily="18" charset="0"/>
              </a:rPr>
              <a:t>Yoshihiro</a:t>
            </a:r>
            <a:r>
              <a:rPr lang="sl-SI" i="1" dirty="0">
                <a:ea typeface="Times New Roman" panose="02020603050405020304" pitchFamily="18" charset="0"/>
                <a:cs typeface="Times New Roman" panose="02020603050405020304" pitchFamily="18" charset="0"/>
              </a:rPr>
              <a:t> </a:t>
            </a:r>
            <a:r>
              <a:rPr lang="sl-SI" i="1" dirty="0" err="1">
                <a:ea typeface="Times New Roman" panose="02020603050405020304" pitchFamily="18" charset="0"/>
                <a:cs typeface="Times New Roman" panose="02020603050405020304" pitchFamily="18" charset="0"/>
              </a:rPr>
              <a:t>Kawaoka</a:t>
            </a:r>
            <a:r>
              <a:rPr lang="sl-SI" i="1" dirty="0">
                <a:ea typeface="Times New Roman" panose="02020603050405020304" pitchFamily="18" charset="0"/>
                <a:cs typeface="Times New Roman" panose="02020603050405020304" pitchFamily="18" charset="0"/>
              </a:rPr>
              <a:t>; 2011</a:t>
            </a:r>
            <a:r>
              <a:rPr lang="sl-SI" dirty="0">
                <a:ea typeface="Times New Roman" panose="02020603050405020304" pitchFamily="18" charset="0"/>
                <a:cs typeface="Times New Roman" panose="02020603050405020304" pitchFamily="18" charset="0"/>
              </a:rPr>
              <a:t>) </a:t>
            </a:r>
            <a:endParaRPr lang="sl-SI" altLang="en-US" dirty="0">
              <a:ea typeface="Times New Roman" pitchFamily="18" charset="0"/>
              <a:cs typeface="Times New Roman" pitchFamily="18" charset="0"/>
            </a:endParaRPr>
          </a:p>
          <a:p>
            <a:pPr marL="457200" indent="-457200">
              <a:buFont typeface="+mj-lt"/>
              <a:buAutoNum type="arabicPeriod"/>
            </a:pPr>
            <a:r>
              <a:rPr lang="sl-SI" dirty="0">
                <a:solidFill>
                  <a:schemeClr val="bg1">
                    <a:lumMod val="85000"/>
                  </a:schemeClr>
                </a:solidFill>
              </a:rPr>
              <a:t>Metoda CRISPR dostopna vsakomur po pošti </a:t>
            </a:r>
            <a:r>
              <a:rPr lang="sl-SI" altLang="en-US" dirty="0">
                <a:solidFill>
                  <a:schemeClr val="bg1">
                    <a:lumMod val="85000"/>
                  </a:schemeClr>
                </a:solidFill>
                <a:ea typeface="Times New Roman" pitchFamily="18" charset="0"/>
                <a:cs typeface="Times New Roman" pitchFamily="18" charset="0"/>
              </a:rPr>
              <a:t>(</a:t>
            </a:r>
            <a:r>
              <a:rPr lang="sl-SI" altLang="en-US" i="1" dirty="0" err="1">
                <a:solidFill>
                  <a:schemeClr val="bg1">
                    <a:lumMod val="85000"/>
                  </a:schemeClr>
                </a:solidFill>
                <a:ea typeface="Times New Roman" pitchFamily="18" charset="0"/>
                <a:cs typeface="Times New Roman" pitchFamily="18" charset="0"/>
              </a:rPr>
              <a:t>Josiah</a:t>
            </a:r>
            <a:r>
              <a:rPr lang="sl-SI" altLang="en-US" i="1" dirty="0">
                <a:solidFill>
                  <a:schemeClr val="bg1">
                    <a:lumMod val="85000"/>
                  </a:schemeClr>
                </a:solidFill>
                <a:ea typeface="Times New Roman" pitchFamily="18" charset="0"/>
                <a:cs typeface="Times New Roman" pitchFamily="18" charset="0"/>
              </a:rPr>
              <a:t> </a:t>
            </a:r>
            <a:r>
              <a:rPr lang="sl-SI" altLang="en-US" i="1" dirty="0" err="1">
                <a:solidFill>
                  <a:schemeClr val="bg1">
                    <a:lumMod val="85000"/>
                  </a:schemeClr>
                </a:solidFill>
                <a:ea typeface="Times New Roman" pitchFamily="18" charset="0"/>
                <a:cs typeface="Times New Roman" pitchFamily="18" charset="0"/>
              </a:rPr>
              <a:t>Zayner</a:t>
            </a:r>
            <a:r>
              <a:rPr lang="sl-SI" altLang="en-US" i="1" dirty="0">
                <a:solidFill>
                  <a:schemeClr val="bg1">
                    <a:lumMod val="85000"/>
                  </a:schemeClr>
                </a:solidFill>
                <a:ea typeface="Times New Roman" pitchFamily="18" charset="0"/>
                <a:cs typeface="Times New Roman" pitchFamily="18" charset="0"/>
              </a:rPr>
              <a:t>; 2017</a:t>
            </a:r>
            <a:r>
              <a:rPr lang="sl-SI" altLang="en-US" dirty="0">
                <a:solidFill>
                  <a:schemeClr val="bg1">
                    <a:lumMod val="85000"/>
                  </a:schemeClr>
                </a:solidFill>
                <a:ea typeface="Times New Roman" pitchFamily="18" charset="0"/>
                <a:cs typeface="Times New Roman" pitchFamily="18" charset="0"/>
              </a:rPr>
              <a:t>)</a:t>
            </a:r>
          </a:p>
          <a:p>
            <a:pPr marL="457200" indent="-457200">
              <a:buFont typeface="+mj-lt"/>
              <a:buAutoNum type="arabicPeriod"/>
            </a:pPr>
            <a:r>
              <a:rPr lang="sl-SI" dirty="0" smtClean="0">
                <a:solidFill>
                  <a:schemeClr val="bg1">
                    <a:lumMod val="85000"/>
                  </a:schemeClr>
                </a:solidFill>
              </a:rPr>
              <a:t>Popravljanje </a:t>
            </a:r>
            <a:r>
              <a:rPr lang="sl-SI" dirty="0">
                <a:solidFill>
                  <a:schemeClr val="bg1">
                    <a:lumMod val="85000"/>
                  </a:schemeClr>
                </a:solidFill>
              </a:rPr>
              <a:t>človeškega genoma (</a:t>
            </a:r>
            <a:r>
              <a:rPr lang="sl-SI" i="1" dirty="0">
                <a:solidFill>
                  <a:schemeClr val="bg1">
                    <a:lumMod val="85000"/>
                  </a:schemeClr>
                </a:solidFill>
              </a:rPr>
              <a:t>He </a:t>
            </a:r>
            <a:r>
              <a:rPr lang="sl-SI" i="1" dirty="0" err="1">
                <a:solidFill>
                  <a:schemeClr val="bg1">
                    <a:lumMod val="85000"/>
                  </a:schemeClr>
                </a:solidFill>
              </a:rPr>
              <a:t>Jiankui</a:t>
            </a:r>
            <a:r>
              <a:rPr lang="sl-SI" i="1" dirty="0">
                <a:solidFill>
                  <a:schemeClr val="bg1">
                    <a:lumMod val="85000"/>
                  </a:schemeClr>
                </a:solidFill>
              </a:rPr>
              <a:t>; 2016</a:t>
            </a:r>
            <a:r>
              <a:rPr lang="sl-SI" dirty="0">
                <a:solidFill>
                  <a:schemeClr val="bg1">
                    <a:lumMod val="85000"/>
                  </a:schemeClr>
                </a:solidFill>
              </a:rPr>
              <a:t>) </a:t>
            </a:r>
          </a:p>
        </p:txBody>
      </p:sp>
      <p:pic>
        <p:nvPicPr>
          <p:cNvPr id="6" name="Picture 2" descr="https://www.sciencemag.org/sites/default/files/styles/article_main_image_-_1280w__no_aspect_/public/K%26F.jpg?itok=LWczBOv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1095" y="3237143"/>
            <a:ext cx="2349731" cy="216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p:nvPr/>
        </p:nvSpPr>
        <p:spPr>
          <a:xfrm>
            <a:off x="5821095" y="4689257"/>
            <a:ext cx="2349731" cy="707886"/>
          </a:xfrm>
          <a:prstGeom prst="rect">
            <a:avLst/>
          </a:prstGeom>
        </p:spPr>
        <p:txBody>
          <a:bodyPr wrap="square">
            <a:spAutoFit/>
          </a:bodyPr>
          <a:lstStyle/>
          <a:p>
            <a:r>
              <a:rPr lang="en-GB" sz="800" dirty="0">
                <a:solidFill>
                  <a:schemeClr val="tx1">
                    <a:lumMod val="50000"/>
                    <a:lumOff val="50000"/>
                  </a:schemeClr>
                </a:solidFill>
              </a:rPr>
              <a:t>Yoshihiro </a:t>
            </a:r>
            <a:r>
              <a:rPr lang="en-GB" sz="800" dirty="0" err="1">
                <a:solidFill>
                  <a:schemeClr val="tx1">
                    <a:lumMod val="50000"/>
                    <a:lumOff val="50000"/>
                  </a:schemeClr>
                </a:solidFill>
              </a:rPr>
              <a:t>Kawaoka</a:t>
            </a:r>
            <a:r>
              <a:rPr lang="en-GB" sz="800" dirty="0">
                <a:solidFill>
                  <a:schemeClr val="tx1">
                    <a:lumMod val="50000"/>
                    <a:lumOff val="50000"/>
                  </a:schemeClr>
                </a:solidFill>
              </a:rPr>
              <a:t> </a:t>
            </a:r>
            <a:r>
              <a:rPr lang="en-GB" sz="800" dirty="0" smtClean="0">
                <a:solidFill>
                  <a:schemeClr val="tx1">
                    <a:lumMod val="50000"/>
                    <a:lumOff val="50000"/>
                  </a:schemeClr>
                </a:solidFill>
              </a:rPr>
              <a:t> </a:t>
            </a:r>
            <a:r>
              <a:rPr lang="en-GB" sz="800" dirty="0">
                <a:solidFill>
                  <a:schemeClr val="tx1">
                    <a:lumMod val="50000"/>
                    <a:lumOff val="50000"/>
                  </a:schemeClr>
                </a:solidFill>
              </a:rPr>
              <a:t>and Ron </a:t>
            </a:r>
            <a:r>
              <a:rPr lang="en-GB" sz="800" dirty="0" err="1">
                <a:solidFill>
                  <a:schemeClr val="tx1">
                    <a:lumMod val="50000"/>
                    <a:lumOff val="50000"/>
                  </a:schemeClr>
                </a:solidFill>
              </a:rPr>
              <a:t>Fouchier</a:t>
            </a:r>
            <a:r>
              <a:rPr lang="en-GB" sz="800" dirty="0">
                <a:solidFill>
                  <a:schemeClr val="tx1">
                    <a:lumMod val="50000"/>
                    <a:lumOff val="50000"/>
                  </a:schemeClr>
                </a:solidFill>
              </a:rPr>
              <a:t> </a:t>
            </a:r>
            <a:r>
              <a:rPr lang="en-GB" sz="800" dirty="0" smtClean="0">
                <a:solidFill>
                  <a:schemeClr val="tx1">
                    <a:lumMod val="50000"/>
                    <a:lumOff val="50000"/>
                  </a:schemeClr>
                </a:solidFill>
              </a:rPr>
              <a:t>in </a:t>
            </a:r>
            <a:r>
              <a:rPr lang="en-GB" sz="800" dirty="0">
                <a:solidFill>
                  <a:schemeClr val="tx1">
                    <a:lumMod val="50000"/>
                    <a:lumOff val="50000"/>
                  </a:schemeClr>
                </a:solidFill>
              </a:rPr>
              <a:t>2012, after their work with H5N1 bird flu virus sparked a global controversy over research that can potentially make pathogens more dangerous to humans</a:t>
            </a:r>
            <a:r>
              <a:rPr lang="en-GB" sz="800" dirty="0" smtClean="0">
                <a:solidFill>
                  <a:schemeClr val="tx1">
                    <a:lumMod val="50000"/>
                    <a:lumOff val="50000"/>
                  </a:schemeClr>
                </a:solidFill>
              </a:rPr>
              <a:t>.</a:t>
            </a:r>
            <a:r>
              <a:rPr lang="sl-SI" sz="800" dirty="0" smtClean="0">
                <a:solidFill>
                  <a:schemeClr val="tx1">
                    <a:lumMod val="50000"/>
                    <a:lumOff val="50000"/>
                  </a:schemeClr>
                </a:solidFill>
              </a:rPr>
              <a:t> </a:t>
            </a:r>
            <a:r>
              <a:rPr lang="en-GB" sz="800" dirty="0" smtClean="0">
                <a:solidFill>
                  <a:schemeClr val="tx1">
                    <a:lumMod val="50000"/>
                    <a:lumOff val="50000"/>
                  </a:schemeClr>
                </a:solidFill>
              </a:rPr>
              <a:t>Martin </a:t>
            </a:r>
            <a:r>
              <a:rPr lang="en-GB" sz="800" dirty="0" err="1">
                <a:solidFill>
                  <a:schemeClr val="tx1">
                    <a:lumMod val="50000"/>
                    <a:lumOff val="50000"/>
                  </a:schemeClr>
                </a:solidFill>
              </a:rPr>
              <a:t>Enserink</a:t>
            </a:r>
            <a:r>
              <a:rPr lang="en-GB" sz="800" dirty="0">
                <a:solidFill>
                  <a:schemeClr val="tx1">
                    <a:lumMod val="50000"/>
                    <a:lumOff val="50000"/>
                  </a:schemeClr>
                </a:solidFill>
              </a:rPr>
              <a:t>/</a:t>
            </a:r>
            <a:r>
              <a:rPr lang="en-GB" sz="800" i="1" dirty="0">
                <a:solidFill>
                  <a:schemeClr val="tx1">
                    <a:lumMod val="50000"/>
                    <a:lumOff val="50000"/>
                  </a:schemeClr>
                </a:solidFill>
              </a:rPr>
              <a:t>Science</a:t>
            </a:r>
            <a:r>
              <a:rPr lang="en-GB" sz="800" dirty="0">
                <a:solidFill>
                  <a:schemeClr val="tx1">
                    <a:lumMod val="50000"/>
                    <a:lumOff val="50000"/>
                  </a:schemeClr>
                </a:solidFill>
              </a:rPr>
              <a:t> </a:t>
            </a:r>
            <a:r>
              <a:rPr lang="sl-SI" sz="800" dirty="0" smtClean="0">
                <a:solidFill>
                  <a:schemeClr val="tx1">
                    <a:lumMod val="50000"/>
                    <a:lumOff val="50000"/>
                  </a:schemeClr>
                </a:solidFill>
              </a:rPr>
              <a:t> </a:t>
            </a:r>
            <a:r>
              <a:rPr lang="en-GB" sz="800" dirty="0" smtClean="0">
                <a:solidFill>
                  <a:schemeClr val="tx1">
                    <a:lumMod val="50000"/>
                    <a:lumOff val="50000"/>
                  </a:schemeClr>
                </a:solidFill>
              </a:rPr>
              <a:t>doi:10.1126/science.aaw9566</a:t>
            </a:r>
            <a:endParaRPr lang="en-GB" sz="800" dirty="0">
              <a:solidFill>
                <a:schemeClr val="tx1">
                  <a:lumMod val="50000"/>
                  <a:lumOff val="50000"/>
                </a:schemeClr>
              </a:solidFill>
            </a:endParaRPr>
          </a:p>
        </p:txBody>
      </p:sp>
      <p:sp>
        <p:nvSpPr>
          <p:cNvPr id="8" name="Rectangle 4"/>
          <p:cNvSpPr/>
          <p:nvPr/>
        </p:nvSpPr>
        <p:spPr>
          <a:xfrm>
            <a:off x="605619" y="3739264"/>
            <a:ext cx="4704603" cy="1132618"/>
          </a:xfrm>
          <a:prstGeom prst="rect">
            <a:avLst/>
          </a:prstGeom>
          <a:ln w="28575">
            <a:solidFill>
              <a:srgbClr val="0070C0"/>
            </a:solidFill>
          </a:ln>
        </p:spPr>
        <p:txBody>
          <a:bodyPr wrap="square">
            <a:spAutoFit/>
          </a:bodyPr>
          <a:lstStyle/>
          <a:p>
            <a:pPr algn="ctr">
              <a:lnSpc>
                <a:spcPct val="90000"/>
              </a:lnSpc>
              <a:spcAft>
                <a:spcPts val="600"/>
              </a:spcAft>
            </a:pPr>
            <a:r>
              <a:rPr lang="sl-SI" sz="1600" b="1" dirty="0">
                <a:solidFill>
                  <a:srgbClr val="0070C0"/>
                </a:solidFill>
                <a:latin typeface="+mn-lt"/>
              </a:rPr>
              <a:t>Virus </a:t>
            </a:r>
            <a:r>
              <a:rPr lang="sl-SI" sz="1600" b="1" dirty="0" smtClean="0">
                <a:solidFill>
                  <a:srgbClr val="0070C0"/>
                </a:solidFill>
                <a:latin typeface="+mn-lt"/>
              </a:rPr>
              <a:t>H5N1 je zelo </a:t>
            </a:r>
            <a:r>
              <a:rPr lang="sl-SI" sz="1600" b="1" dirty="0">
                <a:solidFill>
                  <a:srgbClr val="0070C0"/>
                </a:solidFill>
                <a:latin typeface="+mn-lt"/>
              </a:rPr>
              <a:t>patogen virus ptičje gripe. </a:t>
            </a:r>
            <a:endParaRPr lang="sl-SI" sz="1600" b="1" dirty="0" smtClean="0">
              <a:solidFill>
                <a:srgbClr val="0070C0"/>
              </a:solidFill>
              <a:latin typeface="+mn-lt"/>
            </a:endParaRPr>
          </a:p>
          <a:p>
            <a:pPr algn="just">
              <a:lnSpc>
                <a:spcPct val="90000"/>
              </a:lnSpc>
              <a:spcAft>
                <a:spcPts val="600"/>
              </a:spcAft>
            </a:pPr>
            <a:r>
              <a:rPr lang="sl-SI" sz="1600" dirty="0" smtClean="0">
                <a:solidFill>
                  <a:schemeClr val="tx1">
                    <a:lumMod val="65000"/>
                    <a:lumOff val="35000"/>
                  </a:schemeClr>
                </a:solidFill>
                <a:latin typeface="+mn-lt"/>
              </a:rPr>
              <a:t>Običajno </a:t>
            </a:r>
            <a:r>
              <a:rPr lang="sl-SI" sz="1600" dirty="0">
                <a:solidFill>
                  <a:schemeClr val="tx1">
                    <a:lumMod val="65000"/>
                    <a:lumOff val="35000"/>
                  </a:schemeClr>
                </a:solidFill>
                <a:latin typeface="+mn-lt"/>
              </a:rPr>
              <a:t>ne </a:t>
            </a:r>
            <a:r>
              <a:rPr lang="sl-SI" sz="1600" dirty="0" smtClean="0">
                <a:solidFill>
                  <a:schemeClr val="tx1">
                    <a:lumMod val="65000"/>
                    <a:lumOff val="35000"/>
                  </a:schemeClr>
                </a:solidFill>
                <a:latin typeface="+mn-lt"/>
              </a:rPr>
              <a:t>okuži ljudi</a:t>
            </a:r>
            <a:r>
              <a:rPr lang="sl-SI" sz="1600" dirty="0">
                <a:solidFill>
                  <a:schemeClr val="tx1">
                    <a:lumMod val="65000"/>
                    <a:lumOff val="35000"/>
                  </a:schemeClr>
                </a:solidFill>
                <a:latin typeface="+mn-lt"/>
              </a:rPr>
              <a:t>, </a:t>
            </a:r>
            <a:r>
              <a:rPr lang="sl-SI" sz="1600" dirty="0" smtClean="0">
                <a:solidFill>
                  <a:schemeClr val="tx1">
                    <a:lumMod val="65000"/>
                    <a:lumOff val="35000"/>
                  </a:schemeClr>
                </a:solidFill>
                <a:latin typeface="+mn-lt"/>
              </a:rPr>
              <a:t>lahko pa je nalezljiv </a:t>
            </a:r>
            <a:r>
              <a:rPr lang="sl-SI" sz="1600" dirty="0">
                <a:solidFill>
                  <a:schemeClr val="tx1">
                    <a:lumMod val="65000"/>
                    <a:lumOff val="35000"/>
                  </a:schemeClr>
                </a:solidFill>
                <a:latin typeface="+mn-lt"/>
              </a:rPr>
              <a:t>in zelo patogen za ljudi, </a:t>
            </a:r>
            <a:r>
              <a:rPr lang="sl-SI" sz="1600" dirty="0" smtClean="0">
                <a:solidFill>
                  <a:schemeClr val="tx1">
                    <a:lumMod val="65000"/>
                    <a:lumOff val="35000"/>
                  </a:schemeClr>
                </a:solidFill>
                <a:latin typeface="+mn-lt"/>
              </a:rPr>
              <a:t>ki </a:t>
            </a:r>
            <a:r>
              <a:rPr lang="sl-SI" sz="1600" dirty="0">
                <a:solidFill>
                  <a:schemeClr val="tx1">
                    <a:lumMod val="65000"/>
                    <a:lumOff val="35000"/>
                  </a:schemeClr>
                </a:solidFill>
                <a:latin typeface="+mn-lt"/>
              </a:rPr>
              <a:t>imajo stik z </a:t>
            </a:r>
            <a:r>
              <a:rPr lang="sl-SI" sz="1600" dirty="0" smtClean="0">
                <a:solidFill>
                  <a:schemeClr val="tx1">
                    <a:lumMod val="65000"/>
                    <a:lumOff val="35000"/>
                  </a:schemeClr>
                </a:solidFill>
                <a:latin typeface="+mn-lt"/>
              </a:rPr>
              <a:t>okuženimi pticami.</a:t>
            </a:r>
          </a:p>
          <a:p>
            <a:pPr algn="just">
              <a:lnSpc>
                <a:spcPct val="90000"/>
              </a:lnSpc>
              <a:spcAft>
                <a:spcPts val="600"/>
              </a:spcAft>
            </a:pPr>
            <a:r>
              <a:rPr lang="sl-SI" sz="16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Virus </a:t>
            </a:r>
            <a:r>
              <a:rPr lang="sl-SI" sz="16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H5N1 pridobi prenosljivost v zraku med </a:t>
            </a:r>
            <a:r>
              <a:rPr lang="sl-SI" sz="16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sesalci.</a:t>
            </a:r>
            <a:endParaRPr lang="sl-SI" sz="1600" dirty="0">
              <a:solidFill>
                <a:srgbClr val="0070C0"/>
              </a:solidFill>
            </a:endParaRPr>
          </a:p>
        </p:txBody>
      </p:sp>
    </p:spTree>
    <p:extLst>
      <p:ext uri="{BB962C8B-B14F-4D97-AF65-F5344CB8AC3E}">
        <p14:creationId xmlns:p14="http://schemas.microsoft.com/office/powerpoint/2010/main" val="3978338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ctrTitle"/>
          </p:nvPr>
        </p:nvSpPr>
        <p:spPr>
          <a:xfrm>
            <a:off x="1457317" y="2588653"/>
            <a:ext cx="5143500" cy="863417"/>
          </a:xfrm>
        </p:spPr>
        <p:txBody>
          <a:bodyPr>
            <a:noAutofit/>
          </a:bodyPr>
          <a:lstStyle/>
          <a:p>
            <a:pPr algn="l"/>
            <a:r>
              <a:rPr lang="sl-SI" sz="2600" b="1" dirty="0" smtClean="0">
                <a:latin typeface="Arial" panose="020B0604020202020204" pitchFamily="34" charset="0"/>
                <a:cs typeface="Arial" panose="020B0604020202020204" pitchFamily="34" charset="0"/>
              </a:rPr>
              <a:t>Biološka varnost in bioetika</a:t>
            </a:r>
            <a:endParaRPr lang="sl-SI" sz="2600" b="1" dirty="0">
              <a:latin typeface="Arial" panose="020B0604020202020204" pitchFamily="34" charset="0"/>
              <a:cs typeface="Arial" panose="020B0604020202020204" pitchFamily="34" charset="0"/>
            </a:endParaRPr>
          </a:p>
        </p:txBody>
      </p:sp>
      <p:sp>
        <p:nvSpPr>
          <p:cNvPr id="6" name="Podnaslov 5"/>
          <p:cNvSpPr>
            <a:spLocks noGrp="1"/>
          </p:cNvSpPr>
          <p:nvPr>
            <p:ph type="subTitle" idx="1"/>
          </p:nvPr>
        </p:nvSpPr>
        <p:spPr>
          <a:xfrm>
            <a:off x="1457317" y="3840562"/>
            <a:ext cx="5143500" cy="679331"/>
          </a:xfrm>
        </p:spPr>
        <p:txBody>
          <a:bodyPr>
            <a:normAutofit/>
          </a:bodyPr>
          <a:lstStyle/>
          <a:p>
            <a:pPr algn="l"/>
            <a:r>
              <a:rPr lang="sl-SI" sz="1800" dirty="0" smtClean="0">
                <a:latin typeface="Arial" panose="020B0604020202020204" pitchFamily="34" charset="0"/>
                <a:cs typeface="Arial" panose="020B0604020202020204" pitchFamily="34" charset="0"/>
              </a:rPr>
              <a:t>NADA KRAŠEVEC</a:t>
            </a:r>
            <a:endParaRPr lang="sl-SI" sz="1800" dirty="0">
              <a:latin typeface="Arial" panose="020B0604020202020204" pitchFamily="34" charset="0"/>
              <a:cs typeface="Arial" panose="020B0604020202020204" pitchFamily="34" charset="0"/>
            </a:endParaRPr>
          </a:p>
          <a:p>
            <a:pPr algn="l"/>
            <a:r>
              <a:rPr lang="sl-SI" sz="1400" dirty="0" smtClean="0">
                <a:latin typeface="Arial" panose="020B0604020202020204" pitchFamily="34" charset="0"/>
                <a:cs typeface="Arial" panose="020B0604020202020204" pitchFamily="34" charset="0"/>
              </a:rPr>
              <a:t>Kemijski inštitut</a:t>
            </a:r>
            <a:endParaRPr lang="sl-SI"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5417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558664" y="556687"/>
            <a:ext cx="8041873" cy="5791329"/>
          </a:xfrm>
          <a:prstGeom prst="rect">
            <a:avLst/>
          </a:prstGeom>
        </p:spPr>
        <p:txBody>
          <a:bodyPr wrap="square">
            <a:spAutoFit/>
          </a:bodyPr>
          <a:lstStyle/>
          <a:p>
            <a:pPr marL="457200" indent="-457200" algn="just">
              <a:lnSpc>
                <a:spcPct val="90000"/>
              </a:lnSpc>
              <a:spcAft>
                <a:spcPts val="400"/>
              </a:spcAft>
            </a:pPr>
            <a:r>
              <a:rPr lang="sl-SI" sz="10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9.2011</a:t>
            </a:r>
            <a:r>
              <a:rPr lang="sl-SI" sz="1000"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sl-SI" sz="1000" dirty="0">
                <a:latin typeface="Calibri" panose="020F0502020204030204" pitchFamily="34" charset="0"/>
                <a:ea typeface="Times New Roman" panose="02020603050405020304" pitchFamily="18" charset="0"/>
                <a:cs typeface="Times New Roman" panose="02020603050405020304" pitchFamily="18" charset="0"/>
              </a:rPr>
              <a:t>- Na konferenci </a:t>
            </a:r>
            <a:r>
              <a:rPr lang="sl-SI" sz="1000" dirty="0" err="1" smtClean="0">
                <a:latin typeface="Calibri" panose="020F0502020204030204" pitchFamily="34" charset="0"/>
                <a:ea typeface="Times New Roman" panose="02020603050405020304" pitchFamily="18" charset="0"/>
                <a:cs typeface="Times New Roman" panose="02020603050405020304" pitchFamily="18" charset="0"/>
              </a:rPr>
              <a:t>European</a:t>
            </a:r>
            <a:r>
              <a:rPr lang="sl-SI" sz="1000" dirty="0" smtClean="0">
                <a:latin typeface="Calibri" panose="020F0502020204030204" pitchFamily="34" charset="0"/>
                <a:ea typeface="Times New Roman" panose="02020603050405020304" pitchFamily="18" charset="0"/>
                <a:cs typeface="Times New Roman" panose="02020603050405020304" pitchFamily="18" charset="0"/>
              </a:rPr>
              <a:t> </a:t>
            </a:r>
            <a:r>
              <a:rPr lang="sl-SI" sz="1000" dirty="0" err="1" smtClean="0">
                <a:latin typeface="Calibri" panose="020F0502020204030204" pitchFamily="34" charset="0"/>
                <a:ea typeface="Times New Roman" panose="02020603050405020304" pitchFamily="18" charset="0"/>
                <a:cs typeface="Times New Roman" panose="02020603050405020304" pitchFamily="18" charset="0"/>
              </a:rPr>
              <a:t>Influenza</a:t>
            </a:r>
            <a:r>
              <a:rPr lang="sl-SI" sz="1000" dirty="0" smtClean="0">
                <a:latin typeface="Calibri" panose="020F0502020204030204" pitchFamily="34" charset="0"/>
                <a:ea typeface="Times New Roman" panose="02020603050405020304" pitchFamily="18" charset="0"/>
                <a:cs typeface="Times New Roman" panose="02020603050405020304" pitchFamily="18" charset="0"/>
              </a:rPr>
              <a:t> </a:t>
            </a:r>
            <a:r>
              <a:rPr lang="sl-SI" sz="1000" dirty="0">
                <a:latin typeface="Calibri" panose="020F0502020204030204" pitchFamily="34" charset="0"/>
                <a:ea typeface="Times New Roman" panose="02020603050405020304" pitchFamily="18" charset="0"/>
                <a:cs typeface="Times New Roman" panose="02020603050405020304" pitchFamily="18" charset="0"/>
              </a:rPr>
              <a:t>na Malti v Rotterdamu delujoč virolog Ron </a:t>
            </a:r>
            <a:r>
              <a:rPr lang="sl-SI" sz="1000" dirty="0" err="1">
                <a:latin typeface="Calibri" panose="020F0502020204030204" pitchFamily="34" charset="0"/>
                <a:ea typeface="Times New Roman" panose="02020603050405020304" pitchFamily="18" charset="0"/>
                <a:cs typeface="Times New Roman" panose="02020603050405020304" pitchFamily="18" charset="0"/>
              </a:rPr>
              <a:t>Fouchier</a:t>
            </a:r>
            <a:r>
              <a:rPr lang="sl-SI" sz="1000" dirty="0">
                <a:latin typeface="Calibri" panose="020F0502020204030204" pitchFamily="34" charset="0"/>
                <a:ea typeface="Times New Roman" panose="02020603050405020304" pitchFamily="18" charset="0"/>
                <a:cs typeface="Times New Roman" panose="02020603050405020304" pitchFamily="18" charset="0"/>
              </a:rPr>
              <a:t> predstavi ugotovitve svoje raziskovalne skupine, da lahko </a:t>
            </a:r>
            <a:r>
              <a:rPr lang="sl-SI" sz="1000" b="1" dirty="0">
                <a:latin typeface="Calibri" panose="020F0502020204030204" pitchFamily="34" charset="0"/>
                <a:ea typeface="Times New Roman" panose="02020603050405020304" pitchFamily="18" charset="0"/>
                <a:cs typeface="Times New Roman" panose="02020603050405020304" pitchFamily="18" charset="0"/>
              </a:rPr>
              <a:t>virus H5N1 pridobi prenosljivost v zraku med sesalci</a:t>
            </a:r>
            <a:r>
              <a:rPr lang="sl-SI" sz="1000" dirty="0">
                <a:latin typeface="Calibri" panose="020F0502020204030204" pitchFamily="34" charset="0"/>
                <a:ea typeface="Times New Roman" panose="02020603050405020304" pitchFamily="18" charset="0"/>
                <a:cs typeface="Times New Roman" panose="02020603050405020304" pitchFamily="18" charset="0"/>
              </a:rPr>
              <a:t>.</a:t>
            </a:r>
          </a:p>
          <a:p>
            <a:pPr marL="457200" indent="-457200" algn="just">
              <a:lnSpc>
                <a:spcPct val="90000"/>
              </a:lnSpc>
              <a:spcAft>
                <a:spcPts val="400"/>
              </a:spcAft>
            </a:pPr>
            <a:r>
              <a:rPr lang="sl-SI" sz="10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10.2011</a:t>
            </a:r>
            <a:r>
              <a:rPr lang="sl-SI" sz="1000"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sl-SI" sz="1000" dirty="0">
                <a:latin typeface="Calibri" panose="020F0502020204030204" pitchFamily="34" charset="0"/>
                <a:ea typeface="Times New Roman" panose="02020603050405020304" pitchFamily="18" charset="0"/>
                <a:cs typeface="Times New Roman" panose="02020603050405020304" pitchFamily="18" charset="0"/>
              </a:rPr>
              <a:t>-</a:t>
            </a:r>
            <a:r>
              <a:rPr lang="sl-SI" sz="1000" dirty="0" smtClean="0">
                <a:latin typeface="Calibri" panose="020F0502020204030204" pitchFamily="34" charset="0"/>
                <a:ea typeface="Times New Roman" panose="02020603050405020304" pitchFamily="18" charset="0"/>
                <a:cs typeface="Times New Roman" panose="02020603050405020304" pitchFamily="18" charset="0"/>
              </a:rPr>
              <a:t> </a:t>
            </a:r>
            <a:r>
              <a:rPr lang="sl-SI" sz="1000" dirty="0">
                <a:latin typeface="Calibri" panose="020F0502020204030204" pitchFamily="34" charset="0"/>
                <a:ea typeface="Times New Roman" panose="02020603050405020304" pitchFamily="18" charset="0"/>
                <a:cs typeface="Times New Roman" panose="02020603050405020304" pitchFamily="18" charset="0"/>
              </a:rPr>
              <a:t>Raziskovalca </a:t>
            </a:r>
            <a:r>
              <a:rPr lang="sl-SI" sz="1000" dirty="0" err="1">
                <a:latin typeface="Calibri" panose="020F0502020204030204" pitchFamily="34" charset="0"/>
                <a:ea typeface="Times New Roman" panose="02020603050405020304" pitchFamily="18" charset="0"/>
                <a:cs typeface="Times New Roman" panose="02020603050405020304" pitchFamily="18" charset="0"/>
              </a:rPr>
              <a:t>Fouchier</a:t>
            </a:r>
            <a:r>
              <a:rPr lang="sl-SI" sz="1000" dirty="0">
                <a:latin typeface="Calibri" panose="020F0502020204030204" pitchFamily="34" charset="0"/>
                <a:ea typeface="Times New Roman" panose="02020603050405020304" pitchFamily="18" charset="0"/>
                <a:cs typeface="Times New Roman" panose="02020603050405020304" pitchFamily="18" charset="0"/>
              </a:rPr>
              <a:t> (Rotterdam) in </a:t>
            </a:r>
            <a:r>
              <a:rPr lang="sl-SI" sz="1000" dirty="0" err="1">
                <a:latin typeface="Calibri" panose="020F0502020204030204" pitchFamily="34" charset="0"/>
                <a:ea typeface="Times New Roman" panose="02020603050405020304" pitchFamily="18" charset="0"/>
                <a:cs typeface="Times New Roman" panose="02020603050405020304" pitchFamily="18" charset="0"/>
              </a:rPr>
              <a:t>Kawaoka</a:t>
            </a:r>
            <a:r>
              <a:rPr lang="sl-SI" sz="1000" dirty="0">
                <a:latin typeface="Calibri" panose="020F0502020204030204" pitchFamily="34" charset="0"/>
                <a:ea typeface="Times New Roman" panose="02020603050405020304" pitchFamily="18" charset="0"/>
                <a:cs typeface="Times New Roman" panose="02020603050405020304" pitchFamily="18" charset="0"/>
              </a:rPr>
              <a:t> (</a:t>
            </a:r>
            <a:r>
              <a:rPr lang="sl-SI" sz="1000" dirty="0" err="1">
                <a:latin typeface="Calibri" panose="020F0502020204030204" pitchFamily="34" charset="0"/>
                <a:ea typeface="Times New Roman" panose="02020603050405020304" pitchFamily="18" charset="0"/>
                <a:cs typeface="Times New Roman" panose="02020603050405020304" pitchFamily="18" charset="0"/>
              </a:rPr>
              <a:t>Madison</a:t>
            </a:r>
            <a:r>
              <a:rPr lang="sl-SI" sz="1000" dirty="0">
                <a:latin typeface="Calibri" panose="020F0502020204030204" pitchFamily="34" charset="0"/>
                <a:ea typeface="Times New Roman" panose="02020603050405020304" pitchFamily="18" charset="0"/>
                <a:cs typeface="Times New Roman" panose="02020603050405020304" pitchFamily="18" charset="0"/>
              </a:rPr>
              <a:t>) v reviji </a:t>
            </a:r>
            <a:r>
              <a:rPr lang="sl-SI" sz="1000" i="1" dirty="0">
                <a:latin typeface="Calibri" panose="020F0502020204030204" pitchFamily="34" charset="0"/>
                <a:ea typeface="Times New Roman" panose="02020603050405020304" pitchFamily="18" charset="0"/>
                <a:cs typeface="Times New Roman" panose="02020603050405020304" pitchFamily="18" charset="0"/>
              </a:rPr>
              <a:t>Science</a:t>
            </a:r>
            <a:r>
              <a:rPr lang="sl-SI" sz="1000" dirty="0">
                <a:latin typeface="Calibri" panose="020F0502020204030204" pitchFamily="34" charset="0"/>
                <a:ea typeface="Times New Roman" panose="02020603050405020304" pitchFamily="18" charset="0"/>
                <a:cs typeface="Times New Roman" panose="02020603050405020304" pitchFamily="18" charset="0"/>
              </a:rPr>
              <a:t> oziroma </a:t>
            </a:r>
            <a:r>
              <a:rPr lang="sl-SI" sz="1000" i="1" dirty="0">
                <a:latin typeface="Calibri" panose="020F0502020204030204" pitchFamily="34" charset="0"/>
                <a:ea typeface="Times New Roman" panose="02020603050405020304" pitchFamily="18" charset="0"/>
                <a:cs typeface="Times New Roman" panose="02020603050405020304" pitchFamily="18" charset="0"/>
              </a:rPr>
              <a:t>Nature</a:t>
            </a:r>
            <a:r>
              <a:rPr lang="sl-SI" sz="1000" dirty="0">
                <a:latin typeface="Calibri" panose="020F0502020204030204" pitchFamily="34" charset="0"/>
                <a:ea typeface="Times New Roman" panose="02020603050405020304" pitchFamily="18" charset="0"/>
                <a:cs typeface="Times New Roman" panose="02020603050405020304" pitchFamily="18" charset="0"/>
              </a:rPr>
              <a:t> oddata osnutka člankov o prenosljivosti virusa ptičje gripe H5N1 med sesalci; Uredniška odbora oba osnutka pošljeta v pregled Nacionalnemu svetovalnemu odboru za biološko varnost (NSABB).</a:t>
            </a:r>
          </a:p>
          <a:p>
            <a:pPr marL="457200" indent="-457200" algn="just">
              <a:lnSpc>
                <a:spcPct val="90000"/>
              </a:lnSpc>
              <a:spcAft>
                <a:spcPts val="400"/>
              </a:spcAft>
            </a:pPr>
            <a:r>
              <a:rPr lang="sl-SI" sz="10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20.12.2011</a:t>
            </a:r>
            <a:r>
              <a:rPr lang="sl-SI" sz="1000" dirty="0" smtClean="0">
                <a:latin typeface="Calibri" panose="020F0502020204030204" pitchFamily="34" charset="0"/>
                <a:ea typeface="Times New Roman" panose="02020603050405020304" pitchFamily="18" charset="0"/>
                <a:cs typeface="Times New Roman" panose="02020603050405020304" pitchFamily="18" charset="0"/>
              </a:rPr>
              <a:t>- Odbor </a:t>
            </a:r>
            <a:r>
              <a:rPr lang="sl-SI" sz="1000" dirty="0">
                <a:latin typeface="Calibri" panose="020F0502020204030204" pitchFamily="34" charset="0"/>
                <a:ea typeface="Times New Roman" panose="02020603050405020304" pitchFamily="18" charset="0"/>
                <a:cs typeface="Times New Roman" panose="02020603050405020304" pitchFamily="18" charset="0"/>
              </a:rPr>
              <a:t>NSABB priporoči, </a:t>
            </a:r>
            <a:r>
              <a:rPr lang="sl-SI" sz="1000" dirty="0" smtClean="0">
                <a:latin typeface="Calibri" panose="020F0502020204030204" pitchFamily="34" charset="0"/>
                <a:ea typeface="Times New Roman" panose="02020603050405020304" pitchFamily="18" charset="0"/>
                <a:cs typeface="Times New Roman" panose="02020603050405020304" pitchFamily="18" charset="0"/>
              </a:rPr>
              <a:t>naj da </a:t>
            </a:r>
            <a:r>
              <a:rPr lang="sl-SI" sz="1000" dirty="0">
                <a:latin typeface="Calibri" panose="020F0502020204030204" pitchFamily="34" charset="0"/>
                <a:ea typeface="Times New Roman" panose="02020603050405020304" pitchFamily="18" charset="0"/>
                <a:cs typeface="Times New Roman" panose="02020603050405020304" pitchFamily="18" charset="0"/>
              </a:rPr>
              <a:t>članka objavijo brez kakršnih koli podrobnosti o eksperimentalni zasnovi.</a:t>
            </a:r>
          </a:p>
          <a:p>
            <a:pPr marL="457200" indent="-457200" algn="just">
              <a:lnSpc>
                <a:spcPct val="90000"/>
              </a:lnSpc>
              <a:spcAft>
                <a:spcPts val="400"/>
              </a:spcAft>
            </a:pPr>
            <a:r>
              <a:rPr lang="sl-SI" sz="10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20.1.2012</a:t>
            </a:r>
            <a:r>
              <a:rPr lang="sl-SI" sz="1000"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sl-SI" sz="1000" dirty="0" smtClean="0">
                <a:latin typeface="Calibri" panose="020F0502020204030204" pitchFamily="34" charset="0"/>
                <a:ea typeface="Times New Roman" panose="02020603050405020304" pitchFamily="18" charset="0"/>
                <a:cs typeface="Times New Roman" panose="02020603050405020304" pitchFamily="18" charset="0"/>
              </a:rPr>
              <a:t>- </a:t>
            </a:r>
            <a:r>
              <a:rPr lang="sl-SI" sz="1000" dirty="0">
                <a:latin typeface="Calibri" panose="020F0502020204030204" pitchFamily="34" charset="0"/>
                <a:ea typeface="Times New Roman" panose="02020603050405020304" pitchFamily="18" charset="0"/>
                <a:cs typeface="Times New Roman" panose="02020603050405020304" pitchFamily="18" charset="0"/>
              </a:rPr>
              <a:t>Raziskovalke, raziskovalci </a:t>
            </a:r>
            <a:r>
              <a:rPr lang="sl-SI" sz="1000" dirty="0" smtClean="0">
                <a:latin typeface="Calibri" panose="020F0502020204030204" pitchFamily="34" charset="0"/>
                <a:ea typeface="Times New Roman" panose="02020603050405020304" pitchFamily="18" charset="0"/>
                <a:cs typeface="Times New Roman" panose="02020603050405020304" pitchFamily="18" charset="0"/>
              </a:rPr>
              <a:t>gripe </a:t>
            </a:r>
            <a:r>
              <a:rPr lang="sl-SI" sz="1000" dirty="0">
                <a:latin typeface="Calibri" panose="020F0502020204030204" pitchFamily="34" charset="0"/>
                <a:ea typeface="Times New Roman" panose="02020603050405020304" pitchFamily="18" charset="0"/>
                <a:cs typeface="Times New Roman" panose="02020603050405020304" pitchFamily="18" charset="0"/>
              </a:rPr>
              <a:t>pozvejo k začasnem moratoriju na raziskave, ki vključujejo H5N1 in bi lahko pripeljale do stvaritve visoko patogenega in zelo prenosljivega seva.</a:t>
            </a:r>
          </a:p>
          <a:p>
            <a:pPr marL="457200" indent="-457200" algn="just">
              <a:lnSpc>
                <a:spcPct val="90000"/>
              </a:lnSpc>
              <a:spcAft>
                <a:spcPts val="400"/>
              </a:spcAft>
            </a:pPr>
            <a:r>
              <a:rPr lang="sl-SI" sz="10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2.2012</a:t>
            </a:r>
            <a:r>
              <a:rPr lang="sl-SI" sz="1000"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sl-SI" sz="1000" dirty="0">
                <a:latin typeface="Calibri" panose="020F0502020204030204" pitchFamily="34" charset="0"/>
                <a:ea typeface="Times New Roman" panose="02020603050405020304" pitchFamily="18" charset="0"/>
                <a:cs typeface="Times New Roman" panose="02020603050405020304" pitchFamily="18" charset="0"/>
              </a:rPr>
              <a:t>- Svetovna zdravstvena organizacija (WHO) skliče sestanek strokovnjakov za javno zdravje in gripo na razpravo o obeh člankih. WHO priporoči, da članka objavijo v celoti, vendar s hkratno obravnavo biološke varnosti in izpostavljenimi vprašanji.</a:t>
            </a:r>
          </a:p>
          <a:p>
            <a:pPr marL="457200" indent="-457200" algn="just">
              <a:lnSpc>
                <a:spcPct val="90000"/>
              </a:lnSpc>
              <a:spcAft>
                <a:spcPts val="400"/>
              </a:spcAft>
            </a:pPr>
            <a:r>
              <a:rPr lang="sl-SI" sz="10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3.–4.2012</a:t>
            </a:r>
            <a:r>
              <a:rPr lang="sl-SI" sz="1000"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sl-SI" sz="1000" dirty="0" smtClean="0">
                <a:latin typeface="Calibri" panose="020F0502020204030204" pitchFamily="34" charset="0"/>
                <a:ea typeface="Times New Roman" panose="02020603050405020304" pitchFamily="18" charset="0"/>
                <a:cs typeface="Times New Roman" panose="02020603050405020304" pitchFamily="18" charset="0"/>
              </a:rPr>
              <a:t>- </a:t>
            </a:r>
            <a:r>
              <a:rPr lang="sl-SI" sz="1000" dirty="0">
                <a:latin typeface="Calibri" panose="020F0502020204030204" pitchFamily="34" charset="0"/>
                <a:ea typeface="Times New Roman" panose="02020603050405020304" pitchFamily="18" charset="0"/>
                <a:cs typeface="Times New Roman" panose="02020603050405020304" pitchFamily="18" charset="0"/>
              </a:rPr>
              <a:t>Odbor NSABB ponovno preuči dopolnjena članka in glasuje o objavi. Glasovanje za objavo članka avtorja </a:t>
            </a:r>
            <a:r>
              <a:rPr lang="sl-SI" sz="1000" dirty="0" err="1">
                <a:latin typeface="Calibri" panose="020F0502020204030204" pitchFamily="34" charset="0"/>
                <a:ea typeface="Times New Roman" panose="02020603050405020304" pitchFamily="18" charset="0"/>
                <a:cs typeface="Times New Roman" panose="02020603050405020304" pitchFamily="18" charset="0"/>
              </a:rPr>
              <a:t>Kawaoke</a:t>
            </a:r>
            <a:r>
              <a:rPr lang="sl-SI" sz="1000" dirty="0">
                <a:latin typeface="Calibri" panose="020F0502020204030204" pitchFamily="34" charset="0"/>
                <a:ea typeface="Times New Roman" panose="02020603050405020304" pitchFamily="18" charset="0"/>
                <a:cs typeface="Times New Roman" panose="02020603050405020304" pitchFamily="18" charset="0"/>
              </a:rPr>
              <a:t> je soglasno, za </a:t>
            </a:r>
            <a:r>
              <a:rPr lang="sl-SI" sz="1000" dirty="0" err="1">
                <a:latin typeface="Calibri" panose="020F0502020204030204" pitchFamily="34" charset="0"/>
                <a:ea typeface="Times New Roman" panose="02020603050405020304" pitchFamily="18" charset="0"/>
                <a:cs typeface="Times New Roman" panose="02020603050405020304" pitchFamily="18" charset="0"/>
              </a:rPr>
              <a:t>Fouchierjevega</a:t>
            </a:r>
            <a:r>
              <a:rPr lang="sl-SI" sz="1000" dirty="0">
                <a:latin typeface="Calibri" panose="020F0502020204030204" pitchFamily="34" charset="0"/>
                <a:ea typeface="Times New Roman" panose="02020603050405020304" pitchFamily="18" charset="0"/>
                <a:cs typeface="Times New Roman" panose="02020603050405020304" pitchFamily="18" charset="0"/>
              </a:rPr>
              <a:t> pa je mnenje deljeno.</a:t>
            </a:r>
          </a:p>
          <a:p>
            <a:pPr marL="457200" indent="-457200" algn="just">
              <a:lnSpc>
                <a:spcPct val="90000"/>
              </a:lnSpc>
              <a:spcAft>
                <a:spcPts val="400"/>
              </a:spcAft>
            </a:pPr>
            <a:r>
              <a:rPr lang="sl-SI" sz="10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4.2012</a:t>
            </a:r>
            <a:r>
              <a:rPr lang="sl-SI" sz="1000"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sl-SI" sz="1000" dirty="0">
                <a:latin typeface="Calibri" panose="020F0502020204030204" pitchFamily="34" charset="0"/>
                <a:ea typeface="Times New Roman" panose="02020603050405020304" pitchFamily="18" charset="0"/>
                <a:cs typeface="Times New Roman" panose="02020603050405020304" pitchFamily="18" charset="0"/>
              </a:rPr>
              <a:t>- Nizozemska vlada odobri izvozno dovoljenje za objavo članka </a:t>
            </a:r>
            <a:r>
              <a:rPr lang="sl-SI" sz="1000" dirty="0" err="1">
                <a:latin typeface="Calibri" panose="020F0502020204030204" pitchFamily="34" charset="0"/>
                <a:ea typeface="Times New Roman" panose="02020603050405020304" pitchFamily="18" charset="0"/>
                <a:cs typeface="Times New Roman" panose="02020603050405020304" pitchFamily="18" charset="0"/>
              </a:rPr>
              <a:t>Fouchierja</a:t>
            </a:r>
            <a:r>
              <a:rPr lang="sl-SI" sz="1000" dirty="0">
                <a:latin typeface="Calibri" panose="020F0502020204030204" pitchFamily="34" charset="0"/>
                <a:ea typeface="Times New Roman" panose="02020603050405020304" pitchFamily="18" charset="0"/>
                <a:cs typeface="Times New Roman" panose="02020603050405020304" pitchFamily="18" charset="0"/>
              </a:rPr>
              <a:t> v reviji </a:t>
            </a:r>
            <a:r>
              <a:rPr lang="sl-SI" sz="1000" i="1" dirty="0">
                <a:latin typeface="Calibri" panose="020F0502020204030204" pitchFamily="34" charset="0"/>
                <a:ea typeface="Times New Roman" panose="02020603050405020304" pitchFamily="18" charset="0"/>
                <a:cs typeface="Times New Roman" panose="02020603050405020304" pitchFamily="18" charset="0"/>
              </a:rPr>
              <a:t>Science</a:t>
            </a:r>
            <a:r>
              <a:rPr lang="sl-SI" sz="1000" dirty="0">
                <a:latin typeface="Calibri" panose="020F0502020204030204" pitchFamily="34" charset="0"/>
                <a:ea typeface="Times New Roman" panose="02020603050405020304" pitchFamily="18" charset="0"/>
                <a:cs typeface="Times New Roman" panose="02020603050405020304" pitchFamily="18" charset="0"/>
              </a:rPr>
              <a:t>.</a:t>
            </a:r>
          </a:p>
          <a:p>
            <a:pPr marL="457200" indent="-457200" algn="just">
              <a:lnSpc>
                <a:spcPct val="90000"/>
              </a:lnSpc>
              <a:spcAft>
                <a:spcPts val="400"/>
              </a:spcAft>
            </a:pPr>
            <a:r>
              <a:rPr lang="sl-SI" sz="10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6.2012</a:t>
            </a:r>
            <a:r>
              <a:rPr lang="sl-SI" sz="1000"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sl-SI" sz="1000" dirty="0">
                <a:latin typeface="Calibri" panose="020F0502020204030204" pitchFamily="34" charset="0"/>
                <a:ea typeface="Times New Roman" panose="02020603050405020304" pitchFamily="18" charset="0"/>
                <a:cs typeface="Times New Roman" panose="02020603050405020304" pitchFamily="18" charset="0"/>
              </a:rPr>
              <a:t>- Javna objava obeh člankov.</a:t>
            </a:r>
          </a:p>
          <a:p>
            <a:pPr marL="457200" indent="-457200" algn="just">
              <a:lnSpc>
                <a:spcPct val="90000"/>
              </a:lnSpc>
              <a:spcAft>
                <a:spcPts val="400"/>
              </a:spcAft>
            </a:pPr>
            <a:r>
              <a:rPr lang="sl-SI" sz="10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21.2.2013</a:t>
            </a:r>
            <a:r>
              <a:rPr lang="sl-SI" sz="1000"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sl-SI" sz="1000" dirty="0">
                <a:latin typeface="Calibri" panose="020F0502020204030204" pitchFamily="34" charset="0"/>
                <a:ea typeface="Times New Roman" panose="02020603050405020304" pitchFamily="18" charset="0"/>
                <a:cs typeface="Times New Roman" panose="02020603050405020304" pitchFamily="18" charset="0"/>
              </a:rPr>
              <a:t>- Ministrstvo za zdravje in socialne zadeve ZDA (HHS) izda navodila za izdajanje odločb o financiranju raziskovalnih predlogov, ki vključujejo možnost nastanka visoko patogenih virusov ptičje gripe H5N1, ki se prenašajo med sesalci z respiratornimi kapljicami.</a:t>
            </a:r>
          </a:p>
          <a:p>
            <a:pPr marL="457200" indent="-457200" algn="just">
              <a:lnSpc>
                <a:spcPct val="90000"/>
              </a:lnSpc>
              <a:spcAft>
                <a:spcPts val="400"/>
              </a:spcAft>
            </a:pPr>
            <a:r>
              <a:rPr lang="sl-SI" sz="10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22.2.2013</a:t>
            </a:r>
            <a:r>
              <a:rPr lang="sl-SI" sz="1000"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sl-SI" sz="1000" dirty="0">
                <a:latin typeface="Calibri" panose="020F0502020204030204" pitchFamily="34" charset="0"/>
                <a:ea typeface="Times New Roman" panose="02020603050405020304" pitchFamily="18" charset="0"/>
                <a:cs typeface="Times New Roman" panose="02020603050405020304" pitchFamily="18" charset="0"/>
              </a:rPr>
              <a:t>- Začne se javna obravnava osnutka zakonodajne politike o institucionalnem nadzoru ZDA za raziskave z dvojnostjo izrabe v vedah o življenju.</a:t>
            </a:r>
          </a:p>
          <a:p>
            <a:pPr marL="457200" indent="-457200" algn="just">
              <a:lnSpc>
                <a:spcPct val="90000"/>
              </a:lnSpc>
              <a:spcAft>
                <a:spcPts val="400"/>
              </a:spcAft>
            </a:pPr>
            <a:r>
              <a:rPr lang="sl-SI" sz="10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26.-</a:t>
            </a:r>
            <a:r>
              <a:rPr lang="sl-SI" sz="10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28.2.2013</a:t>
            </a:r>
            <a:r>
              <a:rPr lang="sl-SI" sz="1000"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sl-SI" sz="1000" dirty="0">
                <a:latin typeface="Calibri" panose="020F0502020204030204" pitchFamily="34" charset="0"/>
                <a:ea typeface="Times New Roman" panose="02020603050405020304" pitchFamily="18" charset="0"/>
                <a:cs typeface="Times New Roman" panose="02020603050405020304" pitchFamily="18" charset="0"/>
              </a:rPr>
              <a:t>- Srečanje </a:t>
            </a:r>
            <a:r>
              <a:rPr lang="sl-SI" sz="1000" b="1" dirty="0" smtClean="0">
                <a:latin typeface="Calibri" panose="020F0502020204030204" pitchFamily="34" charset="0"/>
                <a:ea typeface="Times New Roman" panose="02020603050405020304" pitchFamily="18" charset="0"/>
                <a:cs typeface="Times New Roman" panose="02020603050405020304" pitchFamily="18" charset="0"/>
              </a:rPr>
              <a:t>Skrb </a:t>
            </a:r>
            <a:r>
              <a:rPr lang="sl-SI" sz="1000" b="1" dirty="0">
                <a:latin typeface="Calibri" panose="020F0502020204030204" pitchFamily="34" charset="0"/>
                <a:ea typeface="Times New Roman" panose="02020603050405020304" pitchFamily="18" charset="0"/>
                <a:cs typeface="Times New Roman" panose="02020603050405020304" pitchFamily="18" charset="0"/>
              </a:rPr>
              <a:t>vzbujajoči poskusi raziskav z dvojnostjo izrabe: aktualna vprašanja in inovativne </a:t>
            </a:r>
            <a:r>
              <a:rPr lang="sl-SI" sz="1000" b="1" dirty="0" smtClean="0">
                <a:latin typeface="Calibri" panose="020F0502020204030204" pitchFamily="34" charset="0"/>
                <a:ea typeface="Times New Roman" panose="02020603050405020304" pitchFamily="18" charset="0"/>
                <a:cs typeface="Times New Roman" panose="02020603050405020304" pitchFamily="18" charset="0"/>
              </a:rPr>
              <a:t>rešitve</a:t>
            </a:r>
            <a:r>
              <a:rPr lang="sl-SI" sz="1000" dirty="0" smtClean="0">
                <a:latin typeface="Calibri" panose="020F0502020204030204" pitchFamily="34" charset="0"/>
                <a:ea typeface="Times New Roman" panose="02020603050405020304" pitchFamily="18" charset="0"/>
                <a:cs typeface="Times New Roman" panose="02020603050405020304" pitchFamily="18" charset="0"/>
              </a:rPr>
              <a:t>, </a:t>
            </a:r>
            <a:r>
              <a:rPr lang="sl-SI" sz="1000" dirty="0">
                <a:latin typeface="Calibri" panose="020F0502020204030204" pitchFamily="34" charset="0"/>
                <a:ea typeface="Times New Roman" panose="02020603050405020304" pitchFamily="18" charset="0"/>
                <a:cs typeface="Times New Roman" panose="02020603050405020304" pitchFamily="18" charset="0"/>
              </a:rPr>
              <a:t>WHO, Ženeva, Švica.</a:t>
            </a:r>
          </a:p>
          <a:p>
            <a:pPr marL="457200" indent="-457200" algn="just">
              <a:lnSpc>
                <a:spcPct val="90000"/>
              </a:lnSpc>
              <a:spcAft>
                <a:spcPts val="400"/>
              </a:spcAft>
            </a:pPr>
            <a:r>
              <a:rPr lang="sl-SI" sz="10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9.2013</a:t>
            </a:r>
            <a:r>
              <a:rPr lang="sl-SI" sz="1000"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sl-SI" sz="1000" dirty="0">
                <a:latin typeface="Calibri" panose="020F0502020204030204" pitchFamily="34" charset="0"/>
                <a:ea typeface="Times New Roman" panose="02020603050405020304" pitchFamily="18" charset="0"/>
                <a:cs typeface="Times New Roman" panose="02020603050405020304" pitchFamily="18" charset="0"/>
              </a:rPr>
              <a:t>- Nizozemsko sodišče razglasi, da je nizozemska vlada ravnala pravilno, ko je zahtevala izvozno dovoljenje za objavo članka avtorja </a:t>
            </a:r>
            <a:r>
              <a:rPr lang="sl-SI" sz="1000" dirty="0" err="1">
                <a:latin typeface="Calibri" panose="020F0502020204030204" pitchFamily="34" charset="0"/>
                <a:ea typeface="Times New Roman" panose="02020603050405020304" pitchFamily="18" charset="0"/>
                <a:cs typeface="Times New Roman" panose="02020603050405020304" pitchFamily="18" charset="0"/>
              </a:rPr>
              <a:t>Fouchierja</a:t>
            </a:r>
            <a:r>
              <a:rPr lang="sl-SI" sz="1000" dirty="0">
                <a:latin typeface="Calibri" panose="020F0502020204030204" pitchFamily="34" charset="0"/>
                <a:ea typeface="Times New Roman" panose="02020603050405020304" pitchFamily="18" charset="0"/>
                <a:cs typeface="Times New Roman" panose="02020603050405020304" pitchFamily="18" charset="0"/>
              </a:rPr>
              <a:t>. Medicinski center </a:t>
            </a:r>
            <a:r>
              <a:rPr lang="sl-SI" sz="1000" dirty="0" err="1">
                <a:latin typeface="Calibri" panose="020F0502020204030204" pitchFamily="34" charset="0"/>
                <a:ea typeface="Times New Roman" panose="02020603050405020304" pitchFamily="18" charset="0"/>
                <a:cs typeface="Times New Roman" panose="02020603050405020304" pitchFamily="18" charset="0"/>
              </a:rPr>
              <a:t>Erasmus</a:t>
            </a:r>
            <a:r>
              <a:rPr lang="sl-SI" sz="1000" dirty="0">
                <a:latin typeface="Calibri" panose="020F0502020204030204" pitchFamily="34" charset="0"/>
                <a:ea typeface="Times New Roman" panose="02020603050405020304" pitchFamily="18" charset="0"/>
                <a:cs typeface="Times New Roman" panose="02020603050405020304" pitchFamily="18" charset="0"/>
              </a:rPr>
              <a:t> </a:t>
            </a:r>
            <a:r>
              <a:rPr lang="sl-SI" sz="1000" dirty="0" smtClean="0">
                <a:latin typeface="Calibri" panose="020F0502020204030204" pitchFamily="34" charset="0"/>
                <a:ea typeface="Times New Roman" panose="02020603050405020304" pitchFamily="18" charset="0"/>
                <a:cs typeface="Times New Roman" panose="02020603050405020304" pitchFamily="18" charset="0"/>
              </a:rPr>
              <a:t>se pritoži.</a:t>
            </a:r>
            <a:endParaRPr lang="sl-SI" sz="1000" dirty="0">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lnSpc>
                <a:spcPct val="90000"/>
              </a:lnSpc>
              <a:spcAft>
                <a:spcPts val="400"/>
              </a:spcAft>
            </a:pPr>
            <a:r>
              <a:rPr lang="sl-SI" sz="10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16.10.2013</a:t>
            </a:r>
            <a:r>
              <a:rPr lang="sl-SI" sz="1000"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sl-SI" sz="1000" dirty="0">
                <a:latin typeface="Calibri" panose="020F0502020204030204" pitchFamily="34" charset="0"/>
                <a:ea typeface="Times New Roman" panose="02020603050405020304" pitchFamily="18" charset="0"/>
                <a:cs typeface="Times New Roman" panose="02020603050405020304" pitchFamily="18" charset="0"/>
              </a:rPr>
              <a:t>- Prof. </a:t>
            </a:r>
            <a:r>
              <a:rPr lang="sl-SI" sz="1000" dirty="0" err="1">
                <a:latin typeface="Calibri" panose="020F0502020204030204" pitchFamily="34" charset="0"/>
                <a:ea typeface="Times New Roman" panose="02020603050405020304" pitchFamily="18" charset="0"/>
                <a:cs typeface="Times New Roman" panose="02020603050405020304" pitchFamily="18" charset="0"/>
              </a:rPr>
              <a:t>Giorgi</a:t>
            </a:r>
            <a:r>
              <a:rPr lang="sl-SI" sz="1000" dirty="0">
                <a:latin typeface="Calibri" panose="020F0502020204030204" pitchFamily="34" charset="0"/>
                <a:ea typeface="Times New Roman" panose="02020603050405020304" pitchFamily="18" charset="0"/>
                <a:cs typeface="Times New Roman" panose="02020603050405020304" pitchFamily="18" charset="0"/>
              </a:rPr>
              <a:t> Palu iz Evropskega društva za virologijo (ESV) v  podporo raziskav </a:t>
            </a:r>
            <a:r>
              <a:rPr lang="sl-SI" sz="1000" dirty="0" err="1">
                <a:latin typeface="Calibri" panose="020F0502020204030204" pitchFamily="34" charset="0"/>
                <a:ea typeface="Times New Roman" panose="02020603050405020304" pitchFamily="18" charset="0"/>
                <a:cs typeface="Times New Roman" panose="02020603050405020304" pitchFamily="18" charset="0"/>
              </a:rPr>
              <a:t>Fouchierjevih</a:t>
            </a:r>
            <a:r>
              <a:rPr lang="sl-SI" sz="1000" dirty="0">
                <a:latin typeface="Calibri" panose="020F0502020204030204" pitchFamily="34" charset="0"/>
                <a:ea typeface="Times New Roman" panose="02020603050405020304" pitchFamily="18" charset="0"/>
                <a:cs typeface="Times New Roman" panose="02020603050405020304" pitchFamily="18" charset="0"/>
              </a:rPr>
              <a:t> raziskav piše predsedniku Evropske komisije Joseju </a:t>
            </a:r>
            <a:r>
              <a:rPr lang="sl-SI" sz="1000" dirty="0" err="1">
                <a:latin typeface="Calibri" panose="020F0502020204030204" pitchFamily="34" charset="0"/>
                <a:ea typeface="Times New Roman" panose="02020603050405020304" pitchFamily="18" charset="0"/>
                <a:cs typeface="Times New Roman" panose="02020603050405020304" pitchFamily="18" charset="0"/>
              </a:rPr>
              <a:t>Manuelu</a:t>
            </a:r>
            <a:r>
              <a:rPr lang="sl-SI" sz="1000" dirty="0">
                <a:latin typeface="Calibri" panose="020F0502020204030204" pitchFamily="34" charset="0"/>
                <a:ea typeface="Times New Roman" panose="02020603050405020304" pitchFamily="18" charset="0"/>
                <a:cs typeface="Times New Roman" panose="02020603050405020304" pitchFamily="18" charset="0"/>
              </a:rPr>
              <a:t> </a:t>
            </a:r>
            <a:r>
              <a:rPr lang="sl-SI" sz="1000" dirty="0" err="1">
                <a:latin typeface="Calibri" panose="020F0502020204030204" pitchFamily="34" charset="0"/>
                <a:ea typeface="Times New Roman" panose="02020603050405020304" pitchFamily="18" charset="0"/>
                <a:cs typeface="Times New Roman" panose="02020603050405020304" pitchFamily="18" charset="0"/>
              </a:rPr>
              <a:t>Barrosou</a:t>
            </a:r>
            <a:r>
              <a:rPr lang="sl-SI" sz="1000" dirty="0">
                <a:latin typeface="Calibri" panose="020F0502020204030204" pitchFamily="34" charset="0"/>
                <a:ea typeface="Times New Roman" panose="02020603050405020304" pitchFamily="18" charset="0"/>
                <a:cs typeface="Times New Roman" panose="02020603050405020304" pitchFamily="18" charset="0"/>
              </a:rPr>
              <a:t>,.</a:t>
            </a:r>
          </a:p>
          <a:p>
            <a:pPr marL="457200" indent="-457200" algn="just">
              <a:lnSpc>
                <a:spcPct val="90000"/>
              </a:lnSpc>
              <a:spcAft>
                <a:spcPts val="400"/>
              </a:spcAft>
            </a:pPr>
            <a:r>
              <a:rPr lang="sl-SI" sz="10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11.2013</a:t>
            </a:r>
            <a:r>
              <a:rPr lang="sl-SI" sz="1000"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sl-SI" sz="1000" dirty="0">
                <a:latin typeface="Calibri" panose="020F0502020204030204" pitchFamily="34" charset="0"/>
                <a:ea typeface="Times New Roman" panose="02020603050405020304" pitchFamily="18" charset="0"/>
                <a:cs typeface="Times New Roman" panose="02020603050405020304" pitchFamily="18" charset="0"/>
              </a:rPr>
              <a:t>- Kraljeva nizozemska akademija znanosti in umetnosti (KNAW) objavi priporočila za raziskave z dvojnostjo izrabe.</a:t>
            </a:r>
          </a:p>
          <a:p>
            <a:pPr marL="457200" indent="-457200" algn="just">
              <a:lnSpc>
                <a:spcPct val="90000"/>
              </a:lnSpc>
              <a:spcAft>
                <a:spcPts val="400"/>
              </a:spcAft>
            </a:pPr>
            <a:r>
              <a:rPr lang="sl-SI" sz="10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18.12.2013 </a:t>
            </a:r>
            <a:r>
              <a:rPr lang="sl-SI" sz="1000" dirty="0">
                <a:latin typeface="Calibri" panose="020F0502020204030204" pitchFamily="34" charset="0"/>
                <a:ea typeface="Times New Roman" panose="02020603050405020304" pitchFamily="18" charset="0"/>
                <a:cs typeface="Times New Roman" panose="02020603050405020304" pitchFamily="18" charset="0"/>
              </a:rPr>
              <a:t>- Dr. </a:t>
            </a:r>
            <a:r>
              <a:rPr lang="sl-SI" sz="1000" dirty="0" err="1">
                <a:latin typeface="Calibri" panose="020F0502020204030204" pitchFamily="34" charset="0"/>
                <a:ea typeface="Times New Roman" panose="02020603050405020304" pitchFamily="18" charset="0"/>
                <a:cs typeface="Times New Roman" panose="02020603050405020304" pitchFamily="18" charset="0"/>
              </a:rPr>
              <a:t>Wain-Hobson</a:t>
            </a:r>
            <a:r>
              <a:rPr lang="sl-SI" sz="1000" dirty="0">
                <a:latin typeface="Calibri" panose="020F0502020204030204" pitchFamily="34" charset="0"/>
                <a:ea typeface="Times New Roman" panose="02020603050405020304" pitchFamily="18" charset="0"/>
                <a:cs typeface="Times New Roman" panose="02020603050405020304" pitchFamily="18" charset="0"/>
              </a:rPr>
              <a:t> v imenu Fundacije za raziskave cepiv v odgovor na pismo ESV piše Joseju </a:t>
            </a:r>
            <a:r>
              <a:rPr lang="sl-SI" sz="1000" dirty="0" err="1">
                <a:latin typeface="Calibri" panose="020F0502020204030204" pitchFamily="34" charset="0"/>
                <a:ea typeface="Times New Roman" panose="02020603050405020304" pitchFamily="18" charset="0"/>
                <a:cs typeface="Times New Roman" panose="02020603050405020304" pitchFamily="18" charset="0"/>
              </a:rPr>
              <a:t>Manuelu</a:t>
            </a:r>
            <a:r>
              <a:rPr lang="sl-SI" sz="1000" dirty="0">
                <a:latin typeface="Calibri" panose="020F0502020204030204" pitchFamily="34" charset="0"/>
                <a:ea typeface="Times New Roman" panose="02020603050405020304" pitchFamily="18" charset="0"/>
                <a:cs typeface="Times New Roman" panose="02020603050405020304" pitchFamily="18" charset="0"/>
              </a:rPr>
              <a:t> </a:t>
            </a:r>
            <a:r>
              <a:rPr lang="sl-SI" sz="1000" dirty="0" err="1">
                <a:latin typeface="Calibri" panose="020F0502020204030204" pitchFamily="34" charset="0"/>
                <a:ea typeface="Times New Roman" panose="02020603050405020304" pitchFamily="18" charset="0"/>
                <a:cs typeface="Times New Roman" panose="02020603050405020304" pitchFamily="18" charset="0"/>
              </a:rPr>
              <a:t>Barrosu</a:t>
            </a:r>
            <a:r>
              <a:rPr lang="sl-SI" sz="1000" dirty="0">
                <a:latin typeface="Calibri" panose="020F0502020204030204" pitchFamily="34" charset="0"/>
                <a:ea typeface="Times New Roman" panose="02020603050405020304" pitchFamily="18" charset="0"/>
                <a:cs typeface="Times New Roman" panose="02020603050405020304" pitchFamily="18" charset="0"/>
              </a:rPr>
              <a:t> in predlaga organizacijo znanstvenega informiranja za Evropsko Komisijo o raziskavah s pridobivanjem funkcije.</a:t>
            </a:r>
          </a:p>
          <a:p>
            <a:pPr marL="457200" indent="-457200" algn="just">
              <a:lnSpc>
                <a:spcPct val="90000"/>
              </a:lnSpc>
              <a:spcAft>
                <a:spcPts val="400"/>
              </a:spcAft>
            </a:pPr>
            <a:r>
              <a:rPr lang="sl-SI" sz="10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25.6.2014</a:t>
            </a:r>
            <a:r>
              <a:rPr lang="sl-SI" sz="1000"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sl-SI" sz="1000" dirty="0">
                <a:latin typeface="Calibri" panose="020F0502020204030204" pitchFamily="34" charset="0"/>
                <a:ea typeface="Times New Roman" panose="02020603050405020304" pitchFamily="18" charset="0"/>
                <a:cs typeface="Times New Roman" panose="02020603050405020304" pitchFamily="18" charset="0"/>
              </a:rPr>
              <a:t>- Akademija KNAW organizira razpravo o raziskavah s pridobivanjem funkcije med raziskovalcema Palù in </a:t>
            </a:r>
            <a:r>
              <a:rPr lang="sl-SI" sz="1000" dirty="0" err="1">
                <a:latin typeface="Calibri" panose="020F0502020204030204" pitchFamily="34" charset="0"/>
                <a:ea typeface="Times New Roman" panose="02020603050405020304" pitchFamily="18" charset="0"/>
                <a:cs typeface="Times New Roman" panose="02020603050405020304" pitchFamily="18" charset="0"/>
              </a:rPr>
              <a:t>Wain-Hobson</a:t>
            </a:r>
            <a:r>
              <a:rPr lang="sl-SI" sz="1000" dirty="0">
                <a:latin typeface="Calibri" panose="020F0502020204030204" pitchFamily="34" charset="0"/>
                <a:ea typeface="Times New Roman" panose="02020603050405020304" pitchFamily="18" charset="0"/>
                <a:cs typeface="Times New Roman" panose="02020603050405020304" pitchFamily="18" charset="0"/>
              </a:rPr>
              <a:t>.</a:t>
            </a:r>
          </a:p>
          <a:p>
            <a:pPr marL="457200" indent="-457200" algn="just">
              <a:lnSpc>
                <a:spcPct val="90000"/>
              </a:lnSpc>
            </a:pPr>
            <a:r>
              <a:rPr lang="sl-SI" sz="10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6.-7.2014</a:t>
            </a:r>
            <a:r>
              <a:rPr lang="sl-SI" sz="1000"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sl-SI" sz="1000" dirty="0">
                <a:latin typeface="Calibri" panose="020F0502020204030204" pitchFamily="34" charset="0"/>
                <a:ea typeface="Times New Roman" panose="02020603050405020304" pitchFamily="18" charset="0"/>
                <a:cs typeface="Times New Roman" panose="02020603050405020304" pitchFamily="18" charset="0"/>
              </a:rPr>
              <a:t>– Dogodi se več izrednih dogodkov z visoko patogenimi mikrobi v zveznih laboratorijih v ZDA: </a:t>
            </a:r>
          </a:p>
          <a:p>
            <a:pPr indent="457200" algn="just">
              <a:lnSpc>
                <a:spcPct val="90000"/>
              </a:lnSpc>
            </a:pPr>
            <a:r>
              <a:rPr lang="sl-SI" sz="1000" dirty="0" smtClean="0">
                <a:latin typeface="Calibri" panose="020F0502020204030204" pitchFamily="34" charset="0"/>
                <a:ea typeface="Times New Roman" panose="02020603050405020304" pitchFamily="18" charset="0"/>
                <a:cs typeface="Times New Roman" panose="02020603050405020304" pitchFamily="18" charset="0"/>
              </a:rPr>
              <a:t>1) po </a:t>
            </a:r>
            <a:r>
              <a:rPr lang="sl-SI" sz="1000" dirty="0">
                <a:latin typeface="Calibri" panose="020F0502020204030204" pitchFamily="34" charset="0"/>
                <a:ea typeface="Times New Roman" panose="02020603050405020304" pitchFamily="18" charset="0"/>
                <a:cs typeface="Times New Roman" panose="02020603050405020304" pitchFamily="18" charset="0"/>
              </a:rPr>
              <a:t>nesreči odpošljejo vzorec živega antraksa; </a:t>
            </a:r>
          </a:p>
          <a:p>
            <a:pPr indent="457200" algn="just">
              <a:lnSpc>
                <a:spcPct val="90000"/>
              </a:lnSpc>
            </a:pPr>
            <a:r>
              <a:rPr lang="sl-SI" sz="1000" dirty="0">
                <a:latin typeface="Calibri" panose="020F0502020204030204" pitchFamily="34" charset="0"/>
                <a:ea typeface="Times New Roman" panose="02020603050405020304" pitchFamily="18" charset="0"/>
                <a:cs typeface="Times New Roman" panose="02020603050405020304" pitchFamily="18" charset="0"/>
              </a:rPr>
              <a:t>2) odkrijejo pozabljen, živ vzorec črnih koz; in </a:t>
            </a:r>
          </a:p>
          <a:p>
            <a:pPr indent="457200" algn="just">
              <a:lnSpc>
                <a:spcPct val="90000"/>
              </a:lnSpc>
              <a:spcAft>
                <a:spcPts val="400"/>
              </a:spcAft>
            </a:pPr>
            <a:r>
              <a:rPr lang="sl-SI" sz="1000" dirty="0">
                <a:latin typeface="Calibri" panose="020F0502020204030204" pitchFamily="34" charset="0"/>
                <a:ea typeface="Times New Roman" panose="02020603050405020304" pitchFamily="18" charset="0"/>
                <a:cs typeface="Times New Roman" panose="02020603050405020304" pitchFamily="18" charset="0"/>
              </a:rPr>
              <a:t>3) odpošljejo nevaren sev gripe. </a:t>
            </a:r>
          </a:p>
          <a:p>
            <a:pPr marL="457200" indent="-457200" algn="just">
              <a:lnSpc>
                <a:spcPct val="90000"/>
              </a:lnSpc>
              <a:spcAft>
                <a:spcPts val="400"/>
              </a:spcAft>
            </a:pPr>
            <a:r>
              <a:rPr lang="sl-SI" sz="10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24.9.2014</a:t>
            </a:r>
            <a:r>
              <a:rPr lang="sl-SI" sz="1000"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sl-SI" sz="1000" dirty="0">
                <a:latin typeface="Calibri" panose="020F0502020204030204" pitchFamily="34" charset="0"/>
                <a:ea typeface="Times New Roman" panose="02020603050405020304" pitchFamily="18" charset="0"/>
                <a:cs typeface="Times New Roman" panose="02020603050405020304" pitchFamily="18" charset="0"/>
              </a:rPr>
              <a:t>– Uveljavijo novo vladno politiko ZDA o institucionalnem nadzoru ved o življenju za raziskave z dvojnostjo izrabe.</a:t>
            </a:r>
          </a:p>
          <a:p>
            <a:pPr marL="457200" indent="-457200" algn="just">
              <a:lnSpc>
                <a:spcPct val="90000"/>
              </a:lnSpc>
              <a:spcAft>
                <a:spcPts val="400"/>
              </a:spcAft>
            </a:pPr>
            <a:r>
              <a:rPr lang="sl-SI" sz="10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17.10.2014</a:t>
            </a:r>
            <a:r>
              <a:rPr lang="sl-SI" sz="1000"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sl-SI" sz="1000" dirty="0">
                <a:latin typeface="Calibri" panose="020F0502020204030204" pitchFamily="34" charset="0"/>
                <a:ea typeface="Times New Roman" panose="02020603050405020304" pitchFamily="18" charset="0"/>
                <a:cs typeface="Times New Roman" panose="02020603050405020304" pitchFamily="18" charset="0"/>
              </a:rPr>
              <a:t>- Urad za znanost in tehnologijo Bele hiše napove </a:t>
            </a:r>
            <a:r>
              <a:rPr lang="sl-SI" sz="1000" i="1" dirty="0">
                <a:latin typeface="Calibri" panose="020F0502020204030204" pitchFamily="34" charset="0"/>
                <a:ea typeface="Times New Roman" panose="02020603050405020304" pitchFamily="18" charset="0"/>
                <a:cs typeface="Times New Roman" panose="02020603050405020304" pitchFamily="18" charset="0"/>
              </a:rPr>
              <a:t>ustavitev</a:t>
            </a:r>
            <a:r>
              <a:rPr lang="sl-SI" sz="1000" dirty="0">
                <a:latin typeface="Calibri" panose="020F0502020204030204" pitchFamily="34" charset="0"/>
                <a:ea typeface="Times New Roman" panose="02020603050405020304" pitchFamily="18" charset="0"/>
                <a:cs typeface="Times New Roman" panose="02020603050405020304" pitchFamily="18" charset="0"/>
              </a:rPr>
              <a:t> financiranj za vse nove raziskave s pridobivanjem funkcije, ki vključujejo gripo, bližnjevzhodni respiratorni sindrom (MERS) in hudi akutni sindrom dihal (SARS). </a:t>
            </a:r>
          </a:p>
          <a:p>
            <a:pPr marL="457200" indent="-457200" algn="just">
              <a:lnSpc>
                <a:spcPct val="90000"/>
              </a:lnSpc>
              <a:spcAft>
                <a:spcPts val="400"/>
              </a:spcAft>
            </a:pPr>
            <a:r>
              <a:rPr lang="sl-SI" sz="10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15.-</a:t>
            </a:r>
            <a:r>
              <a:rPr lang="sl-SI" sz="10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16.12.2014</a:t>
            </a:r>
            <a:r>
              <a:rPr lang="sl-SI" sz="1000"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sl-SI" sz="1000" dirty="0">
                <a:latin typeface="Calibri" panose="020F0502020204030204" pitchFamily="34" charset="0"/>
                <a:ea typeface="Times New Roman" panose="02020603050405020304" pitchFamily="18" charset="0"/>
                <a:cs typeface="Times New Roman" panose="02020603050405020304" pitchFamily="18" charset="0"/>
              </a:rPr>
              <a:t>- Nacionalna akademija znanosti organizira Simpozij </a:t>
            </a:r>
            <a:r>
              <a:rPr lang="sl-SI" sz="1000" b="1" dirty="0" smtClean="0">
                <a:latin typeface="Calibri" panose="020F0502020204030204" pitchFamily="34" charset="0"/>
                <a:ea typeface="Times New Roman" panose="02020603050405020304" pitchFamily="18" charset="0"/>
                <a:cs typeface="Times New Roman" panose="02020603050405020304" pitchFamily="18" charset="0"/>
              </a:rPr>
              <a:t>Tveganja </a:t>
            </a:r>
            <a:r>
              <a:rPr lang="sl-SI" sz="1000" b="1" dirty="0">
                <a:latin typeface="Calibri" panose="020F0502020204030204" pitchFamily="34" charset="0"/>
                <a:ea typeface="Times New Roman" panose="02020603050405020304" pitchFamily="18" charset="0"/>
                <a:cs typeface="Times New Roman" panose="02020603050405020304" pitchFamily="18" charset="0"/>
              </a:rPr>
              <a:t>in koristi raziskav s pridobivanjem </a:t>
            </a:r>
            <a:r>
              <a:rPr lang="sl-SI" sz="1000" b="1" dirty="0" smtClean="0">
                <a:latin typeface="Calibri" panose="020F0502020204030204" pitchFamily="34" charset="0"/>
                <a:ea typeface="Times New Roman" panose="02020603050405020304" pitchFamily="18" charset="0"/>
                <a:cs typeface="Times New Roman" panose="02020603050405020304" pitchFamily="18" charset="0"/>
              </a:rPr>
              <a:t>funkcije</a:t>
            </a:r>
            <a:r>
              <a:rPr lang="sl-SI" sz="1000" dirty="0" smtClean="0">
                <a:latin typeface="Calibri" panose="020F0502020204030204" pitchFamily="34" charset="0"/>
                <a:ea typeface="Times New Roman" panose="02020603050405020304" pitchFamily="18" charset="0"/>
                <a:cs typeface="Times New Roman" panose="02020603050405020304" pitchFamily="18" charset="0"/>
              </a:rPr>
              <a:t> </a:t>
            </a:r>
            <a:r>
              <a:rPr lang="sl-SI" sz="1000" dirty="0">
                <a:latin typeface="Calibri" panose="020F0502020204030204" pitchFamily="34" charset="0"/>
                <a:ea typeface="Times New Roman" panose="02020603050405020304" pitchFamily="18" charset="0"/>
                <a:cs typeface="Times New Roman" panose="02020603050405020304" pitchFamily="18" charset="0"/>
              </a:rPr>
              <a:t>v Washingtonu DC</a:t>
            </a:r>
            <a:r>
              <a:rPr lang="sl-SI" sz="1000" dirty="0" smtClean="0">
                <a:latin typeface="Calibri" panose="020F0502020204030204" pitchFamily="34" charset="0"/>
                <a:ea typeface="Times New Roman" panose="02020603050405020304" pitchFamily="18" charset="0"/>
                <a:cs typeface="Times New Roman" panose="02020603050405020304" pitchFamily="18" charset="0"/>
              </a:rPr>
              <a:t>.</a:t>
            </a:r>
            <a:endParaRPr lang="sl-SI" sz="10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Pravokotnik 5"/>
          <p:cNvSpPr/>
          <p:nvPr/>
        </p:nvSpPr>
        <p:spPr>
          <a:xfrm>
            <a:off x="1443257" y="6026962"/>
            <a:ext cx="3109149" cy="338554"/>
          </a:xfrm>
          <a:prstGeom prst="rect">
            <a:avLst/>
          </a:prstGeom>
        </p:spPr>
        <p:txBody>
          <a:bodyPr wrap="square">
            <a:spAutoFit/>
          </a:bodyPr>
          <a:lstStyle/>
          <a:p>
            <a:r>
              <a:rPr lang="en-US" sz="800" dirty="0" smtClean="0">
                <a:solidFill>
                  <a:schemeClr val="tx1">
                    <a:lumMod val="50000"/>
                    <a:lumOff val="50000"/>
                  </a:schemeClr>
                </a:solidFill>
              </a:rPr>
              <a:t>Preventing </a:t>
            </a:r>
            <a:r>
              <a:rPr lang="en-US" sz="800" dirty="0">
                <a:solidFill>
                  <a:schemeClr val="tx1">
                    <a:lumMod val="50000"/>
                    <a:lumOff val="50000"/>
                  </a:schemeClr>
                </a:solidFill>
              </a:rPr>
              <a:t>Biological Threats: What You Can Do. </a:t>
            </a:r>
            <a:endParaRPr lang="sl-SI" sz="800" dirty="0" smtClean="0">
              <a:solidFill>
                <a:schemeClr val="tx1">
                  <a:lumMod val="50000"/>
                  <a:lumOff val="50000"/>
                </a:schemeClr>
              </a:solidFill>
            </a:endParaRPr>
          </a:p>
          <a:p>
            <a:r>
              <a:rPr lang="en-US" sz="800" dirty="0" smtClean="0">
                <a:solidFill>
                  <a:schemeClr val="tx1">
                    <a:lumMod val="50000"/>
                    <a:lumOff val="50000"/>
                  </a:schemeClr>
                </a:solidFill>
              </a:rPr>
              <a:t>A </a:t>
            </a:r>
            <a:r>
              <a:rPr lang="en-US" sz="800" dirty="0">
                <a:solidFill>
                  <a:schemeClr val="tx1">
                    <a:lumMod val="50000"/>
                    <a:lumOff val="50000"/>
                  </a:schemeClr>
                </a:solidFill>
              </a:rPr>
              <a:t>Guide to Biological Security Issues and How to Address </a:t>
            </a:r>
            <a:r>
              <a:rPr lang="en-US" sz="800" dirty="0" smtClean="0">
                <a:solidFill>
                  <a:schemeClr val="tx1">
                    <a:lumMod val="50000"/>
                    <a:lumOff val="50000"/>
                  </a:schemeClr>
                </a:solidFill>
              </a:rPr>
              <a:t>Them. (</a:t>
            </a:r>
            <a:r>
              <a:rPr lang="en-US" sz="800" dirty="0">
                <a:solidFill>
                  <a:schemeClr val="tx1">
                    <a:lumMod val="50000"/>
                    <a:lumOff val="50000"/>
                  </a:schemeClr>
                </a:solidFill>
              </a:rPr>
              <a:t>2015) </a:t>
            </a:r>
            <a:endParaRPr lang="en-GB" sz="800" dirty="0">
              <a:solidFill>
                <a:schemeClr val="tx1">
                  <a:lumMod val="50000"/>
                  <a:lumOff val="50000"/>
                </a:schemeClr>
              </a:solidFill>
            </a:endParaRPr>
          </a:p>
        </p:txBody>
      </p:sp>
      <p:sp>
        <p:nvSpPr>
          <p:cNvPr id="7" name="Pravokotnik 6"/>
          <p:cNvSpPr/>
          <p:nvPr/>
        </p:nvSpPr>
        <p:spPr>
          <a:xfrm>
            <a:off x="1576462" y="115776"/>
            <a:ext cx="6038704" cy="461665"/>
          </a:xfrm>
          <a:prstGeom prst="rect">
            <a:avLst/>
          </a:prstGeom>
        </p:spPr>
        <p:txBody>
          <a:bodyPr wrap="none">
            <a:spAutoFit/>
          </a:bodyPr>
          <a:lstStyle/>
          <a:p>
            <a:r>
              <a:rPr lang="sl-SI" sz="2400" b="1" dirty="0">
                <a:latin typeface="Calibri" panose="020F0502020204030204" pitchFamily="34" charset="0"/>
                <a:ea typeface="Times New Roman" panose="02020603050405020304" pitchFamily="18" charset="0"/>
                <a:cs typeface="Times New Roman" panose="02020603050405020304" pitchFamily="18" charset="0"/>
              </a:rPr>
              <a:t>Razprava o poskusih s pridobivanjem funkcije </a:t>
            </a:r>
            <a:endParaRPr lang="en-GB" sz="2400" b="1" dirty="0"/>
          </a:p>
        </p:txBody>
      </p:sp>
    </p:spTree>
    <p:extLst>
      <p:ext uri="{BB962C8B-B14F-4D97-AF65-F5344CB8AC3E}">
        <p14:creationId xmlns:p14="http://schemas.microsoft.com/office/powerpoint/2010/main" val="1161459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6"/>
          <p:cNvSpPr/>
          <p:nvPr/>
        </p:nvSpPr>
        <p:spPr>
          <a:xfrm>
            <a:off x="698003" y="2419215"/>
            <a:ext cx="7773135" cy="2308324"/>
          </a:xfrm>
          <a:prstGeom prst="rect">
            <a:avLst/>
          </a:prstGeom>
          <a:ln w="12700">
            <a:solidFill>
              <a:srgbClr val="0070C0"/>
            </a:solidFill>
          </a:ln>
        </p:spPr>
        <p:txBody>
          <a:bodyPr wrap="square">
            <a:spAutoFit/>
          </a:bodyPr>
          <a:lstStyle/>
          <a:p>
            <a:pPr algn="ctr"/>
            <a:r>
              <a:rPr lang="sl-SI" b="1" dirty="0">
                <a:solidFill>
                  <a:srgbClr val="0070C0"/>
                </a:solidFill>
              </a:rPr>
              <a:t>Poskusi s pridobivanjem </a:t>
            </a:r>
            <a:r>
              <a:rPr lang="sl-SI" b="1" dirty="0" smtClean="0">
                <a:solidFill>
                  <a:srgbClr val="0070C0"/>
                </a:solidFill>
              </a:rPr>
              <a:t>funkcije:</a:t>
            </a:r>
            <a:endParaRPr lang="en-GB" dirty="0">
              <a:solidFill>
                <a:srgbClr val="0070C0"/>
              </a:solidFill>
            </a:endParaRPr>
          </a:p>
          <a:p>
            <a:pPr marL="285750" indent="-285750">
              <a:buFont typeface="Arial" panose="020B0604020202020204" pitchFamily="34" charset="0"/>
              <a:buChar char="•"/>
            </a:pPr>
            <a:r>
              <a:rPr lang="sl-SI" dirty="0" smtClean="0">
                <a:latin typeface="+mn-lt"/>
              </a:rPr>
              <a:t>Ustvarjajo</a:t>
            </a:r>
            <a:r>
              <a:rPr lang="sl-SI" dirty="0" smtClean="0">
                <a:solidFill>
                  <a:schemeClr val="tx1">
                    <a:lumMod val="65000"/>
                    <a:lumOff val="35000"/>
                  </a:schemeClr>
                </a:solidFill>
                <a:latin typeface="+mn-lt"/>
              </a:rPr>
              <a:t> </a:t>
            </a:r>
            <a:r>
              <a:rPr lang="sl-SI" b="1" dirty="0" smtClean="0">
                <a:latin typeface="+mn-lt"/>
              </a:rPr>
              <a:t>neučinkovitost cepiva</a:t>
            </a:r>
            <a:r>
              <a:rPr lang="sl-SI" dirty="0" smtClean="0">
                <a:solidFill>
                  <a:schemeClr val="tx1">
                    <a:lumMod val="65000"/>
                    <a:lumOff val="35000"/>
                  </a:schemeClr>
                </a:solidFill>
                <a:latin typeface="+mn-lt"/>
              </a:rPr>
              <a:t>;</a:t>
            </a:r>
          </a:p>
          <a:p>
            <a:pPr marL="285750" indent="-285750">
              <a:buFont typeface="Arial" panose="020B0604020202020204" pitchFamily="34" charset="0"/>
              <a:buChar char="•"/>
            </a:pPr>
            <a:r>
              <a:rPr lang="sl-SI" b="1" dirty="0" smtClean="0">
                <a:latin typeface="+mn-lt"/>
              </a:rPr>
              <a:t>Povečajo odpornost </a:t>
            </a:r>
            <a:r>
              <a:rPr lang="sl-SI" dirty="0" smtClean="0">
                <a:latin typeface="+mn-lt"/>
              </a:rPr>
              <a:t>mikroorganizmov na terapevtsko koristen antibiotik;</a:t>
            </a:r>
          </a:p>
          <a:p>
            <a:pPr marL="285750" indent="-285750">
              <a:buFont typeface="Arial" panose="020B0604020202020204" pitchFamily="34" charset="0"/>
              <a:buChar char="•"/>
            </a:pPr>
            <a:r>
              <a:rPr lang="sl-SI" b="1" dirty="0" smtClean="0">
                <a:latin typeface="+mn-lt"/>
              </a:rPr>
              <a:t>Povečajo </a:t>
            </a:r>
            <a:r>
              <a:rPr lang="sl-SI" b="1" dirty="0" smtClean="0">
                <a:latin typeface="+mn-lt"/>
              </a:rPr>
              <a:t>kužnost </a:t>
            </a:r>
            <a:r>
              <a:rPr lang="sl-SI" dirty="0" smtClean="0">
                <a:latin typeface="+mn-lt"/>
              </a:rPr>
              <a:t>patogena</a:t>
            </a:r>
            <a:r>
              <a:rPr lang="sl-SI" b="1" dirty="0" smtClean="0">
                <a:latin typeface="+mn-lt"/>
              </a:rPr>
              <a:t> </a:t>
            </a:r>
            <a:r>
              <a:rPr lang="sl-SI" dirty="0" smtClean="0">
                <a:latin typeface="+mn-lt"/>
              </a:rPr>
              <a:t>ali ustvarjanje </a:t>
            </a:r>
            <a:r>
              <a:rPr lang="sl-SI" dirty="0" smtClean="0">
                <a:latin typeface="+mn-lt"/>
              </a:rPr>
              <a:t>kužnih sevov iz nekužnih</a:t>
            </a:r>
            <a:r>
              <a:rPr lang="sl-SI" dirty="0" smtClean="0">
                <a:solidFill>
                  <a:schemeClr val="tx1">
                    <a:lumMod val="65000"/>
                    <a:lumOff val="35000"/>
                  </a:schemeClr>
                </a:solidFill>
                <a:latin typeface="+mn-lt"/>
              </a:rPr>
              <a:t>;</a:t>
            </a:r>
            <a:endParaRPr lang="sl-SI" dirty="0" smtClean="0">
              <a:solidFill>
                <a:schemeClr val="tx1">
                  <a:lumMod val="65000"/>
                  <a:lumOff val="35000"/>
                </a:schemeClr>
              </a:solidFill>
              <a:latin typeface="+mn-lt"/>
            </a:endParaRPr>
          </a:p>
          <a:p>
            <a:pPr marL="285750" indent="-285750">
              <a:buFont typeface="Arial" panose="020B0604020202020204" pitchFamily="34" charset="0"/>
              <a:buChar char="•"/>
            </a:pPr>
            <a:r>
              <a:rPr lang="sl-SI" b="1" dirty="0" smtClean="0">
                <a:latin typeface="+mn-lt"/>
              </a:rPr>
              <a:t>Povečajo prenosljivost </a:t>
            </a:r>
            <a:r>
              <a:rPr lang="sl-SI" dirty="0" smtClean="0">
                <a:latin typeface="+mn-lt"/>
              </a:rPr>
              <a:t>patogena;</a:t>
            </a:r>
          </a:p>
          <a:p>
            <a:pPr marL="285750" indent="-285750">
              <a:buFont typeface="Arial" panose="020B0604020202020204" pitchFamily="34" charset="0"/>
              <a:buChar char="•"/>
            </a:pPr>
            <a:r>
              <a:rPr lang="sl-SI" b="1" dirty="0" smtClean="0">
                <a:latin typeface="+mn-lt"/>
              </a:rPr>
              <a:t>Spreminjajo gostiteljske poti </a:t>
            </a:r>
            <a:r>
              <a:rPr lang="sl-SI" dirty="0" smtClean="0">
                <a:latin typeface="+mn-lt"/>
              </a:rPr>
              <a:t>patogena;</a:t>
            </a:r>
          </a:p>
          <a:p>
            <a:pPr marL="285750" indent="-285750">
              <a:buFont typeface="Arial" panose="020B0604020202020204" pitchFamily="34" charset="0"/>
              <a:buChar char="•"/>
            </a:pPr>
            <a:r>
              <a:rPr lang="sl-SI" dirty="0" smtClean="0">
                <a:latin typeface="+mn-lt"/>
              </a:rPr>
              <a:t>Omogočajo</a:t>
            </a:r>
            <a:r>
              <a:rPr lang="sl-SI" dirty="0" smtClean="0">
                <a:solidFill>
                  <a:schemeClr val="tx1">
                    <a:lumMod val="65000"/>
                    <a:lumOff val="35000"/>
                  </a:schemeClr>
                </a:solidFill>
                <a:latin typeface="+mn-lt"/>
              </a:rPr>
              <a:t> </a:t>
            </a:r>
            <a:r>
              <a:rPr lang="sl-SI" b="1" dirty="0" smtClean="0">
                <a:latin typeface="+mn-lt"/>
              </a:rPr>
              <a:t>izogibanje diagnostičnim/detekcijskim metodam</a:t>
            </a:r>
            <a:r>
              <a:rPr lang="sl-SI" dirty="0" smtClean="0">
                <a:solidFill>
                  <a:schemeClr val="tx1">
                    <a:lumMod val="65000"/>
                    <a:lumOff val="35000"/>
                  </a:schemeClr>
                </a:solidFill>
                <a:latin typeface="+mn-lt"/>
              </a:rPr>
              <a:t>;</a:t>
            </a:r>
          </a:p>
          <a:p>
            <a:pPr marL="285750" indent="-285750">
              <a:buFont typeface="Arial" panose="020B0604020202020204" pitchFamily="34" charset="0"/>
              <a:buChar char="•"/>
            </a:pPr>
            <a:r>
              <a:rPr lang="sl-SI" dirty="0" smtClean="0">
                <a:latin typeface="+mn-lt"/>
              </a:rPr>
              <a:t>Omogočajo</a:t>
            </a:r>
            <a:r>
              <a:rPr lang="sl-SI" dirty="0" smtClean="0">
                <a:solidFill>
                  <a:schemeClr val="tx1">
                    <a:lumMod val="65000"/>
                    <a:lumOff val="35000"/>
                  </a:schemeClr>
                </a:solidFill>
                <a:latin typeface="+mn-lt"/>
              </a:rPr>
              <a:t> </a:t>
            </a:r>
            <a:r>
              <a:rPr lang="sl-SI" b="1" dirty="0" smtClean="0">
                <a:latin typeface="+mn-lt"/>
              </a:rPr>
              <a:t>oborožitev z biološkim dejavnikom ali toksinom</a:t>
            </a:r>
            <a:r>
              <a:rPr lang="sl-SI" dirty="0" smtClean="0">
                <a:solidFill>
                  <a:schemeClr val="tx1">
                    <a:lumMod val="65000"/>
                    <a:lumOff val="35000"/>
                  </a:schemeClr>
                </a:solidFill>
                <a:latin typeface="+mn-lt"/>
              </a:rPr>
              <a:t>.</a:t>
            </a:r>
            <a:endParaRPr lang="sl-SI" dirty="0">
              <a:solidFill>
                <a:schemeClr val="tx1">
                  <a:lumMod val="65000"/>
                  <a:lumOff val="35000"/>
                </a:schemeClr>
              </a:solidFill>
              <a:latin typeface="+mn-lt"/>
            </a:endParaRPr>
          </a:p>
        </p:txBody>
      </p:sp>
      <p:sp>
        <p:nvSpPr>
          <p:cNvPr id="6" name="Pravokotnik 5"/>
          <p:cNvSpPr/>
          <p:nvPr/>
        </p:nvSpPr>
        <p:spPr>
          <a:xfrm>
            <a:off x="250166" y="330529"/>
            <a:ext cx="8652294" cy="461665"/>
          </a:xfrm>
          <a:prstGeom prst="rect">
            <a:avLst/>
          </a:prstGeom>
        </p:spPr>
        <p:txBody>
          <a:bodyPr wrap="square">
            <a:spAutoFit/>
          </a:bodyPr>
          <a:lstStyle/>
          <a:p>
            <a:pPr algn="ctr"/>
            <a:r>
              <a:rPr lang="sl-SI" altLang="sl-SI" sz="2400" b="1" dirty="0">
                <a:ea typeface="Times New Roman" panose="02020603050405020304" pitchFamily="18" charset="0"/>
                <a:cs typeface="Arial" panose="020B0604020202020204" pitchFamily="34" charset="0"/>
              </a:rPr>
              <a:t>Skrb vzbujajoči poskusi dvojne </a:t>
            </a:r>
            <a:r>
              <a:rPr lang="sl-SI" altLang="sl-SI" sz="2400" b="1" dirty="0" smtClean="0">
                <a:ea typeface="Times New Roman" panose="02020603050405020304" pitchFamily="18" charset="0"/>
                <a:cs typeface="Arial" panose="020B0604020202020204" pitchFamily="34" charset="0"/>
              </a:rPr>
              <a:t>narave uporabe/izrabe raziskav</a:t>
            </a:r>
            <a:endParaRPr lang="en-GB" dirty="0"/>
          </a:p>
        </p:txBody>
      </p:sp>
      <p:sp>
        <p:nvSpPr>
          <p:cNvPr id="10" name="Pravokotnik 9"/>
          <p:cNvSpPr/>
          <p:nvPr/>
        </p:nvSpPr>
        <p:spPr>
          <a:xfrm>
            <a:off x="1454331" y="5845017"/>
            <a:ext cx="3100416" cy="461665"/>
          </a:xfrm>
          <a:prstGeom prst="rect">
            <a:avLst/>
          </a:prstGeom>
        </p:spPr>
        <p:txBody>
          <a:bodyPr wrap="square">
            <a:spAutoFit/>
          </a:bodyPr>
          <a:lstStyle/>
          <a:p>
            <a:r>
              <a:rPr lang="en-US" sz="800" dirty="0" smtClean="0">
                <a:solidFill>
                  <a:schemeClr val="tx1">
                    <a:lumMod val="50000"/>
                    <a:lumOff val="50000"/>
                  </a:schemeClr>
                </a:solidFill>
              </a:rPr>
              <a:t>Preventing </a:t>
            </a:r>
            <a:r>
              <a:rPr lang="en-US" sz="800" dirty="0">
                <a:solidFill>
                  <a:schemeClr val="tx1">
                    <a:lumMod val="50000"/>
                    <a:lumOff val="50000"/>
                  </a:schemeClr>
                </a:solidFill>
              </a:rPr>
              <a:t>Biological Threats: What You Can Do. </a:t>
            </a:r>
            <a:endParaRPr lang="sl-SI" sz="800" dirty="0" smtClean="0">
              <a:solidFill>
                <a:schemeClr val="tx1">
                  <a:lumMod val="50000"/>
                  <a:lumOff val="50000"/>
                </a:schemeClr>
              </a:solidFill>
            </a:endParaRPr>
          </a:p>
          <a:p>
            <a:r>
              <a:rPr lang="en-US" sz="800" dirty="0" smtClean="0">
                <a:solidFill>
                  <a:schemeClr val="tx1">
                    <a:lumMod val="50000"/>
                    <a:lumOff val="50000"/>
                  </a:schemeClr>
                </a:solidFill>
              </a:rPr>
              <a:t>A </a:t>
            </a:r>
            <a:r>
              <a:rPr lang="en-US" sz="800" dirty="0">
                <a:solidFill>
                  <a:schemeClr val="tx1">
                    <a:lumMod val="50000"/>
                    <a:lumOff val="50000"/>
                  </a:schemeClr>
                </a:solidFill>
              </a:rPr>
              <a:t>Guide to Biological Security Issues and How to Address </a:t>
            </a:r>
            <a:r>
              <a:rPr lang="en-US" sz="800" dirty="0" smtClean="0">
                <a:solidFill>
                  <a:schemeClr val="tx1">
                    <a:lumMod val="50000"/>
                    <a:lumOff val="50000"/>
                  </a:schemeClr>
                </a:solidFill>
              </a:rPr>
              <a:t>Them. (</a:t>
            </a:r>
            <a:r>
              <a:rPr lang="en-US" sz="800" dirty="0">
                <a:solidFill>
                  <a:schemeClr val="tx1">
                    <a:lumMod val="50000"/>
                    <a:lumOff val="50000"/>
                  </a:schemeClr>
                </a:solidFill>
              </a:rPr>
              <a:t>2015) </a:t>
            </a:r>
            <a:endParaRPr lang="sl-SI" sz="800" dirty="0" smtClean="0">
              <a:solidFill>
                <a:schemeClr val="tx1">
                  <a:lumMod val="50000"/>
                  <a:lumOff val="50000"/>
                </a:schemeClr>
              </a:solidFill>
            </a:endParaRPr>
          </a:p>
          <a:p>
            <a:r>
              <a:rPr lang="en-GB" sz="800" dirty="0">
                <a:solidFill>
                  <a:schemeClr val="tx1">
                    <a:lumMod val="50000"/>
                    <a:lumOff val="50000"/>
                  </a:schemeClr>
                </a:solidFill>
              </a:rPr>
              <a:t>https://osp.od.nih.gov/biotechnology/dual-use-research-of-concern/</a:t>
            </a:r>
          </a:p>
        </p:txBody>
      </p:sp>
      <p:sp>
        <p:nvSpPr>
          <p:cNvPr id="7" name="Pravokotnik 6"/>
          <p:cNvSpPr/>
          <p:nvPr/>
        </p:nvSpPr>
        <p:spPr>
          <a:xfrm>
            <a:off x="327071" y="992120"/>
            <a:ext cx="8532259" cy="1338828"/>
          </a:xfrm>
          <a:prstGeom prst="rect">
            <a:avLst/>
          </a:prstGeom>
        </p:spPr>
        <p:txBody>
          <a:bodyPr wrap="square">
            <a:spAutoFit/>
          </a:bodyPr>
          <a:lstStyle/>
          <a:p>
            <a:pPr>
              <a:lnSpc>
                <a:spcPct val="90000"/>
              </a:lnSpc>
            </a:pPr>
            <a:r>
              <a:rPr lang="sl-SI" dirty="0" smtClean="0"/>
              <a:t>Zaskrbljujoče raziskave z </a:t>
            </a:r>
            <a:r>
              <a:rPr lang="sl-SI" altLang="sl-SI" b="1" dirty="0" smtClean="0">
                <a:ea typeface="Times New Roman" panose="02020603050405020304" pitchFamily="18" charset="0"/>
                <a:cs typeface="Arial" panose="020B0604020202020204" pitchFamily="34" charset="0"/>
              </a:rPr>
              <a:t>dvojno naravo </a:t>
            </a:r>
            <a:r>
              <a:rPr lang="sl-SI" altLang="sl-SI" b="1" dirty="0">
                <a:ea typeface="Times New Roman" panose="02020603050405020304" pitchFamily="18" charset="0"/>
                <a:cs typeface="Arial" panose="020B0604020202020204" pitchFamily="34" charset="0"/>
              </a:rPr>
              <a:t>uporabe/izrabe </a:t>
            </a:r>
            <a:r>
              <a:rPr lang="sl-SI" altLang="sl-SI" dirty="0" smtClean="0">
                <a:ea typeface="Times New Roman" panose="02020603050405020304" pitchFamily="18" charset="0"/>
                <a:cs typeface="Arial" panose="020B0604020202020204" pitchFamily="34" charset="0"/>
              </a:rPr>
              <a:t>so tiste </a:t>
            </a:r>
            <a:r>
              <a:rPr lang="sl-SI" dirty="0" smtClean="0"/>
              <a:t>raziskave ved </a:t>
            </a:r>
            <a:r>
              <a:rPr lang="sl-SI" dirty="0"/>
              <a:t>o življenju, za </a:t>
            </a:r>
            <a:r>
              <a:rPr lang="sl-SI" dirty="0" smtClean="0"/>
              <a:t>katere lahko </a:t>
            </a:r>
            <a:r>
              <a:rPr lang="sl-SI" dirty="0"/>
              <a:t>na podlagi trenutnega razumevanja </a:t>
            </a:r>
            <a:r>
              <a:rPr lang="sl-SI" dirty="0" smtClean="0"/>
              <a:t>pričakujemo, </a:t>
            </a:r>
            <a:r>
              <a:rPr lang="sl-SI" dirty="0"/>
              <a:t>da </a:t>
            </a:r>
            <a:r>
              <a:rPr lang="sl-SI" dirty="0" smtClean="0"/>
              <a:t>bodo zagotovile </a:t>
            </a:r>
            <a:r>
              <a:rPr lang="sl-SI" dirty="0"/>
              <a:t>znanje, informacije, izdelke ali tehnologije, ki </a:t>
            </a:r>
            <a:r>
              <a:rPr lang="sl-SI" dirty="0" smtClean="0"/>
              <a:t>jih je </a:t>
            </a:r>
            <a:r>
              <a:rPr lang="sl-SI" dirty="0"/>
              <a:t>moč neposredno napačno </a:t>
            </a:r>
            <a:r>
              <a:rPr lang="sl-SI" dirty="0" smtClean="0"/>
              <a:t>uporabiti tako, </a:t>
            </a:r>
            <a:r>
              <a:rPr lang="sl-SI" dirty="0"/>
              <a:t>da </a:t>
            </a:r>
            <a:r>
              <a:rPr lang="sl-SI" dirty="0" smtClean="0"/>
              <a:t>bi predstavljale </a:t>
            </a:r>
            <a:r>
              <a:rPr lang="sl-SI" dirty="0"/>
              <a:t>veliko grožnjo s </a:t>
            </a:r>
            <a:r>
              <a:rPr lang="sl-SI" dirty="0" smtClean="0"/>
              <a:t>širšimi </a:t>
            </a:r>
            <a:r>
              <a:rPr lang="sl-SI" dirty="0"/>
              <a:t>možnimi posledicami za javno zdravje in varnost, kmetijske pridelke in druge rastline, živali, okolje, material ali nacionalno varnost. </a:t>
            </a:r>
            <a:endParaRPr lang="en-GB" dirty="0"/>
          </a:p>
        </p:txBody>
      </p:sp>
      <p:sp>
        <p:nvSpPr>
          <p:cNvPr id="8" name="Pravokotnik 7"/>
          <p:cNvSpPr/>
          <p:nvPr/>
        </p:nvSpPr>
        <p:spPr>
          <a:xfrm>
            <a:off x="694470" y="4762043"/>
            <a:ext cx="6823494" cy="1169551"/>
          </a:xfrm>
          <a:prstGeom prst="rect">
            <a:avLst/>
          </a:prstGeom>
        </p:spPr>
        <p:txBody>
          <a:bodyPr wrap="square">
            <a:spAutoFit/>
          </a:bodyPr>
          <a:lstStyle/>
          <a:p>
            <a:pPr marL="457200" indent="-457200" algn="just">
              <a:spcAft>
                <a:spcPts val="0"/>
              </a:spcAft>
            </a:pPr>
            <a:r>
              <a:rPr lang="sl-SI" sz="1000" b="1" dirty="0">
                <a:solidFill>
                  <a:srgbClr val="0070C0"/>
                </a:solidFill>
                <a:ea typeface="Times New Roman" panose="02020603050405020304" pitchFamily="18" charset="0"/>
                <a:cs typeface="Times New Roman" panose="02020603050405020304" pitchFamily="18" charset="0"/>
              </a:rPr>
              <a:t>5.5.2015</a:t>
            </a:r>
            <a:r>
              <a:rPr lang="sl-SI" sz="1000" dirty="0">
                <a:solidFill>
                  <a:srgbClr val="0070C0"/>
                </a:solidFill>
                <a:ea typeface="Times New Roman" panose="02020603050405020304" pitchFamily="18" charset="0"/>
                <a:cs typeface="Times New Roman" panose="02020603050405020304" pitchFamily="18" charset="0"/>
              </a:rPr>
              <a:t> </a:t>
            </a:r>
            <a:r>
              <a:rPr lang="sl-SI" sz="1000" dirty="0">
                <a:ea typeface="Times New Roman" panose="02020603050405020304" pitchFamily="18" charset="0"/>
                <a:cs typeface="Times New Roman" panose="02020603050405020304" pitchFamily="18" charset="0"/>
              </a:rPr>
              <a:t>- Srečanje odbora NSABB za določitev okvirov za ocenjevanje tveganja in koristi raziskav s pridobivanjem funkcije.</a:t>
            </a:r>
          </a:p>
          <a:p>
            <a:pPr marL="457200" indent="-457200" algn="just">
              <a:spcAft>
                <a:spcPts val="0"/>
              </a:spcAft>
            </a:pPr>
            <a:r>
              <a:rPr lang="sl-SI" sz="1000" b="1" dirty="0">
                <a:solidFill>
                  <a:srgbClr val="0070C0"/>
                </a:solidFill>
                <a:ea typeface="Times New Roman" panose="02020603050405020304" pitchFamily="18" charset="0"/>
                <a:cs typeface="Times New Roman" panose="02020603050405020304" pitchFamily="18" charset="0"/>
              </a:rPr>
              <a:t>28.9.2015</a:t>
            </a:r>
            <a:r>
              <a:rPr lang="sl-SI" sz="1000" dirty="0">
                <a:ea typeface="Times New Roman" panose="02020603050405020304" pitchFamily="18" charset="0"/>
                <a:cs typeface="Times New Roman" panose="02020603050405020304" pitchFamily="18" charset="0"/>
              </a:rPr>
              <a:t> - Srečanje odbora NSABB o napredku razprave o raziskavah s pridobivanjem funkcije.</a:t>
            </a:r>
          </a:p>
          <a:p>
            <a:pPr marL="457200" indent="-457200" algn="just">
              <a:spcAft>
                <a:spcPts val="0"/>
              </a:spcAft>
            </a:pPr>
            <a:r>
              <a:rPr lang="sl-SI" sz="1000" b="1" dirty="0">
                <a:solidFill>
                  <a:srgbClr val="0070C0"/>
                </a:solidFill>
                <a:ea typeface="Times New Roman" panose="02020603050405020304" pitchFamily="18" charset="0"/>
                <a:cs typeface="Times New Roman" panose="02020603050405020304" pitchFamily="18" charset="0"/>
              </a:rPr>
              <a:t>19.10.2015</a:t>
            </a:r>
            <a:r>
              <a:rPr lang="sl-SI" sz="1000" dirty="0">
                <a:solidFill>
                  <a:srgbClr val="0070C0"/>
                </a:solidFill>
                <a:ea typeface="Times New Roman" panose="02020603050405020304" pitchFamily="18" charset="0"/>
                <a:cs typeface="Times New Roman" panose="02020603050405020304" pitchFamily="18" charset="0"/>
              </a:rPr>
              <a:t> </a:t>
            </a:r>
            <a:r>
              <a:rPr lang="sl-SI" sz="1000" dirty="0">
                <a:ea typeface="Times New Roman" panose="02020603050405020304" pitchFamily="18" charset="0"/>
                <a:cs typeface="Times New Roman" panose="02020603050405020304" pitchFamily="18" charset="0"/>
              </a:rPr>
              <a:t>- Objava reakcije vlade o svetovalnem poročilu akademije KNAW z dvojnostjo izrabe. </a:t>
            </a:r>
          </a:p>
          <a:p>
            <a:pPr marL="457200" indent="-457200" algn="just">
              <a:spcAft>
                <a:spcPts val="0"/>
              </a:spcAft>
            </a:pPr>
            <a:r>
              <a:rPr lang="sl-SI" sz="1000" b="1" dirty="0">
                <a:solidFill>
                  <a:srgbClr val="0070C0"/>
                </a:solidFill>
                <a:ea typeface="Times New Roman" panose="02020603050405020304" pitchFamily="18" charset="0"/>
                <a:cs typeface="Times New Roman" panose="02020603050405020304" pitchFamily="18" charset="0"/>
              </a:rPr>
              <a:t>21.10.2015</a:t>
            </a:r>
            <a:r>
              <a:rPr lang="sl-SI" sz="1000" dirty="0">
                <a:solidFill>
                  <a:srgbClr val="0070C0"/>
                </a:solidFill>
                <a:ea typeface="Times New Roman" panose="02020603050405020304" pitchFamily="18" charset="0"/>
                <a:cs typeface="Times New Roman" panose="02020603050405020304" pitchFamily="18" charset="0"/>
              </a:rPr>
              <a:t> </a:t>
            </a:r>
            <a:r>
              <a:rPr lang="sl-SI" sz="1000" dirty="0">
                <a:ea typeface="Times New Roman" panose="02020603050405020304" pitchFamily="18" charset="0"/>
                <a:cs typeface="Times New Roman" panose="02020603050405020304" pitchFamily="18" charset="0"/>
              </a:rPr>
              <a:t>- Predstavitev poročila s strani Sveta za znanost Evropske akademije o raziskavah s pridobivanjem funkcije.</a:t>
            </a:r>
          </a:p>
          <a:p>
            <a:r>
              <a:rPr lang="sl-SI" sz="1000" b="1" dirty="0" smtClean="0">
                <a:solidFill>
                  <a:srgbClr val="0070C0"/>
                </a:solidFill>
              </a:rPr>
              <a:t>24.5.2016</a:t>
            </a:r>
            <a:r>
              <a:rPr lang="sl-SI" sz="1000" dirty="0" smtClean="0"/>
              <a:t> - NSABB dokonča </a:t>
            </a:r>
            <a:r>
              <a:rPr lang="sl-SI" sz="1000" dirty="0"/>
              <a:t>svoja </a:t>
            </a:r>
            <a:r>
              <a:rPr lang="sl-SI" sz="1000" dirty="0" smtClean="0"/>
              <a:t>priporočila. </a:t>
            </a:r>
          </a:p>
          <a:p>
            <a:r>
              <a:rPr lang="sl-SI" sz="1000" b="1" dirty="0" smtClean="0">
                <a:solidFill>
                  <a:srgbClr val="0070C0"/>
                </a:solidFill>
              </a:rPr>
              <a:t>1.2017</a:t>
            </a:r>
            <a:r>
              <a:rPr lang="sl-SI" sz="1000" dirty="0" smtClean="0"/>
              <a:t> - Ameriška </a:t>
            </a:r>
            <a:r>
              <a:rPr lang="sl-SI" sz="1000" dirty="0"/>
              <a:t>vlada </a:t>
            </a:r>
            <a:r>
              <a:rPr lang="sl-SI" sz="1000" dirty="0" smtClean="0"/>
              <a:t>upošteva </a:t>
            </a:r>
            <a:r>
              <a:rPr lang="sl-SI" sz="1000" dirty="0"/>
              <a:t>ugotovitve in priporočila NSABB pri razvoju politike o raziskavah pridobivanja funkcije. </a:t>
            </a:r>
            <a:r>
              <a:rPr lang="sl-SI" sz="1000" dirty="0" smtClean="0"/>
              <a:t>Objavi </a:t>
            </a:r>
            <a:r>
              <a:rPr lang="sl-SI" sz="1000" dirty="0"/>
              <a:t>smernice politike za pregled in nadzor raziskav, ki naj bi ustvarile, prenesle ali uporabljale </a:t>
            </a:r>
            <a:r>
              <a:rPr lang="sl-SI" sz="1000" dirty="0" smtClean="0"/>
              <a:t>izboljšano javno-zasebna </a:t>
            </a:r>
            <a:r>
              <a:rPr lang="sl-SI" sz="1000" dirty="0"/>
              <a:t>partnerstva. </a:t>
            </a:r>
            <a:endParaRPr lang="en-GB" sz="1000" dirty="0"/>
          </a:p>
        </p:txBody>
      </p:sp>
    </p:spTree>
    <p:extLst>
      <p:ext uri="{BB962C8B-B14F-4D97-AF65-F5344CB8AC3E}">
        <p14:creationId xmlns:p14="http://schemas.microsoft.com/office/powerpoint/2010/main" val="255266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5620" y="311143"/>
            <a:ext cx="8296840" cy="2123658"/>
          </a:xfrm>
          <a:prstGeom prst="rect">
            <a:avLst/>
          </a:prstGeom>
        </p:spPr>
        <p:txBody>
          <a:bodyPr wrap="square">
            <a:spAutoFit/>
          </a:bodyPr>
          <a:lstStyle/>
          <a:p>
            <a:pPr marL="457200" indent="-457200">
              <a:buFont typeface="+mj-lt"/>
              <a:buAutoNum type="arabicPeriod"/>
            </a:pPr>
            <a:r>
              <a:rPr lang="sl-SI" dirty="0">
                <a:solidFill>
                  <a:schemeClr val="bg1">
                    <a:lumMod val="85000"/>
                  </a:schemeClr>
                </a:solidFill>
              </a:rPr>
              <a:t>Ravnanje </a:t>
            </a:r>
            <a:r>
              <a:rPr lang="sl-SI" dirty="0">
                <a:solidFill>
                  <a:schemeClr val="bg1">
                    <a:lumMod val="85000"/>
                  </a:schemeClr>
                </a:solidFill>
              </a:rPr>
              <a:t>z gensko spremenjenimi organizmi v </a:t>
            </a:r>
            <a:r>
              <a:rPr lang="sl-SI" dirty="0">
                <a:solidFill>
                  <a:schemeClr val="bg1">
                    <a:lumMod val="85000"/>
                  </a:schemeClr>
                </a:solidFill>
              </a:rPr>
              <a:t>Sloveniji</a:t>
            </a:r>
          </a:p>
          <a:p>
            <a:pPr marL="457200" indent="-457200">
              <a:buFont typeface="+mj-lt"/>
              <a:buAutoNum type="arabicPeriod"/>
            </a:pPr>
            <a:r>
              <a:rPr lang="sl-SI" dirty="0">
                <a:solidFill>
                  <a:schemeClr val="bg1">
                    <a:lumMod val="85000"/>
                  </a:schemeClr>
                </a:solidFill>
              </a:rPr>
              <a:t>Opredelitev pojmov</a:t>
            </a:r>
          </a:p>
          <a:p>
            <a:pPr marL="457200" indent="-457200">
              <a:buFont typeface="+mj-lt"/>
              <a:buAutoNum type="arabicPeriod"/>
            </a:pPr>
            <a:r>
              <a:rPr lang="sl-SI" dirty="0" err="1" smtClean="0">
                <a:solidFill>
                  <a:schemeClr val="bg1">
                    <a:lumMod val="85000"/>
                  </a:schemeClr>
                </a:solidFill>
              </a:rPr>
              <a:t>HeLa</a:t>
            </a:r>
            <a:r>
              <a:rPr lang="sl-SI" dirty="0" smtClean="0">
                <a:solidFill>
                  <a:schemeClr val="bg1">
                    <a:lumMod val="85000"/>
                  </a:schemeClr>
                </a:solidFill>
              </a:rPr>
              <a:t> </a:t>
            </a:r>
            <a:r>
              <a:rPr lang="sl-SI" dirty="0" err="1">
                <a:solidFill>
                  <a:schemeClr val="bg1">
                    <a:lumMod val="85000"/>
                  </a:schemeClr>
                </a:solidFill>
              </a:rPr>
              <a:t>cells</a:t>
            </a:r>
            <a:r>
              <a:rPr lang="sl-SI" dirty="0">
                <a:solidFill>
                  <a:schemeClr val="bg1">
                    <a:lumMod val="85000"/>
                  </a:schemeClr>
                </a:solidFill>
              </a:rPr>
              <a:t> (</a:t>
            </a:r>
            <a:r>
              <a:rPr lang="en-GB" i="1" dirty="0">
                <a:solidFill>
                  <a:schemeClr val="bg1">
                    <a:lumMod val="85000"/>
                  </a:schemeClr>
                </a:solidFill>
              </a:rPr>
              <a:t>Henrietta Lacks</a:t>
            </a:r>
            <a:r>
              <a:rPr lang="sl-SI" i="1" dirty="0">
                <a:solidFill>
                  <a:schemeClr val="bg1">
                    <a:lumMod val="85000"/>
                  </a:schemeClr>
                </a:solidFill>
              </a:rPr>
              <a:t>; 1951</a:t>
            </a:r>
            <a:r>
              <a:rPr lang="sl-SI" dirty="0">
                <a:solidFill>
                  <a:schemeClr val="bg1">
                    <a:lumMod val="85000"/>
                  </a:schemeClr>
                </a:solidFill>
              </a:rPr>
              <a:t>)</a:t>
            </a:r>
          </a:p>
          <a:p>
            <a:pPr marL="457200" indent="-457200">
              <a:buFont typeface="+mj-lt"/>
              <a:buAutoNum type="arabicPeriod"/>
            </a:pPr>
            <a:r>
              <a:rPr lang="sl-SI" altLang="en-US" dirty="0">
                <a:solidFill>
                  <a:schemeClr val="bg1">
                    <a:lumMod val="85000"/>
                  </a:schemeClr>
                </a:solidFill>
              </a:rPr>
              <a:t>Projekt Obala (</a:t>
            </a:r>
            <a:r>
              <a:rPr lang="sl-SI" altLang="en-US" i="1" dirty="0" err="1">
                <a:solidFill>
                  <a:schemeClr val="bg1">
                    <a:lumMod val="85000"/>
                  </a:schemeClr>
                </a:solidFill>
              </a:rPr>
              <a:t>Wouter</a:t>
            </a:r>
            <a:r>
              <a:rPr lang="sl-SI" altLang="en-US" i="1" dirty="0">
                <a:solidFill>
                  <a:schemeClr val="bg1">
                    <a:lumMod val="85000"/>
                  </a:schemeClr>
                </a:solidFill>
              </a:rPr>
              <a:t> </a:t>
            </a:r>
            <a:r>
              <a:rPr lang="sl-SI" altLang="en-US" i="1" dirty="0" err="1">
                <a:solidFill>
                  <a:schemeClr val="bg1">
                    <a:lumMod val="85000"/>
                  </a:schemeClr>
                </a:solidFill>
              </a:rPr>
              <a:t>Basson</a:t>
            </a:r>
            <a:r>
              <a:rPr lang="sl-SI" altLang="en-US" i="1" dirty="0">
                <a:solidFill>
                  <a:schemeClr val="bg1">
                    <a:lumMod val="85000"/>
                  </a:schemeClr>
                </a:solidFill>
              </a:rPr>
              <a:t>; 1981</a:t>
            </a:r>
            <a:r>
              <a:rPr lang="sl-SI" altLang="en-US" dirty="0">
                <a:solidFill>
                  <a:schemeClr val="bg1">
                    <a:lumMod val="85000"/>
                  </a:schemeClr>
                </a:solidFill>
              </a:rPr>
              <a:t>)</a:t>
            </a:r>
          </a:p>
          <a:p>
            <a:pPr marL="457200" indent="-457200">
              <a:buFont typeface="+mj-lt"/>
              <a:buAutoNum type="arabicPeriod"/>
            </a:pPr>
            <a:r>
              <a:rPr lang="sl-SI" dirty="0" smtClean="0">
                <a:solidFill>
                  <a:schemeClr val="bg1">
                    <a:lumMod val="85000"/>
                  </a:schemeClr>
                </a:solidFill>
              </a:rPr>
              <a:t>Poskusi </a:t>
            </a:r>
            <a:r>
              <a:rPr lang="sl-SI" dirty="0">
                <a:solidFill>
                  <a:schemeClr val="bg1">
                    <a:lumMod val="85000"/>
                  </a:schemeClr>
                </a:solidFill>
              </a:rPr>
              <a:t>s pridobivanjem funkcije (</a:t>
            </a:r>
            <a:r>
              <a:rPr lang="sl-SI" i="1" dirty="0">
                <a:solidFill>
                  <a:schemeClr val="bg1">
                    <a:lumMod val="85000"/>
                  </a:schemeClr>
                </a:solidFill>
                <a:ea typeface="Times New Roman" panose="02020603050405020304" pitchFamily="18" charset="0"/>
                <a:cs typeface="Times New Roman" panose="02020603050405020304" pitchFamily="18" charset="0"/>
              </a:rPr>
              <a:t>Ron </a:t>
            </a:r>
            <a:r>
              <a:rPr lang="sl-SI" i="1" dirty="0" err="1" smtClean="0">
                <a:solidFill>
                  <a:schemeClr val="bg1">
                    <a:lumMod val="85000"/>
                  </a:schemeClr>
                </a:solidFill>
                <a:ea typeface="Times New Roman" panose="02020603050405020304" pitchFamily="18" charset="0"/>
                <a:cs typeface="Times New Roman" panose="02020603050405020304" pitchFamily="18" charset="0"/>
              </a:rPr>
              <a:t>Fouchier</a:t>
            </a:r>
            <a:r>
              <a:rPr lang="sl-SI" i="1" dirty="0" smtClean="0">
                <a:solidFill>
                  <a:schemeClr val="bg1">
                    <a:lumMod val="85000"/>
                  </a:schemeClr>
                </a:solidFill>
                <a:ea typeface="Times New Roman" panose="02020603050405020304" pitchFamily="18" charset="0"/>
                <a:cs typeface="Times New Roman" panose="02020603050405020304" pitchFamily="18" charset="0"/>
              </a:rPr>
              <a:t>, </a:t>
            </a:r>
            <a:r>
              <a:rPr lang="sl-SI" i="1" dirty="0" err="1" smtClean="0">
                <a:solidFill>
                  <a:schemeClr val="bg1">
                    <a:lumMod val="85000"/>
                  </a:schemeClr>
                </a:solidFill>
                <a:ea typeface="Times New Roman" panose="02020603050405020304" pitchFamily="18" charset="0"/>
                <a:cs typeface="Times New Roman" panose="02020603050405020304" pitchFamily="18" charset="0"/>
              </a:rPr>
              <a:t>Yoshihiro</a:t>
            </a:r>
            <a:r>
              <a:rPr lang="sl-SI" i="1" dirty="0" smtClean="0">
                <a:solidFill>
                  <a:schemeClr val="bg1">
                    <a:lumMod val="85000"/>
                  </a:schemeClr>
                </a:solidFill>
                <a:ea typeface="Times New Roman" panose="02020603050405020304" pitchFamily="18" charset="0"/>
                <a:cs typeface="Times New Roman" panose="02020603050405020304" pitchFamily="18" charset="0"/>
              </a:rPr>
              <a:t> </a:t>
            </a:r>
            <a:r>
              <a:rPr lang="sl-SI" i="1" dirty="0" err="1">
                <a:solidFill>
                  <a:schemeClr val="bg1">
                    <a:lumMod val="85000"/>
                  </a:schemeClr>
                </a:solidFill>
                <a:ea typeface="Times New Roman" panose="02020603050405020304" pitchFamily="18" charset="0"/>
                <a:cs typeface="Times New Roman" panose="02020603050405020304" pitchFamily="18" charset="0"/>
              </a:rPr>
              <a:t>Kawaoka</a:t>
            </a:r>
            <a:r>
              <a:rPr lang="sl-SI" i="1" dirty="0">
                <a:solidFill>
                  <a:schemeClr val="bg1">
                    <a:lumMod val="85000"/>
                  </a:schemeClr>
                </a:solidFill>
                <a:ea typeface="Times New Roman" panose="02020603050405020304" pitchFamily="18" charset="0"/>
                <a:cs typeface="Times New Roman" panose="02020603050405020304" pitchFamily="18" charset="0"/>
              </a:rPr>
              <a:t>; 2011</a:t>
            </a:r>
            <a:r>
              <a:rPr lang="sl-SI" dirty="0">
                <a:solidFill>
                  <a:schemeClr val="bg1">
                    <a:lumMod val="85000"/>
                  </a:schemeClr>
                </a:solidFill>
                <a:ea typeface="Times New Roman" panose="02020603050405020304" pitchFamily="18" charset="0"/>
                <a:cs typeface="Times New Roman" panose="02020603050405020304" pitchFamily="18" charset="0"/>
              </a:rPr>
              <a:t>) </a:t>
            </a:r>
            <a:endParaRPr lang="sl-SI" altLang="en-US" dirty="0">
              <a:solidFill>
                <a:schemeClr val="bg1">
                  <a:lumMod val="85000"/>
                </a:schemeClr>
              </a:solidFill>
              <a:ea typeface="Times New Roman" pitchFamily="18" charset="0"/>
              <a:cs typeface="Times New Roman" pitchFamily="18" charset="0"/>
            </a:endParaRPr>
          </a:p>
          <a:p>
            <a:pPr marL="457200" indent="-457200">
              <a:buFont typeface="+mj-lt"/>
              <a:buAutoNum type="arabicPeriod"/>
            </a:pPr>
            <a:r>
              <a:rPr lang="sl-SI" sz="2400" b="1" dirty="0"/>
              <a:t>Metoda CRISPR dostopna vsakomur po pošti </a:t>
            </a:r>
            <a:r>
              <a:rPr lang="sl-SI" altLang="en-US" dirty="0">
                <a:ea typeface="Times New Roman" pitchFamily="18" charset="0"/>
                <a:cs typeface="Times New Roman" pitchFamily="18" charset="0"/>
              </a:rPr>
              <a:t>(</a:t>
            </a:r>
            <a:r>
              <a:rPr lang="sl-SI" altLang="en-US" i="1" dirty="0" err="1">
                <a:ea typeface="Times New Roman" pitchFamily="18" charset="0"/>
                <a:cs typeface="Times New Roman" pitchFamily="18" charset="0"/>
              </a:rPr>
              <a:t>Josiah</a:t>
            </a:r>
            <a:r>
              <a:rPr lang="sl-SI" altLang="en-US" i="1" dirty="0">
                <a:ea typeface="Times New Roman" pitchFamily="18" charset="0"/>
                <a:cs typeface="Times New Roman" pitchFamily="18" charset="0"/>
              </a:rPr>
              <a:t> </a:t>
            </a:r>
            <a:r>
              <a:rPr lang="sl-SI" altLang="en-US" i="1" dirty="0" err="1">
                <a:ea typeface="Times New Roman" pitchFamily="18" charset="0"/>
                <a:cs typeface="Times New Roman" pitchFamily="18" charset="0"/>
              </a:rPr>
              <a:t>Zayner</a:t>
            </a:r>
            <a:r>
              <a:rPr lang="sl-SI" altLang="en-US" i="1" dirty="0">
                <a:ea typeface="Times New Roman" pitchFamily="18" charset="0"/>
                <a:cs typeface="Times New Roman" pitchFamily="18" charset="0"/>
              </a:rPr>
              <a:t>; 2017</a:t>
            </a:r>
            <a:r>
              <a:rPr lang="sl-SI" altLang="en-US" dirty="0">
                <a:ea typeface="Times New Roman" pitchFamily="18" charset="0"/>
                <a:cs typeface="Times New Roman" pitchFamily="18" charset="0"/>
              </a:rPr>
              <a:t>)</a:t>
            </a:r>
          </a:p>
          <a:p>
            <a:pPr marL="457200" indent="-457200">
              <a:buFont typeface="+mj-lt"/>
              <a:buAutoNum type="arabicPeriod"/>
            </a:pPr>
            <a:r>
              <a:rPr lang="sl-SI" dirty="0" smtClean="0">
                <a:solidFill>
                  <a:schemeClr val="bg1">
                    <a:lumMod val="85000"/>
                  </a:schemeClr>
                </a:solidFill>
              </a:rPr>
              <a:t>Popravljanje </a:t>
            </a:r>
            <a:r>
              <a:rPr lang="sl-SI" dirty="0">
                <a:solidFill>
                  <a:schemeClr val="bg1">
                    <a:lumMod val="85000"/>
                  </a:schemeClr>
                </a:solidFill>
              </a:rPr>
              <a:t>človeškega genoma (</a:t>
            </a:r>
            <a:r>
              <a:rPr lang="sl-SI" i="1" dirty="0">
                <a:solidFill>
                  <a:schemeClr val="bg1">
                    <a:lumMod val="85000"/>
                  </a:schemeClr>
                </a:solidFill>
              </a:rPr>
              <a:t>He </a:t>
            </a:r>
            <a:r>
              <a:rPr lang="sl-SI" i="1" dirty="0" err="1">
                <a:solidFill>
                  <a:schemeClr val="bg1">
                    <a:lumMod val="85000"/>
                  </a:schemeClr>
                </a:solidFill>
              </a:rPr>
              <a:t>Jiankui</a:t>
            </a:r>
            <a:r>
              <a:rPr lang="sl-SI" i="1" dirty="0">
                <a:solidFill>
                  <a:schemeClr val="bg1">
                    <a:lumMod val="85000"/>
                  </a:schemeClr>
                </a:solidFill>
              </a:rPr>
              <a:t>; 2016</a:t>
            </a:r>
            <a:r>
              <a:rPr lang="sl-SI" dirty="0">
                <a:solidFill>
                  <a:schemeClr val="bg1">
                    <a:lumMod val="85000"/>
                  </a:schemeClr>
                </a:solidFill>
              </a:rPr>
              <a:t>) </a:t>
            </a:r>
          </a:p>
        </p:txBody>
      </p:sp>
      <p:pic>
        <p:nvPicPr>
          <p:cNvPr id="7" name="Slika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9257" y="3431176"/>
            <a:ext cx="4320000" cy="2160000"/>
          </a:xfrm>
          <a:prstGeom prst="rect">
            <a:avLst/>
          </a:prstGeom>
        </p:spPr>
      </p:pic>
      <p:sp>
        <p:nvSpPr>
          <p:cNvPr id="8" name="Pravokotnik 7"/>
          <p:cNvSpPr/>
          <p:nvPr/>
        </p:nvSpPr>
        <p:spPr>
          <a:xfrm>
            <a:off x="2409257" y="5384167"/>
            <a:ext cx="4315254" cy="215444"/>
          </a:xfrm>
          <a:prstGeom prst="rect">
            <a:avLst/>
          </a:prstGeom>
        </p:spPr>
        <p:txBody>
          <a:bodyPr wrap="square">
            <a:spAutoFit/>
          </a:bodyPr>
          <a:lstStyle/>
          <a:p>
            <a:r>
              <a:rPr lang="en-GB" sz="800" dirty="0">
                <a:solidFill>
                  <a:schemeClr val="tx1">
                    <a:lumMod val="50000"/>
                    <a:lumOff val="50000"/>
                  </a:schemeClr>
                </a:solidFill>
              </a:rPr>
              <a:t>https://www.gmwatch.org/images/banners/Genetic_Research_and_Josiah_Zayner_1200x600.jpg</a:t>
            </a:r>
          </a:p>
        </p:txBody>
      </p:sp>
    </p:spTree>
    <p:extLst>
      <p:ext uri="{BB962C8B-B14F-4D97-AF65-F5344CB8AC3E}">
        <p14:creationId xmlns:p14="http://schemas.microsoft.com/office/powerpoint/2010/main" val="3978338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18052" y="1143973"/>
            <a:ext cx="8555603"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541338" marR="0" lvl="0" indent="-541338" algn="l" defTabSz="914400" rtl="0" eaLnBrk="0" fontAlgn="base" latinLnBrk="0" hangingPunct="0">
              <a:lnSpc>
                <a:spcPct val="100000"/>
              </a:lnSpc>
              <a:spcBef>
                <a:spcPct val="0"/>
              </a:spcBef>
              <a:spcAft>
                <a:spcPct val="0"/>
              </a:spcAft>
              <a:buClrTx/>
              <a:buSzTx/>
              <a:buFontTx/>
              <a:buNone/>
              <a:tabLst/>
            </a:pPr>
            <a:r>
              <a:rPr kumimoji="0" lang="sl-SI" altLang="sl-SI" sz="1400" b="1" i="0" u="none" strike="noStrike" cap="none" normalizeH="0" baseline="0" dirty="0" smtClean="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3.2017</a:t>
            </a:r>
            <a:r>
              <a:rPr kumimoji="0" lang="sl-SI" altLang="sl-SI" sz="1400" b="0" i="0" u="none" strike="noStrike" cap="none" normalizeH="0" baseline="0" dirty="0" smtClean="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sl-SI" altLang="sl-SI"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Organ </a:t>
            </a:r>
            <a:r>
              <a:rPr kumimoji="0" lang="sl-SI" altLang="sl-SI" sz="14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Uprave za zdravje in varnost hrane</a:t>
            </a:r>
            <a:r>
              <a:rPr kumimoji="0" lang="sl-SI" altLang="sl-SI"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(LGL) na Bavarskem izda sporočilo za javnost, v katerem razkrije rezultate svoje preiskave o kompletu DIY (angleško Do-It-</a:t>
            </a:r>
            <a:r>
              <a:rPr kumimoji="0" lang="sl-SI" altLang="sl-SI" sz="14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Yourself</a:t>
            </a:r>
            <a:r>
              <a:rPr kumimoji="0" lang="sl-SI" altLang="sl-SI"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sl-SI" altLang="sl-SI" sz="14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Bakterijski genski inženiring CRISPR</a:t>
            </a:r>
            <a:r>
              <a:rPr kumimoji="0" lang="sl-SI" altLang="sl-SI"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ki ga podjetje za prodajo biotehnoloških reagentov </a:t>
            </a:r>
            <a:r>
              <a:rPr kumimoji="0" lang="sl-SI" altLang="sl-SI" sz="14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Odin</a:t>
            </a:r>
            <a:r>
              <a:rPr kumimoji="0" lang="sl-SI" altLang="sl-SI"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prodaja preko spleta. LGL navede, da je bil</a:t>
            </a:r>
            <a:r>
              <a:rPr kumimoji="0" lang="sl-SI" altLang="sl-SI" sz="1400" b="0" i="0" u="none" strike="noStrike" cap="none" normalizeH="0" baseline="0" dirty="0" smtClean="0">
                <a:ln>
                  <a:noFill/>
                </a:ln>
                <a:effectLst/>
                <a:latin typeface="Calibri" panose="020F0502020204030204" pitchFamily="34" charset="0"/>
                <a:ea typeface="Times New Roman" panose="02020603050405020304" pitchFamily="18" charset="0"/>
                <a:cs typeface="Times New Roman" panose="02020603050405020304" pitchFamily="18" charset="0"/>
              </a:rPr>
              <a:t> </a:t>
            </a:r>
            <a:r>
              <a:rPr kumimoji="0" lang="sl-SI" altLang="sl-SI" sz="1400" b="1" i="0" u="none" strike="noStrike" cap="none" normalizeH="0" baseline="0" dirty="0" smtClean="0">
                <a:ln>
                  <a:noFill/>
                </a:ln>
                <a:effectLst/>
                <a:latin typeface="Calibri" panose="020F0502020204030204" pitchFamily="34" charset="0"/>
                <a:ea typeface="Times New Roman" panose="02020603050405020304" pitchFamily="18" charset="0"/>
                <a:cs typeface="Times New Roman" panose="02020603050405020304" pitchFamily="18" charset="0"/>
              </a:rPr>
              <a:t>bakterijski sev v kompletu okužen z možno patogenimi vrstami</a:t>
            </a:r>
            <a:r>
              <a:rPr kumimoji="0" lang="sl-SI" altLang="sl-SI"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kot sta vrsti bakterij </a:t>
            </a:r>
            <a:r>
              <a:rPr kumimoji="0" lang="sl-SI" altLang="sl-SI" sz="1400" b="0" i="1"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Enterobacter</a:t>
            </a:r>
            <a:r>
              <a:rPr kumimoji="0" lang="sl-SI" altLang="sl-SI"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in </a:t>
            </a:r>
            <a:r>
              <a:rPr kumimoji="0" lang="sl-SI" altLang="sl-SI" sz="1400" b="0" i="1"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Klebsiella</a:t>
            </a:r>
            <a:r>
              <a:rPr kumimoji="0" lang="sl-SI" altLang="sl-SI" sz="1400" b="0"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sl-SI" altLang="sl-SI" sz="1400" b="0" i="1"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pneumoniae</a:t>
            </a:r>
            <a:r>
              <a:rPr kumimoji="0" lang="sl-SI" altLang="sl-SI"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Na podlagi teh ugotovitev so prodajo kompleta v Nemčiji prepovedali. </a:t>
            </a:r>
            <a:endParaRPr kumimoji="0" lang="sl-SI" altLang="sl-SI" sz="1400" b="0" i="0" u="none" strike="noStrike" cap="none" normalizeH="0" baseline="0" dirty="0" smtClean="0">
              <a:ln>
                <a:noFill/>
              </a:ln>
              <a:solidFill>
                <a:schemeClr val="tx1"/>
              </a:solidFill>
              <a:effectLst/>
            </a:endParaRPr>
          </a:p>
          <a:p>
            <a:pPr marL="541338" marR="0" lvl="0" indent="-541338" algn="l" defTabSz="914400" rtl="0" eaLnBrk="0" fontAlgn="base" latinLnBrk="0" hangingPunct="0">
              <a:lnSpc>
                <a:spcPct val="100000"/>
              </a:lnSpc>
              <a:spcBef>
                <a:spcPct val="0"/>
              </a:spcBef>
              <a:spcAft>
                <a:spcPct val="0"/>
              </a:spcAft>
              <a:buClrTx/>
              <a:buSzTx/>
              <a:buFontTx/>
              <a:buNone/>
              <a:tabLst/>
            </a:pPr>
            <a:r>
              <a:rPr kumimoji="0" lang="sl-SI" altLang="sl-SI" sz="1400" b="1" i="0" u="none" strike="noStrike" cap="none" normalizeH="0" baseline="0" dirty="0" smtClean="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11.2017</a:t>
            </a:r>
            <a:r>
              <a:rPr kumimoji="0" lang="sl-SI" altLang="sl-SI" sz="1400" b="0" i="0" u="none" strike="noStrike" cap="none" normalizeH="0" baseline="0" dirty="0" smtClean="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sl-SI" altLang="sl-SI"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Ameriška Agencija za hrano in zdravila (FDA) poda izjavo, v kateri navedejo, da </a:t>
            </a:r>
            <a:r>
              <a:rPr kumimoji="0" lang="sl-SI" altLang="sl-SI"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je, </a:t>
            </a:r>
            <a:r>
              <a:rPr kumimoji="0" lang="sl-SI" altLang="sl-SI"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vsaka uporaba metode CRISPR/Cas9 za urejanje genov pri </a:t>
            </a:r>
            <a:r>
              <a:rPr kumimoji="0" lang="sl-SI" altLang="sl-SI"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ljudeh, </a:t>
            </a:r>
            <a:r>
              <a:rPr kumimoji="0" lang="sl-SI" altLang="sl-SI"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genska terapija. FDA ugotovi, da so proizvodi za gensko terapijo, namenjeni samo-uporabi in kompleti </a:t>
            </a:r>
            <a:r>
              <a:rPr kumimoji="0" lang="sl-SI" altLang="sl-SI" sz="14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Naredite sami</a:t>
            </a:r>
            <a:r>
              <a:rPr kumimoji="0" lang="sl-SI" altLang="sl-SI"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sl-SI" altLang="sl-SI"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(DIY) za izdelavo genske terapije za samo-uporabo, dostopni </a:t>
            </a:r>
            <a:r>
              <a:rPr kumimoji="0" lang="sl-SI" altLang="sl-SI"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javnosti</a:t>
            </a:r>
            <a:r>
              <a:rPr kumimoji="0" lang="sl-SI" altLang="sl-SI"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sl-SI" altLang="sl-SI" sz="1400" b="1" i="0" u="none" strike="noStrike" cap="none" normalizeH="0" baseline="0" dirty="0" smtClean="0">
                <a:ln>
                  <a:noFill/>
                </a:ln>
                <a:effectLst/>
                <a:latin typeface="Calibri" panose="020F0502020204030204" pitchFamily="34" charset="0"/>
                <a:ea typeface="Times New Roman" panose="02020603050405020304" pitchFamily="18" charset="0"/>
                <a:cs typeface="Times New Roman" panose="02020603050405020304" pitchFamily="18" charset="0"/>
              </a:rPr>
              <a:t>Prodaja izdelkov za gensko terapijo je v nasprotju z zakonom</a:t>
            </a:r>
            <a:r>
              <a:rPr kumimoji="0" lang="sl-SI" altLang="sl-SI"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FDA izrazi zaskrbljenost zaradi varnostnih tveganj. </a:t>
            </a:r>
            <a:endParaRPr kumimoji="0" lang="sl-SI" altLang="sl-SI" sz="1400" b="0" i="0" u="none" strike="noStrike" cap="none" normalizeH="0" baseline="0" dirty="0" smtClean="0">
              <a:ln>
                <a:noFill/>
              </a:ln>
              <a:solidFill>
                <a:schemeClr val="tx1"/>
              </a:solidFill>
              <a:effectLst/>
            </a:endParaRPr>
          </a:p>
          <a:p>
            <a:pPr marL="541338" marR="0" lvl="0" indent="-541338" algn="l" defTabSz="914400" rtl="0" eaLnBrk="0" fontAlgn="base" latinLnBrk="0" hangingPunct="0">
              <a:lnSpc>
                <a:spcPct val="100000"/>
              </a:lnSpc>
              <a:spcBef>
                <a:spcPct val="0"/>
              </a:spcBef>
              <a:spcAft>
                <a:spcPct val="0"/>
              </a:spcAft>
              <a:buClrTx/>
              <a:buSzTx/>
              <a:buFontTx/>
              <a:buNone/>
              <a:tabLst/>
            </a:pPr>
            <a:r>
              <a:rPr kumimoji="0" lang="sl-SI" altLang="sl-SI" sz="1400" b="1" i="0" u="none" strike="noStrike" cap="none" normalizeH="0" baseline="0" dirty="0" smtClean="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12.2017</a:t>
            </a:r>
            <a:r>
              <a:rPr kumimoji="0" lang="sl-SI" altLang="sl-SI"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 </a:t>
            </a:r>
            <a:r>
              <a:rPr kumimoji="0" lang="sl-SI" altLang="sl-SI" sz="14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Biohaker</a:t>
            </a:r>
            <a:r>
              <a:rPr kumimoji="0" lang="sl-SI" altLang="sl-SI"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sl-SI" altLang="sl-SI" sz="14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Josiah</a:t>
            </a:r>
            <a:r>
              <a:rPr kumimoji="0" lang="sl-SI" altLang="sl-SI"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sl-SI" altLang="sl-SI" sz="14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Zayner</a:t>
            </a:r>
            <a:r>
              <a:rPr kumimoji="0" lang="sl-SI" altLang="sl-SI"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na konferenci </a:t>
            </a:r>
            <a:r>
              <a:rPr kumimoji="0" lang="sl-SI" altLang="sl-SI" sz="14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SynBioBeta</a:t>
            </a:r>
            <a:r>
              <a:rPr kumimoji="0" lang="sl-SI" altLang="sl-SI"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v predavanju z naslovom </a:t>
            </a:r>
            <a:r>
              <a:rPr kumimoji="0" lang="sl-SI" altLang="sl-SI" sz="14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Vodnik </a:t>
            </a:r>
            <a:r>
              <a:rPr kumimoji="0" lang="sl-SI" altLang="sl-SI" sz="14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po korakih za genetsko spreminjanje sebe s </a:t>
            </a:r>
            <a:r>
              <a:rPr kumimoji="0" lang="sl-SI" altLang="sl-SI" sz="14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CRISPR</a:t>
            </a:r>
            <a:r>
              <a:rPr kumimoji="0" lang="sl-SI" altLang="sl-SI"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sl-SI" altLang="sl-SI"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pove: </a:t>
            </a:r>
            <a:r>
              <a:rPr kumimoji="0" lang="sl-SI" altLang="sl-SI" sz="1400" b="0" i="0" u="none" strike="noStrike" cap="none" normalizeH="0" baseline="0" dirty="0" smtClean="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t>
            </a:r>
            <a:r>
              <a:rPr kumimoji="0" lang="sl-SI" altLang="sl-SI" sz="1400" b="0" i="1" u="none" strike="noStrike" cap="none" normalizeH="0" baseline="0" dirty="0" smtClean="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Želim živeti v svetu, kjer se ljudje sami gensko spreminjajo. Če se želite genetsko spremeniti, ni nujno preveč zapleteno</a:t>
            </a:r>
            <a:r>
              <a:rPr kumimoji="0" lang="sl-SI" altLang="sl-SI" sz="1400" b="0" i="0" u="none" strike="noStrike" cap="none" normalizeH="0" baseline="0" dirty="0" smtClean="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sl-SI" altLang="sl-SI"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Poslušalstvu ponudi majhne paketke. </a:t>
            </a:r>
            <a:r>
              <a:rPr kumimoji="0" lang="sl-SI" altLang="sl-SI" sz="14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Viale</a:t>
            </a:r>
            <a:r>
              <a:rPr kumimoji="0" lang="sl-SI" altLang="sl-SI"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vsebujejo sistem CRISPR/Cas9, ki omogoča izničenje gena za </a:t>
            </a:r>
            <a:r>
              <a:rPr kumimoji="0" lang="sl-SI" altLang="sl-SI" sz="14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miostatin</a:t>
            </a:r>
            <a:r>
              <a:rPr kumimoji="0" lang="sl-SI" altLang="sl-SI"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ki sicer proizvaja hormon, ki omejuje rast mišic in omogoča atrofijo mišic. Vsebino </a:t>
            </a:r>
            <a:r>
              <a:rPr kumimoji="0" lang="sl-SI" altLang="sl-SI" sz="14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viale</a:t>
            </a:r>
            <a:r>
              <a:rPr kumimoji="0" lang="sl-SI" altLang="sl-SI"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si pred kamero vbrizga v mišico. Če je kdo v občinstvu želel sistem preskusiti, je </a:t>
            </a:r>
            <a:r>
              <a:rPr kumimoji="0" lang="sl-SI" altLang="sl-SI" sz="14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vialo</a:t>
            </a:r>
            <a:r>
              <a:rPr kumimoji="0" lang="sl-SI" altLang="sl-SI"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lahko odnesel domov in si vsebino kasneje sam injiciral. </a:t>
            </a:r>
            <a:endParaRPr kumimoji="0" lang="sl-SI" altLang="sl-SI" sz="1400" b="0" i="0" u="none" strike="noStrike" cap="none" normalizeH="0" baseline="0" dirty="0" smtClean="0">
              <a:ln>
                <a:noFill/>
              </a:ln>
              <a:solidFill>
                <a:schemeClr val="tx1"/>
              </a:solidFill>
              <a:effectLst/>
            </a:endParaRPr>
          </a:p>
          <a:p>
            <a:pPr marL="541338" lvl="0" indent="-541338" defTabSz="914400"/>
            <a:r>
              <a:rPr kumimoji="0" lang="sl-SI" altLang="sl-SI" sz="1400" b="1" i="0" u="none" strike="noStrike" cap="none" normalizeH="0" baseline="0" dirty="0" smtClean="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2.2018</a:t>
            </a:r>
            <a:r>
              <a:rPr kumimoji="0" lang="sl-SI" altLang="sl-SI" sz="1400" b="0" i="0" u="none" strike="noStrike" cap="none" normalizeH="0" baseline="0" dirty="0" smtClean="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sl-SI" altLang="sl-SI"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kumimoji="0" lang="sl-SI" altLang="sl-SI" sz="1400" b="0"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sl-SI" altLang="sl-SI" sz="1400" dirty="0" err="1">
                <a:latin typeface="Calibri" panose="020F0502020204030204" pitchFamily="34" charset="0"/>
                <a:ea typeface="Times New Roman" panose="02020603050405020304" pitchFamily="18" charset="0"/>
                <a:cs typeface="Times New Roman" panose="02020603050405020304" pitchFamily="18" charset="0"/>
              </a:rPr>
              <a:t>Zayner</a:t>
            </a:r>
            <a:r>
              <a:rPr kumimoji="0" lang="sl-SI" altLang="sl-SI"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izrazi obžalovanje, ker si je javno injiciral CRISPR/Cas9 in prizna, da je šlo zgolj za provokativno dejanje: </a:t>
            </a:r>
            <a:r>
              <a:rPr kumimoji="0" lang="sl-SI" altLang="sl-SI" sz="1400" b="0" i="0" u="none" strike="noStrike" cap="none" normalizeH="0" baseline="0" dirty="0" smtClean="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t>
            </a:r>
            <a:r>
              <a:rPr kumimoji="0" lang="sl-SI" altLang="sl-SI" sz="1400" b="0" i="1" u="none" strike="noStrike" cap="none" normalizeH="0" baseline="0" dirty="0" smtClean="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Ne dvomim, da se bo kdo na koncu poškodoval</a:t>
            </a:r>
            <a:r>
              <a:rPr kumimoji="0" lang="sl-SI" altLang="sl-SI" sz="1400" b="0" i="0" u="none" strike="noStrike" cap="none" normalizeH="0" baseline="0" dirty="0" smtClean="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sl-SI" altLang="sl-SI" sz="1400" b="1" i="0" u="none" strike="noStrike" cap="none" normalizeH="0" baseline="0" dirty="0" smtClean="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541338" lvl="0" indent="-541338" defTabSz="914400"/>
            <a:r>
              <a:rPr kumimoji="0" lang="sl-SI" altLang="sl-SI" sz="1400" b="1" i="0" u="none" strike="noStrike" cap="none" normalizeH="0" baseline="0" dirty="0" smtClean="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5.2019</a:t>
            </a:r>
            <a:r>
              <a:rPr kumimoji="0" lang="sl-SI" altLang="sl-SI" sz="1400" b="0" i="0" u="none" strike="noStrike" cap="none" normalizeH="0" baseline="0" dirty="0" smtClean="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sl-SI" altLang="sl-SI"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sl-SI" altLang="sl-SI" sz="1400" b="1" dirty="0" err="1" smtClean="0">
                <a:latin typeface="Calibri" panose="020F0502020204030204" pitchFamily="34" charset="0"/>
                <a:ea typeface="Times New Roman" panose="02020603050405020304" pitchFamily="18" charset="0"/>
                <a:cs typeface="Times New Roman" panose="02020603050405020304" pitchFamily="18" charset="0"/>
              </a:rPr>
              <a:t>Biohakerja</a:t>
            </a:r>
            <a:r>
              <a:rPr kumimoji="0" lang="sl-SI" altLang="sl-SI" sz="1400" b="1" i="0" u="none" strike="noStrike" cap="none" normalizeH="0" baseline="0" dirty="0" smtClean="0">
                <a:ln>
                  <a:noFill/>
                </a:ln>
                <a:effectLst/>
                <a:latin typeface="Calibri" panose="020F0502020204030204" pitchFamily="34" charset="0"/>
                <a:ea typeface="Times New Roman" panose="02020603050405020304" pitchFamily="18" charset="0"/>
                <a:cs typeface="Times New Roman" panose="02020603050405020304" pitchFamily="18" charset="0"/>
              </a:rPr>
              <a:t> obtožijo, da se je zdravil brez licence</a:t>
            </a:r>
            <a:r>
              <a:rPr kumimoji="0" lang="sl-SI" altLang="sl-SI" sz="1400" b="1" i="0" u="none" strike="noStrike" cap="none" normalizeH="0" baseline="0" dirty="0" smtClean="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sl-SI" altLang="sl-SI" sz="1400" b="1" i="0" u="none" strike="noStrike" cap="none" normalizeH="0" baseline="0" dirty="0" smtClean="0">
              <a:ln>
                <a:noFill/>
              </a:ln>
              <a:solidFill>
                <a:srgbClr val="0070C0"/>
              </a:solidFill>
              <a:effectLst/>
            </a:endParaRPr>
          </a:p>
        </p:txBody>
      </p:sp>
      <p:sp>
        <p:nvSpPr>
          <p:cNvPr id="5" name="Rectangle 3"/>
          <p:cNvSpPr/>
          <p:nvPr/>
        </p:nvSpPr>
        <p:spPr>
          <a:xfrm>
            <a:off x="455558" y="314425"/>
            <a:ext cx="8243667" cy="461665"/>
          </a:xfrm>
          <a:prstGeom prst="rect">
            <a:avLst/>
          </a:prstGeom>
        </p:spPr>
        <p:txBody>
          <a:bodyPr wrap="none">
            <a:spAutoFit/>
          </a:bodyPr>
          <a:lstStyle/>
          <a:p>
            <a:r>
              <a:rPr lang="sl-SI" sz="2400" b="1" dirty="0"/>
              <a:t>Komplet za izvajanje metode CRISPR lahko </a:t>
            </a:r>
            <a:r>
              <a:rPr lang="sl-SI" sz="2400" b="1" dirty="0" smtClean="0"/>
              <a:t>naročiš </a:t>
            </a:r>
            <a:r>
              <a:rPr lang="sl-SI" sz="2400" b="1" dirty="0"/>
              <a:t>kar po pošti</a:t>
            </a:r>
          </a:p>
        </p:txBody>
      </p:sp>
      <p:sp>
        <p:nvSpPr>
          <p:cNvPr id="6" name="Pravokotnik 5"/>
          <p:cNvSpPr/>
          <p:nvPr/>
        </p:nvSpPr>
        <p:spPr>
          <a:xfrm>
            <a:off x="1433318" y="5442714"/>
            <a:ext cx="4923940" cy="707886"/>
          </a:xfrm>
          <a:prstGeom prst="rect">
            <a:avLst/>
          </a:prstGeom>
        </p:spPr>
        <p:txBody>
          <a:bodyPr wrap="square">
            <a:spAutoFit/>
          </a:bodyPr>
          <a:lstStyle/>
          <a:p>
            <a:pPr lvl="0">
              <a:buSzPts val="1000"/>
            </a:pPr>
            <a:r>
              <a:rPr lang="sl-SI" sz="800" dirty="0" smtClean="0">
                <a:solidFill>
                  <a:srgbClr val="717171"/>
                </a:solidFill>
                <a:latin typeface="Calibri" panose="020F0502020204030204" pitchFamily="34" charset="0"/>
                <a:ea typeface="Times New Roman" panose="02020603050405020304" pitchFamily="18" charset="0"/>
                <a:cs typeface="Calibri" panose="020F0502020204030204" pitchFamily="34" charset="0"/>
              </a:rPr>
              <a:t>https</a:t>
            </a:r>
            <a:r>
              <a:rPr lang="sl-SI" sz="800" dirty="0">
                <a:solidFill>
                  <a:srgbClr val="717171"/>
                </a:solidFill>
                <a:latin typeface="Calibri" panose="020F0502020204030204" pitchFamily="34" charset="0"/>
                <a:ea typeface="Times New Roman" panose="02020603050405020304" pitchFamily="18" charset="0"/>
                <a:cs typeface="Calibri" panose="020F0502020204030204" pitchFamily="34" charset="0"/>
              </a:rPr>
              <a:t>://</a:t>
            </a:r>
            <a:r>
              <a:rPr lang="sl-SI" sz="800" dirty="0" smtClean="0">
                <a:solidFill>
                  <a:srgbClr val="717171"/>
                </a:solidFill>
                <a:latin typeface="Calibri" panose="020F0502020204030204" pitchFamily="34" charset="0"/>
                <a:ea typeface="Times New Roman" panose="02020603050405020304" pitchFamily="18" charset="0"/>
                <a:cs typeface="Calibri" panose="020F0502020204030204" pitchFamily="34" charset="0"/>
              </a:rPr>
              <a:t>www.lgl.bayern.de/presse/detailansicht.htm?tid=680089</a:t>
            </a:r>
            <a:endParaRPr lang="sl-SI" sz="800" dirty="0" smtClean="0">
              <a:solidFill>
                <a:srgbClr val="717171"/>
              </a:solidFill>
              <a:latin typeface="Calibri" panose="020F0502020204030204" pitchFamily="34" charset="0"/>
              <a:ea typeface="Times New Roman" panose="02020603050405020304" pitchFamily="18" charset="0"/>
              <a:cs typeface="Times New Roman" panose="02020603050405020304" pitchFamily="18" charset="0"/>
            </a:endParaRPr>
          </a:p>
          <a:p>
            <a:pPr lvl="0">
              <a:buSzPts val="1000"/>
            </a:pPr>
            <a:r>
              <a:rPr lang="sl-SI" sz="800" dirty="0" smtClean="0">
                <a:solidFill>
                  <a:srgbClr val="717171"/>
                </a:solidFill>
                <a:latin typeface="Calibri" panose="020F0502020204030204" pitchFamily="34" charset="0"/>
                <a:ea typeface="Times New Roman" panose="02020603050405020304" pitchFamily="18" charset="0"/>
                <a:cs typeface="Calibri" panose="020F0502020204030204" pitchFamily="34" charset="0"/>
              </a:rPr>
              <a:t>https</a:t>
            </a:r>
            <a:r>
              <a:rPr lang="sl-SI" sz="800" dirty="0">
                <a:solidFill>
                  <a:srgbClr val="717171"/>
                </a:solidFill>
                <a:latin typeface="Calibri" panose="020F0502020204030204" pitchFamily="34" charset="0"/>
                <a:ea typeface="Times New Roman" panose="02020603050405020304" pitchFamily="18" charset="0"/>
                <a:cs typeface="Calibri" panose="020F0502020204030204" pitchFamily="34" charset="0"/>
              </a:rPr>
              <a:t>://</a:t>
            </a:r>
            <a:r>
              <a:rPr lang="sl-SI" sz="800" dirty="0" smtClean="0">
                <a:solidFill>
                  <a:srgbClr val="717171"/>
                </a:solidFill>
                <a:latin typeface="Calibri" panose="020F0502020204030204" pitchFamily="34" charset="0"/>
                <a:ea typeface="Times New Roman" panose="02020603050405020304" pitchFamily="18" charset="0"/>
                <a:cs typeface="Calibri" panose="020F0502020204030204" pitchFamily="34" charset="0"/>
              </a:rPr>
              <a:t>www.fda.gov/BiologicsBloodVaccines/CellularGeneTherapyProducts/ucm586343.htm</a:t>
            </a:r>
            <a:endParaRPr lang="sl-SI" sz="800" dirty="0" smtClean="0">
              <a:solidFill>
                <a:srgbClr val="717171"/>
              </a:solidFill>
              <a:latin typeface="Calibri" panose="020F0502020204030204" pitchFamily="34" charset="0"/>
              <a:ea typeface="Times New Roman" panose="02020603050405020304" pitchFamily="18" charset="0"/>
              <a:cs typeface="Times New Roman" panose="02020603050405020304" pitchFamily="18" charset="0"/>
            </a:endParaRPr>
          </a:p>
          <a:p>
            <a:pPr lvl="0">
              <a:buSzPts val="1000"/>
            </a:pPr>
            <a:r>
              <a:rPr lang="sl-SI" sz="800" dirty="0">
                <a:solidFill>
                  <a:srgbClr val="717171"/>
                </a:solidFill>
                <a:latin typeface="Calibri" panose="020F0502020204030204" pitchFamily="34" charset="0"/>
                <a:ea typeface="Times New Roman" panose="02020603050405020304" pitchFamily="18" charset="0"/>
                <a:cs typeface="Calibri" panose="020F0502020204030204" pitchFamily="34" charset="0"/>
              </a:rPr>
              <a:t>https://www.theguardian.com/science/2017/dec/24/josiah-zayner-diy-gene-editing-therapy-crispr-interview</a:t>
            </a:r>
          </a:p>
          <a:p>
            <a:pPr lvl="0">
              <a:buSzPts val="1000"/>
            </a:pPr>
            <a:r>
              <a:rPr lang="sl-SI" sz="800" dirty="0">
                <a:solidFill>
                  <a:srgbClr val="717171"/>
                </a:solidFill>
                <a:latin typeface="Calibri" panose="020F0502020204030204" pitchFamily="34" charset="0"/>
                <a:ea typeface="Times New Roman" panose="02020603050405020304" pitchFamily="18" charset="0"/>
                <a:cs typeface="Calibri" panose="020F0502020204030204" pitchFamily="34" charset="0"/>
              </a:rPr>
              <a:t>https://www.gmwatch.org/en/news/latest-news/18134-biohacker-regrets-publicly-injecting-himself-with-crispr</a:t>
            </a:r>
          </a:p>
          <a:p>
            <a:pPr lvl="0">
              <a:buSzPts val="1000"/>
            </a:pPr>
            <a:r>
              <a:rPr lang="sl-SI" sz="800" dirty="0" smtClean="0">
                <a:solidFill>
                  <a:srgbClr val="717171"/>
                </a:solidFill>
                <a:latin typeface="Calibri" panose="020F0502020204030204" pitchFamily="34" charset="0"/>
                <a:ea typeface="Times New Roman" panose="02020603050405020304" pitchFamily="18" charset="0"/>
                <a:cs typeface="Calibri" panose="020F0502020204030204" pitchFamily="34" charset="0"/>
              </a:rPr>
              <a:t>https</a:t>
            </a:r>
            <a:r>
              <a:rPr lang="sl-SI" sz="800" dirty="0">
                <a:solidFill>
                  <a:srgbClr val="717171"/>
                </a:solidFill>
                <a:latin typeface="Calibri" panose="020F0502020204030204" pitchFamily="34" charset="0"/>
                <a:ea typeface="Times New Roman" panose="02020603050405020304" pitchFamily="18" charset="0"/>
                <a:cs typeface="Calibri" panose="020F0502020204030204" pitchFamily="34" charset="0"/>
              </a:rPr>
              <a:t>://</a:t>
            </a:r>
            <a:r>
              <a:rPr lang="sl-SI" sz="800" dirty="0" smtClean="0">
                <a:solidFill>
                  <a:srgbClr val="717171"/>
                </a:solidFill>
                <a:latin typeface="Calibri" panose="020F0502020204030204" pitchFamily="34" charset="0"/>
                <a:ea typeface="Times New Roman" panose="02020603050405020304" pitchFamily="18" charset="0"/>
                <a:cs typeface="Calibri" panose="020F0502020204030204" pitchFamily="34" charset="0"/>
              </a:rPr>
              <a:t>www.vox.com/future-perfect/2019/5/19/18629771/biohacking-josiah-zayner-genetic-engineering-crispr</a:t>
            </a:r>
            <a:endParaRPr lang="sl-SI" sz="800" dirty="0">
              <a:solidFill>
                <a:srgbClr val="71717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7339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5620" y="310461"/>
            <a:ext cx="7932717" cy="2123658"/>
          </a:xfrm>
          <a:prstGeom prst="rect">
            <a:avLst/>
          </a:prstGeom>
        </p:spPr>
        <p:txBody>
          <a:bodyPr wrap="square">
            <a:spAutoFit/>
          </a:bodyPr>
          <a:lstStyle/>
          <a:p>
            <a:pPr marL="457200" indent="-457200">
              <a:buFont typeface="+mj-lt"/>
              <a:buAutoNum type="arabicPeriod"/>
            </a:pPr>
            <a:r>
              <a:rPr lang="sl-SI" dirty="0" smtClean="0">
                <a:solidFill>
                  <a:schemeClr val="bg1">
                    <a:lumMod val="85000"/>
                  </a:schemeClr>
                </a:solidFill>
              </a:rPr>
              <a:t>Ravnanje </a:t>
            </a:r>
            <a:r>
              <a:rPr lang="sl-SI" dirty="0">
                <a:solidFill>
                  <a:schemeClr val="bg1">
                    <a:lumMod val="85000"/>
                  </a:schemeClr>
                </a:solidFill>
              </a:rPr>
              <a:t>z gensko spremenjenimi organizmi v </a:t>
            </a:r>
            <a:r>
              <a:rPr lang="sl-SI" dirty="0" smtClean="0">
                <a:solidFill>
                  <a:schemeClr val="bg1">
                    <a:lumMod val="85000"/>
                  </a:schemeClr>
                </a:solidFill>
              </a:rPr>
              <a:t>Sloveniji</a:t>
            </a:r>
          </a:p>
          <a:p>
            <a:pPr marL="457200" indent="-457200">
              <a:buFont typeface="+mj-lt"/>
              <a:buAutoNum type="arabicPeriod"/>
            </a:pPr>
            <a:r>
              <a:rPr lang="sl-SI" dirty="0">
                <a:solidFill>
                  <a:schemeClr val="bg1">
                    <a:lumMod val="85000"/>
                  </a:schemeClr>
                </a:solidFill>
              </a:rPr>
              <a:t>Opredelitev pojmov</a:t>
            </a:r>
          </a:p>
          <a:p>
            <a:pPr marL="457200" indent="-457200">
              <a:buFont typeface="+mj-lt"/>
              <a:buAutoNum type="arabicPeriod"/>
            </a:pPr>
            <a:r>
              <a:rPr lang="sl-SI" dirty="0" err="1" smtClean="0">
                <a:solidFill>
                  <a:schemeClr val="bg1">
                    <a:lumMod val="85000"/>
                  </a:schemeClr>
                </a:solidFill>
              </a:rPr>
              <a:t>HeLa</a:t>
            </a:r>
            <a:r>
              <a:rPr lang="sl-SI" dirty="0" smtClean="0">
                <a:solidFill>
                  <a:schemeClr val="bg1">
                    <a:lumMod val="85000"/>
                  </a:schemeClr>
                </a:solidFill>
              </a:rPr>
              <a:t> </a:t>
            </a:r>
            <a:r>
              <a:rPr lang="sl-SI" dirty="0" err="1">
                <a:solidFill>
                  <a:schemeClr val="bg1">
                    <a:lumMod val="85000"/>
                  </a:schemeClr>
                </a:solidFill>
              </a:rPr>
              <a:t>cells</a:t>
            </a:r>
            <a:r>
              <a:rPr lang="sl-SI" dirty="0">
                <a:solidFill>
                  <a:schemeClr val="bg1">
                    <a:lumMod val="85000"/>
                  </a:schemeClr>
                </a:solidFill>
              </a:rPr>
              <a:t> (</a:t>
            </a:r>
            <a:r>
              <a:rPr lang="en-GB" i="1" dirty="0">
                <a:solidFill>
                  <a:schemeClr val="bg1">
                    <a:lumMod val="85000"/>
                  </a:schemeClr>
                </a:solidFill>
              </a:rPr>
              <a:t>Henrietta Lacks</a:t>
            </a:r>
            <a:r>
              <a:rPr lang="sl-SI" i="1" dirty="0">
                <a:solidFill>
                  <a:schemeClr val="bg1">
                    <a:lumMod val="85000"/>
                  </a:schemeClr>
                </a:solidFill>
              </a:rPr>
              <a:t>; 1951</a:t>
            </a:r>
            <a:r>
              <a:rPr lang="sl-SI" dirty="0">
                <a:solidFill>
                  <a:schemeClr val="bg1">
                    <a:lumMod val="85000"/>
                  </a:schemeClr>
                </a:solidFill>
              </a:rPr>
              <a:t>)</a:t>
            </a:r>
          </a:p>
          <a:p>
            <a:pPr marL="457200" indent="-457200">
              <a:buFont typeface="+mj-lt"/>
              <a:buAutoNum type="arabicPeriod"/>
            </a:pPr>
            <a:r>
              <a:rPr lang="sl-SI" altLang="en-US" dirty="0">
                <a:solidFill>
                  <a:schemeClr val="bg1">
                    <a:lumMod val="85000"/>
                  </a:schemeClr>
                </a:solidFill>
              </a:rPr>
              <a:t>Projekt Obala (</a:t>
            </a:r>
            <a:r>
              <a:rPr lang="sl-SI" altLang="en-US" i="1" dirty="0" err="1">
                <a:solidFill>
                  <a:schemeClr val="bg1">
                    <a:lumMod val="85000"/>
                  </a:schemeClr>
                </a:solidFill>
              </a:rPr>
              <a:t>Wouter</a:t>
            </a:r>
            <a:r>
              <a:rPr lang="sl-SI" altLang="en-US" i="1" dirty="0">
                <a:solidFill>
                  <a:schemeClr val="bg1">
                    <a:lumMod val="85000"/>
                  </a:schemeClr>
                </a:solidFill>
              </a:rPr>
              <a:t> </a:t>
            </a:r>
            <a:r>
              <a:rPr lang="sl-SI" altLang="en-US" i="1" dirty="0" err="1">
                <a:solidFill>
                  <a:schemeClr val="bg1">
                    <a:lumMod val="85000"/>
                  </a:schemeClr>
                </a:solidFill>
              </a:rPr>
              <a:t>Basson</a:t>
            </a:r>
            <a:r>
              <a:rPr lang="sl-SI" altLang="en-US" i="1" dirty="0">
                <a:solidFill>
                  <a:schemeClr val="bg1">
                    <a:lumMod val="85000"/>
                  </a:schemeClr>
                </a:solidFill>
              </a:rPr>
              <a:t>; 1981</a:t>
            </a:r>
            <a:r>
              <a:rPr lang="sl-SI" altLang="en-US" dirty="0">
                <a:solidFill>
                  <a:schemeClr val="bg1">
                    <a:lumMod val="85000"/>
                  </a:schemeClr>
                </a:solidFill>
              </a:rPr>
              <a:t>)</a:t>
            </a:r>
          </a:p>
          <a:p>
            <a:pPr marL="457200" indent="-457200">
              <a:buFont typeface="+mj-lt"/>
              <a:buAutoNum type="arabicPeriod"/>
            </a:pPr>
            <a:r>
              <a:rPr lang="sl-SI" dirty="0" smtClean="0">
                <a:solidFill>
                  <a:schemeClr val="bg1">
                    <a:lumMod val="85000"/>
                  </a:schemeClr>
                </a:solidFill>
              </a:rPr>
              <a:t>Poskusi </a:t>
            </a:r>
            <a:r>
              <a:rPr lang="sl-SI" dirty="0">
                <a:solidFill>
                  <a:schemeClr val="bg1">
                    <a:lumMod val="85000"/>
                  </a:schemeClr>
                </a:solidFill>
              </a:rPr>
              <a:t>s pridobivanjem funkcije (</a:t>
            </a:r>
            <a:r>
              <a:rPr lang="sl-SI" i="1" dirty="0">
                <a:solidFill>
                  <a:schemeClr val="bg1">
                    <a:lumMod val="85000"/>
                  </a:schemeClr>
                </a:solidFill>
                <a:ea typeface="Times New Roman" panose="02020603050405020304" pitchFamily="18" charset="0"/>
                <a:cs typeface="Times New Roman" panose="02020603050405020304" pitchFamily="18" charset="0"/>
              </a:rPr>
              <a:t>Ron </a:t>
            </a:r>
            <a:r>
              <a:rPr lang="sl-SI" i="1" dirty="0" err="1" smtClean="0">
                <a:solidFill>
                  <a:schemeClr val="bg1">
                    <a:lumMod val="85000"/>
                  </a:schemeClr>
                </a:solidFill>
                <a:ea typeface="Times New Roman" panose="02020603050405020304" pitchFamily="18" charset="0"/>
                <a:cs typeface="Times New Roman" panose="02020603050405020304" pitchFamily="18" charset="0"/>
              </a:rPr>
              <a:t>Fouchier</a:t>
            </a:r>
            <a:r>
              <a:rPr lang="sl-SI" i="1" dirty="0">
                <a:solidFill>
                  <a:schemeClr val="bg1">
                    <a:lumMod val="85000"/>
                  </a:schemeClr>
                </a:solidFill>
                <a:ea typeface="Times New Roman" panose="02020603050405020304" pitchFamily="18" charset="0"/>
                <a:cs typeface="Times New Roman" panose="02020603050405020304" pitchFamily="18" charset="0"/>
              </a:rPr>
              <a:t>,</a:t>
            </a:r>
            <a:r>
              <a:rPr lang="sl-SI" dirty="0" smtClean="0">
                <a:solidFill>
                  <a:schemeClr val="bg1">
                    <a:lumMod val="85000"/>
                  </a:schemeClr>
                </a:solidFill>
                <a:ea typeface="Times New Roman" panose="02020603050405020304" pitchFamily="18" charset="0"/>
                <a:cs typeface="Times New Roman" panose="02020603050405020304" pitchFamily="18" charset="0"/>
              </a:rPr>
              <a:t> </a:t>
            </a:r>
            <a:r>
              <a:rPr lang="sl-SI" i="1" dirty="0" err="1">
                <a:solidFill>
                  <a:schemeClr val="bg1">
                    <a:lumMod val="85000"/>
                  </a:schemeClr>
                </a:solidFill>
                <a:ea typeface="Times New Roman" panose="02020603050405020304" pitchFamily="18" charset="0"/>
                <a:cs typeface="Times New Roman" panose="02020603050405020304" pitchFamily="18" charset="0"/>
              </a:rPr>
              <a:t>Yoshihiro</a:t>
            </a:r>
            <a:r>
              <a:rPr lang="sl-SI" i="1" dirty="0">
                <a:solidFill>
                  <a:schemeClr val="bg1">
                    <a:lumMod val="85000"/>
                  </a:schemeClr>
                </a:solidFill>
                <a:ea typeface="Times New Roman" panose="02020603050405020304" pitchFamily="18" charset="0"/>
                <a:cs typeface="Times New Roman" panose="02020603050405020304" pitchFamily="18" charset="0"/>
              </a:rPr>
              <a:t> </a:t>
            </a:r>
            <a:r>
              <a:rPr lang="sl-SI" i="1" dirty="0" err="1">
                <a:solidFill>
                  <a:schemeClr val="bg1">
                    <a:lumMod val="85000"/>
                  </a:schemeClr>
                </a:solidFill>
                <a:ea typeface="Times New Roman" panose="02020603050405020304" pitchFamily="18" charset="0"/>
                <a:cs typeface="Times New Roman" panose="02020603050405020304" pitchFamily="18" charset="0"/>
              </a:rPr>
              <a:t>Kawaoka</a:t>
            </a:r>
            <a:r>
              <a:rPr lang="sl-SI" i="1" dirty="0">
                <a:solidFill>
                  <a:schemeClr val="bg1">
                    <a:lumMod val="85000"/>
                  </a:schemeClr>
                </a:solidFill>
                <a:ea typeface="Times New Roman" panose="02020603050405020304" pitchFamily="18" charset="0"/>
                <a:cs typeface="Times New Roman" panose="02020603050405020304" pitchFamily="18" charset="0"/>
              </a:rPr>
              <a:t>; 2011</a:t>
            </a:r>
            <a:r>
              <a:rPr lang="sl-SI" dirty="0">
                <a:solidFill>
                  <a:schemeClr val="bg1">
                    <a:lumMod val="85000"/>
                  </a:schemeClr>
                </a:solidFill>
                <a:ea typeface="Times New Roman" panose="02020603050405020304" pitchFamily="18" charset="0"/>
                <a:cs typeface="Times New Roman" panose="02020603050405020304" pitchFamily="18" charset="0"/>
              </a:rPr>
              <a:t>) </a:t>
            </a:r>
            <a:endParaRPr lang="sl-SI" altLang="en-US" dirty="0">
              <a:solidFill>
                <a:schemeClr val="bg1">
                  <a:lumMod val="85000"/>
                </a:schemeClr>
              </a:solidFill>
              <a:ea typeface="Times New Roman" pitchFamily="18" charset="0"/>
              <a:cs typeface="Times New Roman" pitchFamily="18" charset="0"/>
            </a:endParaRPr>
          </a:p>
          <a:p>
            <a:pPr marL="457200" indent="-457200">
              <a:buFont typeface="+mj-lt"/>
              <a:buAutoNum type="arabicPeriod"/>
            </a:pPr>
            <a:r>
              <a:rPr lang="sl-SI" dirty="0">
                <a:solidFill>
                  <a:schemeClr val="bg1">
                    <a:lumMod val="85000"/>
                  </a:schemeClr>
                </a:solidFill>
              </a:rPr>
              <a:t>Metoda CRISPR dostopna vsakomur po pošti </a:t>
            </a:r>
            <a:r>
              <a:rPr lang="sl-SI" altLang="en-US" dirty="0">
                <a:solidFill>
                  <a:schemeClr val="bg1">
                    <a:lumMod val="85000"/>
                  </a:schemeClr>
                </a:solidFill>
                <a:ea typeface="Times New Roman" pitchFamily="18" charset="0"/>
                <a:cs typeface="Times New Roman" pitchFamily="18" charset="0"/>
              </a:rPr>
              <a:t>(</a:t>
            </a:r>
            <a:r>
              <a:rPr lang="sl-SI" altLang="en-US" i="1" dirty="0" err="1">
                <a:solidFill>
                  <a:schemeClr val="bg1">
                    <a:lumMod val="85000"/>
                  </a:schemeClr>
                </a:solidFill>
                <a:ea typeface="Times New Roman" pitchFamily="18" charset="0"/>
                <a:cs typeface="Times New Roman" pitchFamily="18" charset="0"/>
              </a:rPr>
              <a:t>Josiah</a:t>
            </a:r>
            <a:r>
              <a:rPr lang="sl-SI" altLang="en-US" i="1" dirty="0">
                <a:solidFill>
                  <a:schemeClr val="bg1">
                    <a:lumMod val="85000"/>
                  </a:schemeClr>
                </a:solidFill>
                <a:ea typeface="Times New Roman" pitchFamily="18" charset="0"/>
                <a:cs typeface="Times New Roman" pitchFamily="18" charset="0"/>
              </a:rPr>
              <a:t> </a:t>
            </a:r>
            <a:r>
              <a:rPr lang="sl-SI" altLang="en-US" i="1" dirty="0" err="1">
                <a:solidFill>
                  <a:schemeClr val="bg1">
                    <a:lumMod val="85000"/>
                  </a:schemeClr>
                </a:solidFill>
                <a:ea typeface="Times New Roman" pitchFamily="18" charset="0"/>
                <a:cs typeface="Times New Roman" pitchFamily="18" charset="0"/>
              </a:rPr>
              <a:t>Zayner</a:t>
            </a:r>
            <a:r>
              <a:rPr lang="sl-SI" altLang="en-US" i="1" dirty="0">
                <a:solidFill>
                  <a:schemeClr val="bg1">
                    <a:lumMod val="85000"/>
                  </a:schemeClr>
                </a:solidFill>
                <a:ea typeface="Times New Roman" pitchFamily="18" charset="0"/>
                <a:cs typeface="Times New Roman" pitchFamily="18" charset="0"/>
              </a:rPr>
              <a:t>; 2017</a:t>
            </a:r>
            <a:r>
              <a:rPr lang="sl-SI" altLang="en-US" dirty="0">
                <a:solidFill>
                  <a:schemeClr val="bg1">
                    <a:lumMod val="85000"/>
                  </a:schemeClr>
                </a:solidFill>
                <a:ea typeface="Times New Roman" pitchFamily="18" charset="0"/>
                <a:cs typeface="Times New Roman" pitchFamily="18" charset="0"/>
              </a:rPr>
              <a:t>)</a:t>
            </a:r>
          </a:p>
          <a:p>
            <a:pPr marL="457200" indent="-457200">
              <a:buFont typeface="+mj-lt"/>
              <a:buAutoNum type="arabicPeriod"/>
            </a:pPr>
            <a:r>
              <a:rPr lang="sl-SI" sz="2400" b="1" dirty="0" smtClean="0"/>
              <a:t>Popravljanje </a:t>
            </a:r>
            <a:r>
              <a:rPr lang="sl-SI" sz="2400" b="1" dirty="0"/>
              <a:t>človeškega genoma </a:t>
            </a:r>
            <a:r>
              <a:rPr lang="sl-SI" dirty="0"/>
              <a:t>(</a:t>
            </a:r>
            <a:r>
              <a:rPr lang="sl-SI" i="1" dirty="0"/>
              <a:t>He </a:t>
            </a:r>
            <a:r>
              <a:rPr lang="sl-SI" i="1" dirty="0" err="1"/>
              <a:t>Jiankui</a:t>
            </a:r>
            <a:r>
              <a:rPr lang="sl-SI" i="1" dirty="0"/>
              <a:t>; 2016</a:t>
            </a:r>
            <a:r>
              <a:rPr lang="sl-SI" dirty="0"/>
              <a:t>) </a:t>
            </a:r>
          </a:p>
        </p:txBody>
      </p:sp>
      <p:pic>
        <p:nvPicPr>
          <p:cNvPr id="6" name="Picture 2" descr="File:He Jiankui (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4037" y="3439885"/>
            <a:ext cx="1972487" cy="216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p:nvPr/>
        </p:nvSpPr>
        <p:spPr>
          <a:xfrm>
            <a:off x="3453756" y="5256303"/>
            <a:ext cx="2208455" cy="338554"/>
          </a:xfrm>
          <a:prstGeom prst="rect">
            <a:avLst/>
          </a:prstGeom>
        </p:spPr>
        <p:txBody>
          <a:bodyPr wrap="square">
            <a:spAutoFit/>
          </a:bodyPr>
          <a:lstStyle/>
          <a:p>
            <a:pPr algn="r"/>
            <a:r>
              <a:rPr lang="sl-SI" sz="800" dirty="0">
                <a:solidFill>
                  <a:schemeClr val="tx1">
                    <a:lumMod val="65000"/>
                    <a:lumOff val="35000"/>
                  </a:schemeClr>
                </a:solidFill>
              </a:rPr>
              <a:t>https://en.wikipedia.org/wiki/He_Jiankui_affair</a:t>
            </a:r>
            <a:r>
              <a:rPr lang="sl-SI" sz="800" dirty="0" smtClean="0">
                <a:solidFill>
                  <a:schemeClr val="tx1">
                    <a:lumMod val="65000"/>
                    <a:lumOff val="35000"/>
                  </a:schemeClr>
                </a:solidFill>
              </a:rPr>
              <a:t> </a:t>
            </a:r>
            <a:r>
              <a:rPr lang="sl-SI" sz="800" dirty="0" err="1">
                <a:solidFill>
                  <a:schemeClr val="tx1">
                    <a:lumMod val="65000"/>
                    <a:lumOff val="35000"/>
                  </a:schemeClr>
                </a:solidFill>
              </a:rPr>
              <a:t>The</a:t>
            </a:r>
            <a:r>
              <a:rPr lang="sl-SI" sz="800" dirty="0">
                <a:solidFill>
                  <a:schemeClr val="tx1">
                    <a:lumMod val="65000"/>
                    <a:lumOff val="35000"/>
                  </a:schemeClr>
                </a:solidFill>
              </a:rPr>
              <a:t> He </a:t>
            </a:r>
            <a:r>
              <a:rPr lang="sl-SI" sz="800" dirty="0" smtClean="0">
                <a:solidFill>
                  <a:schemeClr val="tx1">
                    <a:lumMod val="65000"/>
                    <a:lumOff val="35000"/>
                  </a:schemeClr>
                </a:solidFill>
              </a:rPr>
              <a:t>Lab (CC </a:t>
            </a:r>
            <a:r>
              <a:rPr lang="sl-SI" sz="800" dirty="0">
                <a:solidFill>
                  <a:schemeClr val="tx1">
                    <a:lumMod val="65000"/>
                    <a:lumOff val="35000"/>
                  </a:schemeClr>
                </a:solidFill>
              </a:rPr>
              <a:t>BY </a:t>
            </a:r>
            <a:r>
              <a:rPr lang="sl-SI" sz="800" dirty="0" smtClean="0">
                <a:solidFill>
                  <a:schemeClr val="tx1">
                    <a:lumMod val="65000"/>
                    <a:lumOff val="35000"/>
                  </a:schemeClr>
                </a:solidFill>
              </a:rPr>
              <a:t>3.0)</a:t>
            </a:r>
            <a:endParaRPr lang="sl-SI" sz="800" dirty="0">
              <a:solidFill>
                <a:schemeClr val="tx1">
                  <a:lumMod val="65000"/>
                  <a:lumOff val="35000"/>
                </a:schemeClr>
              </a:solidFill>
            </a:endParaRPr>
          </a:p>
        </p:txBody>
      </p:sp>
    </p:spTree>
    <p:extLst>
      <p:ext uri="{BB962C8B-B14F-4D97-AF65-F5344CB8AC3E}">
        <p14:creationId xmlns:p14="http://schemas.microsoft.com/office/powerpoint/2010/main" val="1631672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idx="1"/>
          </p:nvPr>
        </p:nvSpPr>
        <p:spPr bwMode="auto">
          <a:xfrm>
            <a:off x="238540" y="772658"/>
            <a:ext cx="8655294" cy="4747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44500" lvl="0" indent="-444500">
              <a:spcAft>
                <a:spcPts val="300"/>
              </a:spcAft>
              <a:buNone/>
            </a:pPr>
            <a:r>
              <a:rPr kumimoji="0" lang="sl-SI" altLang="sl-SI" sz="1200" b="1" i="0" u="none" strike="noStrike" cap="none" normalizeH="0" baseline="0" dirty="0" smtClean="0">
                <a:ln>
                  <a:noFill/>
                </a:ln>
                <a:solidFill>
                  <a:srgbClr val="0070C0"/>
                </a:solidFill>
                <a:effectLst/>
                <a:latin typeface="+mn-lt"/>
                <a:ea typeface="Times New Roman" panose="02020603050405020304" pitchFamily="18" charset="0"/>
                <a:cs typeface="Calibri" panose="020F0502020204030204" pitchFamily="34" charset="0"/>
              </a:rPr>
              <a:t>1979</a:t>
            </a:r>
            <a:r>
              <a:rPr kumimoji="0" lang="sl-SI" altLang="sl-SI" sz="1200" b="0" i="0" u="none" strike="noStrike" cap="none" normalizeH="0" baseline="0" dirty="0" smtClean="0">
                <a:ln>
                  <a:noFill/>
                </a:ln>
                <a:solidFill>
                  <a:srgbClr val="0070C0"/>
                </a:solidFill>
                <a:effectLst/>
                <a:latin typeface="+mn-lt"/>
                <a:ea typeface="Times New Roman" panose="02020603050405020304" pitchFamily="18" charset="0"/>
                <a:cs typeface="Calibri" panose="020F0502020204030204" pitchFamily="34" charset="0"/>
              </a:rPr>
              <a:t> </a:t>
            </a:r>
            <a:r>
              <a:rPr kumimoji="0" lang="sl-SI" altLang="sl-SI" sz="1200" b="0" i="0" u="none" strike="noStrike" cap="none" normalizeH="0" baseline="0" dirty="0" smtClean="0">
                <a:ln>
                  <a:noFill/>
                </a:ln>
                <a:solidFill>
                  <a:srgbClr val="1D1D1B"/>
                </a:solidFill>
                <a:effectLst/>
                <a:latin typeface="+mn-lt"/>
                <a:ea typeface="Times New Roman" panose="02020603050405020304" pitchFamily="18" charset="0"/>
                <a:cs typeface="Calibri" panose="020F0502020204030204" pitchFamily="34" charset="0"/>
              </a:rPr>
              <a:t>- Ko se pojavi tehnologija oploditve </a:t>
            </a:r>
            <a:r>
              <a:rPr kumimoji="0" lang="sl-SI" altLang="sl-SI" sz="1200" b="0" i="1" u="none" strike="noStrike" cap="none" normalizeH="0" baseline="0" dirty="0" smtClean="0">
                <a:ln>
                  <a:noFill/>
                </a:ln>
                <a:solidFill>
                  <a:srgbClr val="1D1D1B"/>
                </a:solidFill>
                <a:effectLst/>
                <a:latin typeface="+mn-lt"/>
                <a:ea typeface="Times New Roman" panose="02020603050405020304" pitchFamily="18" charset="0"/>
                <a:cs typeface="Calibri" panose="020F0502020204030204" pitchFamily="34" charset="0"/>
              </a:rPr>
              <a:t>in vitro</a:t>
            </a:r>
            <a:r>
              <a:rPr kumimoji="0" lang="sl-SI" altLang="sl-SI" sz="1200" b="0" i="0" u="none" strike="noStrike" cap="none" normalizeH="0" baseline="0" dirty="0" smtClean="0">
                <a:ln>
                  <a:noFill/>
                </a:ln>
                <a:solidFill>
                  <a:srgbClr val="1D1D1B"/>
                </a:solidFill>
                <a:effectLst/>
                <a:latin typeface="+mn-lt"/>
                <a:ea typeface="Times New Roman" panose="02020603050405020304" pitchFamily="18" charset="0"/>
                <a:cs typeface="Calibri" panose="020F0502020204030204" pitchFamily="34" charset="0"/>
              </a:rPr>
              <a:t> in človeški zarodki lahko prvič </a:t>
            </a:r>
            <a:r>
              <a:rPr kumimoji="0" lang="sl-SI" altLang="sl-SI" sz="1200" b="0" i="0" u="none" strike="noStrike" cap="none" normalizeH="0" baseline="0" dirty="0" smtClean="0">
                <a:ln>
                  <a:noFill/>
                </a:ln>
                <a:solidFill>
                  <a:srgbClr val="1D1D1B"/>
                </a:solidFill>
                <a:effectLst/>
                <a:latin typeface="+mn-lt"/>
                <a:ea typeface="Times New Roman" panose="02020603050405020304" pitchFamily="18" charset="0"/>
                <a:cs typeface="Calibri" panose="020F0502020204030204" pitchFamily="34" charset="0"/>
              </a:rPr>
              <a:t>obstajajo </a:t>
            </a:r>
            <a:r>
              <a:rPr kumimoji="0" lang="sl-SI" altLang="sl-SI" sz="1200" b="0" i="0" u="none" strike="noStrike" cap="none" normalizeH="0" baseline="0" dirty="0" smtClean="0">
                <a:ln>
                  <a:noFill/>
                </a:ln>
                <a:solidFill>
                  <a:srgbClr val="1D1D1B"/>
                </a:solidFill>
                <a:effectLst/>
                <a:latin typeface="+mn-lt"/>
                <a:ea typeface="Times New Roman" panose="02020603050405020304" pitchFamily="18" charset="0"/>
                <a:cs typeface="Calibri" panose="020F0502020204030204" pitchFamily="34" charset="0"/>
              </a:rPr>
              <a:t>zunaj telesa, </a:t>
            </a:r>
            <a:r>
              <a:rPr lang="sl-SI" altLang="sl-SI" sz="1200" dirty="0">
                <a:solidFill>
                  <a:srgbClr val="1D1D1B"/>
                </a:solidFill>
                <a:latin typeface="+mn-lt"/>
                <a:ea typeface="Times New Roman" panose="02020603050405020304" pitchFamily="18" charset="0"/>
                <a:cs typeface="Calibri" panose="020F0502020204030204" pitchFamily="34" charset="0"/>
              </a:rPr>
              <a:t>predlagajo </a:t>
            </a:r>
            <a:r>
              <a:rPr lang="sl-SI" altLang="sl-SI" sz="1200" b="1" dirty="0" smtClean="0">
                <a:latin typeface="+mn-lt"/>
                <a:ea typeface="Times New Roman" panose="02020603050405020304" pitchFamily="18" charset="0"/>
                <a:cs typeface="Calibri" panose="020F0502020204030204" pitchFamily="34" charset="0"/>
              </a:rPr>
              <a:t>pravilo 14 </a:t>
            </a:r>
            <a:r>
              <a:rPr kumimoji="0" lang="sl-SI" altLang="sl-SI" sz="1200" b="1" i="0" u="none" strike="noStrike" cap="none" normalizeH="0" baseline="0" dirty="0" smtClean="0">
                <a:ln>
                  <a:noFill/>
                </a:ln>
                <a:effectLst/>
                <a:latin typeface="+mn-lt"/>
                <a:ea typeface="Times New Roman" panose="02020603050405020304" pitchFamily="18" charset="0"/>
                <a:cs typeface="Calibri" panose="020F0502020204030204" pitchFamily="34" charset="0"/>
              </a:rPr>
              <a:t>dnevnega preživetja teh zarodkov</a:t>
            </a:r>
            <a:r>
              <a:rPr kumimoji="0" lang="sl-SI" altLang="sl-SI" sz="1200" b="0" i="0" u="none" strike="noStrike" cap="none" normalizeH="0" baseline="0" dirty="0" smtClean="0">
                <a:ln>
                  <a:noFill/>
                </a:ln>
                <a:solidFill>
                  <a:srgbClr val="1D1D1B"/>
                </a:solidFill>
                <a:effectLst/>
                <a:latin typeface="+mn-lt"/>
                <a:ea typeface="Times New Roman" panose="02020603050405020304" pitchFamily="18" charset="0"/>
                <a:cs typeface="Calibri" panose="020F0502020204030204" pitchFamily="34" charset="0"/>
              </a:rPr>
              <a:t>, čeprav </a:t>
            </a:r>
            <a:r>
              <a:rPr kumimoji="0" lang="sl-SI" altLang="sl-SI" sz="1200" b="0" i="0" u="none" strike="noStrike" cap="none" normalizeH="0" baseline="0" dirty="0" smtClean="0">
                <a:ln>
                  <a:noFill/>
                </a:ln>
                <a:solidFill>
                  <a:srgbClr val="1D1D1B"/>
                </a:solidFill>
                <a:effectLst/>
                <a:latin typeface="+mn-lt"/>
                <a:ea typeface="Times New Roman" panose="02020603050405020304" pitchFamily="18" charset="0"/>
                <a:cs typeface="Calibri" panose="020F0502020204030204" pitchFamily="34" charset="0"/>
              </a:rPr>
              <a:t>lahko takrat preživijo </a:t>
            </a:r>
            <a:r>
              <a:rPr kumimoji="0" lang="sl-SI" altLang="sl-SI" sz="1200" b="0" i="0" u="none" strike="noStrike" cap="none" normalizeH="0" baseline="0" dirty="0" smtClean="0">
                <a:ln>
                  <a:noFill/>
                </a:ln>
                <a:solidFill>
                  <a:srgbClr val="1D1D1B"/>
                </a:solidFill>
                <a:effectLst/>
                <a:latin typeface="+mn-lt"/>
                <a:ea typeface="Times New Roman" panose="02020603050405020304" pitchFamily="18" charset="0"/>
                <a:cs typeface="Calibri" panose="020F0502020204030204" pitchFamily="34" charset="0"/>
              </a:rPr>
              <a:t>le nekaj dni. </a:t>
            </a:r>
            <a:endParaRPr kumimoji="0" lang="sl-SI" altLang="sl-SI" sz="1200" b="0" i="0" u="none" strike="noStrike" cap="none" normalizeH="0" baseline="0" dirty="0" smtClean="0">
              <a:ln>
                <a:noFill/>
              </a:ln>
              <a:solidFill>
                <a:schemeClr val="tx1"/>
              </a:solidFill>
              <a:effectLst/>
              <a:latin typeface="+mn-lt"/>
            </a:endParaRPr>
          </a:p>
          <a:p>
            <a:pPr marL="444500" lvl="0" indent="-444500">
              <a:spcAft>
                <a:spcPts val="300"/>
              </a:spcAft>
              <a:buNone/>
            </a:pPr>
            <a:r>
              <a:rPr kumimoji="0" lang="sl-SI" altLang="sl-SI" sz="1200" b="1" i="0" u="none" strike="noStrike" cap="none" normalizeH="0" baseline="0" dirty="0" smtClean="0">
                <a:ln>
                  <a:noFill/>
                </a:ln>
                <a:solidFill>
                  <a:srgbClr val="0070C0"/>
                </a:solidFill>
                <a:effectLst/>
                <a:latin typeface="+mn-lt"/>
                <a:ea typeface="Times New Roman" panose="02020603050405020304" pitchFamily="18" charset="0"/>
                <a:cs typeface="Calibri" panose="020F0502020204030204" pitchFamily="34" charset="0"/>
              </a:rPr>
              <a:t>3.2015</a:t>
            </a:r>
            <a:r>
              <a:rPr kumimoji="0" lang="sl-SI" altLang="sl-SI" sz="1200" b="0" i="0" u="none" strike="noStrike" cap="none" normalizeH="0" baseline="0" dirty="0" smtClean="0">
                <a:ln>
                  <a:noFill/>
                </a:ln>
                <a:solidFill>
                  <a:srgbClr val="0070C0"/>
                </a:solidFill>
                <a:effectLst/>
                <a:latin typeface="+mn-lt"/>
                <a:ea typeface="Times New Roman" panose="02020603050405020304" pitchFamily="18" charset="0"/>
                <a:cs typeface="Calibri" panose="020F0502020204030204" pitchFamily="34" charset="0"/>
              </a:rPr>
              <a:t> </a:t>
            </a:r>
            <a:r>
              <a:rPr lang="sl-SI" altLang="sl-SI" sz="1200" dirty="0">
                <a:latin typeface="+mn-lt"/>
                <a:ea typeface="Times New Roman" panose="02020603050405020304" pitchFamily="18" charset="0"/>
                <a:cs typeface="Calibri" panose="020F0502020204030204" pitchFamily="34" charset="0"/>
              </a:rPr>
              <a:t>-</a:t>
            </a:r>
            <a:r>
              <a:rPr kumimoji="0" lang="sl-SI" altLang="sl-SI" sz="1200"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 Kitajski raziskovalci postanejo prvi, ki </a:t>
            </a:r>
            <a:r>
              <a:rPr kumimoji="0" lang="sl-SI" altLang="sl-SI" sz="1200"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spreminjajo </a:t>
            </a:r>
            <a:r>
              <a:rPr kumimoji="0" lang="sl-SI" altLang="sl-SI" sz="1200"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gene človeških zarodkov.</a:t>
            </a:r>
            <a:endParaRPr kumimoji="0" lang="sl-SI" altLang="sl-SI" sz="1200" b="0" i="0" u="none" strike="noStrike" cap="none" normalizeH="0" baseline="0" dirty="0" smtClean="0">
              <a:ln>
                <a:noFill/>
              </a:ln>
              <a:solidFill>
                <a:schemeClr val="tx1"/>
              </a:solidFill>
              <a:effectLst/>
              <a:latin typeface="+mn-lt"/>
            </a:endParaRPr>
          </a:p>
          <a:p>
            <a:pPr marL="444500" marR="0" lvl="0" indent="-444500" defTabSz="914400" rtl="0" eaLnBrk="0" fontAlgn="base" latinLnBrk="0" hangingPunct="0">
              <a:spcBef>
                <a:spcPct val="0"/>
              </a:spcBef>
              <a:spcAft>
                <a:spcPts val="300"/>
              </a:spcAft>
              <a:buClrTx/>
              <a:buSzTx/>
              <a:buFontTx/>
              <a:buNone/>
              <a:tabLst/>
            </a:pPr>
            <a:r>
              <a:rPr kumimoji="0" lang="sl-SI" altLang="sl-SI" sz="1200" b="1" i="0" u="none" strike="noStrike" cap="none" normalizeH="0" baseline="0" dirty="0" smtClean="0">
                <a:ln>
                  <a:noFill/>
                </a:ln>
                <a:solidFill>
                  <a:srgbClr val="0070C0"/>
                </a:solidFill>
                <a:effectLst/>
                <a:latin typeface="+mn-lt"/>
                <a:ea typeface="Times New Roman" panose="02020603050405020304" pitchFamily="18" charset="0"/>
                <a:cs typeface="Calibri" panose="020F0502020204030204" pitchFamily="34" charset="0"/>
              </a:rPr>
              <a:t>6.2016</a:t>
            </a:r>
            <a:r>
              <a:rPr kumimoji="0" lang="sl-SI" altLang="sl-SI" sz="1200" b="0" i="0" u="none" strike="noStrike" cap="none" normalizeH="0" baseline="0" dirty="0" smtClean="0">
                <a:ln>
                  <a:noFill/>
                </a:ln>
                <a:solidFill>
                  <a:srgbClr val="0070C0"/>
                </a:solidFill>
                <a:effectLst/>
                <a:latin typeface="+mn-lt"/>
                <a:ea typeface="Times New Roman" panose="02020603050405020304" pitchFamily="18" charset="0"/>
                <a:cs typeface="Calibri" panose="020F0502020204030204" pitchFamily="34" charset="0"/>
              </a:rPr>
              <a:t> </a:t>
            </a:r>
            <a:r>
              <a:rPr kumimoji="0" lang="sl-SI" altLang="sl-SI" sz="1200"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 </a:t>
            </a:r>
            <a:r>
              <a:rPr kumimoji="0" lang="sl-SI" altLang="sl-SI" sz="1200" b="1" i="0" u="none" strike="noStrike" cap="none" normalizeH="0" baseline="0" dirty="0" smtClean="0">
                <a:ln>
                  <a:noFill/>
                </a:ln>
                <a:effectLst/>
                <a:latin typeface="+mn-lt"/>
                <a:ea typeface="Times New Roman" panose="02020603050405020304" pitchFamily="18" charset="0"/>
                <a:cs typeface="Calibri" panose="020F0502020204030204" pitchFamily="34" charset="0"/>
              </a:rPr>
              <a:t>He </a:t>
            </a:r>
            <a:r>
              <a:rPr kumimoji="0" lang="sl-SI" altLang="sl-SI" sz="1200" b="1" i="0" u="none" strike="noStrike" cap="none" normalizeH="0" baseline="0" dirty="0" err="1" smtClean="0">
                <a:ln>
                  <a:noFill/>
                </a:ln>
                <a:effectLst/>
                <a:latin typeface="+mn-lt"/>
                <a:ea typeface="Times New Roman" panose="02020603050405020304" pitchFamily="18" charset="0"/>
                <a:cs typeface="Calibri" panose="020F0502020204030204" pitchFamily="34" charset="0"/>
              </a:rPr>
              <a:t>Jiankui</a:t>
            </a:r>
            <a:r>
              <a:rPr kumimoji="0" lang="sl-SI" altLang="sl-SI" sz="1200" b="1" i="0" u="none" strike="noStrike" cap="none" normalizeH="0" baseline="0" dirty="0" smtClean="0">
                <a:ln>
                  <a:noFill/>
                </a:ln>
                <a:effectLst/>
                <a:latin typeface="+mn-lt"/>
                <a:ea typeface="Times New Roman" panose="02020603050405020304" pitchFamily="18" charset="0"/>
                <a:cs typeface="Calibri" panose="020F0502020204030204" pitchFamily="34" charset="0"/>
              </a:rPr>
              <a:t> začne s projektom spreminjanja genov človeških zarodkov s ciljem rojstva živega otroka</a:t>
            </a:r>
            <a:r>
              <a:rPr kumimoji="0" lang="sl-SI" altLang="sl-SI" sz="1200"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a:t>
            </a:r>
            <a:endParaRPr kumimoji="0" lang="sl-SI" altLang="sl-SI" sz="1200" b="0" i="0" u="none" strike="noStrike" cap="none" normalizeH="0" baseline="0" dirty="0" smtClean="0">
              <a:ln>
                <a:noFill/>
              </a:ln>
              <a:solidFill>
                <a:schemeClr val="tx1"/>
              </a:solidFill>
              <a:effectLst/>
              <a:latin typeface="+mn-lt"/>
            </a:endParaRPr>
          </a:p>
          <a:p>
            <a:pPr marL="444500" lvl="0" indent="-444500">
              <a:spcAft>
                <a:spcPts val="300"/>
              </a:spcAft>
              <a:buNone/>
            </a:pPr>
            <a:r>
              <a:rPr kumimoji="0" lang="sl-SI" altLang="sl-SI" sz="1200" b="1" i="0" u="none" strike="noStrike" cap="none" normalizeH="0" baseline="0" dirty="0" smtClean="0">
                <a:ln>
                  <a:noFill/>
                </a:ln>
                <a:solidFill>
                  <a:srgbClr val="0070C0"/>
                </a:solidFill>
                <a:effectLst/>
                <a:latin typeface="+mn-lt"/>
                <a:ea typeface="Times New Roman" panose="02020603050405020304" pitchFamily="18" charset="0"/>
                <a:cs typeface="Calibri" panose="020F0502020204030204" pitchFamily="34" charset="0"/>
              </a:rPr>
              <a:t>3.2017</a:t>
            </a:r>
            <a:r>
              <a:rPr kumimoji="0" lang="sl-SI" altLang="sl-SI" sz="1200" b="0" i="0" u="none" strike="noStrike" cap="none" normalizeH="0" baseline="0" dirty="0" smtClean="0">
                <a:ln>
                  <a:noFill/>
                </a:ln>
                <a:solidFill>
                  <a:srgbClr val="0070C0"/>
                </a:solidFill>
                <a:effectLst/>
                <a:latin typeface="+mn-lt"/>
                <a:ea typeface="Times New Roman" panose="02020603050405020304" pitchFamily="18" charset="0"/>
                <a:cs typeface="Calibri" panose="020F0502020204030204" pitchFamily="34" charset="0"/>
              </a:rPr>
              <a:t> </a:t>
            </a:r>
            <a:r>
              <a:rPr lang="sl-SI" altLang="sl-SI" sz="1200" dirty="0">
                <a:latin typeface="+mn-lt"/>
                <a:ea typeface="Times New Roman" panose="02020603050405020304" pitchFamily="18" charset="0"/>
                <a:cs typeface="Calibri" panose="020F0502020204030204" pitchFamily="34" charset="0"/>
              </a:rPr>
              <a:t>-</a:t>
            </a:r>
            <a:r>
              <a:rPr kumimoji="0" lang="sl-SI" altLang="sl-SI" sz="1200"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 Za poskuse novači pare s HIV pozitivnim očetom.</a:t>
            </a:r>
            <a:endParaRPr kumimoji="0" lang="sl-SI" altLang="sl-SI" sz="1200" b="0" i="0" u="none" strike="noStrike" cap="none" normalizeH="0" baseline="0" dirty="0" smtClean="0">
              <a:ln>
                <a:noFill/>
              </a:ln>
              <a:solidFill>
                <a:schemeClr val="tx1"/>
              </a:solidFill>
              <a:effectLst/>
              <a:latin typeface="+mn-lt"/>
            </a:endParaRPr>
          </a:p>
          <a:p>
            <a:pPr marL="444500" marR="0" lvl="0" indent="-444500" defTabSz="914400" rtl="0" eaLnBrk="0" fontAlgn="base" latinLnBrk="0" hangingPunct="0">
              <a:spcBef>
                <a:spcPct val="0"/>
              </a:spcBef>
              <a:spcAft>
                <a:spcPts val="300"/>
              </a:spcAft>
              <a:buClrTx/>
              <a:buSzTx/>
              <a:buFontTx/>
              <a:buNone/>
              <a:tabLst/>
            </a:pPr>
            <a:r>
              <a:rPr kumimoji="0" lang="sl-SI" altLang="sl-SI" sz="1200" b="1" i="0" u="none" strike="noStrike" cap="none" normalizeH="0" baseline="0" dirty="0" smtClean="0">
                <a:ln>
                  <a:noFill/>
                </a:ln>
                <a:solidFill>
                  <a:srgbClr val="0070C0"/>
                </a:solidFill>
                <a:effectLst/>
                <a:latin typeface="+mn-lt"/>
                <a:ea typeface="Times New Roman" panose="02020603050405020304" pitchFamily="18" charset="0"/>
                <a:cs typeface="Calibri" panose="020F0502020204030204" pitchFamily="34" charset="0"/>
              </a:rPr>
              <a:t>11.2018</a:t>
            </a:r>
            <a:r>
              <a:rPr kumimoji="0" lang="sl-SI" altLang="sl-SI" sz="1200"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 - </a:t>
            </a:r>
            <a:r>
              <a:rPr kumimoji="0" lang="sl-SI" altLang="sl-SI" sz="1200"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Poročajo o rojenih dvojčicah in nadaljnji nosečnosti s tretjim gensko popravljenim zarodkom.</a:t>
            </a:r>
            <a:endParaRPr kumimoji="0" lang="sl-SI" altLang="sl-SI" sz="1200" b="0" i="0" u="none" strike="noStrike" cap="none" normalizeH="0" baseline="0" dirty="0" smtClean="0">
              <a:ln>
                <a:noFill/>
              </a:ln>
              <a:solidFill>
                <a:schemeClr val="tx1"/>
              </a:solidFill>
              <a:effectLst/>
              <a:latin typeface="+mn-lt"/>
            </a:endParaRPr>
          </a:p>
          <a:p>
            <a:pPr marL="444500" marR="0" lvl="0" indent="-444500" defTabSz="914400" rtl="0" eaLnBrk="0" fontAlgn="base" latinLnBrk="0" hangingPunct="0">
              <a:spcBef>
                <a:spcPct val="0"/>
              </a:spcBef>
              <a:spcAft>
                <a:spcPts val="300"/>
              </a:spcAft>
              <a:buClrTx/>
              <a:buSzTx/>
              <a:buFontTx/>
              <a:buNone/>
              <a:tabLst/>
            </a:pPr>
            <a:r>
              <a:rPr kumimoji="0" lang="sl-SI" altLang="sl-SI" sz="1200" b="1" i="0" u="none" strike="noStrike" cap="none" normalizeH="0" baseline="0" dirty="0" smtClean="0">
                <a:ln>
                  <a:noFill/>
                </a:ln>
                <a:solidFill>
                  <a:srgbClr val="0070C0"/>
                </a:solidFill>
                <a:effectLst/>
                <a:latin typeface="+mn-lt"/>
                <a:ea typeface="Times New Roman" panose="02020603050405020304" pitchFamily="18" charset="0"/>
                <a:cs typeface="Calibri" panose="020F0502020204030204" pitchFamily="34" charset="0"/>
              </a:rPr>
              <a:t>25.-26.11.2018</a:t>
            </a:r>
            <a:r>
              <a:rPr kumimoji="0" lang="sl-SI" altLang="sl-SI" sz="1200" b="0" i="0" u="none" strike="noStrike" cap="none" normalizeH="0" baseline="0" dirty="0" smtClean="0">
                <a:ln>
                  <a:noFill/>
                </a:ln>
                <a:solidFill>
                  <a:srgbClr val="0070C0"/>
                </a:solidFill>
                <a:effectLst/>
                <a:latin typeface="+mn-lt"/>
                <a:ea typeface="Times New Roman" panose="02020603050405020304" pitchFamily="18" charset="0"/>
                <a:cs typeface="Calibri" panose="020F0502020204030204" pitchFamily="34" charset="0"/>
              </a:rPr>
              <a:t> </a:t>
            </a:r>
            <a:r>
              <a:rPr kumimoji="0" lang="sl-SI" altLang="sl-SI" sz="1200"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 Revija </a:t>
            </a:r>
            <a:r>
              <a:rPr kumimoji="0" lang="sl-SI" altLang="sl-SI" sz="1200" b="0" i="1"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MIT </a:t>
            </a:r>
            <a:r>
              <a:rPr kumimoji="0" lang="sl-SI" altLang="sl-SI" sz="1200" b="0" i="1" u="none" strike="noStrike" cap="none" normalizeH="0" baseline="0" dirty="0" err="1" smtClean="0">
                <a:ln>
                  <a:noFill/>
                </a:ln>
                <a:solidFill>
                  <a:schemeClr val="tx1"/>
                </a:solidFill>
                <a:effectLst/>
                <a:latin typeface="+mn-lt"/>
                <a:ea typeface="Times New Roman" panose="02020603050405020304" pitchFamily="18" charset="0"/>
                <a:cs typeface="Calibri" panose="020F0502020204030204" pitchFamily="34" charset="0"/>
              </a:rPr>
              <a:t>Technology</a:t>
            </a:r>
            <a:r>
              <a:rPr kumimoji="0" lang="sl-SI" altLang="sl-SI" sz="1200" b="0" i="1"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 </a:t>
            </a:r>
            <a:r>
              <a:rPr kumimoji="0" lang="sl-SI" altLang="sl-SI" sz="1200" b="0" i="1" u="none" strike="noStrike" cap="none" normalizeH="0" baseline="0" dirty="0" err="1" smtClean="0">
                <a:ln>
                  <a:noFill/>
                </a:ln>
                <a:solidFill>
                  <a:schemeClr val="tx1"/>
                </a:solidFill>
                <a:effectLst/>
                <a:latin typeface="+mn-lt"/>
                <a:ea typeface="Times New Roman" panose="02020603050405020304" pitchFamily="18" charset="0"/>
                <a:cs typeface="Calibri" panose="020F0502020204030204" pitchFamily="34" charset="0"/>
              </a:rPr>
              <a:t>Review</a:t>
            </a:r>
            <a:r>
              <a:rPr kumimoji="0" lang="sl-SI" altLang="sl-SI" sz="1200"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 razkrije obstoj raziskovalnega programa; revija </a:t>
            </a:r>
            <a:r>
              <a:rPr kumimoji="0" lang="sl-SI" altLang="sl-SI" sz="1200" b="0" i="1" u="none" strike="noStrike" cap="none" normalizeH="0" baseline="0" dirty="0" err="1" smtClean="0">
                <a:ln>
                  <a:noFill/>
                </a:ln>
                <a:solidFill>
                  <a:schemeClr val="tx1"/>
                </a:solidFill>
                <a:effectLst/>
                <a:latin typeface="+mn-lt"/>
                <a:ea typeface="Times New Roman" panose="02020603050405020304" pitchFamily="18" charset="0"/>
                <a:cs typeface="Calibri" panose="020F0502020204030204" pitchFamily="34" charset="0"/>
              </a:rPr>
              <a:t>Associated</a:t>
            </a:r>
            <a:r>
              <a:rPr kumimoji="0" lang="sl-SI" altLang="sl-SI" sz="1200" b="0" i="1"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 </a:t>
            </a:r>
            <a:r>
              <a:rPr kumimoji="0" lang="sl-SI" altLang="sl-SI" sz="1200" b="0" i="1" u="none" strike="noStrike" cap="none" normalizeH="0" baseline="0" dirty="0" err="1" smtClean="0">
                <a:ln>
                  <a:noFill/>
                </a:ln>
                <a:solidFill>
                  <a:schemeClr val="tx1"/>
                </a:solidFill>
                <a:effectLst/>
                <a:latin typeface="+mn-lt"/>
                <a:ea typeface="Times New Roman" panose="02020603050405020304" pitchFamily="18" charset="0"/>
                <a:cs typeface="Calibri" panose="020F0502020204030204" pitchFamily="34" charset="0"/>
              </a:rPr>
              <a:t>Press</a:t>
            </a:r>
            <a:r>
              <a:rPr kumimoji="0" lang="sl-SI" altLang="sl-SI" sz="1200"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 objavi zgodbo o rojstvu deklic.</a:t>
            </a:r>
            <a:endParaRPr kumimoji="0" lang="sl-SI" altLang="sl-SI" sz="1200" b="0" i="0" u="none" strike="noStrike" cap="none" normalizeH="0" baseline="0" dirty="0" smtClean="0">
              <a:ln>
                <a:noFill/>
              </a:ln>
              <a:solidFill>
                <a:schemeClr val="tx1"/>
              </a:solidFill>
              <a:effectLst/>
              <a:latin typeface="+mn-lt"/>
            </a:endParaRPr>
          </a:p>
          <a:p>
            <a:pPr marL="444500" marR="0" lvl="0" indent="-444500" defTabSz="914400" rtl="0" eaLnBrk="0" fontAlgn="base" latinLnBrk="0" hangingPunct="0">
              <a:spcBef>
                <a:spcPct val="0"/>
              </a:spcBef>
              <a:spcAft>
                <a:spcPts val="300"/>
              </a:spcAft>
              <a:buClrTx/>
              <a:buSzTx/>
              <a:buFontTx/>
              <a:buNone/>
              <a:tabLst/>
            </a:pPr>
            <a:r>
              <a:rPr kumimoji="0" lang="sl-SI" altLang="sl-SI" sz="1200" b="1" i="0" u="none" strike="noStrike" cap="none" normalizeH="0" baseline="0" dirty="0" smtClean="0">
                <a:ln>
                  <a:noFill/>
                </a:ln>
                <a:solidFill>
                  <a:srgbClr val="0070C0"/>
                </a:solidFill>
                <a:effectLst/>
                <a:latin typeface="+mn-lt"/>
                <a:ea typeface="Times New Roman" panose="02020603050405020304" pitchFamily="18" charset="0"/>
                <a:cs typeface="Calibri" panose="020F0502020204030204" pitchFamily="34" charset="0"/>
              </a:rPr>
              <a:t>28.11.2018</a:t>
            </a:r>
            <a:r>
              <a:rPr kumimoji="0" lang="sl-SI" altLang="sl-SI" sz="1200" b="0" i="0" u="none" strike="noStrike" cap="none" normalizeH="0" baseline="0" dirty="0" smtClean="0">
                <a:ln>
                  <a:noFill/>
                </a:ln>
                <a:solidFill>
                  <a:srgbClr val="0070C0"/>
                </a:solidFill>
                <a:effectLst/>
                <a:latin typeface="+mn-lt"/>
                <a:ea typeface="Times New Roman" panose="02020603050405020304" pitchFamily="18" charset="0"/>
                <a:cs typeface="Calibri" panose="020F0502020204030204" pitchFamily="34" charset="0"/>
              </a:rPr>
              <a:t> </a:t>
            </a:r>
            <a:r>
              <a:rPr kumimoji="0" lang="sl-SI" altLang="sl-SI" sz="1200"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 Na znanstvenem srečanju o popravljanju genomov v </a:t>
            </a:r>
            <a:r>
              <a:rPr kumimoji="0" lang="sl-SI" altLang="sl-SI" sz="1200" b="0" i="0" u="none" strike="noStrike" cap="none" normalizeH="0" baseline="0" dirty="0" err="1" smtClean="0">
                <a:ln>
                  <a:noFill/>
                </a:ln>
                <a:solidFill>
                  <a:schemeClr val="tx1"/>
                </a:solidFill>
                <a:effectLst/>
                <a:latin typeface="+mn-lt"/>
                <a:ea typeface="Times New Roman" panose="02020603050405020304" pitchFamily="18" charset="0"/>
                <a:cs typeface="Calibri" panose="020F0502020204030204" pitchFamily="34" charset="0"/>
              </a:rPr>
              <a:t>Hong</a:t>
            </a:r>
            <a:r>
              <a:rPr kumimoji="0" lang="sl-SI" altLang="sl-SI" sz="1200"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 Kongu He pojasni podrobnosti svojega dela in s strani znanstvene srenje prejme ostro kritiko.</a:t>
            </a:r>
            <a:endParaRPr kumimoji="0" lang="sl-SI" altLang="sl-SI" sz="1200" b="0" i="0" u="none" strike="noStrike" cap="none" normalizeH="0" baseline="0" dirty="0" smtClean="0">
              <a:ln>
                <a:noFill/>
              </a:ln>
              <a:solidFill>
                <a:schemeClr val="tx1"/>
              </a:solidFill>
              <a:effectLst/>
              <a:latin typeface="+mn-lt"/>
            </a:endParaRPr>
          </a:p>
          <a:p>
            <a:pPr marL="444500" marR="0" lvl="0" indent="-444500" defTabSz="914400" rtl="0" eaLnBrk="0" fontAlgn="base" latinLnBrk="0" hangingPunct="0">
              <a:spcBef>
                <a:spcPct val="0"/>
              </a:spcBef>
              <a:spcAft>
                <a:spcPts val="300"/>
              </a:spcAft>
              <a:buClrTx/>
              <a:buSzTx/>
              <a:buFontTx/>
              <a:buNone/>
              <a:tabLst/>
            </a:pPr>
            <a:r>
              <a:rPr kumimoji="0" lang="sl-SI" altLang="sl-SI" sz="1200" b="1" i="0" u="none" strike="noStrike" cap="none" normalizeH="0" baseline="0" dirty="0" smtClean="0">
                <a:ln>
                  <a:noFill/>
                </a:ln>
                <a:solidFill>
                  <a:srgbClr val="0070C0"/>
                </a:solidFill>
                <a:effectLst/>
                <a:latin typeface="+mn-lt"/>
                <a:ea typeface="Times New Roman" panose="02020603050405020304" pitchFamily="18" charset="0"/>
                <a:cs typeface="Calibri" panose="020F0502020204030204" pitchFamily="34" charset="0"/>
              </a:rPr>
              <a:t>11.2018</a:t>
            </a:r>
            <a:r>
              <a:rPr kumimoji="0" lang="sl-SI" altLang="sl-SI" sz="1200" b="0" i="0" u="none" strike="noStrike" cap="none" normalizeH="0" baseline="0" dirty="0" smtClean="0">
                <a:ln>
                  <a:noFill/>
                </a:ln>
                <a:solidFill>
                  <a:srgbClr val="0070C0"/>
                </a:solidFill>
                <a:effectLst/>
                <a:latin typeface="+mn-lt"/>
                <a:ea typeface="Times New Roman" panose="02020603050405020304" pitchFamily="18" charset="0"/>
                <a:cs typeface="Calibri" panose="020F0502020204030204" pitchFamily="34" charset="0"/>
              </a:rPr>
              <a:t> </a:t>
            </a:r>
            <a:r>
              <a:rPr kumimoji="0" lang="sl-SI" altLang="sl-SI" sz="1200"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 Kitajska nacionalna zdravstvena komisija odredi preiskavo njegovega dela.</a:t>
            </a:r>
            <a:endParaRPr kumimoji="0" lang="sl-SI" altLang="sl-SI" sz="1200" b="0" i="0" u="none" strike="noStrike" cap="none" normalizeH="0" baseline="0" dirty="0" smtClean="0">
              <a:ln>
                <a:noFill/>
              </a:ln>
              <a:solidFill>
                <a:schemeClr val="tx1"/>
              </a:solidFill>
              <a:effectLst/>
              <a:latin typeface="+mn-lt"/>
            </a:endParaRPr>
          </a:p>
          <a:p>
            <a:pPr marL="444500" marR="0" lvl="0" indent="-444500" defTabSz="914400" rtl="0" eaLnBrk="0" fontAlgn="base" latinLnBrk="0" hangingPunct="0">
              <a:spcBef>
                <a:spcPct val="0"/>
              </a:spcBef>
              <a:spcAft>
                <a:spcPts val="300"/>
              </a:spcAft>
              <a:buClrTx/>
              <a:buSzTx/>
              <a:buFontTx/>
              <a:buNone/>
              <a:tabLst/>
            </a:pPr>
            <a:r>
              <a:rPr kumimoji="0" lang="sl-SI" altLang="sl-SI" sz="1200" b="1" i="0" u="none" strike="noStrike" cap="none" normalizeH="0" baseline="0" dirty="0" smtClean="0">
                <a:ln>
                  <a:noFill/>
                </a:ln>
                <a:solidFill>
                  <a:srgbClr val="0070C0"/>
                </a:solidFill>
                <a:effectLst/>
                <a:latin typeface="+mn-lt"/>
                <a:ea typeface="Times New Roman" panose="02020603050405020304" pitchFamily="18" charset="0"/>
                <a:cs typeface="Calibri" panose="020F0502020204030204" pitchFamily="34" charset="0"/>
              </a:rPr>
              <a:t>1.2019</a:t>
            </a:r>
            <a:r>
              <a:rPr kumimoji="0" lang="sl-SI" altLang="sl-SI" sz="1200" b="0" i="0" u="none" strike="noStrike" cap="none" normalizeH="0" baseline="0" dirty="0" smtClean="0">
                <a:ln>
                  <a:noFill/>
                </a:ln>
                <a:solidFill>
                  <a:srgbClr val="0070C0"/>
                </a:solidFill>
                <a:effectLst/>
                <a:latin typeface="+mn-lt"/>
                <a:ea typeface="Times New Roman" panose="02020603050405020304" pitchFamily="18" charset="0"/>
                <a:cs typeface="Calibri" panose="020F0502020204030204" pitchFamily="34" charset="0"/>
              </a:rPr>
              <a:t> </a:t>
            </a:r>
            <a:r>
              <a:rPr kumimoji="0" lang="sl-SI" altLang="sl-SI" sz="1200"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 Zdravstveno ministrstvo iz </a:t>
            </a:r>
            <a:r>
              <a:rPr kumimoji="0" lang="sl-SI" altLang="sl-SI" sz="1200" b="0" i="0" u="none" strike="noStrike" cap="none" normalizeH="0" baseline="0" dirty="0" err="1" smtClean="0">
                <a:ln>
                  <a:noFill/>
                </a:ln>
                <a:solidFill>
                  <a:schemeClr val="tx1"/>
                </a:solidFill>
                <a:effectLst/>
                <a:latin typeface="+mn-lt"/>
                <a:ea typeface="Times New Roman" panose="02020603050405020304" pitchFamily="18" charset="0"/>
                <a:cs typeface="Calibri" panose="020F0502020204030204" pitchFamily="34" charset="0"/>
              </a:rPr>
              <a:t>Guangdongu</a:t>
            </a:r>
            <a:r>
              <a:rPr kumimoji="0" lang="sl-SI" altLang="sl-SI" sz="1200"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 mu prepove delo in ga odpusti z univerze.</a:t>
            </a:r>
            <a:endParaRPr kumimoji="0" lang="sl-SI" altLang="sl-SI" sz="1200" b="0" i="0" u="none" strike="noStrike" cap="none" normalizeH="0" baseline="0" dirty="0" smtClean="0">
              <a:ln>
                <a:noFill/>
              </a:ln>
              <a:solidFill>
                <a:schemeClr val="tx1"/>
              </a:solidFill>
              <a:effectLst/>
              <a:latin typeface="+mn-lt"/>
            </a:endParaRPr>
          </a:p>
          <a:p>
            <a:pPr marL="444500" marR="0" lvl="0" indent="-444500" defTabSz="914400" rtl="0" eaLnBrk="0" fontAlgn="base" latinLnBrk="0" hangingPunct="0">
              <a:spcBef>
                <a:spcPct val="0"/>
              </a:spcBef>
              <a:spcAft>
                <a:spcPts val="300"/>
              </a:spcAft>
              <a:buClrTx/>
              <a:buSzTx/>
              <a:buFontTx/>
              <a:buNone/>
              <a:tabLst/>
            </a:pPr>
            <a:r>
              <a:rPr kumimoji="0" lang="sl-SI" altLang="sl-SI" sz="1200" b="1" i="0" u="none" strike="noStrike" cap="none" normalizeH="0" baseline="0" dirty="0" smtClean="0">
                <a:ln>
                  <a:noFill/>
                </a:ln>
                <a:solidFill>
                  <a:srgbClr val="0070C0"/>
                </a:solidFill>
                <a:effectLst/>
                <a:latin typeface="+mn-lt"/>
                <a:ea typeface="Times New Roman" panose="02020603050405020304" pitchFamily="18" charset="0"/>
                <a:cs typeface="Calibri" panose="020F0502020204030204" pitchFamily="34" charset="0"/>
              </a:rPr>
              <a:t>18.3.2019</a:t>
            </a:r>
            <a:r>
              <a:rPr kumimoji="0" lang="sl-SI" altLang="sl-SI" sz="1200" b="0" i="0" u="none" strike="noStrike" cap="none" normalizeH="0" baseline="0" dirty="0" smtClean="0">
                <a:ln>
                  <a:noFill/>
                </a:ln>
                <a:solidFill>
                  <a:srgbClr val="0070C0"/>
                </a:solidFill>
                <a:effectLst/>
                <a:latin typeface="+mn-lt"/>
                <a:ea typeface="Times New Roman" panose="02020603050405020304" pitchFamily="18" charset="0"/>
                <a:cs typeface="Calibri" panose="020F0502020204030204" pitchFamily="34" charset="0"/>
              </a:rPr>
              <a:t> </a:t>
            </a:r>
            <a:r>
              <a:rPr kumimoji="0" lang="sl-SI" altLang="sl-SI" sz="1200"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 Odbor Svetovne zdravstvene organizacije (WHO) se sestane, da bi določil smernice za popravljanje človeških genov.</a:t>
            </a:r>
            <a:endParaRPr kumimoji="0" lang="sl-SI" altLang="sl-SI" sz="1200" b="0" i="0" u="none" strike="noStrike" cap="none" normalizeH="0" baseline="0" dirty="0" smtClean="0">
              <a:ln>
                <a:noFill/>
              </a:ln>
              <a:solidFill>
                <a:schemeClr val="tx1"/>
              </a:solidFill>
              <a:effectLst/>
              <a:latin typeface="+mn-lt"/>
            </a:endParaRPr>
          </a:p>
          <a:p>
            <a:pPr marL="444500" marR="0" lvl="0" indent="-444500" defTabSz="914400" rtl="0" eaLnBrk="0" fontAlgn="base" latinLnBrk="0" hangingPunct="0">
              <a:spcBef>
                <a:spcPct val="0"/>
              </a:spcBef>
              <a:spcAft>
                <a:spcPts val="300"/>
              </a:spcAft>
              <a:buClrTx/>
              <a:buSzTx/>
              <a:buFontTx/>
              <a:buNone/>
              <a:tabLst/>
            </a:pPr>
            <a:r>
              <a:rPr kumimoji="0" lang="sl-SI" altLang="sl-SI" sz="1200" b="1" i="0" u="none" strike="noStrike" cap="none" normalizeH="0" baseline="0" dirty="0" smtClean="0">
                <a:ln>
                  <a:noFill/>
                </a:ln>
                <a:solidFill>
                  <a:srgbClr val="0070C0"/>
                </a:solidFill>
                <a:effectLst/>
                <a:latin typeface="+mn-lt"/>
                <a:ea typeface="Times New Roman" panose="02020603050405020304" pitchFamily="18" charset="0"/>
                <a:cs typeface="Calibri" panose="020F0502020204030204" pitchFamily="34" charset="0"/>
              </a:rPr>
              <a:t>8.2019</a:t>
            </a:r>
            <a:r>
              <a:rPr kumimoji="0" lang="sl-SI" altLang="sl-SI" sz="1200" b="0" i="0" u="none" strike="noStrike" cap="none" normalizeH="0" baseline="0" dirty="0" smtClean="0">
                <a:ln>
                  <a:noFill/>
                </a:ln>
                <a:solidFill>
                  <a:srgbClr val="0070C0"/>
                </a:solidFill>
                <a:effectLst/>
                <a:latin typeface="+mn-lt"/>
                <a:ea typeface="Times New Roman" panose="02020603050405020304" pitchFamily="18" charset="0"/>
                <a:cs typeface="Calibri" panose="020F0502020204030204" pitchFamily="34" charset="0"/>
              </a:rPr>
              <a:t> </a:t>
            </a:r>
            <a:r>
              <a:rPr kumimoji="0" lang="sl-SI" altLang="sl-SI" sz="1200"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 Napovedano je rojstvo tretjega otroka s popravljenim genomom.</a:t>
            </a:r>
            <a:endParaRPr kumimoji="0" lang="sl-SI" altLang="sl-SI" sz="1200" b="0" i="0" u="none" strike="noStrike" cap="none" normalizeH="0" baseline="0" dirty="0" smtClean="0">
              <a:ln>
                <a:noFill/>
              </a:ln>
              <a:solidFill>
                <a:schemeClr val="tx1"/>
              </a:solidFill>
              <a:effectLst/>
              <a:latin typeface="+mn-lt"/>
            </a:endParaRPr>
          </a:p>
          <a:p>
            <a:pPr marL="444500" marR="0" lvl="0" indent="-444500" defTabSz="914400" rtl="0" eaLnBrk="0" fontAlgn="base" latinLnBrk="0" hangingPunct="0">
              <a:spcBef>
                <a:spcPct val="0"/>
              </a:spcBef>
              <a:spcAft>
                <a:spcPts val="300"/>
              </a:spcAft>
              <a:buClrTx/>
              <a:buSzTx/>
              <a:buFontTx/>
              <a:buNone/>
              <a:tabLst/>
            </a:pPr>
            <a:r>
              <a:rPr kumimoji="0" lang="sl-SI" altLang="sl-SI" sz="1200" b="1" i="0" u="none" strike="noStrike" cap="none" normalizeH="0" baseline="0" dirty="0" smtClean="0">
                <a:ln>
                  <a:noFill/>
                </a:ln>
                <a:solidFill>
                  <a:srgbClr val="0070C0"/>
                </a:solidFill>
                <a:effectLst/>
                <a:latin typeface="+mn-lt"/>
                <a:ea typeface="Times New Roman" panose="02020603050405020304" pitchFamily="18" charset="0"/>
                <a:cs typeface="Calibri" panose="020F0502020204030204" pitchFamily="34" charset="0"/>
              </a:rPr>
              <a:t>30.12.2019</a:t>
            </a:r>
            <a:r>
              <a:rPr kumimoji="0" lang="sl-SI" altLang="sl-SI" sz="1200" b="0" i="0" u="none" strike="noStrike" cap="none" normalizeH="0" baseline="0" dirty="0" smtClean="0">
                <a:ln>
                  <a:noFill/>
                </a:ln>
                <a:solidFill>
                  <a:srgbClr val="0070C0"/>
                </a:solidFill>
                <a:effectLst/>
                <a:latin typeface="+mn-lt"/>
                <a:ea typeface="Times New Roman" panose="02020603050405020304" pitchFamily="18" charset="0"/>
                <a:cs typeface="Calibri" panose="020F0502020204030204" pitchFamily="34" charset="0"/>
              </a:rPr>
              <a:t> </a:t>
            </a:r>
            <a:r>
              <a:rPr kumimoji="0" lang="sl-SI" altLang="sl-SI" sz="1200"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 Kitajsko sodišče biofizika He </a:t>
            </a:r>
            <a:r>
              <a:rPr kumimoji="0" lang="sl-SI" altLang="sl-SI" sz="1200" b="0" i="0" u="none" strike="noStrike" cap="none" normalizeH="0" baseline="0" dirty="0" err="1" smtClean="0">
                <a:ln>
                  <a:noFill/>
                </a:ln>
                <a:solidFill>
                  <a:schemeClr val="tx1"/>
                </a:solidFill>
                <a:effectLst/>
                <a:latin typeface="+mn-lt"/>
                <a:ea typeface="Times New Roman" panose="02020603050405020304" pitchFamily="18" charset="0"/>
                <a:cs typeface="Calibri" panose="020F0502020204030204" pitchFamily="34" charset="0"/>
              </a:rPr>
              <a:t>Jiankui</a:t>
            </a:r>
            <a:r>
              <a:rPr kumimoji="0" lang="sl-SI" altLang="sl-SI" sz="1200"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 ki je ustvaril prve gensko spremenjene dojenčke, </a:t>
            </a:r>
            <a:r>
              <a:rPr kumimoji="0" lang="sl-SI" altLang="sl-SI" sz="1200" b="1" i="0" u="none" strike="noStrike" cap="none" normalizeH="0" baseline="0" dirty="0" smtClean="0">
                <a:ln>
                  <a:noFill/>
                </a:ln>
                <a:effectLst/>
                <a:latin typeface="+mn-lt"/>
                <a:ea typeface="Times New Roman" panose="02020603050405020304" pitchFamily="18" charset="0"/>
                <a:cs typeface="Calibri" panose="020F0502020204030204" pitchFamily="34" charset="0"/>
              </a:rPr>
              <a:t>obsodi na tri leta zapora zaradi </a:t>
            </a:r>
            <a:r>
              <a:rPr kumimoji="0" lang="sl-SI" altLang="sl-SI" sz="1200" b="1" i="1" u="none" strike="noStrike" cap="none" normalizeH="0" baseline="0" dirty="0" smtClean="0">
                <a:ln>
                  <a:noFill/>
                </a:ln>
                <a:effectLst/>
                <a:latin typeface="+mn-lt"/>
                <a:ea typeface="Times New Roman" panose="02020603050405020304" pitchFamily="18" charset="0"/>
                <a:cs typeface="Calibri" panose="020F0502020204030204" pitchFamily="34" charset="0"/>
              </a:rPr>
              <a:t>nezakonite medicinske prakse</a:t>
            </a:r>
            <a:r>
              <a:rPr kumimoji="0" lang="sl-SI" altLang="sl-SI" sz="1200"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 Prisodi mu je tudi globo v višini treh milijonov </a:t>
            </a:r>
            <a:r>
              <a:rPr kumimoji="0" lang="sl-SI" altLang="sl-SI" sz="1200" b="0" i="0" u="none" strike="noStrike" cap="none" normalizeH="0" baseline="0" dirty="0" err="1" smtClean="0">
                <a:ln>
                  <a:noFill/>
                </a:ln>
                <a:solidFill>
                  <a:schemeClr val="tx1"/>
                </a:solidFill>
                <a:effectLst/>
                <a:latin typeface="+mn-lt"/>
                <a:ea typeface="Times New Roman" panose="02020603050405020304" pitchFamily="18" charset="0"/>
                <a:cs typeface="Calibri" panose="020F0502020204030204" pitchFamily="34" charset="0"/>
              </a:rPr>
              <a:t>juanov</a:t>
            </a:r>
            <a:r>
              <a:rPr kumimoji="0" lang="sl-SI" altLang="sl-SI" sz="1200"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 (430.000 $). Sodelavca </a:t>
            </a:r>
            <a:r>
              <a:rPr kumimoji="0" lang="sl-SI" altLang="sl-SI" sz="1200" b="0" i="0" u="none" strike="noStrike" cap="none" normalizeH="0" baseline="0" dirty="0" err="1" smtClean="0">
                <a:ln>
                  <a:noFill/>
                </a:ln>
                <a:solidFill>
                  <a:schemeClr val="tx1"/>
                </a:solidFill>
                <a:effectLst/>
                <a:latin typeface="+mn-lt"/>
                <a:ea typeface="Times New Roman" panose="02020603050405020304" pitchFamily="18" charset="0"/>
                <a:cs typeface="Calibri" panose="020F0502020204030204" pitchFamily="34" charset="0"/>
              </a:rPr>
              <a:t>Zhang</a:t>
            </a:r>
            <a:r>
              <a:rPr kumimoji="0" lang="sl-SI" altLang="sl-SI" sz="1200"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 </a:t>
            </a:r>
            <a:r>
              <a:rPr kumimoji="0" lang="sl-SI" altLang="sl-SI" sz="1200" b="0" i="0" u="none" strike="noStrike" cap="none" normalizeH="0" baseline="0" dirty="0" err="1" smtClean="0">
                <a:ln>
                  <a:noFill/>
                </a:ln>
                <a:solidFill>
                  <a:schemeClr val="tx1"/>
                </a:solidFill>
                <a:effectLst/>
                <a:latin typeface="+mn-lt"/>
                <a:ea typeface="Times New Roman" panose="02020603050405020304" pitchFamily="18" charset="0"/>
                <a:cs typeface="Calibri" panose="020F0502020204030204" pitchFamily="34" charset="0"/>
              </a:rPr>
              <a:t>Renli</a:t>
            </a:r>
            <a:r>
              <a:rPr kumimoji="0" lang="sl-SI" altLang="sl-SI" sz="1200"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 in </a:t>
            </a:r>
            <a:r>
              <a:rPr kumimoji="0" lang="sl-SI" altLang="sl-SI" sz="1200" b="0" i="0" u="none" strike="noStrike" cap="none" normalizeH="0" baseline="0" dirty="0" err="1" smtClean="0">
                <a:ln>
                  <a:noFill/>
                </a:ln>
                <a:solidFill>
                  <a:schemeClr val="tx1"/>
                </a:solidFill>
                <a:effectLst/>
                <a:latin typeface="+mn-lt"/>
                <a:ea typeface="Times New Roman" panose="02020603050405020304" pitchFamily="18" charset="0"/>
                <a:cs typeface="Calibri" panose="020F0502020204030204" pitchFamily="34" charset="0"/>
              </a:rPr>
              <a:t>Qin</a:t>
            </a:r>
            <a:r>
              <a:rPr kumimoji="0" lang="sl-SI" altLang="sl-SI" sz="1200"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 </a:t>
            </a:r>
            <a:r>
              <a:rPr kumimoji="0" lang="sl-SI" altLang="sl-SI" sz="1200" b="0" i="0" u="none" strike="noStrike" cap="none" normalizeH="0" baseline="0" dirty="0" err="1" smtClean="0">
                <a:ln>
                  <a:noFill/>
                </a:ln>
                <a:solidFill>
                  <a:schemeClr val="tx1"/>
                </a:solidFill>
                <a:effectLst/>
                <a:latin typeface="+mn-lt"/>
                <a:ea typeface="Times New Roman" panose="02020603050405020304" pitchFamily="18" charset="0"/>
                <a:cs typeface="Calibri" panose="020F0502020204030204" pitchFamily="34" charset="0"/>
              </a:rPr>
              <a:t>Jinzhou</a:t>
            </a:r>
            <a:r>
              <a:rPr kumimoji="0" lang="sl-SI" altLang="sl-SI" sz="1200"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 prejmeta manjše zaporne kazni in denarne kazni. Ljudsko sodišče v </a:t>
            </a:r>
            <a:r>
              <a:rPr kumimoji="0" lang="sl-SI" altLang="sl-SI" sz="1200" b="0" i="0" u="none" strike="noStrike" cap="none" normalizeH="0" baseline="0" dirty="0" err="1" smtClean="0">
                <a:ln>
                  <a:noFill/>
                </a:ln>
                <a:solidFill>
                  <a:schemeClr val="tx1"/>
                </a:solidFill>
                <a:effectLst/>
                <a:latin typeface="+mn-lt"/>
                <a:ea typeface="Times New Roman" panose="02020603050405020304" pitchFamily="18" charset="0"/>
                <a:cs typeface="Calibri" panose="020F0502020204030204" pitchFamily="34" charset="0"/>
              </a:rPr>
              <a:t>Shenzhenu</a:t>
            </a:r>
            <a:r>
              <a:rPr kumimoji="0" lang="sl-SI" altLang="sl-SI" sz="1200"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 v obrazložitvi sodbe objavi, da so He in sodelavca s spreminjanjem genov v človeških zarodkih, ki so jih nato vsadili v ženski, </a:t>
            </a:r>
            <a:r>
              <a:rPr kumimoji="0" lang="sl-SI" altLang="sl-SI" sz="1200" b="1" i="1" u="none" strike="noStrike" cap="none" normalizeH="0" baseline="0" dirty="0" smtClean="0">
                <a:ln>
                  <a:noFill/>
                </a:ln>
                <a:effectLst/>
                <a:latin typeface="+mn-lt"/>
                <a:ea typeface="Times New Roman" panose="02020603050405020304" pitchFamily="18" charset="0"/>
                <a:cs typeface="Calibri" panose="020F0502020204030204" pitchFamily="34" charset="0"/>
              </a:rPr>
              <a:t>v zasledovanju</a:t>
            </a:r>
            <a:r>
              <a:rPr kumimoji="0" lang="sl-SI" altLang="sl-SI" sz="1200" b="1" i="0" u="none" strike="noStrike" cap="none" normalizeH="0" baseline="0" dirty="0" smtClean="0">
                <a:ln>
                  <a:noFill/>
                </a:ln>
                <a:effectLst/>
                <a:latin typeface="+mn-lt"/>
                <a:ea typeface="Times New Roman" panose="02020603050405020304" pitchFamily="18" charset="0"/>
                <a:cs typeface="Calibri" panose="020F0502020204030204" pitchFamily="34" charset="0"/>
              </a:rPr>
              <a:t> </a:t>
            </a:r>
            <a:r>
              <a:rPr kumimoji="0" lang="sl-SI" altLang="sl-SI" sz="1200" b="1" i="1" u="none" strike="noStrike" cap="none" normalizeH="0" baseline="0" dirty="0" smtClean="0">
                <a:ln>
                  <a:noFill/>
                </a:ln>
                <a:effectLst/>
                <a:latin typeface="+mn-lt"/>
                <a:ea typeface="Times New Roman" panose="02020603050405020304" pitchFamily="18" charset="0"/>
                <a:cs typeface="Calibri" panose="020F0502020204030204" pitchFamily="34" charset="0"/>
              </a:rPr>
              <a:t>lastne slave in dobička</a:t>
            </a:r>
            <a:r>
              <a:rPr kumimoji="0" lang="sl-SI" altLang="sl-SI" sz="1200" b="1" i="0" u="none" strike="noStrike" cap="none" normalizeH="0" baseline="0" dirty="0" smtClean="0">
                <a:ln>
                  <a:noFill/>
                </a:ln>
                <a:effectLst/>
                <a:latin typeface="+mn-lt"/>
                <a:ea typeface="Times New Roman" panose="02020603050405020304" pitchFamily="18" charset="0"/>
                <a:cs typeface="Calibri" panose="020F0502020204030204" pitchFamily="34" charset="0"/>
              </a:rPr>
              <a:t> prekršili predpise, raziskovalno in medicinsko etiko</a:t>
            </a:r>
            <a:r>
              <a:rPr kumimoji="0" lang="sl-SI" altLang="sl-SI" sz="1200"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 Zdravstveno ministrstvo tem raziskovalcem prepove, da bi se še kadarkoli ukvarjali s tehnologijo človeškega razmnoževanja. Znanstveno ministrstvo pa jim prepove, da bi zaprosili za financiranje svojih raziskav. Izrečene kazni vsekakor odvračajo od morebitnih podobnih kršitev na Kitajskem. Ugibali so namreč, ali jim bodo - glede na enostavnost uporabe najbolj priljubljenega orodja za urejanje genov CRISPR-Cas9 - sledili tudi drugi znanstvenice, znanstveniki.</a:t>
            </a:r>
            <a:endParaRPr kumimoji="0" lang="sl-SI" altLang="sl-SI" sz="1200" b="0" i="0" u="none" strike="noStrike" cap="none" normalizeH="0" baseline="0" dirty="0" smtClean="0">
              <a:ln>
                <a:noFill/>
              </a:ln>
              <a:solidFill>
                <a:schemeClr val="tx1"/>
              </a:solidFill>
              <a:effectLst/>
              <a:latin typeface="+mn-lt"/>
            </a:endParaRPr>
          </a:p>
          <a:p>
            <a:pPr marL="444500" lvl="0" indent="-444500">
              <a:spcAft>
                <a:spcPts val="300"/>
              </a:spcAft>
              <a:buNone/>
            </a:pPr>
            <a:r>
              <a:rPr lang="sl-SI" altLang="sl-SI" sz="1200" b="1" dirty="0" smtClean="0">
                <a:solidFill>
                  <a:srgbClr val="0070C0"/>
                </a:solidFill>
                <a:latin typeface="+mn-lt"/>
                <a:ea typeface="Times New Roman" panose="02020603050405020304" pitchFamily="18" charset="0"/>
                <a:cs typeface="Calibri" panose="020F0502020204030204" pitchFamily="34" charset="0"/>
              </a:rPr>
              <a:t>3.</a:t>
            </a:r>
            <a:r>
              <a:rPr kumimoji="0" lang="sl-SI" altLang="sl-SI" sz="1200" b="1" i="0" u="none" strike="noStrike" cap="none" normalizeH="0" baseline="0" dirty="0" smtClean="0">
                <a:ln>
                  <a:noFill/>
                </a:ln>
                <a:solidFill>
                  <a:srgbClr val="0070C0"/>
                </a:solidFill>
                <a:effectLst/>
                <a:latin typeface="+mn-lt"/>
                <a:ea typeface="Times New Roman" panose="02020603050405020304" pitchFamily="18" charset="0"/>
                <a:cs typeface="Calibri" panose="020F0502020204030204" pitchFamily="34" charset="0"/>
              </a:rPr>
              <a:t>2021</a:t>
            </a:r>
            <a:r>
              <a:rPr kumimoji="0" lang="sl-SI" altLang="sl-SI" sz="1200" i="0" u="none" strike="noStrike" cap="none" normalizeH="0" baseline="0" dirty="0" smtClean="0">
                <a:ln>
                  <a:noFill/>
                </a:ln>
                <a:solidFill>
                  <a:srgbClr val="0070C0"/>
                </a:solidFill>
                <a:effectLst/>
                <a:latin typeface="+mn-lt"/>
                <a:ea typeface="Times New Roman" panose="02020603050405020304" pitchFamily="18" charset="0"/>
                <a:cs typeface="Calibri" panose="020F0502020204030204" pitchFamily="34" charset="0"/>
              </a:rPr>
              <a:t> </a:t>
            </a:r>
            <a:r>
              <a:rPr lang="sl-SI" altLang="sl-SI" sz="1200" dirty="0">
                <a:latin typeface="+mn-lt"/>
                <a:ea typeface="Times New Roman" panose="02020603050405020304" pitchFamily="18" charset="0"/>
                <a:cs typeface="Calibri" panose="020F0502020204030204" pitchFamily="34" charset="0"/>
              </a:rPr>
              <a:t>-</a:t>
            </a:r>
            <a:r>
              <a:rPr kumimoji="0" lang="sl-SI" altLang="sl-SI" sz="120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 Izideta</a:t>
            </a:r>
            <a:r>
              <a:rPr kumimoji="0" lang="sl-SI" altLang="sl-SI" sz="1200"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 dve knjigi, ki popisujeta dogajanje: </a:t>
            </a:r>
            <a:r>
              <a:rPr kumimoji="0" lang="sl-SI" altLang="sl-SI" sz="1200" b="1"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Ljudje CRISPR: Znanost in etika urejanja človeškega genoma </a:t>
            </a:r>
            <a:r>
              <a:rPr kumimoji="0" lang="sl-SI" altLang="sl-SI" sz="120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in </a:t>
            </a:r>
            <a:r>
              <a:rPr kumimoji="0" lang="sl-SI" altLang="sl-SI" sz="1200" b="1"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Kršitelj dogovorov: Popravljanje genov in prihodnost človeške </a:t>
            </a:r>
            <a:r>
              <a:rPr kumimoji="0" lang="sl-SI" altLang="sl-SI" sz="1200" b="1"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rase </a:t>
            </a:r>
            <a:r>
              <a:rPr kumimoji="0" lang="sl-SI" altLang="sl-SI" sz="120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a:t>
            </a:r>
            <a:r>
              <a:rPr kumimoji="0" lang="sl-SI" altLang="sl-SI" sz="1200" i="0" u="none" strike="noStrike" cap="none" normalizeH="0" baseline="0" dirty="0" err="1" smtClean="0">
                <a:ln>
                  <a:noFill/>
                </a:ln>
                <a:solidFill>
                  <a:schemeClr val="tx1"/>
                </a:solidFill>
                <a:effectLst/>
                <a:latin typeface="+mn-lt"/>
                <a:ea typeface="Times New Roman" panose="02020603050405020304" pitchFamily="18" charset="0"/>
                <a:cs typeface="Calibri" panose="020F0502020204030204" pitchFamily="34" charset="0"/>
              </a:rPr>
              <a:t>zaenkrat</a:t>
            </a:r>
            <a:r>
              <a:rPr kumimoji="0" lang="sl-SI" altLang="sl-SI" sz="120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 samo v angleščini). </a:t>
            </a:r>
            <a:endParaRPr kumimoji="0" lang="sl-SI" altLang="sl-SI" sz="120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endParaRPr>
          </a:p>
          <a:p>
            <a:pPr marL="444500" marR="0" lvl="0" indent="-444500" defTabSz="914400" rtl="0" eaLnBrk="0" fontAlgn="base" latinLnBrk="0" hangingPunct="0">
              <a:spcBef>
                <a:spcPct val="0"/>
              </a:spcBef>
              <a:spcAft>
                <a:spcPts val="300"/>
              </a:spcAft>
              <a:buClrTx/>
              <a:buSzTx/>
              <a:buFontTx/>
              <a:buNone/>
              <a:tabLst/>
            </a:pPr>
            <a:r>
              <a:rPr kumimoji="0" lang="sl-SI" altLang="sl-SI" sz="1200" b="1" i="0" u="none" strike="noStrike" cap="none" normalizeH="0" baseline="0" dirty="0" smtClean="0">
                <a:ln>
                  <a:noFill/>
                </a:ln>
                <a:solidFill>
                  <a:srgbClr val="0070C0"/>
                </a:solidFill>
                <a:effectLst/>
                <a:latin typeface="+mn-lt"/>
                <a:ea typeface="Times New Roman" panose="02020603050405020304" pitchFamily="18" charset="0"/>
                <a:cs typeface="Calibri" panose="020F0502020204030204" pitchFamily="34" charset="0"/>
              </a:rPr>
              <a:t>5.2021</a:t>
            </a:r>
            <a:r>
              <a:rPr kumimoji="0" lang="sl-SI" altLang="sl-SI" sz="1200" b="0" i="0" u="none" strike="noStrike" cap="none" normalizeH="0" baseline="0" dirty="0" smtClean="0">
                <a:ln>
                  <a:noFill/>
                </a:ln>
                <a:solidFill>
                  <a:srgbClr val="0070C0"/>
                </a:solidFill>
                <a:effectLst/>
                <a:latin typeface="+mn-lt"/>
                <a:ea typeface="Times New Roman" panose="02020603050405020304" pitchFamily="18" charset="0"/>
                <a:cs typeface="Calibri" panose="020F0502020204030204" pitchFamily="34" charset="0"/>
              </a:rPr>
              <a:t> </a:t>
            </a:r>
            <a:r>
              <a:rPr kumimoji="0" lang="sl-SI" altLang="sl-SI" sz="1200"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 Mednarodno združenje za raziskave matičnih celic (ISSCR) objavi </a:t>
            </a:r>
            <a:r>
              <a:rPr kumimoji="0" lang="sl-SI" altLang="sl-SI" sz="1200" b="1" i="0" u="none" strike="noStrike" cap="none" normalizeH="0" baseline="0" dirty="0" smtClean="0">
                <a:ln>
                  <a:noFill/>
                </a:ln>
                <a:effectLst/>
                <a:latin typeface="+mn-lt"/>
                <a:ea typeface="Times New Roman" panose="02020603050405020304" pitchFamily="18" charset="0"/>
                <a:cs typeface="Calibri" panose="020F0502020204030204" pitchFamily="34" charset="0"/>
              </a:rPr>
              <a:t>nove smernice, ki omilijo omejitve 14 dnevnega pravila</a:t>
            </a:r>
            <a:r>
              <a:rPr kumimoji="0" lang="sl-SI" altLang="sl-SI" sz="1200" b="0" i="0" u="none" strike="noStrike" cap="none" normalizeH="0" baseline="0" dirty="0" smtClean="0">
                <a:ln>
                  <a:noFill/>
                </a:ln>
                <a:solidFill>
                  <a:schemeClr val="tx1"/>
                </a:solidFill>
                <a:effectLst/>
                <a:latin typeface="+mn-lt"/>
                <a:ea typeface="Times New Roman" panose="02020603050405020304" pitchFamily="18" charset="0"/>
                <a:cs typeface="Calibri" panose="020F0502020204030204" pitchFamily="34" charset="0"/>
              </a:rPr>
              <a:t>.</a:t>
            </a:r>
            <a:r>
              <a:rPr kumimoji="0" lang="sl-SI" altLang="sl-SI" sz="1200" b="0" i="0" u="none" strike="noStrike" cap="none" normalizeH="0" baseline="0" dirty="0" smtClean="0">
                <a:ln>
                  <a:noFill/>
                </a:ln>
                <a:solidFill>
                  <a:schemeClr val="tx1"/>
                </a:solidFill>
                <a:effectLst/>
                <a:latin typeface="+mn-lt"/>
              </a:rPr>
              <a:t> </a:t>
            </a:r>
          </a:p>
        </p:txBody>
      </p:sp>
      <p:sp>
        <p:nvSpPr>
          <p:cNvPr id="9" name="Rectangle 3"/>
          <p:cNvSpPr/>
          <p:nvPr/>
        </p:nvSpPr>
        <p:spPr>
          <a:xfrm>
            <a:off x="1903273" y="323516"/>
            <a:ext cx="5344348" cy="461665"/>
          </a:xfrm>
          <a:prstGeom prst="rect">
            <a:avLst/>
          </a:prstGeom>
        </p:spPr>
        <p:txBody>
          <a:bodyPr wrap="none">
            <a:spAutoFit/>
          </a:bodyPr>
          <a:lstStyle/>
          <a:p>
            <a:r>
              <a:rPr lang="sl-SI" sz="2400" b="1" dirty="0"/>
              <a:t>Popravljanje genoma človeških zarodkov</a:t>
            </a:r>
          </a:p>
        </p:txBody>
      </p:sp>
      <p:sp>
        <p:nvSpPr>
          <p:cNvPr id="10" name="Pravokotnik 9"/>
          <p:cNvSpPr/>
          <p:nvPr/>
        </p:nvSpPr>
        <p:spPr>
          <a:xfrm>
            <a:off x="1440323" y="5466039"/>
            <a:ext cx="5474284" cy="830997"/>
          </a:xfrm>
          <a:prstGeom prst="rect">
            <a:avLst/>
          </a:prstGeom>
        </p:spPr>
        <p:txBody>
          <a:bodyPr wrap="square">
            <a:spAutoFit/>
          </a:bodyPr>
          <a:lstStyle/>
          <a:p>
            <a:pPr lvl="0">
              <a:buSzPts val="1000"/>
            </a:pPr>
            <a:r>
              <a:rPr lang="sl-SI" sz="800" dirty="0" smtClean="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rPr>
              <a:t>doi:10.1038/d41586-019-00673-1</a:t>
            </a:r>
            <a:endParaRPr lang="sl-SI" sz="800" dirty="0" smtClean="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lvl="0">
              <a:buSzPts val="1000"/>
            </a:pPr>
            <a:r>
              <a:rPr lang="sl-SI" sz="800" dirty="0" smtClean="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rPr>
              <a:t>https://www.youtube.com/watch?app=desktop&amp;v=tLZufCrjrN0&amp;feature=youtu.be</a:t>
            </a:r>
          </a:p>
          <a:p>
            <a:pPr lvl="0">
              <a:buSzPts val="1000"/>
            </a:pPr>
            <a:r>
              <a:rPr lang="sl-SI" sz="800" dirty="0" err="1" smtClean="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rPr>
              <a:t>doi</a:t>
            </a:r>
            <a:r>
              <a:rPr lang="sl-SI" sz="8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rPr>
              <a:t>: 10.1038/d41586-020-00001-y</a:t>
            </a:r>
            <a:endParaRPr lang="sl-SI" sz="800"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lvl="0">
              <a:buSzPts val="1000"/>
            </a:pPr>
            <a:r>
              <a:rPr lang="sl-SI" sz="800" dirty="0" smtClean="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rPr>
              <a:t>CRISPR</a:t>
            </a:r>
            <a:r>
              <a:rPr lang="en-GB" sz="800" dirty="0" smtClean="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GB" sz="800"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rPr>
              <a:t>People: The Science and Ethics of Editing the Human </a:t>
            </a:r>
            <a:r>
              <a:rPr lang="en-GB" sz="800" dirty="0" smtClean="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rPr>
              <a:t>Genome, </a:t>
            </a:r>
            <a:r>
              <a:rPr lang="en-GB" sz="800"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rPr>
              <a:t>Henry T. Greely, MIT (2021)</a:t>
            </a:r>
            <a:endParaRPr lang="sl-SI" sz="800"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lvl="0">
              <a:buSzPts val="1000"/>
            </a:pPr>
            <a:r>
              <a:rPr lang="en-GB" sz="800" dirty="0" smtClean="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rPr>
              <a:t>The </a:t>
            </a:r>
            <a:r>
              <a:rPr lang="en-GB" sz="800"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rPr>
              <a:t>Code Breaker: Jennifer </a:t>
            </a:r>
            <a:r>
              <a:rPr lang="en-GB" sz="800" dirty="0" err="1">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rPr>
              <a:t>Doudna</a:t>
            </a:r>
            <a:r>
              <a:rPr lang="en-GB" sz="800"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rPr>
              <a:t>, Gene Editing, and the Future of the Human </a:t>
            </a:r>
            <a:r>
              <a:rPr lang="en-GB" sz="800" dirty="0" smtClean="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rPr>
              <a:t>Race, </a:t>
            </a:r>
            <a:r>
              <a:rPr lang="en-GB" sz="800"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rPr>
              <a:t>Walter Isaacson, Simon &amp; Schuster (</a:t>
            </a:r>
            <a:r>
              <a:rPr lang="en-GB" sz="800" dirty="0" smtClean="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rPr>
              <a:t>2021)</a:t>
            </a:r>
            <a:endParaRPr lang="sl-SI" sz="800" dirty="0" smtClean="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lvl="0">
              <a:buSzPts val="1000"/>
            </a:pPr>
            <a:r>
              <a:rPr lang="sl-SI" sz="800" dirty="0" smtClean="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rPr>
              <a:t>doi:10.1038/d41586-021-02343-7</a:t>
            </a:r>
            <a:endParaRPr lang="sl-SI" sz="800" dirty="0">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10901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9669" y="315567"/>
            <a:ext cx="5486567" cy="461665"/>
          </a:xfrm>
          <a:prstGeom prst="rect">
            <a:avLst/>
          </a:prstGeom>
        </p:spPr>
        <p:txBody>
          <a:bodyPr wrap="none">
            <a:spAutoFit/>
          </a:bodyPr>
          <a:lstStyle/>
          <a:p>
            <a:r>
              <a:rPr lang="sl-SI" sz="2400" b="1" dirty="0" smtClean="0"/>
              <a:t>Otroci </a:t>
            </a:r>
            <a:r>
              <a:rPr lang="sl-SI" sz="2400" b="1" dirty="0"/>
              <a:t>CRISPR - Kdaj bo svet pripravljen</a:t>
            </a:r>
            <a:r>
              <a:rPr lang="sl-SI" sz="2400" b="1" dirty="0" smtClean="0"/>
              <a:t>?</a:t>
            </a:r>
            <a:endParaRPr lang="sl-SI" sz="2400" b="1" dirty="0"/>
          </a:p>
        </p:txBody>
      </p:sp>
      <p:sp>
        <p:nvSpPr>
          <p:cNvPr id="5" name="Rectangle 9"/>
          <p:cNvSpPr/>
          <p:nvPr/>
        </p:nvSpPr>
        <p:spPr>
          <a:xfrm>
            <a:off x="405519" y="1024187"/>
            <a:ext cx="8325012" cy="1354217"/>
          </a:xfrm>
          <a:prstGeom prst="rect">
            <a:avLst/>
          </a:prstGeom>
        </p:spPr>
        <p:txBody>
          <a:bodyPr wrap="square">
            <a:spAutoFit/>
          </a:bodyPr>
          <a:lstStyle/>
          <a:p>
            <a:pPr>
              <a:lnSpc>
                <a:spcPct val="90000"/>
              </a:lnSpc>
              <a:spcAft>
                <a:spcPts val="600"/>
              </a:spcAft>
            </a:pPr>
            <a:r>
              <a:rPr lang="sl-SI" sz="1600" b="1" dirty="0"/>
              <a:t>Z</a:t>
            </a:r>
            <a:r>
              <a:rPr lang="sl-SI" sz="1600" b="1" dirty="0" smtClean="0"/>
              <a:t>arodne spremembe</a:t>
            </a:r>
            <a:r>
              <a:rPr lang="sl-SI" sz="1600" dirty="0" smtClean="0"/>
              <a:t> </a:t>
            </a:r>
            <a:r>
              <a:rPr lang="sl-SI" sz="1600" dirty="0"/>
              <a:t>spreminjajo genom na načine,  ki omogočajo prenos na prihodnje generacije.</a:t>
            </a:r>
          </a:p>
          <a:p>
            <a:pPr>
              <a:lnSpc>
                <a:spcPct val="90000"/>
              </a:lnSpc>
              <a:spcAft>
                <a:spcPts val="600"/>
              </a:spcAft>
            </a:pPr>
            <a:r>
              <a:rPr lang="sl-SI" sz="1600" dirty="0" smtClean="0"/>
              <a:t>Znanstveniki </a:t>
            </a:r>
            <a:r>
              <a:rPr lang="sl-SI" sz="1600" dirty="0"/>
              <a:t>pravijo, da so prizadevanja za </a:t>
            </a:r>
            <a:r>
              <a:rPr lang="sl-SI" sz="1600" dirty="0" smtClean="0"/>
              <a:t>spreminjanje človeškega genoma </a:t>
            </a:r>
            <a:r>
              <a:rPr lang="sl-SI" sz="1600" b="1" dirty="0" smtClean="0"/>
              <a:t>prezgodnja </a:t>
            </a:r>
            <a:r>
              <a:rPr lang="sl-SI" sz="1600" b="1" dirty="0"/>
              <a:t>in </a:t>
            </a:r>
            <a:r>
              <a:rPr lang="sl-SI" sz="1600" b="1" dirty="0" smtClean="0"/>
              <a:t>polna negotovosti</a:t>
            </a:r>
            <a:r>
              <a:rPr lang="sl-SI" sz="1600" dirty="0"/>
              <a:t>,</a:t>
            </a:r>
            <a:r>
              <a:rPr lang="sl-SI" sz="1600" dirty="0" smtClean="0"/>
              <a:t> vsa </a:t>
            </a:r>
            <a:r>
              <a:rPr lang="sl-SI" sz="1600" b="1" dirty="0"/>
              <a:t>tehnična in etična vprašanja </a:t>
            </a:r>
            <a:r>
              <a:rPr lang="sl-SI" sz="1600" dirty="0"/>
              <a:t>še niso ustrezno rešena.</a:t>
            </a:r>
            <a:r>
              <a:rPr lang="it-IT" sz="1600" dirty="0"/>
              <a:t> </a:t>
            </a:r>
            <a:endParaRPr lang="sl-SI" sz="1600" dirty="0"/>
          </a:p>
          <a:p>
            <a:pPr>
              <a:lnSpc>
                <a:spcPct val="90000"/>
              </a:lnSpc>
              <a:spcAft>
                <a:spcPts val="600"/>
              </a:spcAft>
            </a:pPr>
            <a:r>
              <a:rPr lang="sl-SI" sz="1600" dirty="0"/>
              <a:t>Analiza DNA – dvojčic </a:t>
            </a:r>
            <a:r>
              <a:rPr lang="sl-SI" sz="1600" dirty="0" err="1"/>
              <a:t>Lulu</a:t>
            </a:r>
            <a:r>
              <a:rPr lang="sl-SI" sz="1600" dirty="0"/>
              <a:t> in Nana – je dejansko pokazala, da </a:t>
            </a:r>
            <a:r>
              <a:rPr lang="sl-SI" sz="1600" b="1" dirty="0"/>
              <a:t>spremembe niso takšne, kot </a:t>
            </a:r>
            <a:r>
              <a:rPr lang="sl-SI" sz="1600" b="1" dirty="0" smtClean="0"/>
              <a:t>so načrtovali</a:t>
            </a:r>
            <a:r>
              <a:rPr lang="sl-SI" sz="1600" dirty="0" smtClean="0"/>
              <a:t>. </a:t>
            </a:r>
            <a:r>
              <a:rPr lang="sl-SI" sz="1600" dirty="0"/>
              <a:t>O zdravju in počutju dvojčic </a:t>
            </a:r>
            <a:r>
              <a:rPr lang="sl-SI" sz="1600" dirty="0" smtClean="0"/>
              <a:t>ni znanega nič</a:t>
            </a:r>
            <a:r>
              <a:rPr lang="sl-SI" sz="1600" dirty="0"/>
              <a:t>. </a:t>
            </a:r>
          </a:p>
        </p:txBody>
      </p:sp>
      <p:sp>
        <p:nvSpPr>
          <p:cNvPr id="6" name="Rectangle 12"/>
          <p:cNvSpPr/>
          <p:nvPr/>
        </p:nvSpPr>
        <p:spPr>
          <a:xfrm>
            <a:off x="1488096" y="5854889"/>
            <a:ext cx="2816486" cy="461665"/>
          </a:xfrm>
          <a:prstGeom prst="rect">
            <a:avLst/>
          </a:prstGeom>
        </p:spPr>
        <p:txBody>
          <a:bodyPr wrap="square">
            <a:spAutoFit/>
          </a:bodyPr>
          <a:lstStyle/>
          <a:p>
            <a:pPr lvl="0"/>
            <a:r>
              <a:rPr lang="en-GB" sz="800" dirty="0" err="1" smtClean="0">
                <a:solidFill>
                  <a:srgbClr val="717171"/>
                </a:solidFill>
                <a:cs typeface="Arial" panose="020B0604020202020204" pitchFamily="34" charset="0"/>
              </a:rPr>
              <a:t>doi</a:t>
            </a:r>
            <a:r>
              <a:rPr lang="en-GB" sz="800" dirty="0">
                <a:solidFill>
                  <a:srgbClr val="717171"/>
                </a:solidFill>
                <a:cs typeface="Arial" panose="020B0604020202020204" pitchFamily="34" charset="0"/>
              </a:rPr>
              <a:t>: </a:t>
            </a:r>
            <a:r>
              <a:rPr lang="en-GB" sz="800" dirty="0" smtClean="0">
                <a:solidFill>
                  <a:srgbClr val="717171"/>
                </a:solidFill>
                <a:cs typeface="Arial" panose="020B0604020202020204" pitchFamily="34" charset="0"/>
              </a:rPr>
              <a:t>10.1038/d41586-019-01906-z</a:t>
            </a:r>
            <a:endParaRPr lang="sl-SI" sz="800" dirty="0" smtClean="0">
              <a:solidFill>
                <a:srgbClr val="717171"/>
              </a:solidFill>
              <a:cs typeface="Arial" panose="020B0604020202020204" pitchFamily="34" charset="0"/>
            </a:endParaRPr>
          </a:p>
          <a:p>
            <a:pPr lvl="0"/>
            <a:r>
              <a:rPr lang="sl-SI" sz="800" dirty="0">
                <a:solidFill>
                  <a:srgbClr val="717171"/>
                </a:solidFill>
              </a:rPr>
              <a:t>https://www.scientificamerican.com/article/despite-controversy-human-studies-of-crispr-move-forward-in-the-u-s/</a:t>
            </a:r>
            <a:endParaRPr lang="en-GB" sz="800" dirty="0">
              <a:solidFill>
                <a:srgbClr val="717171"/>
              </a:solidFill>
              <a:cs typeface="Arial" panose="020B0604020202020204" pitchFamily="34" charset="0"/>
            </a:endParaRPr>
          </a:p>
        </p:txBody>
      </p:sp>
      <p:sp>
        <p:nvSpPr>
          <p:cNvPr id="7" name="Rectangle 1"/>
          <p:cNvSpPr/>
          <p:nvPr/>
        </p:nvSpPr>
        <p:spPr>
          <a:xfrm>
            <a:off x="1122674" y="7549724"/>
            <a:ext cx="7416824" cy="400110"/>
          </a:xfrm>
          <a:prstGeom prst="rect">
            <a:avLst/>
          </a:prstGeom>
        </p:spPr>
        <p:txBody>
          <a:bodyPr wrap="square">
            <a:spAutoFit/>
          </a:bodyPr>
          <a:lstStyle/>
          <a:p>
            <a:r>
              <a:rPr lang="sl-SI" sz="1000" dirty="0" smtClean="0">
                <a:solidFill>
                  <a:schemeClr val="bg1">
                    <a:lumMod val="65000"/>
                  </a:schemeClr>
                </a:solidFill>
                <a:latin typeface="+mn-lt"/>
              </a:rPr>
              <a:t>Članek: </a:t>
            </a:r>
            <a:r>
              <a:rPr lang="en-GB" sz="1000" dirty="0" smtClean="0">
                <a:solidFill>
                  <a:schemeClr val="bg1">
                    <a:lumMod val="65000"/>
                  </a:schemeClr>
                </a:solidFill>
                <a:latin typeface="+mn-lt"/>
              </a:rPr>
              <a:t>K</a:t>
            </a:r>
            <a:r>
              <a:rPr lang="en-GB" sz="1000" dirty="0">
                <a:solidFill>
                  <a:schemeClr val="bg1">
                    <a:lumMod val="65000"/>
                  </a:schemeClr>
                </a:solidFill>
                <a:latin typeface="+mn-lt"/>
              </a:rPr>
              <a:t>. Weintraub. Scientific American (2019) »Despite controversy, human studies of CRISPR move forward in the U.S.« </a:t>
            </a:r>
            <a:r>
              <a:rPr lang="sl-SI" sz="1000" dirty="0" smtClean="0">
                <a:solidFill>
                  <a:schemeClr val="bg1">
                    <a:lumMod val="65000"/>
                  </a:schemeClr>
                </a:solidFill>
                <a:latin typeface="+mn-lt"/>
              </a:rPr>
              <a:t>(</a:t>
            </a:r>
            <a:r>
              <a:rPr lang="en-GB" sz="1000" dirty="0" smtClean="0">
                <a:solidFill>
                  <a:schemeClr val="bg1">
                    <a:lumMod val="65000"/>
                  </a:schemeClr>
                </a:solidFill>
                <a:latin typeface="+mn-lt"/>
              </a:rPr>
              <a:t>https</a:t>
            </a:r>
            <a:r>
              <a:rPr lang="en-GB" sz="1000" dirty="0">
                <a:solidFill>
                  <a:schemeClr val="bg1">
                    <a:lumMod val="65000"/>
                  </a:schemeClr>
                </a:solidFill>
                <a:latin typeface="+mn-lt"/>
              </a:rPr>
              <a:t>://www.scientificamerican.com/article/despite-controversy-human-studies-of-crispr-move-forward-in-the-u-s</a:t>
            </a:r>
            <a:r>
              <a:rPr lang="en-GB" sz="1000" dirty="0" smtClean="0">
                <a:solidFill>
                  <a:schemeClr val="bg1">
                    <a:lumMod val="65000"/>
                  </a:schemeClr>
                </a:solidFill>
                <a:latin typeface="+mn-lt"/>
              </a:rPr>
              <a:t>/</a:t>
            </a:r>
            <a:r>
              <a:rPr lang="sl-SI" sz="1000" dirty="0">
                <a:solidFill>
                  <a:schemeClr val="bg1">
                    <a:lumMod val="65000"/>
                  </a:schemeClr>
                </a:solidFill>
                <a:latin typeface="+mn-lt"/>
              </a:rPr>
              <a:t>) (</a:t>
            </a:r>
            <a:r>
              <a:rPr lang="sl-SI" sz="1000" dirty="0" smtClean="0">
                <a:solidFill>
                  <a:schemeClr val="bg1">
                    <a:lumMod val="65000"/>
                  </a:schemeClr>
                </a:solidFill>
                <a:latin typeface="+mn-lt"/>
              </a:rPr>
              <a:t>13.8.2019)</a:t>
            </a:r>
            <a:endParaRPr lang="en-GB" sz="1000" dirty="0">
              <a:solidFill>
                <a:schemeClr val="bg1">
                  <a:lumMod val="65000"/>
                </a:schemeClr>
              </a:solidFill>
              <a:latin typeface="+mn-lt"/>
            </a:endParaRPr>
          </a:p>
        </p:txBody>
      </p:sp>
      <p:sp>
        <p:nvSpPr>
          <p:cNvPr id="8" name="Rectangle 9"/>
          <p:cNvSpPr/>
          <p:nvPr/>
        </p:nvSpPr>
        <p:spPr>
          <a:xfrm>
            <a:off x="1550513" y="2448802"/>
            <a:ext cx="6035023" cy="1815882"/>
          </a:xfrm>
          <a:prstGeom prst="rect">
            <a:avLst/>
          </a:prstGeom>
          <a:ln>
            <a:solidFill>
              <a:srgbClr val="0070C0"/>
            </a:solidFill>
          </a:ln>
        </p:spPr>
        <p:txBody>
          <a:bodyPr wrap="square">
            <a:spAutoFit/>
          </a:bodyPr>
          <a:lstStyle/>
          <a:p>
            <a:pPr algn="ctr"/>
            <a:r>
              <a:rPr lang="sl-SI" sz="1600" b="1" dirty="0" smtClean="0">
                <a:solidFill>
                  <a:srgbClr val="0070C0"/>
                </a:solidFill>
              </a:rPr>
              <a:t>Ključna </a:t>
            </a:r>
            <a:r>
              <a:rPr lang="sl-SI" sz="1600" b="1" dirty="0">
                <a:solidFill>
                  <a:srgbClr val="0070C0"/>
                </a:solidFill>
              </a:rPr>
              <a:t>vprašanja, na katera moramo znati </a:t>
            </a:r>
            <a:r>
              <a:rPr lang="sl-SI" sz="1600" b="1" dirty="0" smtClean="0">
                <a:solidFill>
                  <a:srgbClr val="0070C0"/>
                </a:solidFill>
              </a:rPr>
              <a:t>odgovoriti:</a:t>
            </a:r>
          </a:p>
          <a:p>
            <a:pPr marL="285750" indent="-285750">
              <a:buFont typeface="Arial" panose="020B0604020202020204" pitchFamily="34" charset="0"/>
              <a:buChar char="•"/>
            </a:pPr>
            <a:r>
              <a:rPr lang="sl-SI" sz="1600" dirty="0" smtClean="0"/>
              <a:t>Urejanje/popravljanje </a:t>
            </a:r>
            <a:r>
              <a:rPr lang="sl-SI" sz="1600" dirty="0"/>
              <a:t>izven cilja: </a:t>
            </a:r>
            <a:r>
              <a:rPr lang="sl-SI" sz="1600" b="1" dirty="0"/>
              <a:t>Koliko »napak« je preveč?</a:t>
            </a:r>
          </a:p>
          <a:p>
            <a:pPr marL="285750" indent="-285750">
              <a:buFont typeface="Arial" panose="020B0604020202020204" pitchFamily="34" charset="0"/>
              <a:buChar char="•"/>
            </a:pPr>
            <a:r>
              <a:rPr lang="sl-SI" sz="1600" dirty="0" smtClean="0"/>
              <a:t>Ciljno</a:t>
            </a:r>
            <a:r>
              <a:rPr lang="sl-SI" sz="1600" dirty="0"/>
              <a:t>, a narobe: </a:t>
            </a:r>
            <a:r>
              <a:rPr lang="sl-SI" sz="1600" b="1" dirty="0"/>
              <a:t>Kako natančno mora biti urejanje genov?</a:t>
            </a:r>
          </a:p>
          <a:p>
            <a:pPr marL="285750" indent="-285750">
              <a:buFont typeface="Arial" panose="020B0604020202020204" pitchFamily="34" charset="0"/>
              <a:buChar char="•"/>
            </a:pPr>
            <a:r>
              <a:rPr lang="sl-SI" sz="1600" dirty="0" smtClean="0"/>
              <a:t>Zaželeno</a:t>
            </a:r>
            <a:r>
              <a:rPr lang="sl-SI" sz="1600" dirty="0"/>
              <a:t>, a nevarno: </a:t>
            </a:r>
            <a:r>
              <a:rPr lang="sl-SI" sz="1600" b="1" dirty="0"/>
              <a:t>Katere spremembe so varne?</a:t>
            </a:r>
          </a:p>
          <a:p>
            <a:pPr marL="285750" indent="-285750">
              <a:buFont typeface="Arial" panose="020B0604020202020204" pitchFamily="34" charset="0"/>
              <a:buChar char="•"/>
            </a:pPr>
            <a:r>
              <a:rPr lang="sl-SI" sz="1600" dirty="0" smtClean="0"/>
              <a:t>Mozaični </a:t>
            </a:r>
            <a:r>
              <a:rPr lang="sl-SI" sz="1600" dirty="0"/>
              <a:t>dojenčki: </a:t>
            </a:r>
            <a:r>
              <a:rPr lang="sl-SI" sz="1600" b="1" dirty="0"/>
              <a:t>Kako lahko raziskovalci preprečijo mozaičnost?</a:t>
            </a:r>
          </a:p>
          <a:p>
            <a:pPr marL="285750" indent="-285750">
              <a:buFont typeface="Arial" panose="020B0604020202020204" pitchFamily="34" charset="0"/>
              <a:buChar char="•"/>
            </a:pPr>
            <a:r>
              <a:rPr lang="sl-SI" sz="1600" dirty="0" smtClean="0"/>
              <a:t>Čas </a:t>
            </a:r>
            <a:r>
              <a:rPr lang="sl-SI" sz="1600" dirty="0"/>
              <a:t>testiranja: </a:t>
            </a:r>
            <a:r>
              <a:rPr lang="sl-SI" sz="1600" b="1" dirty="0"/>
              <a:t>Kakšno naj bo klinično preskušanje?</a:t>
            </a:r>
          </a:p>
          <a:p>
            <a:pPr marL="285750" indent="-285750">
              <a:buFont typeface="Arial" panose="020B0604020202020204" pitchFamily="34" charset="0"/>
              <a:buChar char="•"/>
            </a:pPr>
            <a:r>
              <a:rPr lang="sl-SI" sz="1600" dirty="0" smtClean="0"/>
              <a:t>Največje </a:t>
            </a:r>
            <a:r>
              <a:rPr lang="sl-SI" sz="1600" dirty="0"/>
              <a:t>vprašanje: </a:t>
            </a:r>
            <a:r>
              <a:rPr lang="sl-SI" sz="1600" b="1" dirty="0"/>
              <a:t>Ali je svet pripravljen</a:t>
            </a:r>
            <a:r>
              <a:rPr lang="sl-SI" sz="1600" b="1" dirty="0" smtClean="0"/>
              <a:t>?</a:t>
            </a:r>
          </a:p>
        </p:txBody>
      </p:sp>
      <p:sp>
        <p:nvSpPr>
          <p:cNvPr id="9" name="Rectangle 9"/>
          <p:cNvSpPr/>
          <p:nvPr/>
        </p:nvSpPr>
        <p:spPr>
          <a:xfrm>
            <a:off x="422358" y="4407083"/>
            <a:ext cx="8325012" cy="1575816"/>
          </a:xfrm>
          <a:prstGeom prst="rect">
            <a:avLst/>
          </a:prstGeom>
        </p:spPr>
        <p:txBody>
          <a:bodyPr wrap="square">
            <a:spAutoFit/>
          </a:bodyPr>
          <a:lstStyle/>
          <a:p>
            <a:pPr algn="just">
              <a:lnSpc>
                <a:spcPct val="90000"/>
              </a:lnSpc>
              <a:spcAft>
                <a:spcPts val="600"/>
              </a:spcAft>
            </a:pPr>
            <a:r>
              <a:rPr lang="sl-SI" sz="1600" dirty="0" smtClean="0"/>
              <a:t>Z </a:t>
            </a:r>
            <a:r>
              <a:rPr lang="sl-SI" sz="1600" dirty="0"/>
              <a:t>isto </a:t>
            </a:r>
            <a:r>
              <a:rPr lang="sl-SI" sz="1600" dirty="0" smtClean="0"/>
              <a:t>tehnologijo CRISPR, </a:t>
            </a:r>
            <a:r>
              <a:rPr lang="sl-SI" sz="1600" dirty="0"/>
              <a:t>ki je povzročila škandal zaradi urejanja genov na zarodkih, so medtem raziskovalci v ZDA pričeli </a:t>
            </a:r>
            <a:r>
              <a:rPr lang="sl-SI" sz="1600" dirty="0" smtClean="0"/>
              <a:t>izvajati </a:t>
            </a:r>
            <a:r>
              <a:rPr lang="sl-SI" sz="1600" b="1" dirty="0"/>
              <a:t>klinična preizkušanja </a:t>
            </a:r>
            <a:r>
              <a:rPr lang="sl-SI" sz="1600" dirty="0"/>
              <a:t>za zdravljenje </a:t>
            </a:r>
            <a:r>
              <a:rPr lang="sl-SI" sz="1600" dirty="0" smtClean="0"/>
              <a:t>hudih bolezni pri </a:t>
            </a:r>
            <a:r>
              <a:rPr lang="sl-SI" sz="1600" dirty="0"/>
              <a:t>odraslih</a:t>
            </a:r>
            <a:r>
              <a:rPr lang="sl-SI" sz="1600" dirty="0" smtClean="0"/>
              <a:t>, kot je anemija </a:t>
            </a:r>
            <a:r>
              <a:rPr lang="sl-SI" sz="1600" dirty="0"/>
              <a:t>srpastih celic </a:t>
            </a:r>
            <a:r>
              <a:rPr lang="sl-SI" sz="1600" dirty="0" smtClean="0"/>
              <a:t>ali očesne bolezni. </a:t>
            </a:r>
            <a:endParaRPr lang="sl-SI" sz="1600" dirty="0"/>
          </a:p>
          <a:p>
            <a:pPr algn="just">
              <a:lnSpc>
                <a:spcPct val="90000"/>
              </a:lnSpc>
              <a:spcAft>
                <a:spcPts val="600"/>
              </a:spcAft>
            </a:pPr>
            <a:r>
              <a:rPr lang="sl-SI" sz="1600" dirty="0"/>
              <a:t>Ob teh kliničnih preizkušanjih </a:t>
            </a:r>
            <a:r>
              <a:rPr lang="sl-SI" sz="1600" dirty="0" smtClean="0"/>
              <a:t>vlada </a:t>
            </a:r>
            <a:r>
              <a:rPr lang="sl-SI" sz="1600" dirty="0"/>
              <a:t>precej manj </a:t>
            </a:r>
            <a:r>
              <a:rPr lang="sl-SI" sz="1600" dirty="0" smtClean="0"/>
              <a:t>zaskrbljenosti.</a:t>
            </a:r>
          </a:p>
          <a:p>
            <a:pPr algn="just">
              <a:lnSpc>
                <a:spcPct val="90000"/>
              </a:lnSpc>
              <a:spcAft>
                <a:spcPts val="600"/>
              </a:spcAft>
            </a:pPr>
            <a:r>
              <a:rPr lang="sl-SI" sz="1600" b="1" dirty="0" smtClean="0"/>
              <a:t>Genetske </a:t>
            </a:r>
            <a:r>
              <a:rPr lang="sl-SI" sz="1600" b="1" dirty="0"/>
              <a:t>spremembe na celicah odraslih</a:t>
            </a:r>
            <a:r>
              <a:rPr lang="sl-SI" sz="1600" dirty="0"/>
              <a:t>, ki jih zdravijo, </a:t>
            </a:r>
            <a:r>
              <a:rPr lang="sl-SI" sz="1600" dirty="0" smtClean="0"/>
              <a:t>se </a:t>
            </a:r>
            <a:r>
              <a:rPr lang="sl-SI" sz="1600" b="1" dirty="0" smtClean="0"/>
              <a:t>ne </a:t>
            </a:r>
            <a:r>
              <a:rPr lang="sl-SI" sz="1600" b="1" dirty="0"/>
              <a:t>bodo prenesle na prihodnjo generacijo</a:t>
            </a:r>
            <a:r>
              <a:rPr lang="sl-SI" sz="1600" dirty="0"/>
              <a:t>. </a:t>
            </a:r>
          </a:p>
        </p:txBody>
      </p:sp>
    </p:spTree>
    <p:extLst>
      <p:ext uri="{BB962C8B-B14F-4D97-AF65-F5344CB8AC3E}">
        <p14:creationId xmlns:p14="http://schemas.microsoft.com/office/powerpoint/2010/main" val="227636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2105" y="1279479"/>
            <a:ext cx="6169382" cy="4320000"/>
          </a:xfrm>
          <a:prstGeom prst="rect">
            <a:avLst/>
          </a:prstGeom>
        </p:spPr>
      </p:pic>
      <p:sp>
        <p:nvSpPr>
          <p:cNvPr id="5" name="Rectangle 4"/>
          <p:cNvSpPr/>
          <p:nvPr/>
        </p:nvSpPr>
        <p:spPr>
          <a:xfrm>
            <a:off x="107504" y="326877"/>
            <a:ext cx="8892480" cy="461665"/>
          </a:xfrm>
          <a:prstGeom prst="rect">
            <a:avLst/>
          </a:prstGeom>
        </p:spPr>
        <p:txBody>
          <a:bodyPr wrap="square">
            <a:spAutoFit/>
          </a:bodyPr>
          <a:lstStyle/>
          <a:p>
            <a:pPr algn="ctr"/>
            <a:r>
              <a:rPr lang="sl-SI" sz="2400" b="1" dirty="0" smtClean="0"/>
              <a:t>Odgovornost za biološko varnost in </a:t>
            </a:r>
            <a:r>
              <a:rPr lang="sl-SI" sz="2400" b="1" dirty="0" err="1" smtClean="0"/>
              <a:t>bioetičnost</a:t>
            </a:r>
            <a:r>
              <a:rPr lang="sl-SI" sz="2400" b="1" dirty="0" smtClean="0"/>
              <a:t> raziskav je naša </a:t>
            </a:r>
            <a:endParaRPr lang="sl-SI" sz="2400" b="1" dirty="0"/>
          </a:p>
        </p:txBody>
      </p:sp>
      <p:sp>
        <p:nvSpPr>
          <p:cNvPr id="6" name="Rectangle 4"/>
          <p:cNvSpPr/>
          <p:nvPr/>
        </p:nvSpPr>
        <p:spPr>
          <a:xfrm>
            <a:off x="6637431" y="3571896"/>
            <a:ext cx="1024055" cy="461665"/>
          </a:xfrm>
          <a:prstGeom prst="rect">
            <a:avLst/>
          </a:prstGeom>
        </p:spPr>
        <p:txBody>
          <a:bodyPr wrap="square">
            <a:spAutoFit/>
          </a:bodyPr>
          <a:lstStyle/>
          <a:p>
            <a:pPr algn="ctr"/>
            <a:r>
              <a:rPr lang="sl-SI" sz="2400" b="1" dirty="0" smtClean="0"/>
              <a:t>Hvala!</a:t>
            </a:r>
            <a:endParaRPr lang="sl-SI" sz="2400" b="1" dirty="0"/>
          </a:p>
        </p:txBody>
      </p:sp>
    </p:spTree>
    <p:extLst>
      <p:ext uri="{BB962C8B-B14F-4D97-AF65-F5344CB8AC3E}">
        <p14:creationId xmlns:p14="http://schemas.microsoft.com/office/powerpoint/2010/main" val="2435179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82206" y="315563"/>
            <a:ext cx="1191224" cy="461665"/>
          </a:xfrm>
          <a:prstGeom prst="rect">
            <a:avLst/>
          </a:prstGeom>
        </p:spPr>
        <p:txBody>
          <a:bodyPr wrap="none">
            <a:spAutoFit/>
          </a:bodyPr>
          <a:lstStyle/>
          <a:p>
            <a:r>
              <a:rPr lang="sl-SI" sz="2400" b="1" dirty="0"/>
              <a:t>Vsebina</a:t>
            </a:r>
          </a:p>
        </p:txBody>
      </p:sp>
      <p:sp>
        <p:nvSpPr>
          <p:cNvPr id="5" name="Rectangle 4"/>
          <p:cNvSpPr/>
          <p:nvPr/>
        </p:nvSpPr>
        <p:spPr>
          <a:xfrm>
            <a:off x="569343" y="1001249"/>
            <a:ext cx="8574657" cy="2031325"/>
          </a:xfrm>
          <a:prstGeom prst="rect">
            <a:avLst/>
          </a:prstGeom>
        </p:spPr>
        <p:txBody>
          <a:bodyPr wrap="square">
            <a:spAutoFit/>
          </a:bodyPr>
          <a:lstStyle/>
          <a:p>
            <a:pPr marL="457200" indent="-457200">
              <a:buFont typeface="+mj-lt"/>
              <a:buAutoNum type="arabicPeriod"/>
            </a:pPr>
            <a:r>
              <a:rPr lang="sl-SI" b="1" dirty="0"/>
              <a:t>Ravnanje z </a:t>
            </a:r>
            <a:r>
              <a:rPr lang="sl-SI" b="1" dirty="0" smtClean="0"/>
              <a:t>gensko spremenjenimi organizmi</a:t>
            </a:r>
            <a:r>
              <a:rPr lang="sl-SI" b="1" dirty="0" smtClean="0"/>
              <a:t> </a:t>
            </a:r>
            <a:r>
              <a:rPr lang="sl-SI" b="1" dirty="0"/>
              <a:t>v Sloveniji</a:t>
            </a:r>
          </a:p>
          <a:p>
            <a:pPr marL="457200" indent="-457200">
              <a:buFont typeface="+mj-lt"/>
              <a:buAutoNum type="arabicPeriod"/>
            </a:pPr>
            <a:r>
              <a:rPr lang="sl-SI" b="1" dirty="0" smtClean="0"/>
              <a:t>Opredelitev pojmov</a:t>
            </a:r>
          </a:p>
          <a:p>
            <a:pPr marL="457200" indent="-457200">
              <a:buFont typeface="+mj-lt"/>
              <a:buAutoNum type="arabicPeriod"/>
            </a:pPr>
            <a:r>
              <a:rPr lang="sl-SI" b="1" dirty="0" smtClean="0"/>
              <a:t>Celice </a:t>
            </a:r>
            <a:r>
              <a:rPr lang="sl-SI" b="1" dirty="0" err="1" smtClean="0"/>
              <a:t>HeLa</a:t>
            </a:r>
            <a:r>
              <a:rPr lang="sl-SI" b="1" dirty="0" smtClean="0"/>
              <a:t> </a:t>
            </a:r>
            <a:r>
              <a:rPr lang="sl-SI" dirty="0"/>
              <a:t>(</a:t>
            </a:r>
            <a:r>
              <a:rPr lang="en-GB" i="1" dirty="0"/>
              <a:t>Henrietta Lacks</a:t>
            </a:r>
            <a:r>
              <a:rPr lang="sl-SI" i="1" dirty="0"/>
              <a:t>; 1951</a:t>
            </a:r>
            <a:r>
              <a:rPr lang="sl-SI" dirty="0"/>
              <a:t>)</a:t>
            </a:r>
          </a:p>
          <a:p>
            <a:pPr marL="457200" indent="-457200">
              <a:buFont typeface="+mj-lt"/>
              <a:buAutoNum type="arabicPeriod"/>
            </a:pPr>
            <a:r>
              <a:rPr lang="sl-SI" altLang="en-US" b="1" dirty="0"/>
              <a:t>Projekt Obala </a:t>
            </a:r>
            <a:r>
              <a:rPr lang="sl-SI" altLang="en-US" dirty="0"/>
              <a:t>(</a:t>
            </a:r>
            <a:r>
              <a:rPr lang="sl-SI" altLang="en-US" i="1" dirty="0" err="1"/>
              <a:t>Wouter</a:t>
            </a:r>
            <a:r>
              <a:rPr lang="sl-SI" altLang="en-US" i="1" dirty="0"/>
              <a:t> </a:t>
            </a:r>
            <a:r>
              <a:rPr lang="sl-SI" altLang="en-US" i="1" dirty="0" err="1"/>
              <a:t>Basson</a:t>
            </a:r>
            <a:r>
              <a:rPr lang="sl-SI" altLang="en-US" i="1" dirty="0"/>
              <a:t>; 1981</a:t>
            </a:r>
            <a:r>
              <a:rPr lang="sl-SI" altLang="en-US" dirty="0"/>
              <a:t>)</a:t>
            </a:r>
          </a:p>
          <a:p>
            <a:pPr marL="457200" indent="-457200">
              <a:buFont typeface="+mj-lt"/>
              <a:buAutoNum type="arabicPeriod"/>
            </a:pPr>
            <a:r>
              <a:rPr lang="sl-SI" b="1" dirty="0" smtClean="0"/>
              <a:t>Poskusi </a:t>
            </a:r>
            <a:r>
              <a:rPr lang="sl-SI" b="1" dirty="0"/>
              <a:t>s pridobivanjem funkcije </a:t>
            </a:r>
            <a:r>
              <a:rPr lang="sl-SI" dirty="0"/>
              <a:t>(</a:t>
            </a:r>
            <a:r>
              <a:rPr lang="sl-SI" i="1" dirty="0">
                <a:ea typeface="Times New Roman" panose="02020603050405020304" pitchFamily="18" charset="0"/>
                <a:cs typeface="Times New Roman" panose="02020603050405020304" pitchFamily="18" charset="0"/>
              </a:rPr>
              <a:t>Ron </a:t>
            </a:r>
            <a:r>
              <a:rPr lang="sl-SI" i="1" dirty="0" err="1" smtClean="0">
                <a:ea typeface="Times New Roman" panose="02020603050405020304" pitchFamily="18" charset="0"/>
                <a:cs typeface="Times New Roman" panose="02020603050405020304" pitchFamily="18" charset="0"/>
              </a:rPr>
              <a:t>Fouchier</a:t>
            </a:r>
            <a:r>
              <a:rPr lang="sl-SI" i="1" dirty="0" smtClean="0">
                <a:ea typeface="Times New Roman" panose="02020603050405020304" pitchFamily="18" charset="0"/>
                <a:cs typeface="Times New Roman" panose="02020603050405020304" pitchFamily="18" charset="0"/>
              </a:rPr>
              <a:t>, </a:t>
            </a:r>
            <a:r>
              <a:rPr lang="sl-SI" i="1" dirty="0" err="1" smtClean="0">
                <a:ea typeface="Times New Roman" panose="02020603050405020304" pitchFamily="18" charset="0"/>
                <a:cs typeface="Times New Roman" panose="02020603050405020304" pitchFamily="18" charset="0"/>
              </a:rPr>
              <a:t>Yoshihiro</a:t>
            </a:r>
            <a:r>
              <a:rPr lang="sl-SI" i="1" dirty="0" smtClean="0">
                <a:ea typeface="Times New Roman" panose="02020603050405020304" pitchFamily="18" charset="0"/>
                <a:cs typeface="Times New Roman" panose="02020603050405020304" pitchFamily="18" charset="0"/>
              </a:rPr>
              <a:t> </a:t>
            </a:r>
            <a:r>
              <a:rPr lang="sl-SI" i="1" dirty="0" err="1">
                <a:ea typeface="Times New Roman" panose="02020603050405020304" pitchFamily="18" charset="0"/>
                <a:cs typeface="Times New Roman" panose="02020603050405020304" pitchFamily="18" charset="0"/>
              </a:rPr>
              <a:t>Kawaoka</a:t>
            </a:r>
            <a:r>
              <a:rPr lang="sl-SI" i="1" dirty="0">
                <a:ea typeface="Times New Roman" panose="02020603050405020304" pitchFamily="18" charset="0"/>
                <a:cs typeface="Times New Roman" panose="02020603050405020304" pitchFamily="18" charset="0"/>
              </a:rPr>
              <a:t>; 2011</a:t>
            </a:r>
            <a:r>
              <a:rPr lang="sl-SI" dirty="0">
                <a:ea typeface="Times New Roman" panose="02020603050405020304" pitchFamily="18" charset="0"/>
                <a:cs typeface="Times New Roman" panose="02020603050405020304" pitchFamily="18" charset="0"/>
              </a:rPr>
              <a:t>) </a:t>
            </a:r>
            <a:endParaRPr lang="sl-SI" altLang="en-US" dirty="0">
              <a:ea typeface="Times New Roman" pitchFamily="18" charset="0"/>
              <a:cs typeface="Times New Roman" pitchFamily="18" charset="0"/>
            </a:endParaRPr>
          </a:p>
          <a:p>
            <a:pPr marL="457200" indent="-457200">
              <a:buFont typeface="+mj-lt"/>
              <a:buAutoNum type="arabicPeriod"/>
            </a:pPr>
            <a:r>
              <a:rPr lang="sl-SI" b="1" dirty="0"/>
              <a:t>Metoda CRISPR dostopna vsakomur po pošti </a:t>
            </a:r>
            <a:r>
              <a:rPr lang="sl-SI" altLang="en-US" dirty="0">
                <a:ea typeface="Times New Roman" pitchFamily="18" charset="0"/>
                <a:cs typeface="Times New Roman" pitchFamily="18" charset="0"/>
              </a:rPr>
              <a:t>(</a:t>
            </a:r>
            <a:r>
              <a:rPr lang="sl-SI" altLang="en-US" i="1" dirty="0" err="1">
                <a:ea typeface="Times New Roman" pitchFamily="18" charset="0"/>
                <a:cs typeface="Times New Roman" pitchFamily="18" charset="0"/>
              </a:rPr>
              <a:t>Josiah</a:t>
            </a:r>
            <a:r>
              <a:rPr lang="sl-SI" altLang="en-US" i="1" dirty="0">
                <a:ea typeface="Times New Roman" pitchFamily="18" charset="0"/>
                <a:cs typeface="Times New Roman" pitchFamily="18" charset="0"/>
              </a:rPr>
              <a:t> </a:t>
            </a:r>
            <a:r>
              <a:rPr lang="sl-SI" altLang="en-US" i="1" dirty="0" err="1">
                <a:ea typeface="Times New Roman" pitchFamily="18" charset="0"/>
                <a:cs typeface="Times New Roman" pitchFamily="18" charset="0"/>
              </a:rPr>
              <a:t>Zayner</a:t>
            </a:r>
            <a:r>
              <a:rPr lang="sl-SI" altLang="en-US" i="1" dirty="0">
                <a:ea typeface="Times New Roman" pitchFamily="18" charset="0"/>
                <a:cs typeface="Times New Roman" pitchFamily="18" charset="0"/>
              </a:rPr>
              <a:t>; 2017</a:t>
            </a:r>
            <a:r>
              <a:rPr lang="sl-SI" altLang="en-US" dirty="0">
                <a:ea typeface="Times New Roman" pitchFamily="18" charset="0"/>
                <a:cs typeface="Times New Roman" pitchFamily="18" charset="0"/>
              </a:rPr>
              <a:t>)</a:t>
            </a:r>
          </a:p>
          <a:p>
            <a:pPr marL="457200" indent="-457200">
              <a:buFont typeface="+mj-lt"/>
              <a:buAutoNum type="arabicPeriod"/>
            </a:pPr>
            <a:r>
              <a:rPr lang="sl-SI" b="1" dirty="0" smtClean="0"/>
              <a:t>Popravljanje </a:t>
            </a:r>
            <a:r>
              <a:rPr lang="sl-SI" b="1" dirty="0"/>
              <a:t>človeškega genoma </a:t>
            </a:r>
            <a:r>
              <a:rPr lang="sl-SI" dirty="0"/>
              <a:t>(</a:t>
            </a:r>
            <a:r>
              <a:rPr lang="sl-SI" i="1" dirty="0"/>
              <a:t>He </a:t>
            </a:r>
            <a:r>
              <a:rPr lang="sl-SI" i="1" dirty="0" err="1"/>
              <a:t>Jiankui</a:t>
            </a:r>
            <a:r>
              <a:rPr lang="sl-SI" i="1" dirty="0"/>
              <a:t>; 2016</a:t>
            </a:r>
            <a:r>
              <a:rPr lang="sl-SI" dirty="0"/>
              <a:t>) </a:t>
            </a:r>
          </a:p>
        </p:txBody>
      </p:sp>
      <p:pic>
        <p:nvPicPr>
          <p:cNvPr id="6"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29999"/>
          <a:stretch/>
        </p:blipFill>
        <p:spPr>
          <a:xfrm>
            <a:off x="3131386" y="3105729"/>
            <a:ext cx="2880079" cy="2880000"/>
          </a:xfrm>
          <a:prstGeom prst="rect">
            <a:avLst/>
          </a:prstGeom>
        </p:spPr>
      </p:pic>
    </p:spTree>
    <p:extLst>
      <p:ext uri="{BB962C8B-B14F-4D97-AF65-F5344CB8AC3E}">
        <p14:creationId xmlns:p14="http://schemas.microsoft.com/office/powerpoint/2010/main" val="1278011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5620" y="319766"/>
            <a:ext cx="7932717" cy="2123658"/>
          </a:xfrm>
          <a:prstGeom prst="rect">
            <a:avLst/>
          </a:prstGeom>
        </p:spPr>
        <p:txBody>
          <a:bodyPr wrap="square">
            <a:spAutoFit/>
          </a:bodyPr>
          <a:lstStyle/>
          <a:p>
            <a:pPr marL="457200" indent="-457200">
              <a:buFont typeface="+mj-lt"/>
              <a:buAutoNum type="arabicPeriod"/>
            </a:pPr>
            <a:r>
              <a:rPr lang="sl-SI" sz="2400" b="1" dirty="0"/>
              <a:t>Ravnanje </a:t>
            </a:r>
            <a:r>
              <a:rPr lang="sl-SI" sz="2400" b="1" dirty="0"/>
              <a:t>z gensko spremenjenimi organizmi v </a:t>
            </a:r>
            <a:r>
              <a:rPr lang="sl-SI" sz="2400" b="1" dirty="0"/>
              <a:t>Sloveniji</a:t>
            </a:r>
          </a:p>
          <a:p>
            <a:pPr marL="457200" indent="-457200">
              <a:buFont typeface="+mj-lt"/>
              <a:buAutoNum type="arabicPeriod"/>
            </a:pPr>
            <a:r>
              <a:rPr lang="sl-SI" dirty="0" smtClean="0">
                <a:solidFill>
                  <a:schemeClr val="bg1">
                    <a:lumMod val="85000"/>
                  </a:schemeClr>
                </a:solidFill>
              </a:rPr>
              <a:t>Opredelitev pojmov</a:t>
            </a:r>
          </a:p>
          <a:p>
            <a:pPr marL="457200" indent="-457200">
              <a:buFont typeface="+mj-lt"/>
              <a:buAutoNum type="arabicPeriod"/>
            </a:pPr>
            <a:r>
              <a:rPr lang="sl-SI" dirty="0" smtClean="0">
                <a:solidFill>
                  <a:schemeClr val="bg1">
                    <a:lumMod val="85000"/>
                  </a:schemeClr>
                </a:solidFill>
              </a:rPr>
              <a:t>Celice </a:t>
            </a:r>
            <a:r>
              <a:rPr lang="sl-SI" dirty="0" err="1" smtClean="0">
                <a:solidFill>
                  <a:schemeClr val="bg1">
                    <a:lumMod val="85000"/>
                  </a:schemeClr>
                </a:solidFill>
              </a:rPr>
              <a:t>HeLa</a:t>
            </a:r>
            <a:r>
              <a:rPr lang="sl-SI" dirty="0" smtClean="0">
                <a:solidFill>
                  <a:schemeClr val="bg1">
                    <a:lumMod val="85000"/>
                  </a:schemeClr>
                </a:solidFill>
              </a:rPr>
              <a:t> </a:t>
            </a:r>
            <a:r>
              <a:rPr lang="sl-SI" dirty="0">
                <a:solidFill>
                  <a:schemeClr val="bg1">
                    <a:lumMod val="85000"/>
                  </a:schemeClr>
                </a:solidFill>
              </a:rPr>
              <a:t>(</a:t>
            </a:r>
            <a:r>
              <a:rPr lang="en-GB" i="1" dirty="0">
                <a:solidFill>
                  <a:schemeClr val="bg1">
                    <a:lumMod val="85000"/>
                  </a:schemeClr>
                </a:solidFill>
              </a:rPr>
              <a:t>Henrietta Lacks</a:t>
            </a:r>
            <a:r>
              <a:rPr lang="sl-SI" i="1" dirty="0">
                <a:solidFill>
                  <a:schemeClr val="bg1">
                    <a:lumMod val="85000"/>
                  </a:schemeClr>
                </a:solidFill>
              </a:rPr>
              <a:t>; 1951</a:t>
            </a:r>
            <a:r>
              <a:rPr lang="sl-SI" dirty="0">
                <a:solidFill>
                  <a:schemeClr val="bg1">
                    <a:lumMod val="85000"/>
                  </a:schemeClr>
                </a:solidFill>
              </a:rPr>
              <a:t>)</a:t>
            </a:r>
          </a:p>
          <a:p>
            <a:pPr marL="457200" indent="-457200">
              <a:buFont typeface="+mj-lt"/>
              <a:buAutoNum type="arabicPeriod"/>
            </a:pPr>
            <a:r>
              <a:rPr lang="sl-SI" altLang="en-US" dirty="0">
                <a:solidFill>
                  <a:schemeClr val="bg1">
                    <a:lumMod val="85000"/>
                  </a:schemeClr>
                </a:solidFill>
              </a:rPr>
              <a:t>Projekt Obala (</a:t>
            </a:r>
            <a:r>
              <a:rPr lang="sl-SI" altLang="en-US" i="1" dirty="0" err="1">
                <a:solidFill>
                  <a:schemeClr val="bg1">
                    <a:lumMod val="85000"/>
                  </a:schemeClr>
                </a:solidFill>
              </a:rPr>
              <a:t>Wouter</a:t>
            </a:r>
            <a:r>
              <a:rPr lang="sl-SI" altLang="en-US" i="1" dirty="0">
                <a:solidFill>
                  <a:schemeClr val="bg1">
                    <a:lumMod val="85000"/>
                  </a:schemeClr>
                </a:solidFill>
              </a:rPr>
              <a:t> </a:t>
            </a:r>
            <a:r>
              <a:rPr lang="sl-SI" altLang="en-US" i="1" dirty="0" err="1">
                <a:solidFill>
                  <a:schemeClr val="bg1">
                    <a:lumMod val="85000"/>
                  </a:schemeClr>
                </a:solidFill>
              </a:rPr>
              <a:t>Basson</a:t>
            </a:r>
            <a:r>
              <a:rPr lang="sl-SI" altLang="en-US" i="1" dirty="0">
                <a:solidFill>
                  <a:schemeClr val="bg1">
                    <a:lumMod val="85000"/>
                  </a:schemeClr>
                </a:solidFill>
              </a:rPr>
              <a:t>; 1981</a:t>
            </a:r>
            <a:r>
              <a:rPr lang="sl-SI" altLang="en-US" dirty="0">
                <a:solidFill>
                  <a:schemeClr val="bg1">
                    <a:lumMod val="85000"/>
                  </a:schemeClr>
                </a:solidFill>
              </a:rPr>
              <a:t>)</a:t>
            </a:r>
          </a:p>
          <a:p>
            <a:pPr marL="457200" indent="-457200">
              <a:buFont typeface="+mj-lt"/>
              <a:buAutoNum type="arabicPeriod"/>
            </a:pPr>
            <a:r>
              <a:rPr lang="sl-SI" dirty="0" smtClean="0">
                <a:solidFill>
                  <a:schemeClr val="bg1">
                    <a:lumMod val="85000"/>
                  </a:schemeClr>
                </a:solidFill>
              </a:rPr>
              <a:t>Poskusi </a:t>
            </a:r>
            <a:r>
              <a:rPr lang="sl-SI" dirty="0">
                <a:solidFill>
                  <a:schemeClr val="bg1">
                    <a:lumMod val="85000"/>
                  </a:schemeClr>
                </a:solidFill>
              </a:rPr>
              <a:t>s pridobivanjem funkcije (</a:t>
            </a:r>
            <a:r>
              <a:rPr lang="sl-SI" i="1" dirty="0">
                <a:solidFill>
                  <a:schemeClr val="bg1">
                    <a:lumMod val="85000"/>
                  </a:schemeClr>
                </a:solidFill>
                <a:ea typeface="Times New Roman" panose="02020603050405020304" pitchFamily="18" charset="0"/>
                <a:cs typeface="Times New Roman" panose="02020603050405020304" pitchFamily="18" charset="0"/>
              </a:rPr>
              <a:t>Ron </a:t>
            </a:r>
            <a:r>
              <a:rPr lang="sl-SI" i="1" dirty="0" err="1" smtClean="0">
                <a:solidFill>
                  <a:schemeClr val="bg1">
                    <a:lumMod val="85000"/>
                  </a:schemeClr>
                </a:solidFill>
                <a:ea typeface="Times New Roman" panose="02020603050405020304" pitchFamily="18" charset="0"/>
                <a:cs typeface="Times New Roman" panose="02020603050405020304" pitchFamily="18" charset="0"/>
              </a:rPr>
              <a:t>Fouchier</a:t>
            </a:r>
            <a:r>
              <a:rPr lang="sl-SI" i="1" dirty="0" smtClean="0">
                <a:solidFill>
                  <a:schemeClr val="bg1">
                    <a:lumMod val="85000"/>
                  </a:schemeClr>
                </a:solidFill>
                <a:ea typeface="Times New Roman" panose="02020603050405020304" pitchFamily="18" charset="0"/>
                <a:cs typeface="Times New Roman" panose="02020603050405020304" pitchFamily="18" charset="0"/>
              </a:rPr>
              <a:t>, </a:t>
            </a:r>
            <a:r>
              <a:rPr lang="sl-SI" i="1" dirty="0" err="1" smtClean="0">
                <a:solidFill>
                  <a:schemeClr val="bg1">
                    <a:lumMod val="85000"/>
                  </a:schemeClr>
                </a:solidFill>
                <a:ea typeface="Times New Roman" panose="02020603050405020304" pitchFamily="18" charset="0"/>
                <a:cs typeface="Times New Roman" panose="02020603050405020304" pitchFamily="18" charset="0"/>
              </a:rPr>
              <a:t>Yoshihiro</a:t>
            </a:r>
            <a:r>
              <a:rPr lang="sl-SI" i="1" dirty="0" smtClean="0">
                <a:solidFill>
                  <a:schemeClr val="bg1">
                    <a:lumMod val="85000"/>
                  </a:schemeClr>
                </a:solidFill>
                <a:ea typeface="Times New Roman" panose="02020603050405020304" pitchFamily="18" charset="0"/>
                <a:cs typeface="Times New Roman" panose="02020603050405020304" pitchFamily="18" charset="0"/>
              </a:rPr>
              <a:t> </a:t>
            </a:r>
            <a:r>
              <a:rPr lang="sl-SI" i="1" dirty="0" err="1">
                <a:solidFill>
                  <a:schemeClr val="bg1">
                    <a:lumMod val="85000"/>
                  </a:schemeClr>
                </a:solidFill>
                <a:ea typeface="Times New Roman" panose="02020603050405020304" pitchFamily="18" charset="0"/>
                <a:cs typeface="Times New Roman" panose="02020603050405020304" pitchFamily="18" charset="0"/>
              </a:rPr>
              <a:t>Kawaoka</a:t>
            </a:r>
            <a:r>
              <a:rPr lang="sl-SI" i="1" dirty="0">
                <a:solidFill>
                  <a:schemeClr val="bg1">
                    <a:lumMod val="85000"/>
                  </a:schemeClr>
                </a:solidFill>
                <a:ea typeface="Times New Roman" panose="02020603050405020304" pitchFamily="18" charset="0"/>
                <a:cs typeface="Times New Roman" panose="02020603050405020304" pitchFamily="18" charset="0"/>
              </a:rPr>
              <a:t>; 2011</a:t>
            </a:r>
            <a:r>
              <a:rPr lang="sl-SI" dirty="0">
                <a:solidFill>
                  <a:schemeClr val="bg1">
                    <a:lumMod val="85000"/>
                  </a:schemeClr>
                </a:solidFill>
                <a:ea typeface="Times New Roman" panose="02020603050405020304" pitchFamily="18" charset="0"/>
                <a:cs typeface="Times New Roman" panose="02020603050405020304" pitchFamily="18" charset="0"/>
              </a:rPr>
              <a:t>) </a:t>
            </a:r>
            <a:endParaRPr lang="sl-SI" altLang="en-US" dirty="0">
              <a:solidFill>
                <a:schemeClr val="bg1">
                  <a:lumMod val="85000"/>
                </a:schemeClr>
              </a:solidFill>
              <a:ea typeface="Times New Roman" pitchFamily="18" charset="0"/>
              <a:cs typeface="Times New Roman" pitchFamily="18" charset="0"/>
            </a:endParaRPr>
          </a:p>
          <a:p>
            <a:pPr marL="457200" indent="-457200">
              <a:buFont typeface="+mj-lt"/>
              <a:buAutoNum type="arabicPeriod"/>
            </a:pPr>
            <a:r>
              <a:rPr lang="sl-SI" dirty="0">
                <a:solidFill>
                  <a:schemeClr val="bg1">
                    <a:lumMod val="85000"/>
                  </a:schemeClr>
                </a:solidFill>
              </a:rPr>
              <a:t>Metoda CRISPR dostopna vsakomur po pošti </a:t>
            </a:r>
            <a:r>
              <a:rPr lang="sl-SI" altLang="en-US" dirty="0">
                <a:solidFill>
                  <a:schemeClr val="bg1">
                    <a:lumMod val="85000"/>
                  </a:schemeClr>
                </a:solidFill>
                <a:ea typeface="Times New Roman" pitchFamily="18" charset="0"/>
                <a:cs typeface="Times New Roman" pitchFamily="18" charset="0"/>
              </a:rPr>
              <a:t>(</a:t>
            </a:r>
            <a:r>
              <a:rPr lang="sl-SI" altLang="en-US" i="1" dirty="0" err="1">
                <a:solidFill>
                  <a:schemeClr val="bg1">
                    <a:lumMod val="85000"/>
                  </a:schemeClr>
                </a:solidFill>
                <a:ea typeface="Times New Roman" pitchFamily="18" charset="0"/>
                <a:cs typeface="Times New Roman" pitchFamily="18" charset="0"/>
              </a:rPr>
              <a:t>Josiah</a:t>
            </a:r>
            <a:r>
              <a:rPr lang="sl-SI" altLang="en-US" i="1" dirty="0">
                <a:solidFill>
                  <a:schemeClr val="bg1">
                    <a:lumMod val="85000"/>
                  </a:schemeClr>
                </a:solidFill>
                <a:ea typeface="Times New Roman" pitchFamily="18" charset="0"/>
                <a:cs typeface="Times New Roman" pitchFamily="18" charset="0"/>
              </a:rPr>
              <a:t> </a:t>
            </a:r>
            <a:r>
              <a:rPr lang="sl-SI" altLang="en-US" i="1" dirty="0" err="1">
                <a:solidFill>
                  <a:schemeClr val="bg1">
                    <a:lumMod val="85000"/>
                  </a:schemeClr>
                </a:solidFill>
                <a:ea typeface="Times New Roman" pitchFamily="18" charset="0"/>
                <a:cs typeface="Times New Roman" pitchFamily="18" charset="0"/>
              </a:rPr>
              <a:t>Zayner</a:t>
            </a:r>
            <a:r>
              <a:rPr lang="sl-SI" altLang="en-US" i="1" dirty="0">
                <a:solidFill>
                  <a:schemeClr val="bg1">
                    <a:lumMod val="85000"/>
                  </a:schemeClr>
                </a:solidFill>
                <a:ea typeface="Times New Roman" pitchFamily="18" charset="0"/>
                <a:cs typeface="Times New Roman" pitchFamily="18" charset="0"/>
              </a:rPr>
              <a:t>; 2017</a:t>
            </a:r>
            <a:r>
              <a:rPr lang="sl-SI" altLang="en-US" dirty="0">
                <a:solidFill>
                  <a:schemeClr val="bg1">
                    <a:lumMod val="85000"/>
                  </a:schemeClr>
                </a:solidFill>
                <a:ea typeface="Times New Roman" pitchFamily="18" charset="0"/>
                <a:cs typeface="Times New Roman" pitchFamily="18" charset="0"/>
              </a:rPr>
              <a:t>)</a:t>
            </a:r>
          </a:p>
          <a:p>
            <a:pPr marL="457200" indent="-457200">
              <a:buFont typeface="+mj-lt"/>
              <a:buAutoNum type="arabicPeriod"/>
            </a:pPr>
            <a:r>
              <a:rPr lang="sl-SI" dirty="0" smtClean="0">
                <a:solidFill>
                  <a:schemeClr val="bg1">
                    <a:lumMod val="85000"/>
                  </a:schemeClr>
                </a:solidFill>
              </a:rPr>
              <a:t>Popravljanje </a:t>
            </a:r>
            <a:r>
              <a:rPr lang="sl-SI" dirty="0">
                <a:solidFill>
                  <a:schemeClr val="bg1">
                    <a:lumMod val="85000"/>
                  </a:schemeClr>
                </a:solidFill>
              </a:rPr>
              <a:t>človeškega genoma (</a:t>
            </a:r>
            <a:r>
              <a:rPr lang="sl-SI" i="1" dirty="0">
                <a:solidFill>
                  <a:schemeClr val="bg1">
                    <a:lumMod val="85000"/>
                  </a:schemeClr>
                </a:solidFill>
              </a:rPr>
              <a:t>He </a:t>
            </a:r>
            <a:r>
              <a:rPr lang="sl-SI" i="1" dirty="0" err="1">
                <a:solidFill>
                  <a:schemeClr val="bg1">
                    <a:lumMod val="85000"/>
                  </a:schemeClr>
                </a:solidFill>
              </a:rPr>
              <a:t>Jiankui</a:t>
            </a:r>
            <a:r>
              <a:rPr lang="sl-SI" i="1" dirty="0">
                <a:solidFill>
                  <a:schemeClr val="bg1">
                    <a:lumMod val="85000"/>
                  </a:schemeClr>
                </a:solidFill>
              </a:rPr>
              <a:t>; 2016</a:t>
            </a:r>
            <a:r>
              <a:rPr lang="sl-SI" dirty="0">
                <a:solidFill>
                  <a:schemeClr val="bg1">
                    <a:lumMod val="85000"/>
                  </a:schemeClr>
                </a:solidFill>
              </a:rPr>
              <a:t>) </a:t>
            </a:r>
          </a:p>
        </p:txBody>
      </p:sp>
      <p:pic>
        <p:nvPicPr>
          <p:cNvPr id="2" name="Slika 1"/>
          <p:cNvPicPr>
            <a:picLocks noChangeAspect="1"/>
          </p:cNvPicPr>
          <p:nvPr/>
        </p:nvPicPr>
        <p:blipFill>
          <a:blip r:embed="rId2"/>
          <a:stretch>
            <a:fillRect/>
          </a:stretch>
        </p:blipFill>
        <p:spPr>
          <a:xfrm>
            <a:off x="2050667" y="3083485"/>
            <a:ext cx="5040000" cy="2496814"/>
          </a:xfrm>
          <a:prstGeom prst="rect">
            <a:avLst/>
          </a:prstGeom>
        </p:spPr>
      </p:pic>
    </p:spTree>
    <p:extLst>
      <p:ext uri="{BB962C8B-B14F-4D97-AF65-F5344CB8AC3E}">
        <p14:creationId xmlns:p14="http://schemas.microsoft.com/office/powerpoint/2010/main" val="155334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5230" y="290836"/>
            <a:ext cx="6729700" cy="757130"/>
          </a:xfrm>
          <a:prstGeom prst="rect">
            <a:avLst/>
          </a:prstGeom>
        </p:spPr>
        <p:txBody>
          <a:bodyPr wrap="square">
            <a:spAutoFit/>
          </a:bodyPr>
          <a:lstStyle/>
          <a:p>
            <a:pPr algn="ctr">
              <a:lnSpc>
                <a:spcPct val="90000"/>
              </a:lnSpc>
            </a:pPr>
            <a:r>
              <a:rPr lang="sl-SI" sz="2400" b="1" dirty="0" smtClean="0"/>
              <a:t>Delo v </a:t>
            </a:r>
            <a:r>
              <a:rPr lang="nb-NO" sz="2400" b="1" dirty="0" smtClean="0"/>
              <a:t>zaprtih </a:t>
            </a:r>
            <a:r>
              <a:rPr lang="nb-NO" sz="2400" b="1" dirty="0"/>
              <a:t>prostorih raziskovalnih laboratorijev </a:t>
            </a:r>
            <a:r>
              <a:rPr lang="sl-SI" sz="2400" b="1" dirty="0" smtClean="0"/>
              <a:t>za</a:t>
            </a:r>
            <a:r>
              <a:rPr lang="nb-NO" sz="2400" b="1" dirty="0" smtClean="0"/>
              <a:t> </a:t>
            </a:r>
            <a:r>
              <a:rPr lang="nb-NO" sz="2400" b="1" dirty="0"/>
              <a:t>ravnanje z </a:t>
            </a:r>
            <a:r>
              <a:rPr lang="sl-SI" sz="2400" b="1" dirty="0" smtClean="0"/>
              <a:t>GSO</a:t>
            </a:r>
            <a:endParaRPr lang="nb-NO" sz="2400" b="1" dirty="0"/>
          </a:p>
        </p:txBody>
      </p:sp>
      <p:sp>
        <p:nvSpPr>
          <p:cNvPr id="5" name="Rectangle 1"/>
          <p:cNvSpPr/>
          <p:nvPr/>
        </p:nvSpPr>
        <p:spPr>
          <a:xfrm>
            <a:off x="662401" y="3441570"/>
            <a:ext cx="7800112" cy="2394502"/>
          </a:xfrm>
          <a:prstGeom prst="rect">
            <a:avLst/>
          </a:prstGeom>
        </p:spPr>
        <p:txBody>
          <a:bodyPr wrap="square">
            <a:spAutoFit/>
          </a:bodyPr>
          <a:lstStyle/>
          <a:p>
            <a:pPr marL="285750" indent="-285750">
              <a:lnSpc>
                <a:spcPct val="90000"/>
              </a:lnSpc>
              <a:spcAft>
                <a:spcPts val="600"/>
              </a:spcAft>
              <a:buFont typeface="Arial" panose="020B0604020202020204" pitchFamily="34" charset="0"/>
              <a:buChar char="•"/>
            </a:pPr>
            <a:r>
              <a:rPr lang="sl-SI" dirty="0" smtClean="0"/>
              <a:t>Najprej </a:t>
            </a:r>
            <a:r>
              <a:rPr lang="sl-SI" dirty="0"/>
              <a:t>se </a:t>
            </a:r>
            <a:r>
              <a:rPr lang="sl-SI" b="1" dirty="0" smtClean="0"/>
              <a:t>seznaniš </a:t>
            </a:r>
            <a:r>
              <a:rPr lang="sl-SI" b="1" dirty="0"/>
              <a:t>s pravilnim ravnanjem </a:t>
            </a:r>
            <a:r>
              <a:rPr lang="sl-SI" dirty="0"/>
              <a:t>v teh </a:t>
            </a:r>
            <a:r>
              <a:rPr lang="sl-SI" dirty="0" smtClean="0"/>
              <a:t>prostorih.</a:t>
            </a:r>
          </a:p>
          <a:p>
            <a:pPr marL="285750" indent="-285750">
              <a:lnSpc>
                <a:spcPct val="90000"/>
              </a:lnSpc>
              <a:spcAft>
                <a:spcPts val="600"/>
              </a:spcAft>
              <a:buFont typeface="Arial" panose="020B0604020202020204" pitchFamily="34" charset="0"/>
              <a:buChar char="•"/>
            </a:pPr>
            <a:r>
              <a:rPr lang="sl-SI" dirty="0"/>
              <a:t>Preden pričneš z delom v laboratoriju, </a:t>
            </a:r>
            <a:r>
              <a:rPr lang="sl-SI" dirty="0" smtClean="0"/>
              <a:t>skupaj z vodjo projekta izdelaš </a:t>
            </a:r>
            <a:r>
              <a:rPr lang="sl-SI" b="1" dirty="0"/>
              <a:t>oceno tveganja </a:t>
            </a:r>
            <a:r>
              <a:rPr lang="sl-SI" dirty="0"/>
              <a:t>za svoje delo. </a:t>
            </a:r>
          </a:p>
          <a:p>
            <a:pPr marL="285750" indent="-285750">
              <a:lnSpc>
                <a:spcPct val="90000"/>
              </a:lnSpc>
              <a:spcAft>
                <a:spcPts val="600"/>
              </a:spcAft>
              <a:buFont typeface="Arial" panose="020B0604020202020204" pitchFamily="34" charset="0"/>
              <a:buChar char="•"/>
            </a:pPr>
            <a:r>
              <a:rPr lang="sl-SI" dirty="0" smtClean="0"/>
              <a:t>V</a:t>
            </a:r>
            <a:r>
              <a:rPr lang="sl-SI" b="1" dirty="0" smtClean="0"/>
              <a:t> </a:t>
            </a:r>
            <a:r>
              <a:rPr lang="sl-SI" b="1" dirty="0"/>
              <a:t>laboratorijih 1. in 2. zadrževalne </a:t>
            </a:r>
            <a:r>
              <a:rPr lang="sl-SI" b="1" dirty="0" smtClean="0"/>
              <a:t>stopnje</a:t>
            </a:r>
            <a:r>
              <a:rPr lang="sl-SI" dirty="0" smtClean="0"/>
              <a:t>, ki izpolnjujejo predpisane </a:t>
            </a:r>
            <a:r>
              <a:rPr lang="sl-SI" b="1" dirty="0" smtClean="0"/>
              <a:t>tehnične zahteve, </a:t>
            </a:r>
            <a:r>
              <a:rPr lang="sl-SI" dirty="0" smtClean="0"/>
              <a:t>upoštevaš </a:t>
            </a:r>
            <a:r>
              <a:rPr lang="sl-SI" b="1" dirty="0"/>
              <a:t>pravila dobre </a:t>
            </a:r>
            <a:r>
              <a:rPr lang="sl-SI" b="1" dirty="0" smtClean="0"/>
              <a:t>laboratorijske </a:t>
            </a:r>
            <a:r>
              <a:rPr lang="sl-SI" b="1" dirty="0"/>
              <a:t>prakse</a:t>
            </a:r>
            <a:r>
              <a:rPr lang="sl-SI" dirty="0"/>
              <a:t> in </a:t>
            </a:r>
            <a:r>
              <a:rPr lang="sl-SI" dirty="0" smtClean="0"/>
              <a:t>postopkov.</a:t>
            </a:r>
          </a:p>
          <a:p>
            <a:pPr marL="285750" indent="-285750">
              <a:lnSpc>
                <a:spcPct val="90000"/>
              </a:lnSpc>
              <a:spcAft>
                <a:spcPts val="600"/>
              </a:spcAft>
              <a:buFont typeface="Arial" panose="020B0604020202020204" pitchFamily="34" charset="0"/>
              <a:buChar char="•"/>
            </a:pPr>
            <a:r>
              <a:rPr lang="sl-SI" dirty="0" smtClean="0"/>
              <a:t>Kljub temu lahko </a:t>
            </a:r>
            <a:r>
              <a:rPr lang="sl-SI" dirty="0"/>
              <a:t>delo vseeno privede do </a:t>
            </a:r>
            <a:r>
              <a:rPr lang="sl-SI" b="1" dirty="0"/>
              <a:t>izrednega dogodka </a:t>
            </a:r>
            <a:r>
              <a:rPr lang="sl-SI" dirty="0"/>
              <a:t>in </a:t>
            </a:r>
            <a:r>
              <a:rPr lang="sl-SI" b="1" dirty="0" smtClean="0"/>
              <a:t>nesreče</a:t>
            </a:r>
            <a:r>
              <a:rPr lang="sl-SI" dirty="0" smtClean="0"/>
              <a:t>. </a:t>
            </a:r>
            <a:r>
              <a:rPr lang="sl-SI" dirty="0"/>
              <a:t>V</a:t>
            </a:r>
            <a:r>
              <a:rPr lang="sl-SI" dirty="0" smtClean="0"/>
              <a:t> </a:t>
            </a:r>
            <a:r>
              <a:rPr lang="sl-SI" dirty="0" smtClean="0"/>
              <a:t>naprej </a:t>
            </a:r>
            <a:r>
              <a:rPr lang="sl-SI" dirty="0"/>
              <a:t>se </a:t>
            </a:r>
            <a:r>
              <a:rPr lang="sl-SI" dirty="0" smtClean="0"/>
              <a:t>seznaniš </a:t>
            </a:r>
            <a:r>
              <a:rPr lang="sl-SI" dirty="0" smtClean="0"/>
              <a:t>z predvidenimi </a:t>
            </a:r>
            <a:r>
              <a:rPr lang="sl-SI" dirty="0" smtClean="0"/>
              <a:t>postopki za take primere.</a:t>
            </a:r>
          </a:p>
          <a:p>
            <a:pPr marL="285750" indent="-285750">
              <a:lnSpc>
                <a:spcPct val="90000"/>
              </a:lnSpc>
              <a:spcAft>
                <a:spcPts val="600"/>
              </a:spcAft>
              <a:buFont typeface="Arial" panose="020B0604020202020204" pitchFamily="34" charset="0"/>
              <a:buChar char="•"/>
            </a:pPr>
            <a:r>
              <a:rPr lang="sl-SI" dirty="0"/>
              <a:t>Kasneje </a:t>
            </a:r>
            <a:r>
              <a:rPr lang="sl-SI" dirty="0" smtClean="0"/>
              <a:t>vsako </a:t>
            </a:r>
            <a:r>
              <a:rPr lang="sl-SI" dirty="0"/>
              <a:t>leto na </a:t>
            </a:r>
            <a:r>
              <a:rPr lang="sl-SI" b="1" dirty="0"/>
              <a:t>rednih izobraževanjih </a:t>
            </a:r>
            <a:r>
              <a:rPr lang="sl-SI" dirty="0"/>
              <a:t>osvežiš znanje. </a:t>
            </a:r>
          </a:p>
        </p:txBody>
      </p:sp>
      <p:pic>
        <p:nvPicPr>
          <p:cNvPr id="7" name="Slika 6"/>
          <p:cNvPicPr/>
          <p:nvPr/>
        </p:nvPicPr>
        <p:blipFill>
          <a:blip r:embed="rId2" cstate="print">
            <a:extLst>
              <a:ext uri="{28A0092B-C50C-407E-A947-70E740481C1C}">
                <a14:useLocalDpi xmlns:a14="http://schemas.microsoft.com/office/drawing/2010/main" val="0"/>
              </a:ext>
            </a:extLst>
          </a:blip>
          <a:stretch>
            <a:fillRect/>
          </a:stretch>
        </p:blipFill>
        <p:spPr>
          <a:xfrm>
            <a:off x="3768181" y="1273494"/>
            <a:ext cx="1623060" cy="2159635"/>
          </a:xfrm>
          <a:prstGeom prst="rect">
            <a:avLst/>
          </a:prstGeom>
          <a:ln>
            <a:noFill/>
          </a:ln>
        </p:spPr>
      </p:pic>
    </p:spTree>
    <p:extLst>
      <p:ext uri="{BB962C8B-B14F-4D97-AF65-F5344CB8AC3E}">
        <p14:creationId xmlns:p14="http://schemas.microsoft.com/office/powerpoint/2010/main" val="362168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1072" y="1025484"/>
            <a:ext cx="7732816" cy="5118324"/>
          </a:xfrm>
          <a:prstGeom prst="rect">
            <a:avLst/>
          </a:prstGeom>
        </p:spPr>
        <p:txBody>
          <a:bodyPr wrap="square">
            <a:spAutoFit/>
          </a:bodyPr>
          <a:lstStyle/>
          <a:p>
            <a:pPr marL="285750" indent="-285750" algn="just">
              <a:lnSpc>
                <a:spcPct val="90000"/>
              </a:lnSpc>
              <a:spcAft>
                <a:spcPts val="600"/>
              </a:spcAft>
              <a:buFont typeface="Arial" panose="020B0604020202020204" pitchFamily="34" charset="0"/>
              <a:buChar char="•"/>
            </a:pPr>
            <a:r>
              <a:rPr lang="sl-SI" dirty="0" smtClean="0">
                <a:latin typeface="+mn-lt"/>
              </a:rPr>
              <a:t>V </a:t>
            </a:r>
            <a:r>
              <a:rPr lang="sl-SI" dirty="0">
                <a:latin typeface="+mn-lt"/>
              </a:rPr>
              <a:t>laboratoriju nikoli ne shranjuj hrane ali pijače ali osebnih predmetov, kot so plašči in </a:t>
            </a:r>
            <a:r>
              <a:rPr lang="sl-SI" dirty="0" smtClean="0">
                <a:latin typeface="+mn-lt"/>
              </a:rPr>
              <a:t>torbe. </a:t>
            </a:r>
            <a:r>
              <a:rPr lang="sl-SI" dirty="0">
                <a:latin typeface="+mn-lt"/>
              </a:rPr>
              <a:t>Dejavnosti, kot so prehranjevanje, pitje, kajenje in/ali uporaba kozmetike, se izvajajo samo izven laboratorija</a:t>
            </a:r>
            <a:r>
              <a:rPr lang="sl-SI" dirty="0" smtClean="0">
                <a:latin typeface="+mn-lt"/>
              </a:rPr>
              <a:t>.</a:t>
            </a:r>
          </a:p>
          <a:p>
            <a:pPr marL="285750" indent="-285750" algn="just">
              <a:lnSpc>
                <a:spcPct val="90000"/>
              </a:lnSpc>
              <a:spcAft>
                <a:spcPts val="600"/>
              </a:spcAft>
              <a:buFont typeface="Arial" panose="020B0604020202020204" pitchFamily="34" charset="0"/>
              <a:buChar char="•"/>
            </a:pPr>
            <a:r>
              <a:rPr lang="sl-SI" dirty="0" smtClean="0">
                <a:solidFill>
                  <a:srgbClr val="0070C0"/>
                </a:solidFill>
                <a:latin typeface="+mn-lt"/>
              </a:rPr>
              <a:t>Nikoli </a:t>
            </a:r>
            <a:r>
              <a:rPr lang="sl-SI" dirty="0">
                <a:solidFill>
                  <a:srgbClr val="0070C0"/>
                </a:solidFill>
                <a:latin typeface="+mn-lt"/>
              </a:rPr>
              <a:t>ne dajaj stvari, kot so peresa, svinčniki ali žvečilni gumi, v usta v laboratoriju, ne glede na to, ali imaš roke v rokavicah ali ne</a:t>
            </a:r>
            <a:r>
              <a:rPr lang="sl-SI" dirty="0" smtClean="0">
                <a:solidFill>
                  <a:srgbClr val="0070C0"/>
                </a:solidFill>
                <a:latin typeface="+mn-lt"/>
              </a:rPr>
              <a:t>.</a:t>
            </a:r>
          </a:p>
          <a:p>
            <a:pPr marL="285750" indent="-285750" algn="just">
              <a:lnSpc>
                <a:spcPct val="90000"/>
              </a:lnSpc>
              <a:spcAft>
                <a:spcPts val="600"/>
              </a:spcAft>
              <a:buFont typeface="Arial" panose="020B0604020202020204" pitchFamily="34" charset="0"/>
              <a:buChar char="•"/>
            </a:pPr>
            <a:r>
              <a:rPr lang="sl-SI" dirty="0" smtClean="0">
                <a:latin typeface="+mn-lt"/>
              </a:rPr>
              <a:t>Po </a:t>
            </a:r>
            <a:r>
              <a:rPr lang="sl-SI" dirty="0">
                <a:latin typeface="+mn-lt"/>
              </a:rPr>
              <a:t>rokovanju z biološkim materialom, vključno z živalmi, si temeljito umij roke, po možnosti s toplo tekočo vodo in milom, in sicer preden zapustiš laboratorij, ali </a:t>
            </a:r>
            <a:r>
              <a:rPr lang="sl-SI" dirty="0" smtClean="0">
                <a:latin typeface="+mn-lt"/>
              </a:rPr>
              <a:t>kadarkoli vmes, </a:t>
            </a:r>
            <a:r>
              <a:rPr lang="sl-SI" dirty="0">
                <a:latin typeface="+mn-lt"/>
              </a:rPr>
              <a:t>ko veš ali domnevaš na prisotnost kontaminacije na rokah</a:t>
            </a:r>
            <a:r>
              <a:rPr lang="sl-SI" dirty="0" smtClean="0">
                <a:latin typeface="+mn-lt"/>
              </a:rPr>
              <a:t>.</a:t>
            </a:r>
          </a:p>
          <a:p>
            <a:pPr marL="285750" indent="-285750" algn="just">
              <a:lnSpc>
                <a:spcPct val="90000"/>
              </a:lnSpc>
              <a:spcAft>
                <a:spcPts val="600"/>
              </a:spcAft>
              <a:buFont typeface="Arial" panose="020B0604020202020204" pitchFamily="34" charset="0"/>
              <a:buChar char="•"/>
            </a:pPr>
            <a:r>
              <a:rPr lang="sl-SI" dirty="0" smtClean="0">
                <a:solidFill>
                  <a:srgbClr val="0070C0"/>
                </a:solidFill>
                <a:latin typeface="+mn-lt"/>
              </a:rPr>
              <a:t>Zagotovi</a:t>
            </a:r>
            <a:r>
              <a:rPr lang="sl-SI" dirty="0">
                <a:solidFill>
                  <a:srgbClr val="0070C0"/>
                </a:solidFill>
                <a:latin typeface="+mn-lt"/>
              </a:rPr>
              <a:t>, da odprtega ognja ali virov toplote nikoli ne postaviš v bližino vnetljivih zalog in jih nikoli ne pustiš brez nadzora</a:t>
            </a:r>
            <a:r>
              <a:rPr lang="sl-SI" dirty="0" smtClean="0">
                <a:solidFill>
                  <a:srgbClr val="0070C0"/>
                </a:solidFill>
                <a:latin typeface="+mn-lt"/>
              </a:rPr>
              <a:t>.</a:t>
            </a:r>
          </a:p>
          <a:p>
            <a:pPr marL="285750" indent="-285750" algn="just">
              <a:lnSpc>
                <a:spcPct val="90000"/>
              </a:lnSpc>
              <a:spcAft>
                <a:spcPts val="600"/>
              </a:spcAft>
              <a:buFont typeface="Arial" panose="020B0604020202020204" pitchFamily="34" charset="0"/>
              <a:buChar char="•"/>
            </a:pPr>
            <a:r>
              <a:rPr lang="sl-SI" dirty="0" smtClean="0">
                <a:latin typeface="+mn-lt"/>
              </a:rPr>
              <a:t>Pred </a:t>
            </a:r>
            <a:r>
              <a:rPr lang="sl-SI" dirty="0">
                <a:latin typeface="+mn-lt"/>
              </a:rPr>
              <a:t>vstopom v laboratorij </a:t>
            </a:r>
            <a:r>
              <a:rPr lang="sl-SI" dirty="0" smtClean="0">
                <a:latin typeface="+mn-lt"/>
              </a:rPr>
              <a:t>ustrezno prekrij in zaščiti vse poškodbe </a:t>
            </a:r>
            <a:r>
              <a:rPr lang="sl-SI" dirty="0">
                <a:latin typeface="+mn-lt"/>
              </a:rPr>
              <a:t>ali </a:t>
            </a:r>
            <a:r>
              <a:rPr lang="sl-SI" dirty="0" smtClean="0">
                <a:latin typeface="+mn-lt"/>
              </a:rPr>
              <a:t>rane.</a:t>
            </a:r>
            <a:endParaRPr lang="en-GB" dirty="0">
              <a:latin typeface="+mn-lt"/>
            </a:endParaRPr>
          </a:p>
          <a:p>
            <a:pPr marL="285750" indent="-285750" algn="just">
              <a:lnSpc>
                <a:spcPct val="90000"/>
              </a:lnSpc>
              <a:spcAft>
                <a:spcPts val="600"/>
              </a:spcAft>
              <a:buFont typeface="Arial" panose="020B0604020202020204" pitchFamily="34" charset="0"/>
              <a:buChar char="•"/>
            </a:pPr>
            <a:r>
              <a:rPr lang="sl-SI" dirty="0" smtClean="0">
                <a:solidFill>
                  <a:srgbClr val="0070C0"/>
                </a:solidFill>
                <a:latin typeface="+mn-lt"/>
              </a:rPr>
              <a:t>Pred </a:t>
            </a:r>
            <a:r>
              <a:rPr lang="sl-SI" dirty="0">
                <a:solidFill>
                  <a:srgbClr val="0070C0"/>
                </a:solidFill>
                <a:latin typeface="+mn-lt"/>
              </a:rPr>
              <a:t>vstopom v laboratorij zagotovi, da so zaloge laboratorijske opreme in potrošnega materiala, vključno z reagenti, plastiko in razkužili, zadostne in primerne za dejavnosti, ki </a:t>
            </a:r>
            <a:r>
              <a:rPr lang="sl-SI" dirty="0" smtClean="0">
                <a:solidFill>
                  <a:srgbClr val="0070C0"/>
                </a:solidFill>
                <a:latin typeface="+mn-lt"/>
              </a:rPr>
              <a:t>jih izvajaš.</a:t>
            </a:r>
            <a:endParaRPr lang="en-GB" dirty="0">
              <a:solidFill>
                <a:srgbClr val="0070C0"/>
              </a:solidFill>
              <a:latin typeface="+mn-lt"/>
            </a:endParaRPr>
          </a:p>
          <a:p>
            <a:pPr marL="285750" indent="-285750" algn="just">
              <a:lnSpc>
                <a:spcPct val="90000"/>
              </a:lnSpc>
              <a:spcAft>
                <a:spcPts val="600"/>
              </a:spcAft>
              <a:buFont typeface="Arial" panose="020B0604020202020204" pitchFamily="34" charset="0"/>
              <a:buChar char="•"/>
            </a:pPr>
            <a:r>
              <a:rPr lang="sl-SI" dirty="0" smtClean="0">
                <a:latin typeface="+mn-lt"/>
              </a:rPr>
              <a:t>Ustrezno </a:t>
            </a:r>
            <a:r>
              <a:rPr lang="sl-SI" dirty="0">
                <a:latin typeface="+mn-lt"/>
              </a:rPr>
              <a:t>in </a:t>
            </a:r>
            <a:r>
              <a:rPr lang="sl-SI" dirty="0" smtClean="0">
                <a:latin typeface="+mn-lt"/>
              </a:rPr>
              <a:t>varno </a:t>
            </a:r>
            <a:r>
              <a:rPr lang="sl-SI" dirty="0" smtClean="0">
                <a:latin typeface="+mn-lt"/>
              </a:rPr>
              <a:t>skladiščenje </a:t>
            </a:r>
            <a:r>
              <a:rPr lang="sl-SI" dirty="0">
                <a:latin typeface="+mn-lt"/>
              </a:rPr>
              <a:t>zalog </a:t>
            </a:r>
            <a:r>
              <a:rPr lang="sl-SI" dirty="0" smtClean="0">
                <a:latin typeface="+mn-lt"/>
              </a:rPr>
              <a:t>(v </a:t>
            </a:r>
            <a:r>
              <a:rPr lang="sl-SI" dirty="0">
                <a:latin typeface="+mn-lt"/>
              </a:rPr>
              <a:t>skladu z navodili za shranjevanje) </a:t>
            </a:r>
            <a:r>
              <a:rPr lang="sl-SI" dirty="0" smtClean="0">
                <a:latin typeface="+mn-lt"/>
              </a:rPr>
              <a:t>zmanjša možnost </a:t>
            </a:r>
            <a:r>
              <a:rPr lang="sl-SI" dirty="0">
                <a:latin typeface="+mn-lt"/>
              </a:rPr>
              <a:t>nesreč in </a:t>
            </a:r>
            <a:r>
              <a:rPr lang="sl-SI" dirty="0" smtClean="0">
                <a:latin typeface="+mn-lt"/>
              </a:rPr>
              <a:t>izrednih dogodkov, </a:t>
            </a:r>
            <a:r>
              <a:rPr lang="sl-SI" dirty="0">
                <a:latin typeface="+mn-lt"/>
              </a:rPr>
              <a:t>kot so razlitja ali </a:t>
            </a:r>
            <a:r>
              <a:rPr lang="sl-SI" dirty="0" smtClean="0">
                <a:latin typeface="+mn-lt"/>
              </a:rPr>
              <a:t>padci.</a:t>
            </a:r>
          </a:p>
          <a:p>
            <a:pPr marL="285750" indent="-285750" algn="just">
              <a:lnSpc>
                <a:spcPct val="90000"/>
              </a:lnSpc>
              <a:spcAft>
                <a:spcPts val="600"/>
              </a:spcAft>
              <a:buFont typeface="Arial" panose="020B0604020202020204" pitchFamily="34" charset="0"/>
              <a:buChar char="•"/>
            </a:pPr>
            <a:r>
              <a:rPr lang="sl-SI" dirty="0" smtClean="0">
                <a:solidFill>
                  <a:srgbClr val="0070C0"/>
                </a:solidFill>
                <a:latin typeface="+mn-lt"/>
              </a:rPr>
              <a:t>Zagotovi pravilno označevanje vseh bioloških </a:t>
            </a:r>
            <a:r>
              <a:rPr lang="sl-SI" dirty="0" smtClean="0">
                <a:solidFill>
                  <a:srgbClr val="0070C0"/>
                </a:solidFill>
                <a:latin typeface="+mn-lt"/>
              </a:rPr>
              <a:t>dejavnikov, kemičnih </a:t>
            </a:r>
            <a:r>
              <a:rPr lang="sl-SI" dirty="0" smtClean="0">
                <a:solidFill>
                  <a:srgbClr val="0070C0"/>
                </a:solidFill>
                <a:latin typeface="+mn-lt"/>
              </a:rPr>
              <a:t>in radioaktivnih snovi. </a:t>
            </a:r>
            <a:endParaRPr lang="sl-SI" dirty="0">
              <a:solidFill>
                <a:srgbClr val="0070C0"/>
              </a:solidFill>
              <a:latin typeface="+mn-lt"/>
            </a:endParaRPr>
          </a:p>
        </p:txBody>
      </p:sp>
      <p:sp>
        <p:nvSpPr>
          <p:cNvPr id="3" name="PoljeZBesedilom 1"/>
          <p:cNvSpPr txBox="1"/>
          <p:nvPr/>
        </p:nvSpPr>
        <p:spPr>
          <a:xfrm>
            <a:off x="251520" y="344143"/>
            <a:ext cx="8640960" cy="424732"/>
          </a:xfrm>
          <a:prstGeom prst="rect">
            <a:avLst/>
          </a:prstGeom>
          <a:noFill/>
        </p:spPr>
        <p:txBody>
          <a:bodyPr wrap="square" rtlCol="0">
            <a:spAutoFit/>
          </a:bodyPr>
          <a:lstStyle/>
          <a:p>
            <a:pPr algn="ctr">
              <a:lnSpc>
                <a:spcPct val="90000"/>
              </a:lnSpc>
            </a:pPr>
            <a:r>
              <a:rPr lang="sl-SI" sz="2400" b="1" dirty="0">
                <a:latin typeface="+mn-lt"/>
              </a:rPr>
              <a:t>Dobra </a:t>
            </a:r>
            <a:r>
              <a:rPr lang="sl-SI" sz="2400" b="1" dirty="0" smtClean="0">
                <a:latin typeface="+mn-lt"/>
              </a:rPr>
              <a:t>laboratorijska praksa</a:t>
            </a:r>
            <a:r>
              <a:rPr lang="sl-SI" sz="2400" dirty="0" smtClean="0"/>
              <a:t> </a:t>
            </a:r>
            <a:r>
              <a:rPr lang="sl-SI" sz="2400" dirty="0"/>
              <a:t>(1</a:t>
            </a:r>
            <a:r>
              <a:rPr lang="sl-SI" sz="2400" dirty="0" smtClean="0"/>
              <a:t>)</a:t>
            </a:r>
            <a:endParaRPr lang="sl-SI" sz="2400" dirty="0"/>
          </a:p>
        </p:txBody>
      </p:sp>
      <p:sp>
        <p:nvSpPr>
          <p:cNvPr id="4" name="Rectangle 3"/>
          <p:cNvSpPr/>
          <p:nvPr/>
        </p:nvSpPr>
        <p:spPr>
          <a:xfrm>
            <a:off x="1475964" y="6039188"/>
            <a:ext cx="2345537" cy="215444"/>
          </a:xfrm>
          <a:prstGeom prst="rect">
            <a:avLst/>
          </a:prstGeom>
        </p:spPr>
        <p:txBody>
          <a:bodyPr wrap="square">
            <a:spAutoFit/>
          </a:bodyPr>
          <a:lstStyle/>
          <a:p>
            <a:pPr lvl="0"/>
            <a:r>
              <a:rPr lang="en-US" sz="800" dirty="0" smtClean="0">
                <a:solidFill>
                  <a:schemeClr val="tx1">
                    <a:lumMod val="50000"/>
                    <a:lumOff val="50000"/>
                  </a:schemeClr>
                </a:solidFill>
                <a:latin typeface="+mn-lt"/>
              </a:rPr>
              <a:t>The </a:t>
            </a:r>
            <a:r>
              <a:rPr lang="en-US" sz="800" dirty="0">
                <a:solidFill>
                  <a:schemeClr val="tx1">
                    <a:lumMod val="50000"/>
                    <a:lumOff val="50000"/>
                  </a:schemeClr>
                </a:solidFill>
                <a:latin typeface="+mn-lt"/>
              </a:rPr>
              <a:t>WHO Laboratory Biosafety </a:t>
            </a:r>
            <a:r>
              <a:rPr lang="en-US" sz="800" dirty="0" smtClean="0">
                <a:solidFill>
                  <a:schemeClr val="tx1">
                    <a:lumMod val="50000"/>
                    <a:lumOff val="50000"/>
                  </a:schemeClr>
                </a:solidFill>
                <a:latin typeface="+mn-lt"/>
              </a:rPr>
              <a:t>Manual (</a:t>
            </a:r>
            <a:r>
              <a:rPr lang="en-US" sz="800" dirty="0">
                <a:solidFill>
                  <a:schemeClr val="tx1">
                    <a:lumMod val="50000"/>
                    <a:lumOff val="50000"/>
                  </a:schemeClr>
                </a:solidFill>
                <a:latin typeface="+mn-lt"/>
              </a:rPr>
              <a:t>4th Edition)</a:t>
            </a:r>
            <a:endParaRPr lang="en-GB" sz="800" dirty="0">
              <a:solidFill>
                <a:schemeClr val="tx1">
                  <a:lumMod val="50000"/>
                  <a:lumOff val="50000"/>
                </a:schemeClr>
              </a:solidFill>
              <a:latin typeface="+mn-lt"/>
            </a:endParaRPr>
          </a:p>
        </p:txBody>
      </p:sp>
    </p:spTree>
    <p:extLst>
      <p:ext uri="{BB962C8B-B14F-4D97-AF65-F5344CB8AC3E}">
        <p14:creationId xmlns:p14="http://schemas.microsoft.com/office/powerpoint/2010/main" val="93326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3548" y="1025305"/>
            <a:ext cx="8136904" cy="4542782"/>
          </a:xfrm>
          <a:prstGeom prst="rect">
            <a:avLst/>
          </a:prstGeom>
        </p:spPr>
        <p:txBody>
          <a:bodyPr wrap="square">
            <a:spAutoFit/>
          </a:bodyPr>
          <a:lstStyle/>
          <a:p>
            <a:pPr marL="285750" indent="-285750" algn="just">
              <a:lnSpc>
                <a:spcPct val="90000"/>
              </a:lnSpc>
              <a:spcAft>
                <a:spcPts val="600"/>
              </a:spcAft>
              <a:buFont typeface="Arial" panose="020B0604020202020204" pitchFamily="34" charset="0"/>
              <a:buChar char="•"/>
            </a:pPr>
            <a:r>
              <a:rPr lang="sl-SI" dirty="0" smtClean="0">
                <a:latin typeface="+mn-lt"/>
              </a:rPr>
              <a:t>Zaščiti </a:t>
            </a:r>
            <a:r>
              <a:rPr lang="sl-SI" dirty="0">
                <a:latin typeface="+mn-lt"/>
              </a:rPr>
              <a:t>pisne dokumente pred </a:t>
            </a:r>
            <a:r>
              <a:rPr lang="sl-SI" dirty="0" smtClean="0">
                <a:latin typeface="+mn-lt"/>
              </a:rPr>
              <a:t>onesnaženjem </a:t>
            </a:r>
            <a:r>
              <a:rPr lang="sl-SI" dirty="0">
                <a:latin typeface="+mn-lt"/>
              </a:rPr>
              <a:t>(</a:t>
            </a:r>
            <a:r>
              <a:rPr lang="sl-SI" dirty="0" smtClean="0">
                <a:latin typeface="+mn-lt"/>
              </a:rPr>
              <a:t>npr. </a:t>
            </a:r>
            <a:r>
              <a:rPr lang="sl-SI" dirty="0">
                <a:latin typeface="+mn-lt"/>
              </a:rPr>
              <a:t>plastične obloge), </a:t>
            </a:r>
            <a:r>
              <a:rPr lang="sl-SI" dirty="0" smtClean="0">
                <a:latin typeface="+mn-lt"/>
              </a:rPr>
              <a:t>zlasti tiste, </a:t>
            </a:r>
            <a:r>
              <a:rPr lang="sl-SI" dirty="0">
                <a:latin typeface="+mn-lt"/>
              </a:rPr>
              <a:t>ki jih </a:t>
            </a:r>
            <a:r>
              <a:rPr lang="sl-SI" dirty="0" smtClean="0">
                <a:latin typeface="+mn-lt"/>
              </a:rPr>
              <a:t>moraš </a:t>
            </a:r>
            <a:r>
              <a:rPr lang="sl-SI" dirty="0">
                <a:latin typeface="+mn-lt"/>
              </a:rPr>
              <a:t>odnesti iz laboratorija</a:t>
            </a:r>
            <a:r>
              <a:rPr lang="sl-SI" dirty="0" smtClean="0">
                <a:latin typeface="+mn-lt"/>
              </a:rPr>
              <a:t>.</a:t>
            </a:r>
          </a:p>
          <a:p>
            <a:pPr marL="285750" indent="-285750" algn="just">
              <a:lnSpc>
                <a:spcPct val="90000"/>
              </a:lnSpc>
              <a:spcAft>
                <a:spcPts val="600"/>
              </a:spcAft>
              <a:buFont typeface="Arial" panose="020B0604020202020204" pitchFamily="34" charset="0"/>
              <a:buChar char="•"/>
            </a:pPr>
            <a:r>
              <a:rPr lang="sl-SI" dirty="0" smtClean="0">
                <a:solidFill>
                  <a:srgbClr val="0070C0"/>
                </a:solidFill>
                <a:latin typeface="+mn-lt"/>
              </a:rPr>
              <a:t>Zagotavljaj </a:t>
            </a:r>
            <a:r>
              <a:rPr lang="sl-SI" dirty="0">
                <a:solidFill>
                  <a:srgbClr val="0070C0"/>
                </a:solidFill>
                <a:latin typeface="+mn-lt"/>
              </a:rPr>
              <a:t>skrbno, pravočasno in neprekinjeno </a:t>
            </a:r>
            <a:r>
              <a:rPr lang="sl-SI" dirty="0" smtClean="0">
                <a:solidFill>
                  <a:srgbClr val="0070C0"/>
                </a:solidFill>
                <a:latin typeface="+mn-lt"/>
              </a:rPr>
              <a:t>delo. </a:t>
            </a:r>
            <a:r>
              <a:rPr lang="sl-SI" dirty="0">
                <a:solidFill>
                  <a:srgbClr val="0070C0"/>
                </a:solidFill>
                <a:latin typeface="+mn-lt"/>
              </a:rPr>
              <a:t>Izogibaj se delu, ko si utrujen.</a:t>
            </a:r>
            <a:endParaRPr lang="en-GB" dirty="0">
              <a:solidFill>
                <a:srgbClr val="0070C0"/>
              </a:solidFill>
              <a:latin typeface="+mn-lt"/>
            </a:endParaRPr>
          </a:p>
          <a:p>
            <a:pPr marL="285750" indent="-285750" algn="just">
              <a:lnSpc>
                <a:spcPct val="90000"/>
              </a:lnSpc>
              <a:spcAft>
                <a:spcPts val="600"/>
              </a:spcAft>
              <a:buFont typeface="Arial" panose="020B0604020202020204" pitchFamily="34" charset="0"/>
              <a:buChar char="•"/>
            </a:pPr>
            <a:r>
              <a:rPr lang="sl-SI" dirty="0" smtClean="0">
                <a:latin typeface="+mn-lt"/>
              </a:rPr>
              <a:t>Delovni </a:t>
            </a:r>
            <a:r>
              <a:rPr lang="sl-SI" dirty="0">
                <a:latin typeface="+mn-lt"/>
              </a:rPr>
              <a:t>prostor naj bo urejen, čist in brez nebistvenih predmetov in materialov. </a:t>
            </a:r>
            <a:endParaRPr lang="sl-SI" dirty="0" smtClean="0">
              <a:latin typeface="+mn-lt"/>
            </a:endParaRPr>
          </a:p>
          <a:p>
            <a:pPr marL="285750" indent="-285750" algn="just">
              <a:lnSpc>
                <a:spcPct val="90000"/>
              </a:lnSpc>
              <a:spcAft>
                <a:spcPts val="600"/>
              </a:spcAft>
              <a:buFont typeface="Arial" panose="020B0604020202020204" pitchFamily="34" charset="0"/>
              <a:buChar char="•"/>
            </a:pPr>
            <a:r>
              <a:rPr lang="sl-SI" dirty="0" smtClean="0">
                <a:solidFill>
                  <a:srgbClr val="0070C0"/>
                </a:solidFill>
                <a:latin typeface="+mn-lt"/>
              </a:rPr>
              <a:t>Prepovedna </a:t>
            </a:r>
            <a:r>
              <a:rPr lang="sl-SI" dirty="0">
                <a:solidFill>
                  <a:srgbClr val="0070C0"/>
                </a:solidFill>
                <a:latin typeface="+mn-lt"/>
              </a:rPr>
              <a:t>je uporaba slušalk, </a:t>
            </a:r>
            <a:r>
              <a:rPr lang="sl-SI" dirty="0" smtClean="0">
                <a:solidFill>
                  <a:srgbClr val="0070C0"/>
                </a:solidFill>
                <a:latin typeface="+mn-lt"/>
              </a:rPr>
              <a:t>ker </a:t>
            </a:r>
            <a:r>
              <a:rPr lang="sl-SI" dirty="0">
                <a:solidFill>
                  <a:srgbClr val="0070C0"/>
                </a:solidFill>
                <a:latin typeface="+mn-lt"/>
              </a:rPr>
              <a:t>lahko moti ​​osebje in prepreči, da bi slišali alarme </a:t>
            </a:r>
            <a:r>
              <a:rPr lang="sl-SI" dirty="0" smtClean="0">
                <a:solidFill>
                  <a:srgbClr val="0070C0"/>
                </a:solidFill>
                <a:latin typeface="+mn-lt"/>
              </a:rPr>
              <a:t>naprav </a:t>
            </a:r>
            <a:r>
              <a:rPr lang="sl-SI" dirty="0">
                <a:solidFill>
                  <a:srgbClr val="0070C0"/>
                </a:solidFill>
                <a:latin typeface="+mn-lt"/>
              </a:rPr>
              <a:t>ali objektov.</a:t>
            </a:r>
            <a:endParaRPr lang="en-GB" dirty="0">
              <a:solidFill>
                <a:srgbClr val="0070C0"/>
              </a:solidFill>
              <a:latin typeface="+mn-lt"/>
            </a:endParaRPr>
          </a:p>
          <a:p>
            <a:pPr marL="285750" indent="-285750" algn="just">
              <a:lnSpc>
                <a:spcPct val="90000"/>
              </a:lnSpc>
              <a:spcAft>
                <a:spcPts val="600"/>
              </a:spcAft>
              <a:buFont typeface="Arial" panose="020B0604020202020204" pitchFamily="34" charset="0"/>
              <a:buChar char="•"/>
            </a:pPr>
            <a:r>
              <a:rPr lang="sl-SI" dirty="0" smtClean="0">
                <a:latin typeface="+mn-lt"/>
              </a:rPr>
              <a:t>Pokrij </a:t>
            </a:r>
            <a:r>
              <a:rPr lang="sl-SI" dirty="0">
                <a:latin typeface="+mn-lt"/>
              </a:rPr>
              <a:t>ali </a:t>
            </a:r>
            <a:r>
              <a:rPr lang="sl-SI" dirty="0" smtClean="0">
                <a:latin typeface="+mn-lt"/>
              </a:rPr>
              <a:t>odstrani </a:t>
            </a:r>
            <a:r>
              <a:rPr lang="sl-SI" dirty="0">
                <a:latin typeface="+mn-lt"/>
              </a:rPr>
              <a:t>nakit, ki bi lahko s</a:t>
            </a:r>
            <a:r>
              <a:rPr lang="sl-SI" dirty="0" smtClean="0">
                <a:latin typeface="+mn-lt"/>
              </a:rPr>
              <a:t>trgal rokavice, </a:t>
            </a:r>
            <a:r>
              <a:rPr lang="sl-SI" dirty="0"/>
              <a:t>se zlahka onesnažil </a:t>
            </a:r>
            <a:r>
              <a:rPr lang="sl-SI" dirty="0">
                <a:latin typeface="+mn-lt"/>
              </a:rPr>
              <a:t>ali </a:t>
            </a:r>
            <a:r>
              <a:rPr lang="sl-SI" dirty="0" smtClean="0">
                <a:latin typeface="+mn-lt"/>
              </a:rPr>
              <a:t>prenašal </a:t>
            </a:r>
            <a:r>
              <a:rPr lang="sl-SI" dirty="0">
                <a:latin typeface="+mn-lt"/>
              </a:rPr>
              <a:t>okužbo. </a:t>
            </a:r>
            <a:r>
              <a:rPr lang="sl-SI" dirty="0" smtClean="0">
                <a:latin typeface="+mn-lt"/>
              </a:rPr>
              <a:t>Razmisli </a:t>
            </a:r>
            <a:r>
              <a:rPr lang="sl-SI" dirty="0">
                <a:latin typeface="+mn-lt"/>
              </a:rPr>
              <a:t>o </a:t>
            </a:r>
            <a:r>
              <a:rPr lang="sl-SI" dirty="0" smtClean="0">
                <a:latin typeface="+mn-lt"/>
              </a:rPr>
              <a:t>rednem čiščenju </a:t>
            </a:r>
            <a:r>
              <a:rPr lang="sl-SI" dirty="0">
                <a:latin typeface="+mn-lt"/>
              </a:rPr>
              <a:t>in </a:t>
            </a:r>
            <a:r>
              <a:rPr lang="sl-SI" dirty="0" smtClean="0">
                <a:latin typeface="+mn-lt"/>
              </a:rPr>
              <a:t>razkuževanju </a:t>
            </a:r>
            <a:r>
              <a:rPr lang="sl-SI" dirty="0">
                <a:latin typeface="+mn-lt"/>
              </a:rPr>
              <a:t>nakita ali očal.</a:t>
            </a:r>
            <a:endParaRPr lang="en-GB" dirty="0">
              <a:latin typeface="+mn-lt"/>
            </a:endParaRPr>
          </a:p>
          <a:p>
            <a:pPr marL="285750" indent="-285750" algn="just">
              <a:lnSpc>
                <a:spcPct val="90000"/>
              </a:lnSpc>
              <a:spcAft>
                <a:spcPts val="600"/>
              </a:spcAft>
              <a:buFont typeface="Arial" panose="020B0604020202020204" pitchFamily="34" charset="0"/>
              <a:buChar char="•"/>
            </a:pPr>
            <a:r>
              <a:rPr lang="sl-SI" dirty="0" smtClean="0">
                <a:solidFill>
                  <a:srgbClr val="0070C0"/>
                </a:solidFill>
                <a:latin typeface="+mn-lt"/>
              </a:rPr>
              <a:t>Ne </a:t>
            </a:r>
            <a:r>
              <a:rPr lang="sl-SI" dirty="0">
                <a:solidFill>
                  <a:srgbClr val="0070C0"/>
                </a:solidFill>
                <a:latin typeface="+mn-lt"/>
              </a:rPr>
              <a:t>uporabljaj </a:t>
            </a:r>
            <a:r>
              <a:rPr lang="sl-SI" dirty="0" smtClean="0">
                <a:solidFill>
                  <a:srgbClr val="0070C0"/>
                </a:solidFill>
                <a:latin typeface="+mn-lt"/>
              </a:rPr>
              <a:t>prenosnih elektronskih </a:t>
            </a:r>
            <a:r>
              <a:rPr lang="sl-SI" dirty="0">
                <a:solidFill>
                  <a:srgbClr val="0070C0"/>
                </a:solidFill>
                <a:latin typeface="+mn-lt"/>
              </a:rPr>
              <a:t>naprav (npr. </a:t>
            </a:r>
            <a:r>
              <a:rPr lang="sl-SI" dirty="0" smtClean="0">
                <a:solidFill>
                  <a:srgbClr val="0070C0"/>
                </a:solidFill>
                <a:latin typeface="+mn-lt"/>
              </a:rPr>
              <a:t>prenosnih </a:t>
            </a:r>
            <a:r>
              <a:rPr lang="sl-SI" dirty="0">
                <a:solidFill>
                  <a:srgbClr val="0070C0"/>
                </a:solidFill>
                <a:latin typeface="+mn-lt"/>
              </a:rPr>
              <a:t>telefonov, </a:t>
            </a:r>
            <a:r>
              <a:rPr lang="sl-SI" dirty="0" smtClean="0">
                <a:solidFill>
                  <a:srgbClr val="0070C0"/>
                </a:solidFill>
                <a:latin typeface="+mn-lt"/>
              </a:rPr>
              <a:t>tablic prenosnikov</a:t>
            </a:r>
            <a:r>
              <a:rPr lang="sl-SI" dirty="0">
                <a:solidFill>
                  <a:srgbClr val="0070C0"/>
                </a:solidFill>
                <a:latin typeface="+mn-lt"/>
              </a:rPr>
              <a:t>, pomnilniških </a:t>
            </a:r>
            <a:r>
              <a:rPr lang="sl-SI" dirty="0" smtClean="0">
                <a:solidFill>
                  <a:srgbClr val="0070C0"/>
                </a:solidFill>
                <a:latin typeface="+mn-lt"/>
              </a:rPr>
              <a:t>ključkov ali kartic, kamer in/ali </a:t>
            </a:r>
            <a:r>
              <a:rPr lang="sl-SI" dirty="0">
                <a:solidFill>
                  <a:srgbClr val="0070C0"/>
                </a:solidFill>
                <a:latin typeface="+mn-lt"/>
              </a:rPr>
              <a:t>drugih prenosnih naprav, vključno s tistimi, ki se uporabljajo za </a:t>
            </a:r>
            <a:r>
              <a:rPr lang="sl-SI" dirty="0" smtClean="0">
                <a:solidFill>
                  <a:srgbClr val="0070C0"/>
                </a:solidFill>
                <a:latin typeface="+mn-lt"/>
              </a:rPr>
              <a:t>določevanje DNA/RNA</a:t>
            </a:r>
            <a:r>
              <a:rPr lang="sl-SI" dirty="0">
                <a:solidFill>
                  <a:srgbClr val="0070C0"/>
                </a:solidFill>
                <a:latin typeface="+mn-lt"/>
              </a:rPr>
              <a:t>), kadar to ni potrebno za izvedbo laboratorijskih postopkov.</a:t>
            </a:r>
            <a:endParaRPr lang="en-GB" dirty="0">
              <a:solidFill>
                <a:srgbClr val="0070C0"/>
              </a:solidFill>
              <a:latin typeface="+mn-lt"/>
            </a:endParaRPr>
          </a:p>
          <a:p>
            <a:pPr marL="285750" indent="-285750" algn="just">
              <a:lnSpc>
                <a:spcPct val="90000"/>
              </a:lnSpc>
              <a:spcAft>
                <a:spcPts val="600"/>
              </a:spcAft>
              <a:buFont typeface="Arial" panose="020B0604020202020204" pitchFamily="34" charset="0"/>
              <a:buChar char="•"/>
            </a:pPr>
            <a:r>
              <a:rPr lang="sl-SI" dirty="0" smtClean="0">
                <a:latin typeface="+mn-lt"/>
              </a:rPr>
              <a:t>Prenosne </a:t>
            </a:r>
            <a:r>
              <a:rPr lang="sl-SI" dirty="0">
                <a:latin typeface="+mn-lt"/>
              </a:rPr>
              <a:t>elektronske naprave </a:t>
            </a:r>
            <a:r>
              <a:rPr lang="sl-SI" dirty="0" smtClean="0">
                <a:latin typeface="+mn-lt"/>
              </a:rPr>
              <a:t>shranjuj </a:t>
            </a:r>
            <a:r>
              <a:rPr lang="sl-SI" dirty="0">
                <a:latin typeface="+mn-lt"/>
              </a:rPr>
              <a:t>na območjih, kjer </a:t>
            </a:r>
            <a:r>
              <a:rPr lang="sl-SI" dirty="0" smtClean="0">
                <a:latin typeface="+mn-lt"/>
              </a:rPr>
              <a:t>se ne morejo zlahka </a:t>
            </a:r>
            <a:r>
              <a:rPr lang="sl-SI" dirty="0">
                <a:latin typeface="+mn-lt"/>
              </a:rPr>
              <a:t>onesnažiti ali delovati kot vir okužbe. Kadar je neposredna bližina takšnih naprav in bioloških dejavnikov neizogibna, zagotovi, da so bodisi zaščiteni s fizično oviro ali </a:t>
            </a:r>
            <a:r>
              <a:rPr lang="sl-SI" dirty="0" smtClean="0">
                <a:latin typeface="+mn-lt"/>
              </a:rPr>
              <a:t>razkuženi, </a:t>
            </a:r>
            <a:r>
              <a:rPr lang="sl-SI" dirty="0">
                <a:latin typeface="+mn-lt"/>
              </a:rPr>
              <a:t>preden zapustiš laboratorij.</a:t>
            </a:r>
            <a:endParaRPr lang="en-GB" dirty="0">
              <a:latin typeface="+mn-lt"/>
            </a:endParaRPr>
          </a:p>
        </p:txBody>
      </p:sp>
      <p:sp>
        <p:nvSpPr>
          <p:cNvPr id="5" name="Rectangle 4"/>
          <p:cNvSpPr/>
          <p:nvPr/>
        </p:nvSpPr>
        <p:spPr>
          <a:xfrm>
            <a:off x="1521225" y="6066035"/>
            <a:ext cx="2498683" cy="215444"/>
          </a:xfrm>
          <a:prstGeom prst="rect">
            <a:avLst/>
          </a:prstGeom>
        </p:spPr>
        <p:txBody>
          <a:bodyPr wrap="square">
            <a:spAutoFit/>
          </a:bodyPr>
          <a:lstStyle/>
          <a:p>
            <a:pPr lvl="0"/>
            <a:r>
              <a:rPr lang="en-US" sz="800" dirty="0" smtClean="0">
                <a:solidFill>
                  <a:schemeClr val="tx1">
                    <a:lumMod val="50000"/>
                    <a:lumOff val="50000"/>
                  </a:schemeClr>
                </a:solidFill>
                <a:latin typeface="+mn-lt"/>
              </a:rPr>
              <a:t>The </a:t>
            </a:r>
            <a:r>
              <a:rPr lang="en-US" sz="800" dirty="0">
                <a:solidFill>
                  <a:schemeClr val="tx1">
                    <a:lumMod val="50000"/>
                    <a:lumOff val="50000"/>
                  </a:schemeClr>
                </a:solidFill>
                <a:latin typeface="+mn-lt"/>
              </a:rPr>
              <a:t>WHO Laboratory Biosafety Manual (4th Edition)</a:t>
            </a:r>
            <a:endParaRPr lang="en-GB" sz="800" dirty="0">
              <a:solidFill>
                <a:schemeClr val="tx1">
                  <a:lumMod val="50000"/>
                  <a:lumOff val="50000"/>
                </a:schemeClr>
              </a:solidFill>
              <a:latin typeface="+mn-lt"/>
            </a:endParaRPr>
          </a:p>
        </p:txBody>
      </p:sp>
      <p:sp>
        <p:nvSpPr>
          <p:cNvPr id="6" name="PoljeZBesedilom 1"/>
          <p:cNvSpPr txBox="1"/>
          <p:nvPr/>
        </p:nvSpPr>
        <p:spPr>
          <a:xfrm>
            <a:off x="251520" y="346833"/>
            <a:ext cx="8640960" cy="424732"/>
          </a:xfrm>
          <a:prstGeom prst="rect">
            <a:avLst/>
          </a:prstGeom>
          <a:noFill/>
        </p:spPr>
        <p:txBody>
          <a:bodyPr wrap="square" rtlCol="0">
            <a:spAutoFit/>
          </a:bodyPr>
          <a:lstStyle/>
          <a:p>
            <a:pPr algn="ctr">
              <a:lnSpc>
                <a:spcPct val="90000"/>
              </a:lnSpc>
            </a:pPr>
            <a:r>
              <a:rPr lang="sl-SI" sz="2400" b="1" dirty="0">
                <a:latin typeface="+mn-lt"/>
              </a:rPr>
              <a:t>Dobra </a:t>
            </a:r>
            <a:r>
              <a:rPr lang="sl-SI" sz="2400" b="1" dirty="0" smtClean="0">
                <a:latin typeface="+mn-lt"/>
              </a:rPr>
              <a:t>laboratorijska praksa </a:t>
            </a:r>
            <a:r>
              <a:rPr lang="sl-SI" sz="2400" dirty="0"/>
              <a:t>(2</a:t>
            </a:r>
            <a:r>
              <a:rPr lang="sl-SI" sz="2400" dirty="0" smtClean="0"/>
              <a:t>)</a:t>
            </a:r>
            <a:endParaRPr lang="sl-SI" sz="2400" dirty="0"/>
          </a:p>
        </p:txBody>
      </p:sp>
    </p:spTree>
    <p:extLst>
      <p:ext uri="{BB962C8B-B14F-4D97-AF65-F5344CB8AC3E}">
        <p14:creationId xmlns:p14="http://schemas.microsoft.com/office/powerpoint/2010/main" val="278731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420" y="1056773"/>
            <a:ext cx="8314510" cy="3908762"/>
          </a:xfrm>
          <a:prstGeom prst="rect">
            <a:avLst/>
          </a:prstGeom>
        </p:spPr>
        <p:txBody>
          <a:bodyPr wrap="square">
            <a:spAutoFit/>
          </a:bodyPr>
          <a:lstStyle/>
          <a:p>
            <a:pPr indent="-457200">
              <a:spcAft>
                <a:spcPts val="600"/>
              </a:spcAft>
              <a:buClr>
                <a:srgbClr val="00B050"/>
              </a:buClr>
              <a:buFont typeface="Wingdings" panose="05000000000000000000" pitchFamily="2" charset="2"/>
              <a:buChar char="§"/>
            </a:pPr>
            <a:r>
              <a:rPr lang="sl-SI" dirty="0" smtClean="0"/>
              <a:t>Pooblaščenka </a:t>
            </a:r>
            <a:r>
              <a:rPr lang="sl-SI" dirty="0"/>
              <a:t>za biološko varnost </a:t>
            </a:r>
          </a:p>
          <a:p>
            <a:pPr indent="-457200">
              <a:spcAft>
                <a:spcPts val="600"/>
              </a:spcAft>
              <a:buClr>
                <a:srgbClr val="00B050"/>
              </a:buClr>
              <a:buFont typeface="Wingdings" panose="05000000000000000000" pitchFamily="2" charset="2"/>
              <a:buChar char="§"/>
            </a:pPr>
            <a:r>
              <a:rPr lang="sl-SI" dirty="0" smtClean="0"/>
              <a:t>Odgovorna </a:t>
            </a:r>
            <a:r>
              <a:rPr lang="sl-SI" dirty="0"/>
              <a:t>oseba za nadzor in </a:t>
            </a:r>
            <a:r>
              <a:rPr lang="sl-SI" dirty="0" smtClean="0"/>
              <a:t>varnost</a:t>
            </a:r>
            <a:r>
              <a:rPr lang="sl-SI" dirty="0"/>
              <a:t> </a:t>
            </a:r>
            <a:endParaRPr lang="sl-SI" dirty="0" smtClean="0"/>
          </a:p>
          <a:p>
            <a:pPr indent="-457200">
              <a:spcAft>
                <a:spcPts val="600"/>
              </a:spcAft>
              <a:buClr>
                <a:srgbClr val="00B050"/>
              </a:buClr>
              <a:buFont typeface="Wingdings" panose="05000000000000000000" pitchFamily="2" charset="2"/>
              <a:buChar char="§"/>
            </a:pPr>
            <a:r>
              <a:rPr lang="sl-SI" dirty="0"/>
              <a:t>Vodja projekta</a:t>
            </a:r>
          </a:p>
          <a:p>
            <a:pPr indent="-457200">
              <a:spcAft>
                <a:spcPts val="600"/>
              </a:spcAft>
              <a:buFont typeface="Wingdings" panose="05000000000000000000" pitchFamily="2" charset="2"/>
              <a:buChar char="§"/>
            </a:pPr>
            <a:r>
              <a:rPr lang="sl-SI" dirty="0" smtClean="0"/>
              <a:t>Direktor, direktorica </a:t>
            </a:r>
            <a:r>
              <a:rPr lang="sl-SI" dirty="0"/>
              <a:t>kot odgovorna oseba prijavitelja</a:t>
            </a:r>
          </a:p>
          <a:p>
            <a:pPr indent="-457200">
              <a:spcAft>
                <a:spcPts val="600"/>
              </a:spcAft>
              <a:buFont typeface="Wingdings" panose="05000000000000000000" pitchFamily="2" charset="2"/>
              <a:buChar char="§"/>
            </a:pPr>
            <a:r>
              <a:rPr lang="sl-SI" dirty="0" smtClean="0"/>
              <a:t>Vodja odseka</a:t>
            </a:r>
          </a:p>
          <a:p>
            <a:pPr indent="-457200">
              <a:spcAft>
                <a:spcPts val="600"/>
              </a:spcAft>
              <a:buFont typeface="Wingdings" panose="05000000000000000000" pitchFamily="2" charset="2"/>
              <a:buChar char="§"/>
            </a:pPr>
            <a:r>
              <a:rPr lang="sl-SI" dirty="0"/>
              <a:t>Odgovorna oseba za odnose z javnostmi</a:t>
            </a:r>
          </a:p>
          <a:p>
            <a:pPr indent="-457200">
              <a:spcAft>
                <a:spcPts val="600"/>
              </a:spcAft>
              <a:buClr>
                <a:srgbClr val="0070C0"/>
              </a:buClr>
              <a:buFont typeface="Wingdings" panose="05000000000000000000" pitchFamily="2" charset="2"/>
              <a:buChar char="§"/>
            </a:pPr>
            <a:r>
              <a:rPr lang="sl-SI" dirty="0" smtClean="0"/>
              <a:t>Ministrstvo </a:t>
            </a:r>
            <a:r>
              <a:rPr lang="sl-SI" dirty="0"/>
              <a:t>za okolje in prostor, Direktorat za okolje, Oddelek za </a:t>
            </a:r>
            <a:r>
              <a:rPr lang="sl-SI" dirty="0" smtClean="0"/>
              <a:t>biotehnologijo</a:t>
            </a:r>
            <a:r>
              <a:rPr lang="sl-SI" dirty="0"/>
              <a:t> </a:t>
            </a:r>
          </a:p>
          <a:p>
            <a:pPr indent="-457200">
              <a:spcAft>
                <a:spcPts val="600"/>
              </a:spcAft>
              <a:buClr>
                <a:srgbClr val="0070C0"/>
              </a:buClr>
              <a:buFont typeface="Wingdings" panose="05000000000000000000" pitchFamily="2" charset="2"/>
              <a:buChar char="§"/>
            </a:pPr>
            <a:r>
              <a:rPr lang="sl-SI" dirty="0" smtClean="0"/>
              <a:t>Mestna </a:t>
            </a:r>
            <a:r>
              <a:rPr lang="sl-SI" dirty="0"/>
              <a:t>občina Ljubljana, Oddelek za varstvo </a:t>
            </a:r>
            <a:r>
              <a:rPr lang="sl-SI" dirty="0" smtClean="0"/>
              <a:t>okolja</a:t>
            </a:r>
            <a:endParaRPr lang="en-GB" dirty="0"/>
          </a:p>
          <a:p>
            <a:pPr indent="-457200">
              <a:spcAft>
                <a:spcPts val="600"/>
              </a:spcAft>
              <a:buClr>
                <a:srgbClr val="0070C0"/>
              </a:buClr>
              <a:buFont typeface="Wingdings" panose="05000000000000000000" pitchFamily="2" charset="2"/>
              <a:buChar char="§"/>
            </a:pPr>
            <a:r>
              <a:rPr lang="sl-SI" dirty="0" smtClean="0"/>
              <a:t>Regijski </a:t>
            </a:r>
            <a:r>
              <a:rPr lang="sl-SI" dirty="0"/>
              <a:t>center za obveščanje, tel.: 112 oziroma </a:t>
            </a:r>
            <a:r>
              <a:rPr lang="sl-SI" dirty="0" smtClean="0"/>
              <a:t>Uprava </a:t>
            </a:r>
            <a:r>
              <a:rPr lang="sl-SI" dirty="0"/>
              <a:t>RS za zaščito in </a:t>
            </a:r>
            <a:r>
              <a:rPr lang="sl-SI" dirty="0" smtClean="0"/>
              <a:t>reševanje</a:t>
            </a:r>
            <a:r>
              <a:rPr lang="sl-SI" dirty="0"/>
              <a:t> </a:t>
            </a:r>
            <a:endParaRPr lang="en-GB" dirty="0"/>
          </a:p>
          <a:p>
            <a:pPr indent="-457200">
              <a:spcAft>
                <a:spcPts val="600"/>
              </a:spcAft>
              <a:buClr>
                <a:srgbClr val="0070C0"/>
              </a:buClr>
              <a:buFont typeface="Wingdings" panose="05000000000000000000" pitchFamily="2" charset="2"/>
              <a:buChar char="§"/>
            </a:pPr>
            <a:r>
              <a:rPr lang="sl-SI" dirty="0" smtClean="0"/>
              <a:t>Nacionalni </a:t>
            </a:r>
            <a:r>
              <a:rPr lang="sl-SI" dirty="0"/>
              <a:t>veterinarski inštitut (NVI enota Ljubljana-Veterinarska-higienska </a:t>
            </a:r>
            <a:r>
              <a:rPr lang="sl-SI" dirty="0" smtClean="0"/>
              <a:t>služba)</a:t>
            </a:r>
          </a:p>
          <a:p>
            <a:pPr indent="-457200">
              <a:spcAft>
                <a:spcPts val="600"/>
              </a:spcAft>
              <a:buClr>
                <a:srgbClr val="0070C0"/>
              </a:buClr>
              <a:buFont typeface="Wingdings" panose="05000000000000000000" pitchFamily="2" charset="2"/>
              <a:buChar char="§"/>
            </a:pPr>
            <a:r>
              <a:rPr lang="sl-SI" dirty="0" smtClean="0"/>
              <a:t>Ministrstvo </a:t>
            </a:r>
            <a:r>
              <a:rPr lang="sl-SI" dirty="0"/>
              <a:t>za okolje in </a:t>
            </a:r>
            <a:r>
              <a:rPr lang="sl-SI" dirty="0" smtClean="0"/>
              <a:t>prostor, Inšpektorat </a:t>
            </a:r>
            <a:r>
              <a:rPr lang="sl-SI" dirty="0"/>
              <a:t>Republike Slovenije za okolje in </a:t>
            </a:r>
            <a:r>
              <a:rPr lang="sl-SI" dirty="0" smtClean="0"/>
              <a:t>prostor</a:t>
            </a:r>
            <a:endParaRPr lang="sl-SI" dirty="0"/>
          </a:p>
        </p:txBody>
      </p:sp>
      <p:sp>
        <p:nvSpPr>
          <p:cNvPr id="3" name="Rectangle 3"/>
          <p:cNvSpPr txBox="1">
            <a:spLocks noChangeArrowheads="1"/>
          </p:cNvSpPr>
          <p:nvPr/>
        </p:nvSpPr>
        <p:spPr>
          <a:xfrm>
            <a:off x="251520" y="334033"/>
            <a:ext cx="8640960" cy="408186"/>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sl-SI" altLang="en-US" sz="2400" b="1" dirty="0" smtClean="0">
                <a:latin typeface="+mn-lt"/>
              </a:rPr>
              <a:t>Seznam oseb, služb in organizacij, vključenih v izvajanje ukrepov</a:t>
            </a:r>
            <a:endParaRPr lang="en-GB" altLang="en-US" sz="2400" b="1" dirty="0" smtClean="0">
              <a:latin typeface="+mn-lt"/>
            </a:endParaRPr>
          </a:p>
        </p:txBody>
      </p:sp>
    </p:spTree>
    <p:extLst>
      <p:ext uri="{BB962C8B-B14F-4D97-AF65-F5344CB8AC3E}">
        <p14:creationId xmlns:p14="http://schemas.microsoft.com/office/powerpoint/2010/main" val="165603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17918" y="310440"/>
            <a:ext cx="8496300" cy="461665"/>
          </a:xfrm>
          <a:prstGeom prst="rect">
            <a:avLst/>
          </a:prstGeom>
          <a:noFill/>
          <a:ln w="9525">
            <a:noFill/>
            <a:miter lim="800000"/>
            <a:headEnd/>
            <a:tailEnd/>
          </a:ln>
          <a:extLst/>
        </p:spPr>
        <p:txBody>
          <a:bodyPr anchor="ctr">
            <a:spAutoFit/>
          </a:bodyPr>
          <a:lstStyle>
            <a:lvl1pPr algn="l" eaLnBrk="0" hangingPunct="0">
              <a:spcBef>
                <a:spcPct val="20000"/>
              </a:spcBef>
              <a:buClr>
                <a:schemeClr val="folHlink"/>
              </a:buClr>
              <a:buSzPct val="90000"/>
              <a:buFont typeface="Wingdings" pitchFamily="2" charset="2"/>
              <a:buChar char="n"/>
              <a:defRPr sz="2800">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algn="ctr" eaLnBrk="1" hangingPunct="1">
              <a:spcBef>
                <a:spcPct val="0"/>
              </a:spcBef>
              <a:buClrTx/>
              <a:buSzTx/>
              <a:buFontTx/>
              <a:buNone/>
            </a:pPr>
            <a:r>
              <a:rPr lang="pl-PL" altLang="en-US" sz="2400" b="1" dirty="0" smtClean="0">
                <a:latin typeface="+mn-lt"/>
              </a:rPr>
              <a:t>Kako </a:t>
            </a:r>
            <a:r>
              <a:rPr lang="pl-PL" altLang="en-US" sz="2400" b="1" dirty="0">
                <a:latin typeface="+mn-lt"/>
              </a:rPr>
              <a:t>poteka nadzor nad </a:t>
            </a:r>
            <a:r>
              <a:rPr lang="pl-PL" altLang="en-US" sz="2400" b="1" dirty="0" smtClean="0">
                <a:latin typeface="+mn-lt"/>
              </a:rPr>
              <a:t>delom v zaprtih prostorih? </a:t>
            </a:r>
            <a:endParaRPr lang="pl-PL" altLang="en-US" sz="2400" b="1" dirty="0">
              <a:latin typeface="+mn-lt"/>
            </a:endParaRPr>
          </a:p>
        </p:txBody>
      </p:sp>
      <p:sp>
        <p:nvSpPr>
          <p:cNvPr id="2" name="Pravokotnik 1"/>
          <p:cNvSpPr/>
          <p:nvPr/>
        </p:nvSpPr>
        <p:spPr>
          <a:xfrm>
            <a:off x="649675" y="1289519"/>
            <a:ext cx="7832785" cy="2317558"/>
          </a:xfrm>
          <a:prstGeom prst="rect">
            <a:avLst/>
          </a:prstGeom>
        </p:spPr>
        <p:txBody>
          <a:bodyPr wrap="square">
            <a:spAutoFit/>
          </a:bodyPr>
          <a:lstStyle/>
          <a:p>
            <a:pPr marL="285750" indent="-285750">
              <a:lnSpc>
                <a:spcPct val="90000"/>
              </a:lnSpc>
              <a:spcAft>
                <a:spcPts val="600"/>
              </a:spcAft>
              <a:buFont typeface="Arial" panose="020B0604020202020204" pitchFamily="34" charset="0"/>
              <a:buChar char="•"/>
            </a:pPr>
            <a:r>
              <a:rPr lang="sl-SI" dirty="0" smtClean="0"/>
              <a:t>Vsako </a:t>
            </a:r>
            <a:r>
              <a:rPr lang="sl-SI" dirty="0"/>
              <a:t>leto </a:t>
            </a:r>
            <a:r>
              <a:rPr lang="sl-SI" dirty="0" smtClean="0"/>
              <a:t>posreduješ </a:t>
            </a:r>
            <a:r>
              <a:rPr lang="sl-SI" b="1" dirty="0" smtClean="0"/>
              <a:t>podatke o novostih </a:t>
            </a:r>
            <a:r>
              <a:rPr lang="sl-SI" dirty="0" smtClean="0"/>
              <a:t>pri svojem delu.</a:t>
            </a:r>
          </a:p>
          <a:p>
            <a:pPr marL="285750" indent="-285750">
              <a:lnSpc>
                <a:spcPct val="90000"/>
              </a:lnSpc>
              <a:spcAft>
                <a:spcPts val="600"/>
              </a:spcAft>
              <a:buFont typeface="Arial" panose="020B0604020202020204" pitchFamily="34" charset="0"/>
              <a:buChar char="•"/>
            </a:pPr>
            <a:r>
              <a:rPr lang="sl-SI" dirty="0" smtClean="0"/>
              <a:t>Pooblaščenka </a:t>
            </a:r>
            <a:r>
              <a:rPr lang="sl-SI" dirty="0"/>
              <a:t>za biološko varnost </a:t>
            </a:r>
            <a:r>
              <a:rPr lang="sl-SI" dirty="0" smtClean="0"/>
              <a:t>pripravi skupno </a:t>
            </a:r>
            <a:r>
              <a:rPr lang="sl-SI" b="1" dirty="0" smtClean="0"/>
              <a:t>poročilo o </a:t>
            </a:r>
            <a:r>
              <a:rPr lang="sl-SI" b="1" dirty="0"/>
              <a:t>delu </a:t>
            </a:r>
            <a:r>
              <a:rPr lang="sl-SI" dirty="0" smtClean="0"/>
              <a:t>o </a:t>
            </a:r>
            <a:r>
              <a:rPr lang="sl-SI" dirty="0" smtClean="0"/>
              <a:t>dejavnostih v posameznem zaprtem </a:t>
            </a:r>
            <a:r>
              <a:rPr lang="sl-SI" dirty="0" smtClean="0"/>
              <a:t>sistemu </a:t>
            </a:r>
            <a:r>
              <a:rPr lang="sl-SI" dirty="0" smtClean="0"/>
              <a:t>(za GSO)</a:t>
            </a:r>
            <a:r>
              <a:rPr lang="sl-SI" dirty="0" smtClean="0"/>
              <a:t> </a:t>
            </a:r>
            <a:r>
              <a:rPr lang="sl-SI" dirty="0" smtClean="0"/>
              <a:t>in ga posreduje na </a:t>
            </a:r>
            <a:r>
              <a:rPr lang="sl-SI" dirty="0"/>
              <a:t>Ministrstvo za </a:t>
            </a:r>
            <a:r>
              <a:rPr lang="sl-SI" dirty="0" smtClean="0"/>
              <a:t>okolje </a:t>
            </a:r>
            <a:r>
              <a:rPr lang="sl-SI" dirty="0"/>
              <a:t>in </a:t>
            </a:r>
            <a:r>
              <a:rPr lang="sl-SI" dirty="0" smtClean="0"/>
              <a:t>prostor.</a:t>
            </a:r>
          </a:p>
          <a:p>
            <a:pPr marL="285750" indent="-285750">
              <a:lnSpc>
                <a:spcPct val="90000"/>
              </a:lnSpc>
              <a:spcAft>
                <a:spcPts val="600"/>
              </a:spcAft>
              <a:buFont typeface="Arial" panose="020B0604020202020204" pitchFamily="34" charset="0"/>
              <a:buChar char="•"/>
            </a:pPr>
            <a:r>
              <a:rPr lang="sl-SI" dirty="0"/>
              <a:t>Pooblaščenka za biološko varnost </a:t>
            </a:r>
            <a:r>
              <a:rPr lang="sl-SI" dirty="0" smtClean="0"/>
              <a:t>in </a:t>
            </a:r>
            <a:r>
              <a:rPr lang="pl-PL" dirty="0" smtClean="0"/>
              <a:t>odgovorno osebo </a:t>
            </a:r>
            <a:r>
              <a:rPr lang="pl-PL" dirty="0"/>
              <a:t>za nadzor in varnost pri delu </a:t>
            </a:r>
            <a:r>
              <a:rPr lang="pl-PL" dirty="0" smtClean="0"/>
              <a:t>skupaj </a:t>
            </a:r>
            <a:r>
              <a:rPr lang="pl-PL" dirty="0" smtClean="0"/>
              <a:t>izvajata </a:t>
            </a:r>
            <a:r>
              <a:rPr lang="sl-SI" b="1" dirty="0" smtClean="0"/>
              <a:t>pregled </a:t>
            </a:r>
            <a:r>
              <a:rPr lang="sl-SI" b="1" dirty="0"/>
              <a:t>zaprtih </a:t>
            </a:r>
            <a:r>
              <a:rPr lang="sl-SI" b="1" dirty="0" smtClean="0"/>
              <a:t>prostorov </a:t>
            </a:r>
            <a:r>
              <a:rPr lang="sl-SI" dirty="0" smtClean="0"/>
              <a:t>in </a:t>
            </a:r>
            <a:r>
              <a:rPr lang="sl-SI" dirty="0" err="1" smtClean="0"/>
              <a:t>opozorjata</a:t>
            </a:r>
            <a:r>
              <a:rPr lang="sl-SI" dirty="0" smtClean="0"/>
              <a:t> </a:t>
            </a:r>
            <a:r>
              <a:rPr lang="sl-SI" dirty="0" smtClean="0"/>
              <a:t>na morebitne nepravilnosti. </a:t>
            </a:r>
            <a:endParaRPr lang="sl-SI" dirty="0"/>
          </a:p>
          <a:p>
            <a:pPr marL="285750" indent="-285750">
              <a:lnSpc>
                <a:spcPct val="90000"/>
              </a:lnSpc>
              <a:spcAft>
                <a:spcPts val="600"/>
              </a:spcAft>
              <a:buFont typeface="Arial" panose="020B0604020202020204" pitchFamily="34" charset="0"/>
              <a:buChar char="•"/>
            </a:pPr>
            <a:r>
              <a:rPr lang="sl-SI" dirty="0" smtClean="0"/>
              <a:t>Ustreznost dela </a:t>
            </a:r>
            <a:r>
              <a:rPr lang="sl-SI" dirty="0"/>
              <a:t>obdobno pregleda tudi </a:t>
            </a:r>
            <a:r>
              <a:rPr lang="sl-SI" b="1" dirty="0"/>
              <a:t>inšpekcijski nadzor</a:t>
            </a:r>
            <a:r>
              <a:rPr lang="sl-SI" dirty="0"/>
              <a:t>.</a:t>
            </a:r>
            <a:endParaRPr lang="en-GB" dirty="0"/>
          </a:p>
        </p:txBody>
      </p:sp>
    </p:spTree>
    <p:extLst>
      <p:ext uri="{BB962C8B-B14F-4D97-AF65-F5344CB8AC3E}">
        <p14:creationId xmlns:p14="http://schemas.microsoft.com/office/powerpoint/2010/main" val="210300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ova tema">
  <a:themeElements>
    <a:clrScheme name="Officeova 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ova 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ova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Načrt po meri">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2900</TotalTime>
  <Words>4804</Words>
  <Application>Microsoft Office PowerPoint</Application>
  <PresentationFormat>On-screen Show (4:3)</PresentationFormat>
  <Paragraphs>299</Paragraphs>
  <Slides>27</Slides>
  <Notes>0</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Officeova tema</vt:lpstr>
      <vt:lpstr>Načrt po meri</vt:lpstr>
      <vt:lpstr>PowerPoint Presentation</vt:lpstr>
      <vt:lpstr>Biološka varnost in bioetika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Zavod RS za šolstvo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Arial 26 pt, bold</dc:title>
  <dc:creator>Zvonka Kos</dc:creator>
  <cp:lastModifiedBy>Nada Krasevec</cp:lastModifiedBy>
  <cp:revision>248</cp:revision>
  <cp:lastPrinted>2021-10-13T16:08:50Z</cp:lastPrinted>
  <dcterms:created xsi:type="dcterms:W3CDTF">2017-08-16T10:43:35Z</dcterms:created>
  <dcterms:modified xsi:type="dcterms:W3CDTF">2021-10-13T16:10:57Z</dcterms:modified>
</cp:coreProperties>
</file>