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92" r:id="rId2"/>
  </p:sldMasterIdLst>
  <p:handoutMasterIdLst>
    <p:handoutMasterId r:id="rId36"/>
  </p:handoutMasterIdLst>
  <p:sldIdLst>
    <p:sldId id="266" r:id="rId3"/>
    <p:sldId id="256" r:id="rId4"/>
    <p:sldId id="265" r:id="rId5"/>
    <p:sldId id="259" r:id="rId6"/>
    <p:sldId id="267" r:id="rId7"/>
    <p:sldId id="269" r:id="rId8"/>
    <p:sldId id="270" r:id="rId9"/>
    <p:sldId id="271" r:id="rId10"/>
    <p:sldId id="272" r:id="rId11"/>
    <p:sldId id="273" r:id="rId12"/>
    <p:sldId id="275" r:id="rId13"/>
    <p:sldId id="276" r:id="rId14"/>
    <p:sldId id="277" r:id="rId15"/>
    <p:sldId id="278" r:id="rId16"/>
    <p:sldId id="301" r:id="rId17"/>
    <p:sldId id="279" r:id="rId18"/>
    <p:sldId id="302" r:id="rId19"/>
    <p:sldId id="280" r:id="rId20"/>
    <p:sldId id="281" r:id="rId21"/>
    <p:sldId id="285" r:id="rId22"/>
    <p:sldId id="283" r:id="rId23"/>
    <p:sldId id="286" r:id="rId24"/>
    <p:sldId id="296" r:id="rId25"/>
    <p:sldId id="289" r:id="rId26"/>
    <p:sldId id="287" r:id="rId27"/>
    <p:sldId id="293" r:id="rId28"/>
    <p:sldId id="294" r:id="rId29"/>
    <p:sldId id="288" r:id="rId30"/>
    <p:sldId id="297" r:id="rId31"/>
    <p:sldId id="298" r:id="rId32"/>
    <p:sldId id="299" r:id="rId33"/>
    <p:sldId id="303" r:id="rId34"/>
    <p:sldId id="300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smina Novak" initials="JN" lastIdx="0" clrIdx="0">
    <p:extLst>
      <p:ext uri="{19B8F6BF-5375-455C-9EA6-DF929625EA0E}">
        <p15:presenceInfo xmlns:p15="http://schemas.microsoft.com/office/powerpoint/2012/main" userId="Jasmina Nova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969"/>
    <a:srgbClr val="71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46" d="100"/>
          <a:sy n="46" d="100"/>
        </p:scale>
        <p:origin x="11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1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2326B-6B9F-4E53-80D3-2E9E2613A36F}" type="datetimeFigureOut">
              <a:rPr lang="sl-SI" smtClean="0"/>
              <a:t>3. 11. 2021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4D69C-C19B-4F04-A01D-1FC46877BB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6843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3. 11. 2021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9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3. 11. 2021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0917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3. 11. 2021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9400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12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21C3-6238-4C1C-87D8-27F1441EB391}" type="datetimeFigureOut">
              <a:rPr lang="sl-SI" smtClean="0"/>
              <a:t>3. 11. 2021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F779-73AB-4865-97BE-F7E33E13E5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6691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21C3-6238-4C1C-87D8-27F1441EB391}" type="datetimeFigureOut">
              <a:rPr lang="sl-SI" smtClean="0"/>
              <a:t>3. 11. 2021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F779-73AB-4865-97BE-F7E33E13E5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6455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21C3-6238-4C1C-87D8-27F1441EB391}" type="datetimeFigureOut">
              <a:rPr lang="sl-SI" smtClean="0"/>
              <a:t>3. 11. 2021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F779-73AB-4865-97BE-F7E33E13E5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1846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21C3-6238-4C1C-87D8-27F1441EB391}" type="datetimeFigureOut">
              <a:rPr lang="sl-SI" smtClean="0"/>
              <a:t>3. 11. 2021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F779-73AB-4865-97BE-F7E33E13E5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8761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21C3-6238-4C1C-87D8-27F1441EB391}" type="datetimeFigureOut">
              <a:rPr lang="sl-SI" smtClean="0"/>
              <a:t>3. 11. 2021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F779-73AB-4865-97BE-F7E33E13E5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2551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21C3-6238-4C1C-87D8-27F1441EB391}" type="datetimeFigureOut">
              <a:rPr lang="sl-SI" smtClean="0"/>
              <a:t>3. 11. 2021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F779-73AB-4865-97BE-F7E33E13E5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5836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21C3-6238-4C1C-87D8-27F1441EB391}" type="datetimeFigureOut">
              <a:rPr lang="sl-SI" smtClean="0"/>
              <a:t>3. 11. 2021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F779-73AB-4865-97BE-F7E33E13E5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8761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3. 11. 2021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43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21C3-6238-4C1C-87D8-27F1441EB391}" type="datetimeFigureOut">
              <a:rPr lang="sl-SI" smtClean="0"/>
              <a:t>3. 11. 2021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F779-73AB-4865-97BE-F7E33E13E5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841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21C3-6238-4C1C-87D8-27F1441EB391}" type="datetimeFigureOut">
              <a:rPr lang="sl-SI" smtClean="0"/>
              <a:t>3. 11. 2021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F779-73AB-4865-97BE-F7E33E13E5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4919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21C3-6238-4C1C-87D8-27F1441EB391}" type="datetimeFigureOut">
              <a:rPr lang="sl-SI" smtClean="0"/>
              <a:t>3. 11. 2021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F779-73AB-4865-97BE-F7E33E13E5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0339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3. 11. 2021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6484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3. 11. 2021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4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3. 11. 2021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6465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3. 11. 2021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666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3. 11. 2021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988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3. 11. 2021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679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3. 11. 2021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2077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D60DA-3ED7-41E7-909B-8719ABC0F517}" type="datetimeFigureOut">
              <a:rPr lang="sl-SI" smtClean="0"/>
              <a:t>3. 11. 2021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0299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921C3-6238-4C1C-87D8-27F1441EB391}" type="datetimeFigureOut">
              <a:rPr lang="sl-SI" smtClean="0"/>
              <a:t>3. 11. 2021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BF779-73AB-4865-97BE-F7E33E13E5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31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24ur.com/novice/slovenija/razumevanje-hranilne-vrednosti-izdelka-je-kljucno-za-pravilen-nakup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ance.si/8823376/Leto-dni-po-prodaji-Mercatorja-kdo-je-zasluzil-in-kdo-izgubil" TargetMode="External"/><Relationship Id="rId7" Type="http://schemas.openxmlformats.org/officeDocument/2006/relationships/hyperlink" Target="https://veskajjes.si/sofinanciranje" TargetMode="External"/><Relationship Id="rId2" Type="http://schemas.openxmlformats.org/officeDocument/2006/relationships/hyperlink" Target="https://kmeckiglas.com/post/537986/kako-ravnati-z-zivili-iz-trgovin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eskajjes.si/mediji/v-aplikacijo-veskajjes-so-bili-dodani-podatki-za-vec-kot-28-000-izdelkov" TargetMode="External"/><Relationship Id="rId5" Type="http://schemas.openxmlformats.org/officeDocument/2006/relationships/hyperlink" Target="https://www.delo.si/novice/slovenija/prihodnost-nakupovanja-je-tu-z-m-sken-mobilom/" TargetMode="External"/><Relationship Id="rId4" Type="http://schemas.openxmlformats.org/officeDocument/2006/relationships/hyperlink" Target="https://www.radio-odeon.com/nasveti/hruske-jabuke-brokoli/oznacevanje-zivil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2227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A8A68E-2B7B-48FE-B3C0-9940056A3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Predstavljajmo si, da smo v trgovini.</a:t>
            </a:r>
            <a:endParaRPr lang="sl-SI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značba mesta vsebine 4">
            <a:extLst>
              <a:ext uri="{FF2B5EF4-FFF2-40B4-BE49-F238E27FC236}">
                <a16:creationId xmlns:a16="http://schemas.microsoft.com/office/drawing/2014/main" id="{E6026281-8E9C-4BE7-B838-F43A8B5A17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3974" y="1690689"/>
            <a:ext cx="5294898" cy="3531656"/>
          </a:xfrm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AD75D09E-2804-4231-A64F-183B2D20F52A}"/>
              </a:ext>
            </a:extLst>
          </p:cNvPr>
          <p:cNvSpPr/>
          <p:nvPr/>
        </p:nvSpPr>
        <p:spPr>
          <a:xfrm>
            <a:off x="7164280" y="1145219"/>
            <a:ext cx="1979720" cy="132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dirty="0">
                <a:latin typeface="Arial" panose="020B0604020202020204" pitchFamily="34" charset="0"/>
                <a:cs typeface="Arial" panose="020B0604020202020204" pitchFamily="34" charset="0"/>
              </a:rPr>
              <a:t>NA LISTIČ NAPIŠI  3 ŽIVILA, KI BI JIH  KUPIL/-A.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8942D17B-1D1E-41C1-86D9-AB297B4664B2}"/>
              </a:ext>
            </a:extLst>
          </p:cNvPr>
          <p:cNvSpPr/>
          <p:nvPr/>
        </p:nvSpPr>
        <p:spPr>
          <a:xfrm>
            <a:off x="1469254" y="5415379"/>
            <a:ext cx="6249880" cy="337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100" dirty="0">
                <a:latin typeface="Arial" panose="020B0604020202020204" pitchFamily="34" charset="0"/>
                <a:cs typeface="Arial" panose="020B0604020202020204" pitchFamily="34" charset="0"/>
              </a:rPr>
              <a:t>Vir: https://www.mojaobcina.si/borovnica/novice/nova-fransizna-trgovina-spar-partner-v-borovnici.html</a:t>
            </a:r>
          </a:p>
        </p:txBody>
      </p:sp>
    </p:spTree>
    <p:extLst>
      <p:ext uri="{BB962C8B-B14F-4D97-AF65-F5344CB8AC3E}">
        <p14:creationId xmlns:p14="http://schemas.microsoft.com/office/powerpoint/2010/main" val="402270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884FF4-C7DE-48CB-B7E1-565B0B414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Graf: Najpogostejša živila, ki bi jih kupili učenci 6. b.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23F19938-F3BA-4C61-8F47-9CBF36576E2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8650" y="1589101"/>
            <a:ext cx="7316864" cy="39150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BF4BC683-703C-42F8-B5C2-6085F4E441CE}"/>
              </a:ext>
            </a:extLst>
          </p:cNvPr>
          <p:cNvSpPr/>
          <p:nvPr/>
        </p:nvSpPr>
        <p:spPr>
          <a:xfrm>
            <a:off x="2015230" y="5619565"/>
            <a:ext cx="4128117" cy="230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100" dirty="0">
                <a:latin typeface="Arial" panose="020B0604020202020204" pitchFamily="34" charset="0"/>
                <a:cs typeface="Arial" panose="020B0604020202020204" pitchFamily="34" charset="0"/>
              </a:rPr>
              <a:t>Vir: Hana Štular</a:t>
            </a:r>
          </a:p>
        </p:txBody>
      </p:sp>
    </p:spTree>
    <p:extLst>
      <p:ext uri="{BB962C8B-B14F-4D97-AF65-F5344CB8AC3E}">
        <p14:creationId xmlns:p14="http://schemas.microsoft.com/office/powerpoint/2010/main" val="511436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EE1961-DCA0-4E1E-B30E-9E80FF97A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Poglejmo mojo nakupovalno košaro:</a:t>
            </a:r>
            <a:endParaRPr lang="sl-SI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76FB128-794C-4F07-88DE-5B18B74EE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60270"/>
          </a:xfrm>
        </p:spPr>
        <p:txBody>
          <a:bodyPr/>
          <a:lstStyle/>
          <a:p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EAFCF2A-C7E9-4459-AEC9-81EFF6398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038" y="1630828"/>
            <a:ext cx="6010183" cy="3277969"/>
          </a:xfrm>
          <a:prstGeom prst="rect">
            <a:avLst/>
          </a:prstGeom>
        </p:spPr>
      </p:pic>
      <p:sp>
        <p:nvSpPr>
          <p:cNvPr id="8" name="Pravokotnik 7">
            <a:extLst>
              <a:ext uri="{FF2B5EF4-FFF2-40B4-BE49-F238E27FC236}">
                <a16:creationId xmlns:a16="http://schemas.microsoft.com/office/drawing/2014/main" id="{DD43A988-7ACC-412F-87F3-A10A08670CE7}"/>
              </a:ext>
            </a:extLst>
          </p:cNvPr>
          <p:cNvSpPr/>
          <p:nvPr/>
        </p:nvSpPr>
        <p:spPr>
          <a:xfrm>
            <a:off x="2880804" y="4980373"/>
            <a:ext cx="3382392" cy="328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1100" dirty="0">
                <a:latin typeface="Arial" panose="020B0604020202020204" pitchFamily="34" charset="0"/>
                <a:cs typeface="Arial" panose="020B0604020202020204" pitchFamily="34" charset="0"/>
              </a:rPr>
              <a:t>Vir: https://www.finance.si/8823376/Leto-dni-po-prodaji-Mercatorja-kdo-je-zasluzil-in-kdo-izgubil</a:t>
            </a:r>
          </a:p>
        </p:txBody>
      </p:sp>
    </p:spTree>
    <p:extLst>
      <p:ext uri="{BB962C8B-B14F-4D97-AF65-F5344CB8AC3E}">
        <p14:creationId xmlns:p14="http://schemas.microsoft.com/office/powerpoint/2010/main" val="3073006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103D81-2D4F-4F74-9BE0-F413B6A4D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Nakupovalna košara</a:t>
            </a:r>
            <a:endParaRPr lang="sl-SI" sz="40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3EA93AE-2AFB-4E67-9F58-D4A6EA51D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Zakaj bi izbrali te izdelke?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Ali lahko iz embalaže teh izdelkov ugotovimo vse, kar nas zanima – ALI JE ŽIVILO ZDRAVO? KOLIKO SLADKORJA, SOLI IN MAŠČOB VSEBUJE?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Zakaj sploh prebrati, kaj piše na izdelku?</a:t>
            </a:r>
          </a:p>
        </p:txBody>
      </p:sp>
    </p:spTree>
    <p:extLst>
      <p:ext uri="{BB962C8B-B14F-4D97-AF65-F5344CB8AC3E}">
        <p14:creationId xmlns:p14="http://schemas.microsoft.com/office/powerpoint/2010/main" val="1881093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661F30-5B28-4204-AF93-D24069E2E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1340"/>
            <a:ext cx="7886700" cy="609697"/>
          </a:xfrm>
        </p:spPr>
        <p:txBody>
          <a:bodyPr>
            <a:normAutofit fontScale="90000"/>
          </a:bodyPr>
          <a:lstStyle/>
          <a:p>
            <a:pPr algn="ctr"/>
            <a:r>
              <a:rPr lang="sl-SI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DEKLARACIJA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4F33F44-9D3D-467A-B3A2-D87D6B8FA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553" y="71340"/>
            <a:ext cx="851446" cy="825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značba mesta vsebine 7">
            <a:extLst>
              <a:ext uri="{FF2B5EF4-FFF2-40B4-BE49-F238E27FC236}">
                <a16:creationId xmlns:a16="http://schemas.microsoft.com/office/drawing/2014/main" id="{67104551-2EC5-4F21-BB77-D995CC049F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46" y="681037"/>
            <a:ext cx="7470108" cy="4769852"/>
          </a:xfrm>
        </p:spPr>
      </p:pic>
      <p:sp>
        <p:nvSpPr>
          <p:cNvPr id="9" name="Pravokotnik 8">
            <a:extLst>
              <a:ext uri="{FF2B5EF4-FFF2-40B4-BE49-F238E27FC236}">
                <a16:creationId xmlns:a16="http://schemas.microsoft.com/office/drawing/2014/main" id="{29A2E7EE-8ED3-45D2-968E-EBE8D3BAEBCD}"/>
              </a:ext>
            </a:extLst>
          </p:cNvPr>
          <p:cNvSpPr/>
          <p:nvPr/>
        </p:nvSpPr>
        <p:spPr>
          <a:xfrm>
            <a:off x="1722269" y="5604353"/>
            <a:ext cx="5379868" cy="343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l-SI" sz="1100" dirty="0" err="1">
                <a:latin typeface="Arial" panose="020B0604020202020204" pitchFamily="34" charset="0"/>
                <a:cs typeface="Arial" panose="020B0604020202020204" pitchFamily="34" charset="0"/>
              </a:rPr>
              <a:t>Vir:https</a:t>
            </a:r>
            <a:r>
              <a:rPr lang="sl-SI" sz="1100" dirty="0">
                <a:latin typeface="Arial" panose="020B0604020202020204" pitchFamily="34" charset="0"/>
                <a:cs typeface="Arial" panose="020B0604020202020204" pitchFamily="34" charset="0"/>
              </a:rPr>
              <a:t>://www.radio-odeon.com/nasveti/hruske-jabuke-brokoli/oznacevanje-zivil/</a:t>
            </a:r>
          </a:p>
        </p:txBody>
      </p:sp>
    </p:spTree>
    <p:extLst>
      <p:ext uri="{BB962C8B-B14F-4D97-AF65-F5344CB8AC3E}">
        <p14:creationId xmlns:p14="http://schemas.microsoft.com/office/powerpoint/2010/main" val="415047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5735BB-354A-43CD-835E-9B4DE09E7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2303"/>
          </a:xfrm>
        </p:spPr>
        <p:txBody>
          <a:bodyPr>
            <a:normAutofit/>
          </a:bodyPr>
          <a:lstStyle/>
          <a:p>
            <a:r>
              <a:rPr lang="sl-SI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Blagovna znamka</a:t>
            </a:r>
            <a:r>
              <a:rPr lang="sl-SI" sz="4000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endParaRPr lang="sl-SI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9251BCCD-B76A-4166-9E3D-9D089629A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402673"/>
            <a:ext cx="3581868" cy="2756360"/>
          </a:xfr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902CE434-655B-4FE2-AD0C-14BE0DD65C4A}"/>
              </a:ext>
            </a:extLst>
          </p:cNvPr>
          <p:cNvSpPr/>
          <p:nvPr/>
        </p:nvSpPr>
        <p:spPr>
          <a:xfrm>
            <a:off x="870013" y="4279037"/>
            <a:ext cx="2627790" cy="41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100" dirty="0" err="1">
                <a:latin typeface="Arial" panose="020B0604020202020204" pitchFamily="34" charset="0"/>
                <a:cs typeface="Arial" panose="020B0604020202020204" pitchFamily="34" charset="0"/>
              </a:rPr>
              <a:t>Vir:https</a:t>
            </a:r>
            <a:r>
              <a:rPr lang="sl-SI" sz="1100" dirty="0">
                <a:latin typeface="Arial" panose="020B0604020202020204" pitchFamily="34" charset="0"/>
                <a:cs typeface="Arial" panose="020B0604020202020204" pitchFamily="34" charset="0"/>
              </a:rPr>
              <a:t>://old.delo.si/sport/ofsajd/celada-tine-maze-vredna-7000-evrov</a:t>
            </a:r>
            <a:r>
              <a:rPr lang="sl-SI" sz="1100" dirty="0"/>
              <a:t>.html</a:t>
            </a: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15EBACED-3D45-4D28-A91F-D80E49712C04}"/>
              </a:ext>
            </a:extLst>
          </p:cNvPr>
          <p:cNvSpPr/>
          <p:nvPr/>
        </p:nvSpPr>
        <p:spPr>
          <a:xfrm>
            <a:off x="5584054" y="4261282"/>
            <a:ext cx="2689933" cy="479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100" dirty="0">
                <a:latin typeface="Arial" panose="020B0604020202020204" pitchFamily="34" charset="0"/>
                <a:cs typeface="Arial" panose="020B0604020202020204" pitchFamily="34" charset="0"/>
              </a:rPr>
              <a:t>Vir: https://old.delo.si/sport/zimski-sporti/ilka-stuhec-dobro-zacela-nastope-na-slovaskem.html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3370B6F4-9034-4F41-8F12-382DF5F5F4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483" y="1397433"/>
            <a:ext cx="3802144" cy="275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63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73A3A7-0654-4BE1-9A3A-B2DA68B8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NALOGA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AB1587D-3768-463E-867C-6E34A7332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7161"/>
            <a:ext cx="7886700" cy="4809802"/>
          </a:xfrm>
        </p:spPr>
        <p:txBody>
          <a:bodyPr>
            <a:normAutofit/>
          </a:bodyPr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IZBERI SI </a:t>
            </a:r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POLJUBNA PAKIRANA ŽIVILA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IN ODČITAJ PODATKE IZ DEKLARACIJE. Pomagaj si z  drsnico št. 14.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NALOGE SE LOTI V OBLIKI MISELNEGA VZORCA.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4DBCD02-AA05-4D11-A304-7D5626C15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926" y="165523"/>
            <a:ext cx="804074" cy="7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ipsa 5">
            <a:extLst>
              <a:ext uri="{FF2B5EF4-FFF2-40B4-BE49-F238E27FC236}">
                <a16:creationId xmlns:a16="http://schemas.microsoft.com/office/drawing/2014/main" id="{DDED1E33-90A9-4AC0-A3B2-0BAD7B5B4D2D}"/>
              </a:ext>
            </a:extLst>
          </p:cNvPr>
          <p:cNvSpPr/>
          <p:nvPr/>
        </p:nvSpPr>
        <p:spPr>
          <a:xfrm>
            <a:off x="2894120" y="3804208"/>
            <a:ext cx="3302494" cy="12205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1. ŽIVILO</a:t>
            </a:r>
          </a:p>
        </p:txBody>
      </p:sp>
      <p:cxnSp>
        <p:nvCxnSpPr>
          <p:cNvPr id="8" name="Raven puščični povezovalnik 7">
            <a:extLst>
              <a:ext uri="{FF2B5EF4-FFF2-40B4-BE49-F238E27FC236}">
                <a16:creationId xmlns:a16="http://schemas.microsoft.com/office/drawing/2014/main" id="{67FC63B2-C11E-4C04-A5C4-EBC7DD4480A8}"/>
              </a:ext>
            </a:extLst>
          </p:cNvPr>
          <p:cNvCxnSpPr>
            <a:cxnSpLocks/>
            <a:stCxn id="6" idx="7"/>
          </p:cNvCxnSpPr>
          <p:nvPr/>
        </p:nvCxnSpPr>
        <p:spPr>
          <a:xfrm flipV="1">
            <a:off x="5712975" y="3480048"/>
            <a:ext cx="1042931" cy="502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avokotnik 8">
            <a:extLst>
              <a:ext uri="{FF2B5EF4-FFF2-40B4-BE49-F238E27FC236}">
                <a16:creationId xmlns:a16="http://schemas.microsoft.com/office/drawing/2014/main" id="{87966940-22EE-48F4-A73F-B8901A370F12}"/>
              </a:ext>
            </a:extLst>
          </p:cNvPr>
          <p:cNvSpPr/>
          <p:nvPr/>
        </p:nvSpPr>
        <p:spPr>
          <a:xfrm>
            <a:off x="6755906" y="3045042"/>
            <a:ext cx="896645" cy="435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latin typeface="Arial" panose="020B0604020202020204" pitchFamily="34" charset="0"/>
                <a:cs typeface="Arial" panose="020B0604020202020204" pitchFamily="34" charset="0"/>
              </a:rPr>
              <a:t>Ime živila</a:t>
            </a:r>
          </a:p>
        </p:txBody>
      </p:sp>
      <p:cxnSp>
        <p:nvCxnSpPr>
          <p:cNvPr id="11" name="Raven puščični povezovalnik 10">
            <a:extLst>
              <a:ext uri="{FF2B5EF4-FFF2-40B4-BE49-F238E27FC236}">
                <a16:creationId xmlns:a16="http://schemas.microsoft.com/office/drawing/2014/main" id="{22B7725E-0B36-42B4-9F5F-47B58C58FB9E}"/>
              </a:ext>
            </a:extLst>
          </p:cNvPr>
          <p:cNvCxnSpPr>
            <a:cxnSpLocks/>
            <a:stCxn id="6" idx="6"/>
          </p:cNvCxnSpPr>
          <p:nvPr/>
        </p:nvCxnSpPr>
        <p:spPr>
          <a:xfrm>
            <a:off x="6196614" y="4414485"/>
            <a:ext cx="1118586" cy="219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uščični povezovalnik 12">
            <a:extLst>
              <a:ext uri="{FF2B5EF4-FFF2-40B4-BE49-F238E27FC236}">
                <a16:creationId xmlns:a16="http://schemas.microsoft.com/office/drawing/2014/main" id="{5B06954A-41BB-463F-9DA5-6987089AECFF}"/>
              </a:ext>
            </a:extLst>
          </p:cNvPr>
          <p:cNvCxnSpPr>
            <a:cxnSpLocks/>
            <a:stCxn id="6" idx="5"/>
          </p:cNvCxnSpPr>
          <p:nvPr/>
        </p:nvCxnSpPr>
        <p:spPr>
          <a:xfrm>
            <a:off x="5712975" y="4846015"/>
            <a:ext cx="483639" cy="826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uščični povezovalnik 14">
            <a:extLst>
              <a:ext uri="{FF2B5EF4-FFF2-40B4-BE49-F238E27FC236}">
                <a16:creationId xmlns:a16="http://schemas.microsoft.com/office/drawing/2014/main" id="{680AADB2-7A08-4BCB-983A-0AA94637A91B}"/>
              </a:ext>
            </a:extLst>
          </p:cNvPr>
          <p:cNvCxnSpPr>
            <a:cxnSpLocks/>
            <a:stCxn id="6" idx="4"/>
          </p:cNvCxnSpPr>
          <p:nvPr/>
        </p:nvCxnSpPr>
        <p:spPr>
          <a:xfrm>
            <a:off x="4545367" y="5024761"/>
            <a:ext cx="0" cy="843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puščični povezovalnik 16">
            <a:extLst>
              <a:ext uri="{FF2B5EF4-FFF2-40B4-BE49-F238E27FC236}">
                <a16:creationId xmlns:a16="http://schemas.microsoft.com/office/drawing/2014/main" id="{DB6D568E-B4EE-4431-96E4-1D6D5E2EADC1}"/>
              </a:ext>
            </a:extLst>
          </p:cNvPr>
          <p:cNvCxnSpPr/>
          <p:nvPr/>
        </p:nvCxnSpPr>
        <p:spPr>
          <a:xfrm flipH="1">
            <a:off x="2370338" y="4823245"/>
            <a:ext cx="976544" cy="334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uščični povezovalnik 18">
            <a:extLst>
              <a:ext uri="{FF2B5EF4-FFF2-40B4-BE49-F238E27FC236}">
                <a16:creationId xmlns:a16="http://schemas.microsoft.com/office/drawing/2014/main" id="{00661C8F-C2BD-4624-A2A2-E3A4B151B3A7}"/>
              </a:ext>
            </a:extLst>
          </p:cNvPr>
          <p:cNvCxnSpPr/>
          <p:nvPr/>
        </p:nvCxnSpPr>
        <p:spPr>
          <a:xfrm flipH="1">
            <a:off x="1766656" y="4336742"/>
            <a:ext cx="11274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en puščični povezovalnik 20">
            <a:extLst>
              <a:ext uri="{FF2B5EF4-FFF2-40B4-BE49-F238E27FC236}">
                <a16:creationId xmlns:a16="http://schemas.microsoft.com/office/drawing/2014/main" id="{333B743F-17C6-499F-AFED-1D3B41F9A170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2441359" y="3429000"/>
            <a:ext cx="936400" cy="553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en puščični povezovalnik 22">
            <a:extLst>
              <a:ext uri="{FF2B5EF4-FFF2-40B4-BE49-F238E27FC236}">
                <a16:creationId xmlns:a16="http://schemas.microsoft.com/office/drawing/2014/main" id="{B1F4F87F-AE99-4A6C-AC51-C8EE7A607759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4465469" y="3045042"/>
            <a:ext cx="79898" cy="759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en puščični povezovalnik 25">
            <a:extLst>
              <a:ext uri="{FF2B5EF4-FFF2-40B4-BE49-F238E27FC236}">
                <a16:creationId xmlns:a16="http://schemas.microsoft.com/office/drawing/2014/main" id="{5CFBFE53-32DF-4B71-8A35-40F30B4EF67B}"/>
              </a:ext>
            </a:extLst>
          </p:cNvPr>
          <p:cNvCxnSpPr>
            <a:cxnSpLocks/>
          </p:cNvCxnSpPr>
          <p:nvPr/>
        </p:nvCxnSpPr>
        <p:spPr>
          <a:xfrm flipH="1">
            <a:off x="3346885" y="4993689"/>
            <a:ext cx="452758" cy="741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en puščični povezovalnik 27">
            <a:extLst>
              <a:ext uri="{FF2B5EF4-FFF2-40B4-BE49-F238E27FC236}">
                <a16:creationId xmlns:a16="http://schemas.microsoft.com/office/drawing/2014/main" id="{FB9F71D1-3D5B-437E-BDF1-8A04399E8CA4}"/>
              </a:ext>
            </a:extLst>
          </p:cNvPr>
          <p:cNvCxnSpPr>
            <a:cxnSpLocks/>
          </p:cNvCxnSpPr>
          <p:nvPr/>
        </p:nvCxnSpPr>
        <p:spPr>
          <a:xfrm flipH="1" flipV="1">
            <a:off x="3462292" y="3156138"/>
            <a:ext cx="577048" cy="670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en puščični povezovalnik 29">
            <a:extLst>
              <a:ext uri="{FF2B5EF4-FFF2-40B4-BE49-F238E27FC236}">
                <a16:creationId xmlns:a16="http://schemas.microsoft.com/office/drawing/2014/main" id="{9E7DD50F-7703-4B12-818E-2261DB5B3A6C}"/>
              </a:ext>
            </a:extLst>
          </p:cNvPr>
          <p:cNvCxnSpPr>
            <a:cxnSpLocks/>
          </p:cNvCxnSpPr>
          <p:nvPr/>
        </p:nvCxnSpPr>
        <p:spPr>
          <a:xfrm flipV="1">
            <a:off x="5166804" y="3057151"/>
            <a:ext cx="403936" cy="781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ven puščični povezovalnik 31">
            <a:extLst>
              <a:ext uri="{FF2B5EF4-FFF2-40B4-BE49-F238E27FC236}">
                <a16:creationId xmlns:a16="http://schemas.microsoft.com/office/drawing/2014/main" id="{FA17CD3B-3067-4A6C-BC4D-DCA4B942C2A1}"/>
              </a:ext>
            </a:extLst>
          </p:cNvPr>
          <p:cNvCxnSpPr/>
          <p:nvPr/>
        </p:nvCxnSpPr>
        <p:spPr>
          <a:xfrm>
            <a:off x="5184757" y="4990585"/>
            <a:ext cx="301838" cy="843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ravokotnik 32">
            <a:extLst>
              <a:ext uri="{FF2B5EF4-FFF2-40B4-BE49-F238E27FC236}">
                <a16:creationId xmlns:a16="http://schemas.microsoft.com/office/drawing/2014/main" id="{5D408DC0-5E76-4B54-9BC5-244FA22C5501}"/>
              </a:ext>
            </a:extLst>
          </p:cNvPr>
          <p:cNvSpPr/>
          <p:nvPr/>
        </p:nvSpPr>
        <p:spPr>
          <a:xfrm>
            <a:off x="7315200" y="4518734"/>
            <a:ext cx="896645" cy="304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6829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FC55D4-DA35-4B2D-98F7-BE23198C9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73057"/>
          </a:xfrm>
        </p:spPr>
        <p:txBody>
          <a:bodyPr>
            <a:normAutofit/>
          </a:bodyPr>
          <a:lstStyle/>
          <a:p>
            <a:r>
              <a:rPr lang="sl-SI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Fotografije učencev-deklaracija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FEC861F9-117F-4EBF-9163-1E59AEE3413B}"/>
              </a:ext>
            </a:extLst>
          </p:cNvPr>
          <p:cNvSpPr/>
          <p:nvPr/>
        </p:nvSpPr>
        <p:spPr>
          <a:xfrm>
            <a:off x="2423604" y="5419817"/>
            <a:ext cx="3639844" cy="279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100" dirty="0">
                <a:latin typeface="Arial" panose="020B0604020202020204" pitchFamily="34" charset="0"/>
                <a:cs typeface="Arial" panose="020B0604020202020204" pitchFamily="34" charset="0"/>
              </a:rPr>
              <a:t>Vir: Hana Štular</a:t>
            </a:r>
          </a:p>
        </p:txBody>
      </p:sp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D554F3F8-63FF-48EB-B9E8-E74B640388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2607" y="1196265"/>
            <a:ext cx="3759692" cy="4465469"/>
          </a:xfrm>
        </p:spPr>
      </p:pic>
    </p:spTree>
    <p:extLst>
      <p:ext uri="{BB962C8B-B14F-4D97-AF65-F5344CB8AC3E}">
        <p14:creationId xmlns:p14="http://schemas.microsoft.com/office/powerpoint/2010/main" val="1539246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802D53-82ED-4A57-B0F4-323C39EBE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NALOGA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F8FA3D5-A5D5-4739-93D9-997A74807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Poglej si posnetek na spodnji povezavi:</a:t>
            </a:r>
          </a:p>
          <a:p>
            <a:pPr marL="0" indent="0">
              <a:buNone/>
            </a:pPr>
            <a:r>
              <a:rPr lang="sl-SI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https://www.24ur.com/novice/slovenija/razumevanje-hranilne-vrednosti-izdelka-je-kljucno-za-pravilen-nakup.html</a:t>
            </a:r>
            <a:r>
              <a:rPr lang="sl-SI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sl-SI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Zapiši tiste stvari, ki se jih spomniš iz zgornjega posnetka.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8E109FB-6339-4875-9D75-026B79559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76" y="3852756"/>
            <a:ext cx="1781814" cy="177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808D0F7-E6D7-49A8-9470-E97FF0778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926" y="165523"/>
            <a:ext cx="804074" cy="7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06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7EFB0D-CD05-46C9-8DA1-D4AEA01C6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88466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4" name="Označba mesta vsebine 3" descr="Rezultat iskanja slik za DEKLARACIJA ŽIVIL">
            <a:extLst>
              <a:ext uri="{FF2B5EF4-FFF2-40B4-BE49-F238E27FC236}">
                <a16:creationId xmlns:a16="http://schemas.microsoft.com/office/drawing/2014/main" id="{7DE8032C-0A86-4375-BE52-A682B583F62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69" y="1690689"/>
            <a:ext cx="6933461" cy="39111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05E6933A-E077-4839-9851-AAAF2B6A1AF3}"/>
              </a:ext>
            </a:extLst>
          </p:cNvPr>
          <p:cNvSpPr/>
          <p:nvPr/>
        </p:nvSpPr>
        <p:spPr>
          <a:xfrm>
            <a:off x="1624613" y="0"/>
            <a:ext cx="5450889" cy="15535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ANA,  BI VZELA ? MISLIŠ, DA JE TO ZDRAVO? NE VEM, POČAKAJ, BOM POGLEDALA NA MOBITEL. NA MOBITEL? KAKO?</a:t>
            </a: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21881589-4CAF-415E-8D7F-C820EE50C36A}"/>
              </a:ext>
            </a:extLst>
          </p:cNvPr>
          <p:cNvSpPr/>
          <p:nvPr/>
        </p:nvSpPr>
        <p:spPr>
          <a:xfrm>
            <a:off x="1624614" y="5672832"/>
            <a:ext cx="5628441" cy="319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100" dirty="0">
                <a:latin typeface="Arial" panose="020B0604020202020204" pitchFamily="34" charset="0"/>
                <a:cs typeface="Arial" panose="020B0604020202020204" pitchFamily="34" charset="0"/>
              </a:rPr>
              <a:t>Vir: https://www.delo.si/novice/slovenija/prihodnost-nakupovanja-je-tu-z-m-sken-mobilom/</a:t>
            </a:r>
          </a:p>
        </p:txBody>
      </p:sp>
    </p:spTree>
    <p:extLst>
      <p:ext uri="{BB962C8B-B14F-4D97-AF65-F5344CB8AC3E}">
        <p14:creationId xmlns:p14="http://schemas.microsoft.com/office/powerpoint/2010/main" val="217134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1457317" y="2139519"/>
            <a:ext cx="5143500" cy="1312552"/>
          </a:xfrm>
        </p:spPr>
        <p:txBody>
          <a:bodyPr>
            <a:noAutofit/>
          </a:bodyPr>
          <a:lstStyle/>
          <a:p>
            <a:pPr algn="l"/>
            <a:r>
              <a:rPr lang="sl-SI" sz="2600" b="1" dirty="0">
                <a:latin typeface="Arial" panose="020B0604020202020204" pitchFamily="34" charset="0"/>
                <a:cs typeface="Arial" panose="020B0604020202020204" pitchFamily="34" charset="0"/>
              </a:rPr>
              <a:t>APLIKACIJA VEŠ, </a:t>
            </a:r>
            <a:r>
              <a:rPr lang="sl-SI" sz="2600" b="1">
                <a:latin typeface="Arial" panose="020B0604020202020204" pitchFamily="34" charset="0"/>
                <a:cs typeface="Arial" panose="020B0604020202020204" pitchFamily="34" charset="0"/>
              </a:rPr>
              <a:t>KAJ JEŠ,</a:t>
            </a:r>
            <a:r>
              <a:rPr lang="sl-SI" sz="2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600" b="1" dirty="0">
                <a:latin typeface="Arial" panose="020B0604020202020204" pitchFamily="34" charset="0"/>
                <a:cs typeface="Arial" panose="020B0604020202020204" pitchFamily="34" charset="0"/>
              </a:rPr>
              <a:t>KOT PRIPOMOČEK PRI OZNAČEVANJU ŽIVIL</a:t>
            </a:r>
          </a:p>
        </p:txBody>
      </p:sp>
      <p:sp>
        <p:nvSpPr>
          <p:cNvPr id="6" name="Podnaslov 5"/>
          <p:cNvSpPr>
            <a:spLocks noGrp="1"/>
          </p:cNvSpPr>
          <p:nvPr>
            <p:ph type="subTitle" idx="1"/>
          </p:nvPr>
        </p:nvSpPr>
        <p:spPr>
          <a:xfrm>
            <a:off x="1457317" y="3840562"/>
            <a:ext cx="5143500" cy="864603"/>
          </a:xfrm>
        </p:spPr>
        <p:txBody>
          <a:bodyPr>
            <a:noAutofit/>
          </a:bodyPr>
          <a:lstStyle/>
          <a:p>
            <a:pPr algn="l"/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JASMINA NOVAK  </a:t>
            </a:r>
          </a:p>
          <a:p>
            <a:pPr algn="l"/>
            <a:r>
              <a:rPr lang="sl-SI" sz="1400" dirty="0">
                <a:latin typeface="Arial" panose="020B0604020202020204" pitchFamily="34" charset="0"/>
                <a:cs typeface="Arial" panose="020B0604020202020204" pitchFamily="34" charset="0"/>
              </a:rPr>
              <a:t>OSNOVNA ŠOLA TABOR I MARIBOR </a:t>
            </a:r>
          </a:p>
        </p:txBody>
      </p:sp>
    </p:spTree>
    <p:extLst>
      <p:ext uri="{BB962C8B-B14F-4D97-AF65-F5344CB8AC3E}">
        <p14:creationId xmlns:p14="http://schemas.microsoft.com/office/powerpoint/2010/main" val="4115417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E9B7D6-869D-4EC8-B2B0-901866CB4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2D1AE896-4DFE-4E74-9230-E26E6AF3DA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34" y="240838"/>
            <a:ext cx="6518649" cy="4351338"/>
          </a:xfr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638526B4-9EC5-4B50-A00D-3EEDE4136CA8}"/>
              </a:ext>
            </a:extLst>
          </p:cNvPr>
          <p:cNvSpPr/>
          <p:nvPr/>
        </p:nvSpPr>
        <p:spPr>
          <a:xfrm>
            <a:off x="2157274" y="4716464"/>
            <a:ext cx="5051394" cy="334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100" dirty="0">
                <a:latin typeface="Arial" panose="020B0604020202020204" pitchFamily="34" charset="0"/>
                <a:cs typeface="Arial" panose="020B0604020202020204" pitchFamily="34" charset="0"/>
              </a:rPr>
              <a:t>Vir: https://veskajjes.si/mediji/v-aplikacijo-veskajjes-so-bili-dodani-podatki-za-vec-kot-28-000-izdelkov</a:t>
            </a:r>
          </a:p>
        </p:txBody>
      </p:sp>
    </p:spTree>
    <p:extLst>
      <p:ext uri="{BB962C8B-B14F-4D97-AF65-F5344CB8AC3E}">
        <p14:creationId xmlns:p14="http://schemas.microsoft.com/office/powerpoint/2010/main" val="3360508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14C851-5B17-4410-9555-4B25AAB36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BB507A98-6E9F-4B19-B275-E397133781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81" y="630315"/>
            <a:ext cx="5743852" cy="4237438"/>
          </a:xfr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963BFD23-FB10-494C-8715-FF8489FCBDF8}"/>
              </a:ext>
            </a:extLst>
          </p:cNvPr>
          <p:cNvSpPr/>
          <p:nvPr/>
        </p:nvSpPr>
        <p:spPr>
          <a:xfrm>
            <a:off x="2681057" y="4980374"/>
            <a:ext cx="2956264" cy="328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100" dirty="0">
                <a:latin typeface="Arial" panose="020B0604020202020204" pitchFamily="34" charset="0"/>
                <a:cs typeface="Arial" panose="020B0604020202020204" pitchFamily="34" charset="0"/>
              </a:rPr>
              <a:t>Vir: https://veskajjes.si/sofinanciranje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C7B9A98-28E9-47A1-B236-48807E342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926" y="165523"/>
            <a:ext cx="804074" cy="7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244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BF4422-9CD5-4869-A497-8D45E744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2044"/>
            <a:ext cx="7886700" cy="1548646"/>
          </a:xfrm>
        </p:spPr>
        <p:txBody>
          <a:bodyPr>
            <a:normAutofit fontScale="90000"/>
          </a:bodyPr>
          <a:lstStyle/>
          <a:p>
            <a:r>
              <a:rPr lang="sl-SI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NALOGA: Z embalaže prepiši hranilne vrednosti izdelka in preveri, ali mu zasveti rdeča, rumena ali zelena luč. Vnesi vrednosti na 100 g ali 100 ml izdelka</a:t>
            </a:r>
            <a:r>
              <a:rPr lang="sl-SI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AE3106D-31E5-4FB9-9014-606BED9FA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57274"/>
            <a:ext cx="7886700" cy="3364637"/>
          </a:xfrm>
        </p:spPr>
        <p:txBody>
          <a:bodyPr/>
          <a:lstStyle/>
          <a:p>
            <a:pPr marL="0" fontAlgn="base">
              <a:spcBef>
                <a:spcPts val="0"/>
              </a:spcBef>
            </a:pPr>
            <a:r>
              <a:rPr lang="sl-SI" sz="3600" b="1" dirty="0">
                <a:solidFill>
                  <a:srgbClr val="000000"/>
                </a:solidFill>
                <a:highlight>
                  <a:srgbClr val="00FF00"/>
                </a:highlight>
                <a:latin typeface="&amp;quot"/>
              </a:rPr>
              <a:t>✓ </a:t>
            </a:r>
            <a:r>
              <a:rPr lang="sl-SI" b="1" dirty="0">
                <a:solidFill>
                  <a:srgbClr val="2C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Vsebnost je primerna zdravemu prehranjevanju! Super izbira!</a:t>
            </a:r>
          </a:p>
          <a:p>
            <a:pPr marL="0" fontAlgn="base">
              <a:spcBef>
                <a:spcPts val="0"/>
              </a:spcBef>
            </a:pPr>
            <a:endParaRPr lang="sl-SI" sz="1600" dirty="0">
              <a:latin typeface="Arial" panose="020B0604020202020204" pitchFamily="34" charset="0"/>
            </a:endParaRPr>
          </a:p>
          <a:p>
            <a:pPr marL="0" fontAlgn="base">
              <a:spcBef>
                <a:spcPts val="0"/>
              </a:spcBef>
            </a:pPr>
            <a:r>
              <a:rPr lang="sl-SI" sz="3600" dirty="0">
                <a:solidFill>
                  <a:srgbClr val="2C2C2C"/>
                </a:solidFill>
                <a:highlight>
                  <a:srgbClr val="FFFF00"/>
                </a:highlight>
                <a:latin typeface="&amp;quot"/>
              </a:rPr>
              <a:t>— </a:t>
            </a:r>
            <a:r>
              <a:rPr lang="sl-SI" b="1" dirty="0">
                <a:solidFill>
                  <a:srgbClr val="2C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Vsebnost je rahlo nad mejo zdravega. Ne pretiravaj s količino!</a:t>
            </a:r>
          </a:p>
          <a:p>
            <a:pPr marL="0" fontAlgn="base">
              <a:spcBef>
                <a:spcPts val="0"/>
              </a:spcBef>
            </a:pPr>
            <a:endParaRPr lang="sl-SI" sz="1600" dirty="0">
              <a:latin typeface="Arial" panose="020B0604020202020204" pitchFamily="34" charset="0"/>
            </a:endParaRPr>
          </a:p>
          <a:p>
            <a:pPr marL="0" fontAlgn="base">
              <a:spcBef>
                <a:spcPts val="0"/>
              </a:spcBef>
            </a:pPr>
            <a:r>
              <a:rPr lang="sl-SI" sz="3600" dirty="0">
                <a:solidFill>
                  <a:srgbClr val="000000"/>
                </a:solidFill>
                <a:highlight>
                  <a:srgbClr val="FF0000"/>
                </a:highlight>
                <a:latin typeface="&amp;quot"/>
              </a:rPr>
              <a:t>X </a:t>
            </a:r>
            <a:r>
              <a:rPr lang="sl-SI" b="1" dirty="0">
                <a:solidFill>
                  <a:srgbClr val="2C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Vsebnost ni najboljša! Tega izdelka zaužij čim manj in ne pogosto.</a:t>
            </a:r>
            <a:endParaRPr lang="sl-SI" sz="1600" dirty="0">
              <a:latin typeface="Arial" panose="020B0604020202020204" pitchFamily="34" charset="0"/>
            </a:endParaRP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139DDD4-B431-48CA-A5A5-0B66D3472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926" y="0"/>
            <a:ext cx="804074" cy="7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A822E836-8788-480E-8465-125EFD8E0723}"/>
              </a:ext>
            </a:extLst>
          </p:cNvPr>
          <p:cNvSpPr/>
          <p:nvPr/>
        </p:nvSpPr>
        <p:spPr>
          <a:xfrm>
            <a:off x="1553592" y="5450889"/>
            <a:ext cx="5841507" cy="310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100" dirty="0" err="1">
                <a:latin typeface="Arial" panose="020B0604020202020204" pitchFamily="34" charset="0"/>
                <a:cs typeface="Arial" panose="020B0604020202020204" pitchFamily="34" charset="0"/>
              </a:rPr>
              <a:t>Vir:https</a:t>
            </a:r>
            <a:r>
              <a:rPr lang="sl-SI" sz="1100" dirty="0">
                <a:latin typeface="Arial" panose="020B0604020202020204" pitchFamily="34" charset="0"/>
                <a:cs typeface="Arial" panose="020B0604020202020204" pitchFamily="34" charset="0"/>
              </a:rPr>
              <a:t>://veskajjes.si/mediji/v-aplikacijo-veskajjes-so-bili-dodani-podatki-za-vec-kot-28-000-izdelkov </a:t>
            </a:r>
          </a:p>
        </p:txBody>
      </p:sp>
    </p:spTree>
    <p:extLst>
      <p:ext uri="{BB962C8B-B14F-4D97-AF65-F5344CB8AC3E}">
        <p14:creationId xmlns:p14="http://schemas.microsoft.com/office/powerpoint/2010/main" val="1872612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C4D3CE-F1A9-4DEF-B8E3-499E23DEA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85" y="365126"/>
            <a:ext cx="8231265" cy="1325563"/>
          </a:xfrm>
        </p:spPr>
        <p:txBody>
          <a:bodyPr>
            <a:normAutofit/>
          </a:bodyPr>
          <a:lstStyle/>
          <a:p>
            <a:r>
              <a:rPr lang="sl-SI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Fotografije učencev pri delu z aplikacijo</a:t>
            </a:r>
            <a:endParaRPr lang="sl-SI" sz="3600" dirty="0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3D66CE2C-FB54-467E-AA74-8014A82F71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28" y="1729630"/>
            <a:ext cx="2664966" cy="3455602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798E58A-3D3C-41B8-AAEC-D609499ACC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098" y="1653721"/>
            <a:ext cx="1670665" cy="3550557"/>
          </a:xfrm>
          <a:prstGeom prst="rect">
            <a:avLst/>
          </a:prstGeom>
        </p:spPr>
      </p:pic>
      <p:sp>
        <p:nvSpPr>
          <p:cNvPr id="8" name="Pravokotnik 7">
            <a:extLst>
              <a:ext uri="{FF2B5EF4-FFF2-40B4-BE49-F238E27FC236}">
                <a16:creationId xmlns:a16="http://schemas.microsoft.com/office/drawing/2014/main" id="{C6BFFC2E-5C53-48C7-BE7C-0FE49D4C5733}"/>
              </a:ext>
            </a:extLst>
          </p:cNvPr>
          <p:cNvSpPr/>
          <p:nvPr/>
        </p:nvSpPr>
        <p:spPr>
          <a:xfrm>
            <a:off x="3346882" y="5243219"/>
            <a:ext cx="3524435" cy="145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100" dirty="0">
                <a:latin typeface="Arial" panose="020B0604020202020204" pitchFamily="34" charset="0"/>
                <a:cs typeface="Arial" panose="020B0604020202020204" pitchFamily="34" charset="0"/>
              </a:rPr>
              <a:t>Vir: Doroteja Dominko</a:t>
            </a:r>
          </a:p>
        </p:txBody>
      </p:sp>
    </p:spTree>
    <p:extLst>
      <p:ext uri="{BB962C8B-B14F-4D97-AF65-F5344CB8AC3E}">
        <p14:creationId xmlns:p14="http://schemas.microsoft.com/office/powerpoint/2010/main" val="3563088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09BE22-72C8-4769-B8AE-2371ECB7D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24" y="169818"/>
            <a:ext cx="8566952" cy="1325563"/>
          </a:xfrm>
        </p:spPr>
        <p:txBody>
          <a:bodyPr>
            <a:normAutofit/>
          </a:bodyPr>
          <a:lstStyle/>
          <a:p>
            <a:r>
              <a:rPr lang="sl-SI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Fotografije učencev pri delu z aplikacijo</a:t>
            </a:r>
            <a:endParaRPr lang="sl-SI" sz="3600" dirty="0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45867A9F-1EDE-49B9-AD14-44F3C3A29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60" y="1211295"/>
            <a:ext cx="2991775" cy="4079796"/>
          </a:xfrm>
        </p:spPr>
      </p:pic>
      <p:sp>
        <p:nvSpPr>
          <p:cNvPr id="7" name="Pravokotnik 6">
            <a:extLst>
              <a:ext uri="{FF2B5EF4-FFF2-40B4-BE49-F238E27FC236}">
                <a16:creationId xmlns:a16="http://schemas.microsoft.com/office/drawing/2014/main" id="{AB100891-5BD3-48ED-B041-C18E7CE7844E}"/>
              </a:ext>
            </a:extLst>
          </p:cNvPr>
          <p:cNvSpPr/>
          <p:nvPr/>
        </p:nvSpPr>
        <p:spPr>
          <a:xfrm>
            <a:off x="3542190" y="5433134"/>
            <a:ext cx="2565647" cy="213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100" dirty="0">
                <a:latin typeface="Arial" panose="020B0604020202020204" pitchFamily="34" charset="0"/>
                <a:cs typeface="Arial" panose="020B0604020202020204" pitchFamily="34" charset="0"/>
              </a:rPr>
              <a:t>Vir: Hana Štular</a:t>
            </a:r>
          </a:p>
        </p:txBody>
      </p:sp>
    </p:spTree>
    <p:extLst>
      <p:ext uri="{BB962C8B-B14F-4D97-AF65-F5344CB8AC3E}">
        <p14:creationId xmlns:p14="http://schemas.microsoft.com/office/powerpoint/2010/main" val="3874712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6AF643-BBAE-4685-B47D-5D078E1D6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65126"/>
            <a:ext cx="9064100" cy="1325563"/>
          </a:xfrm>
        </p:spPr>
        <p:txBody>
          <a:bodyPr>
            <a:normAutofit/>
          </a:bodyPr>
          <a:lstStyle/>
          <a:p>
            <a:r>
              <a:rPr lang="sl-SI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Fotografije učencev pri delu z aplikacijo</a:t>
            </a:r>
          </a:p>
        </p:txBody>
      </p:sp>
      <p:pic>
        <p:nvPicPr>
          <p:cNvPr id="8" name="Označba mesta vsebine 7">
            <a:extLst>
              <a:ext uri="{FF2B5EF4-FFF2-40B4-BE49-F238E27FC236}">
                <a16:creationId xmlns:a16="http://schemas.microsoft.com/office/drawing/2014/main" id="{974A58F5-B373-42E5-BB1B-9827EDB524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5" y="1766657"/>
            <a:ext cx="3508884" cy="3777458"/>
          </a:xfr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655BA733-FD10-4B13-8FAB-79C4F2B1D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967" y="1762228"/>
            <a:ext cx="3377383" cy="3781887"/>
          </a:xfrm>
          <a:prstGeom prst="rect">
            <a:avLst/>
          </a:prstGeom>
        </p:spPr>
      </p:pic>
      <p:sp>
        <p:nvSpPr>
          <p:cNvPr id="11" name="Pravokotnik 10">
            <a:extLst>
              <a:ext uri="{FF2B5EF4-FFF2-40B4-BE49-F238E27FC236}">
                <a16:creationId xmlns:a16="http://schemas.microsoft.com/office/drawing/2014/main" id="{33692436-3F03-4D74-9471-5B24658C4B9D}"/>
              </a:ext>
            </a:extLst>
          </p:cNvPr>
          <p:cNvSpPr/>
          <p:nvPr/>
        </p:nvSpPr>
        <p:spPr>
          <a:xfrm>
            <a:off x="1970843" y="5708342"/>
            <a:ext cx="5726097" cy="284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100" dirty="0">
                <a:latin typeface="Arial" panose="020B0604020202020204" pitchFamily="34" charset="0"/>
                <a:cs typeface="Arial" panose="020B0604020202020204" pitchFamily="34" charset="0"/>
              </a:rPr>
              <a:t>Vir: Hana Štular</a:t>
            </a:r>
          </a:p>
        </p:txBody>
      </p:sp>
    </p:spTree>
    <p:extLst>
      <p:ext uri="{BB962C8B-B14F-4D97-AF65-F5344CB8AC3E}">
        <p14:creationId xmlns:p14="http://schemas.microsoft.com/office/powerpoint/2010/main" val="2766163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991482-D523-4BF5-9C83-1B1037E20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18" y="263541"/>
            <a:ext cx="8515350" cy="1325563"/>
          </a:xfrm>
        </p:spPr>
        <p:txBody>
          <a:bodyPr>
            <a:normAutofit/>
          </a:bodyPr>
          <a:lstStyle/>
          <a:p>
            <a:r>
              <a:rPr lang="sl-SI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Izdelava prehranskega semaforja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B5A79B2B-FEFE-4FBE-8AC6-2EEDB0BEBD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89104"/>
            <a:ext cx="3389164" cy="2723768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251B9C4-BE17-47B3-A388-50DF31647B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059" y="1589105"/>
            <a:ext cx="3393951" cy="2723768"/>
          </a:xfrm>
          <a:prstGeom prst="rect">
            <a:avLst/>
          </a:prstGeom>
        </p:spPr>
      </p:pic>
      <p:sp>
        <p:nvSpPr>
          <p:cNvPr id="8" name="Pravokotnik 7">
            <a:extLst>
              <a:ext uri="{FF2B5EF4-FFF2-40B4-BE49-F238E27FC236}">
                <a16:creationId xmlns:a16="http://schemas.microsoft.com/office/drawing/2014/main" id="{A18CBEE3-AAD4-49D4-A3E7-D4BF3DC4755F}"/>
              </a:ext>
            </a:extLst>
          </p:cNvPr>
          <p:cNvSpPr/>
          <p:nvPr/>
        </p:nvSpPr>
        <p:spPr>
          <a:xfrm>
            <a:off x="3098307" y="4474347"/>
            <a:ext cx="2618912" cy="328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100" dirty="0">
                <a:latin typeface="Arial" panose="020B0604020202020204" pitchFamily="34" charset="0"/>
                <a:cs typeface="Arial" panose="020B0604020202020204" pitchFamily="34" charset="0"/>
              </a:rPr>
              <a:t>Vir: Doroteja Dominko</a:t>
            </a:r>
          </a:p>
        </p:txBody>
      </p:sp>
    </p:spTree>
    <p:extLst>
      <p:ext uri="{BB962C8B-B14F-4D97-AF65-F5344CB8AC3E}">
        <p14:creationId xmlns:p14="http://schemas.microsoft.com/office/powerpoint/2010/main" val="3832293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0426FA-4111-4623-8B28-40F69B53D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 izbira!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873E24DC-6CAF-4B2F-9D0E-AC15381074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248" y="1253331"/>
            <a:ext cx="3263503" cy="4351338"/>
          </a:xfr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1E540991-AE8A-455C-B576-7652778CF29B}"/>
              </a:ext>
            </a:extLst>
          </p:cNvPr>
          <p:cNvSpPr/>
          <p:nvPr/>
        </p:nvSpPr>
        <p:spPr>
          <a:xfrm>
            <a:off x="3435658" y="5681709"/>
            <a:ext cx="2521258" cy="168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100" dirty="0">
                <a:latin typeface="Arial" panose="020B0604020202020204" pitchFamily="34" charset="0"/>
                <a:cs typeface="Arial" panose="020B0604020202020204" pitchFamily="34" charset="0"/>
              </a:rPr>
              <a:t>Vir: Doroteja Dominko</a:t>
            </a:r>
          </a:p>
        </p:txBody>
      </p:sp>
    </p:spTree>
    <p:extLst>
      <p:ext uri="{BB962C8B-B14F-4D97-AF65-F5344CB8AC3E}">
        <p14:creationId xmlns:p14="http://schemas.microsoft.com/office/powerpoint/2010/main" val="1010634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21F8C5-827D-4E90-BDFD-5BFB40D8A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87" y="365126"/>
            <a:ext cx="9090734" cy="1325563"/>
          </a:xfrm>
        </p:spPr>
        <p:txBody>
          <a:bodyPr>
            <a:normAutofit/>
          </a:bodyPr>
          <a:lstStyle/>
          <a:p>
            <a:r>
              <a:rPr lang="sl-SI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Fotografije učencev pri delu z aplikacijo</a:t>
            </a:r>
            <a:endParaRPr lang="sl-SI" sz="4000" dirty="0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5EEDEDCC-F048-428F-80D5-0680BC93E9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757" y="1562828"/>
            <a:ext cx="5770486" cy="3988067"/>
          </a:xfr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68D6A7F6-DD67-438C-9061-041BE2ADCACA}"/>
              </a:ext>
            </a:extLst>
          </p:cNvPr>
          <p:cNvSpPr/>
          <p:nvPr/>
        </p:nvSpPr>
        <p:spPr>
          <a:xfrm>
            <a:off x="1846555" y="5637319"/>
            <a:ext cx="5450890" cy="239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100" dirty="0">
                <a:latin typeface="Arial" panose="020B0604020202020204" pitchFamily="34" charset="0"/>
                <a:cs typeface="Arial" panose="020B0604020202020204" pitchFamily="34" charset="0"/>
              </a:rPr>
              <a:t>Vir: Doroteja Dominko</a:t>
            </a:r>
          </a:p>
        </p:txBody>
      </p:sp>
    </p:spTree>
    <p:extLst>
      <p:ext uri="{BB962C8B-B14F-4D97-AF65-F5344CB8AC3E}">
        <p14:creationId xmlns:p14="http://schemas.microsoft.com/office/powerpoint/2010/main" val="3331276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6D5B31-2711-4846-8BE5-72E17EBB7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7950"/>
          </a:xfrm>
        </p:spPr>
        <p:txBody>
          <a:bodyPr>
            <a:normAutofit/>
          </a:bodyPr>
          <a:lstStyle/>
          <a:p>
            <a:r>
              <a:rPr lang="sl-SI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Zapiši 3 stvari, ki si se jih naučil, in sicer: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0CC487C-52BB-4A41-9489-1DD6C2814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83078"/>
            <a:ext cx="8809978" cy="6585334"/>
          </a:xfrm>
        </p:spPr>
        <p:txBody>
          <a:bodyPr>
            <a:normAutofit/>
          </a:bodyPr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kako uporabiti aplikacijo;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da nekatera živila vsebujejo ogromno sladkorja;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da lahko soustvarjamo bazo živil;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da živila, kjer so hranilne snovi zelene barve lahko uživamo vsak dan;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da je Milka blagovna znamka;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da ima čips visoko energijsko vrednost;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kaj je varovalnega živilo;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da živila morajo biti varna;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odčitati podatke iz deklaracije.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E9806B81-806C-469A-9C17-DF48FBF2E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826" y="106533"/>
            <a:ext cx="1026041" cy="71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4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586" y="-2387599"/>
            <a:ext cx="7886700" cy="1325563"/>
          </a:xfrm>
        </p:spPr>
        <p:txBody>
          <a:bodyPr/>
          <a:lstStyle/>
          <a:p>
            <a:pPr algn="ctr"/>
            <a:r>
              <a:rPr lang="sl-SI" dirty="0"/>
              <a:t>OŠ TABOR I MARIBOR</a:t>
            </a: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4CFB035B-CF87-41DA-9411-9F6C2FF0FCF9}"/>
              </a:ext>
            </a:extLst>
          </p:cNvPr>
          <p:cNvSpPr/>
          <p:nvPr/>
        </p:nvSpPr>
        <p:spPr>
          <a:xfrm>
            <a:off x="1447060" y="5397623"/>
            <a:ext cx="6249880" cy="213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100" dirty="0">
                <a:latin typeface="Arial" panose="020B0604020202020204" pitchFamily="34" charset="0"/>
                <a:cs typeface="Arial" panose="020B0604020202020204" pitchFamily="34" charset="0"/>
              </a:rPr>
              <a:t>Vir: Srečko Štok</a:t>
            </a:r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E9B26BB2-2375-43A4-BB4C-44806CEC2C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95" y="1424366"/>
            <a:ext cx="6977849" cy="3901440"/>
          </a:xfrm>
        </p:spPr>
      </p:pic>
      <p:pic>
        <p:nvPicPr>
          <p:cNvPr id="1026" name="Picture 2" descr="Osnovna šola Tabor I | Maribor">
            <a:extLst>
              <a:ext uri="{FF2B5EF4-FFF2-40B4-BE49-F238E27FC236}">
                <a16:creationId xmlns:a16="http://schemas.microsoft.com/office/drawing/2014/main" id="{052FFDEE-57ED-4E57-B580-AF76BBA50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995" y="71816"/>
            <a:ext cx="340042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149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6275FB-79B6-464F-9638-3D61462EA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sl-SI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Kaj je bilo dobro?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F56818D-E35D-4F4D-A67D-268451F39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1550"/>
            <a:ext cx="7886700" cy="4765413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Dobro je to, da smo delali s telefoni in da smo si prenesli aplikacijo, ki jo bomo lahko uporabljali doma in v trgovini.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 Da sem izdelala prehranski semafor.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Da sem spoznal znak „varuje srce“.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Da smo izpisovali energijske in hranilne vrednosti pakiranih živil.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l-SI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l-SI" dirty="0"/>
          </a:p>
        </p:txBody>
      </p:sp>
      <p:pic>
        <p:nvPicPr>
          <p:cNvPr id="4" name="Označba mesta vsebine 4">
            <a:extLst>
              <a:ext uri="{FF2B5EF4-FFF2-40B4-BE49-F238E27FC236}">
                <a16:creationId xmlns:a16="http://schemas.microsoft.com/office/drawing/2014/main" id="{E06CE729-DEFC-4515-9243-5938AEBDB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449" y="106533"/>
            <a:ext cx="1281418" cy="89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688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811067-6A73-434C-B106-36F3C7223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36147"/>
            <a:ext cx="7886700" cy="1325563"/>
          </a:xfrm>
        </p:spPr>
        <p:txBody>
          <a:bodyPr>
            <a:normAutofit/>
          </a:bodyPr>
          <a:lstStyle/>
          <a:p>
            <a:r>
              <a:rPr lang="sl-SI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Kaj me še zanima?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43796D0-CA92-4736-9567-DFBEB4DE5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Rad bi izvedel več o odpoklicu živil.</a:t>
            </a:r>
          </a:p>
        </p:txBody>
      </p:sp>
    </p:spTree>
    <p:extLst>
      <p:ext uri="{BB962C8B-B14F-4D97-AF65-F5344CB8AC3E}">
        <p14:creationId xmlns:p14="http://schemas.microsoft.com/office/powerpoint/2010/main" val="13745201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485632-F2C9-4CCF-8DC9-B7B24379B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Viri 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6D9F4D4-1A41-41DB-A3FA-689BA6ABA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https://kmeckiglas.com/post/537986/kako-ravnati-z-zivili-iz-trgovine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https://www.finance.si/8823376/Leto-dni-po-prodaji-Mercatorja-kdo-je-zasluzil-in-kdo-izgubil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https://www.radio-odeon.com/nasveti/hruske-jabuke-brokoli/oznacevanje-zivil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https://www.delo.si/novice/slovenija/prihodnost-nakupovanja-je-tu-z-m-sken-mobilom/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https://veskajjes.si/mediji/v-aplikacijo-veskajjes-so-bili-dodani-podatki-za-vec-kot-28-000-izdelkov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https://veskajjes.si/sofinanciranje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89146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656F8B-08B8-433D-B651-408AA2D48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AE31585E-4B71-46DD-B675-F3622344E1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68645"/>
          </a:xfrm>
        </p:spPr>
      </p:pic>
      <p:sp>
        <p:nvSpPr>
          <p:cNvPr id="10" name="Elipsa 9">
            <a:extLst>
              <a:ext uri="{FF2B5EF4-FFF2-40B4-BE49-F238E27FC236}">
                <a16:creationId xmlns:a16="http://schemas.microsoft.com/office/drawing/2014/main" id="{F3E54EDC-CAB8-405F-B0B5-B67DCD4F5B59}"/>
              </a:ext>
            </a:extLst>
          </p:cNvPr>
          <p:cNvSpPr/>
          <p:nvPr/>
        </p:nvSpPr>
        <p:spPr>
          <a:xfrm>
            <a:off x="628650" y="365127"/>
            <a:ext cx="3339668" cy="15374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HVALA ZA POZORNOST.</a:t>
            </a: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A57B990C-5B35-4211-A5D1-9853D3CAFB48}"/>
              </a:ext>
            </a:extLst>
          </p:cNvPr>
          <p:cNvSpPr/>
          <p:nvPr/>
        </p:nvSpPr>
        <p:spPr>
          <a:xfrm>
            <a:off x="2743200" y="5619565"/>
            <a:ext cx="3915052" cy="214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100" dirty="0">
                <a:latin typeface="Arial" panose="020B0604020202020204" pitchFamily="34" charset="0"/>
                <a:cs typeface="Arial" panose="020B0604020202020204" pitchFamily="34" charset="0"/>
              </a:rPr>
              <a:t>Vir: Herman Novak</a:t>
            </a:r>
          </a:p>
        </p:txBody>
      </p:sp>
    </p:spTree>
    <p:extLst>
      <p:ext uri="{BB962C8B-B14F-4D97-AF65-F5344CB8AC3E}">
        <p14:creationId xmlns:p14="http://schemas.microsoft.com/office/powerpoint/2010/main" val="3150362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      TRIGLAV, 22. in 23. 9. 2021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B4647B2F-3A99-4E96-AE4F-576A090345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118" y="1690689"/>
            <a:ext cx="6738152" cy="3701989"/>
          </a:xfr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971CC507-B313-44CB-B5C0-053E5F458474}"/>
              </a:ext>
            </a:extLst>
          </p:cNvPr>
          <p:cNvSpPr/>
          <p:nvPr/>
        </p:nvSpPr>
        <p:spPr>
          <a:xfrm>
            <a:off x="1469254" y="5566299"/>
            <a:ext cx="6249880" cy="186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100" dirty="0">
                <a:latin typeface="Arial" panose="020B0604020202020204" pitchFamily="34" charset="0"/>
                <a:cs typeface="Arial" panose="020B0604020202020204" pitchFamily="34" charset="0"/>
              </a:rPr>
              <a:t>Vir: Herman Novak</a:t>
            </a:r>
          </a:p>
        </p:txBody>
      </p:sp>
    </p:spTree>
    <p:extLst>
      <p:ext uri="{BB962C8B-B14F-4D97-AF65-F5344CB8AC3E}">
        <p14:creationId xmlns:p14="http://schemas.microsoft.com/office/powerpoint/2010/main" val="960981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9FC086-6747-46AC-8668-8C3219FC0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FEFA89C0-6ABE-4FFE-959B-F79867AC57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53049"/>
          </a:xfrm>
          <a:prstGeom prst="rect">
            <a:avLst/>
          </a:prstGeom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D9A0A6A8-32C9-4CE1-AFD0-7A26CEAD67DF}"/>
              </a:ext>
            </a:extLst>
          </p:cNvPr>
          <p:cNvSpPr/>
          <p:nvPr/>
        </p:nvSpPr>
        <p:spPr>
          <a:xfrm>
            <a:off x="1340528" y="0"/>
            <a:ext cx="6604987" cy="10298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OZNAČEVANJE ŽIVIL</a:t>
            </a: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8B1FF5D6-BFC5-43EF-8E2E-BAFC567D5CC4}"/>
              </a:ext>
            </a:extLst>
          </p:cNvPr>
          <p:cNvSpPr/>
          <p:nvPr/>
        </p:nvSpPr>
        <p:spPr>
          <a:xfrm>
            <a:off x="1469254" y="5518175"/>
            <a:ext cx="6249880" cy="234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100" dirty="0" err="1">
                <a:latin typeface="Arial" panose="020B0604020202020204" pitchFamily="34" charset="0"/>
                <a:cs typeface="Arial" panose="020B0604020202020204" pitchFamily="34" charset="0"/>
              </a:rPr>
              <a:t>Vir:https</a:t>
            </a:r>
            <a:r>
              <a:rPr lang="sl-SI" sz="1100" dirty="0">
                <a:latin typeface="Arial" panose="020B0604020202020204" pitchFamily="34" charset="0"/>
                <a:cs typeface="Arial" panose="020B0604020202020204" pitchFamily="34" charset="0"/>
              </a:rPr>
              <a:t>://kmeckiglas.com/post/537986/kako-ravnati-z-</a:t>
            </a:r>
            <a:r>
              <a:rPr lang="sl-SI" sz="1100" dirty="0" err="1">
                <a:latin typeface="Arial" panose="020B0604020202020204" pitchFamily="34" charset="0"/>
                <a:cs typeface="Arial" panose="020B0604020202020204" pitchFamily="34" charset="0"/>
              </a:rPr>
              <a:t>zivili</a:t>
            </a:r>
            <a:r>
              <a:rPr lang="sl-SI" sz="1100" dirty="0">
                <a:latin typeface="Arial" panose="020B0604020202020204" pitchFamily="34" charset="0"/>
                <a:cs typeface="Arial" panose="020B0604020202020204" pitchFamily="34" charset="0"/>
              </a:rPr>
              <a:t>-iz-trgovine </a:t>
            </a:r>
          </a:p>
        </p:txBody>
      </p:sp>
    </p:spTree>
    <p:extLst>
      <p:ext uri="{BB962C8B-B14F-4D97-AF65-F5344CB8AC3E}">
        <p14:creationId xmlns:p14="http://schemas.microsoft.com/office/powerpoint/2010/main" val="26469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7D4240-C130-43B5-8DAF-3BC0CD9C3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73" y="311860"/>
            <a:ext cx="7886700" cy="1325563"/>
          </a:xfrm>
        </p:spPr>
        <p:txBody>
          <a:bodyPr>
            <a:normAutofit/>
          </a:bodyPr>
          <a:lstStyle/>
          <a:p>
            <a:r>
              <a:rPr lang="sl-SI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KAJ POTREBUJEŠ ZA DELO?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CF873013-3CA1-4A51-945D-FBF43639E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zvezek;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pet embalaž poljubnega živila;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telefon ali tablico z naloženo aplikacijo Veš, kaj ješ.</a:t>
            </a: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zvezek prepiši vse tisto, kjer imaš oznako: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8EE78F8B-15CC-48A8-AA68-A91D80631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579" y="4691935"/>
            <a:ext cx="1138953" cy="110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31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F72438-DE2A-443D-85A5-5403A7B2D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KJE MI BO TO ZNANJE KORISTILO?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AF0BA1A-93FD-4D8C-AE88-07ED27ED7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Zapiši najmanj 3 možne situacije, kjer bi ti znanje o označevanju živil koristilo.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1">
            <a:extLst>
              <a:ext uri="{FF2B5EF4-FFF2-40B4-BE49-F238E27FC236}">
                <a16:creationId xmlns:a16="http://schemas.microsoft.com/office/drawing/2014/main" id="{118D7B58-CA19-494D-B930-A777CECE4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711" y="3256224"/>
            <a:ext cx="2610035" cy="194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CA63734-2C64-4C70-B1F4-AD0DAAB05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926" y="165523"/>
            <a:ext cx="804074" cy="7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925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2A4A4A-BD6E-4C52-B4F7-ABACAE047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Odgovori učencev 6. b: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2E67159-E857-4D44-AB4C-C0159042B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v trgovini;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doma pri kuhanju;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da bom vedela, kaj smem jesti, ker imam alergije na oreščke;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pri mesarju;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pri naročanju iz spleta;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pri ocenjevanju v šoli;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ko bom s prababico v trgovini …</a:t>
            </a:r>
          </a:p>
        </p:txBody>
      </p:sp>
    </p:spTree>
    <p:extLst>
      <p:ext uri="{BB962C8B-B14F-4D97-AF65-F5344CB8AC3E}">
        <p14:creationId xmlns:p14="http://schemas.microsoft.com/office/powerpoint/2010/main" val="1164688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0D3C4C-C103-4A21-AD03-9B2548CA0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197" y="338493"/>
            <a:ext cx="7886700" cy="1325563"/>
          </a:xfrm>
        </p:spPr>
        <p:txBody>
          <a:bodyPr>
            <a:normAutofit/>
          </a:bodyPr>
          <a:lstStyle/>
          <a:p>
            <a:r>
              <a:rPr lang="sl-SI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Uspešen/-a bom, ko bom znal/-a: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565872F-C11E-4BEA-814A-5E8C3E91C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4715"/>
            <a:ext cx="7886700" cy="4632248"/>
          </a:xfrm>
        </p:spPr>
        <p:txBody>
          <a:bodyPr/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pojasniti informacije in značilnosti živila oziroma prehranskega izdelka, ki jih določa </a:t>
            </a:r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deklaracija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na različnih embalažah živil;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pripraviti svoje mnenje in ga utemeljiti, kako sem prepoznal/-a živilo ali prehranski izdelek, ki je primeren za prehranjevanje šolarja;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pojasniti pomen znakov kakovosti;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uporabiti aplikacijo Veš, kaj ješ, kot pripomoček pri izbiri živil.</a:t>
            </a: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1C448C4-527F-414D-BD9C-3C32F1C38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058" y="71340"/>
            <a:ext cx="1052941" cy="102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36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ačrt po meri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939</TotalTime>
  <Words>712</Words>
  <Application>Microsoft Office PowerPoint</Application>
  <PresentationFormat>Diaprojekcija na zaslonu (4:3)</PresentationFormat>
  <Paragraphs>121</Paragraphs>
  <Slides>33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33</vt:i4>
      </vt:variant>
    </vt:vector>
  </HeadingPairs>
  <TitlesOfParts>
    <vt:vector size="41" baseType="lpstr">
      <vt:lpstr>&amp;quot</vt:lpstr>
      <vt:lpstr>Algerian</vt:lpstr>
      <vt:lpstr>Arial</vt:lpstr>
      <vt:lpstr>Calibri</vt:lpstr>
      <vt:lpstr>Calibri Light</vt:lpstr>
      <vt:lpstr>Times New Roman</vt:lpstr>
      <vt:lpstr>Officeova tema</vt:lpstr>
      <vt:lpstr>Načrt po meri</vt:lpstr>
      <vt:lpstr>PowerPointova predstavitev</vt:lpstr>
      <vt:lpstr>APLIKACIJA VEŠ, KAJ JEŠ, KOT PRIPOMOČEK PRI OZNAČEVANJU ŽIVIL</vt:lpstr>
      <vt:lpstr>OŠ TABOR I MARIBOR</vt:lpstr>
      <vt:lpstr>      TRIGLAV, 22. in 23. 9. 2021</vt:lpstr>
      <vt:lpstr>PowerPointova predstavitev</vt:lpstr>
      <vt:lpstr>KAJ POTREBUJEŠ ZA DELO?</vt:lpstr>
      <vt:lpstr>KJE MI BO TO ZNANJE KORISTILO?</vt:lpstr>
      <vt:lpstr>Odgovori učencev 6. b:</vt:lpstr>
      <vt:lpstr>Uspešen/-a bom, ko bom znal/-a:</vt:lpstr>
      <vt:lpstr>Predstavljajmo si, da smo v trgovini.</vt:lpstr>
      <vt:lpstr>Graf: Najpogostejša živila, ki bi jih kupili učenci 6. b.</vt:lpstr>
      <vt:lpstr>Poglejmo mojo nakupovalno košaro:</vt:lpstr>
      <vt:lpstr>Nakupovalna košara</vt:lpstr>
      <vt:lpstr>DEKLARACIJA</vt:lpstr>
      <vt:lpstr>      Blagovna znamka </vt:lpstr>
      <vt:lpstr>NALOGA</vt:lpstr>
      <vt:lpstr>Fotografije učencev-deklaracija</vt:lpstr>
      <vt:lpstr>NALOGA</vt:lpstr>
      <vt:lpstr>PowerPointova predstavitev</vt:lpstr>
      <vt:lpstr>PowerPointova predstavitev</vt:lpstr>
      <vt:lpstr>PowerPointova predstavitev</vt:lpstr>
      <vt:lpstr> NALOGA: Z embalaže prepiši hranilne vrednosti izdelka in preveri, ali mu zasveti rdeča, rumena ali zelena luč. Vnesi vrednosti na 100 g ali 100 ml izdelka.</vt:lpstr>
      <vt:lpstr>Fotografije učencev pri delu z aplikacijo</vt:lpstr>
      <vt:lpstr>Fotografije učencev pri delu z aplikacijo</vt:lpstr>
      <vt:lpstr>Fotografije učencev pri delu z aplikacijo</vt:lpstr>
      <vt:lpstr>Izdelava prehranskega semaforja</vt:lpstr>
      <vt:lpstr>Super izbira!</vt:lpstr>
      <vt:lpstr>Fotografije učencev pri delu z aplikacijo</vt:lpstr>
      <vt:lpstr>Zapiši 3 stvari, ki si se jih naučil, in sicer:</vt:lpstr>
      <vt:lpstr>Kaj je bilo dobro?</vt:lpstr>
      <vt:lpstr>Kaj me še zanima?</vt:lpstr>
      <vt:lpstr>Viri :</vt:lpstr>
      <vt:lpstr>PowerPointova predstavitev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Arial 26 pt, bold</dc:title>
  <dc:creator>Zvonka Kos</dc:creator>
  <cp:lastModifiedBy>Minka Vičar</cp:lastModifiedBy>
  <cp:revision>154</cp:revision>
  <dcterms:created xsi:type="dcterms:W3CDTF">2017-08-16T10:43:35Z</dcterms:created>
  <dcterms:modified xsi:type="dcterms:W3CDTF">2021-11-03T10:44:54Z</dcterms:modified>
</cp:coreProperties>
</file>