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48"/>
  </p:notesMasterIdLst>
  <p:sldIdLst>
    <p:sldId id="30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535" autoAdjust="0"/>
  </p:normalViewPr>
  <p:slideViewPr>
    <p:cSldViewPr snapToGrid="0">
      <p:cViewPr varScale="1">
        <p:scale>
          <a:sx n="47" d="100"/>
          <a:sy n="47" d="100"/>
        </p:scale>
        <p:origin x="203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2876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5b14de386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f5b14de386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f5b14de386_1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f5b14de386_1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f5b14de386_1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f5b14de386_1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5b14de386_1_418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f5b14de386_1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f5b14de386_1_423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f5b14de386_1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5b14de386_1_429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f5b14de386_1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f5b14de386_1_435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f5b14de386_1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f5b14de386_1_441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f5b14de386_1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5b14de386_1_447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f5b14de386_1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5b14de386_1_453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f5b14de386_1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f6120233f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f6120233f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f8cad24a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f8cad24a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f8cad24ab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f8cad24ab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8cad24ab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f8cad24ab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f8cad24ab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f8cad24ab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8cad24ab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f8cad24ab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f5b14de386_1_466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f5b14de386_1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f5b14de386_1_471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f5b14de386_1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f5b14de386_1_484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f5b14de386_1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f6120233f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f6120233f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5b14de38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f5b14de38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f6120233f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f6120233f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5b14de386_1_498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f5b14de386_1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f5b14de386_1_512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f5b14de386_1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8cad24ab1_0_58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f8cad24ab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f6120233f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f6120233f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f5b14de386_1_518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f5b14de386_1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f5ff0aa265_0_32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f5ff0aa26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f6120233f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f6120233f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f8cad24ab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f8cad24ab1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f6120233f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f6120233f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f5b14de386_1_229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f5b14de386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f6120233f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f6120233f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f6120233f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f6120233f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f6120233f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f6120233f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f6120233f9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Projekti, odprte naloge, učenje z raziskovanje in preiskovanjem, sodelovalno učenje, </a:t>
            </a:r>
            <a:endParaRPr/>
          </a:p>
        </p:txBody>
      </p:sp>
      <p:sp>
        <p:nvSpPr>
          <p:cNvPr id="465" name="Google Shape;465;gf6120233f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f6120233f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f6120233f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f6120233f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f6120233f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f334f8c2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f334f8c2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f5b14de386_1_257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f5b14de386_1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5b14de386_1_262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f5b14de386_1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5ff0aa265_0_8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gf5ff0aa26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5ff0aa265_0_14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f5ff0aa26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5ff0aa265_0_20:notes"/>
          <p:cNvSpPr txBox="1">
            <a:spLocks noGrp="1"/>
          </p:cNvSpPr>
          <p:nvPr>
            <p:ph type="body" idx="1"/>
          </p:nvPr>
        </p:nvSpPr>
        <p:spPr>
          <a:xfrm>
            <a:off x="685480" y="4343911"/>
            <a:ext cx="54870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f5ff0aa26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diapozitiv" type="title">
  <p:cSld name="TITL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pic>
        <p:nvPicPr>
          <p:cNvPr id="88" name="Google Shape;8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navpično besedilo" type="vertTx">
  <p:cSld name="VERTICAL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pični naslov in besedilo" type="vertTitleAndTx">
  <p:cSld name="VERTICAL_TITLE_AND_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diapozitiv">
  <p:cSld name="1_Naslovni diapozitiv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37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vsebina" type="obj">
  <p:cSld name="OBJEC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pic>
        <p:nvPicPr>
          <p:cNvPr id="95" name="Google Shape;9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ava odseka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vsebini" type="twoObj">
  <p:cSld name="TWO_OBJEC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merjava" type="twoTxTwoObj">
  <p:cSld name="TWO_OBJECTS_WITH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en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sebina z naslovom" type="objTx">
  <p:cSld name="OBJECT_WITH_CAPTIO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slika" type="picTx">
  <p:cSld name="PICTURE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4.0/deed.s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obozzle.com/js/play.aspx?puzzle=644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ntent.techgig.com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hyperlink" Target="https://www.stopdyrette.ne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hyperlink" Target="https://www.nashvilleparthenon.com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://www.goodmath.org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www.collinsdictionary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cities/2017/jun/27/twisted-tracks-metro-maps-real-life-geography-visualised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684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00" y="655933"/>
            <a:ext cx="6613449" cy="45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130750" y="145600"/>
            <a:ext cx="8847600" cy="673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200" b="1"/>
              <a:t>Računalniško mišljenje je domena vseh znanosti</a:t>
            </a:r>
            <a:endParaRPr sz="31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950" y="704375"/>
            <a:ext cx="8352474" cy="573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148400" y="274100"/>
            <a:ext cx="8535900" cy="109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200" b="1"/>
              <a:t>Pomembni elementi računalniškega mišljenja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300" y="1194100"/>
            <a:ext cx="7103050" cy="47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>
            <a:spLocks noGrp="1"/>
          </p:cNvSpPr>
          <p:nvPr>
            <p:ph type="title"/>
          </p:nvPr>
        </p:nvSpPr>
        <p:spPr>
          <a:xfrm>
            <a:off x="609600" y="366183"/>
            <a:ext cx="109728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Dekompozicija</a:t>
            </a:r>
            <a:endParaRPr/>
          </a:p>
        </p:txBody>
      </p:sp>
      <p:sp>
        <p:nvSpPr>
          <p:cNvPr id="245" name="Google Shape;245;p38"/>
          <p:cNvSpPr txBox="1">
            <a:spLocks noGrp="1"/>
          </p:cNvSpPr>
          <p:nvPr>
            <p:ph type="body" idx="1"/>
          </p:nvPr>
        </p:nvSpPr>
        <p:spPr>
          <a:xfrm>
            <a:off x="428175" y="1890475"/>
            <a:ext cx="8287800" cy="3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413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Char char="•"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Drobljenje kompleksnih problemov na manjše probleme, ki so bolj obvladljivi in lažji za reševanje.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9"/>
          <p:cNvSpPr txBox="1">
            <a:spLocks noGrp="1"/>
          </p:cNvSpPr>
          <p:nvPr>
            <p:ph type="title"/>
          </p:nvPr>
        </p:nvSpPr>
        <p:spPr>
          <a:xfrm>
            <a:off x="212500" y="88828"/>
            <a:ext cx="109728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Sestavljanje - puzzle</a:t>
            </a:r>
            <a:endParaRPr/>
          </a:p>
        </p:txBody>
      </p:sp>
      <p:sp>
        <p:nvSpPr>
          <p:cNvPr id="251" name="Google Shape;251;p39"/>
          <p:cNvSpPr txBox="1">
            <a:spLocks noGrp="1"/>
          </p:cNvSpPr>
          <p:nvPr>
            <p:ph type="body" idx="1"/>
          </p:nvPr>
        </p:nvSpPr>
        <p:spPr>
          <a:xfrm>
            <a:off x="57900" y="973950"/>
            <a:ext cx="91440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413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Char char="•"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Reševanje sestavljank zahteva pomemben element računalniškega mišlj</a:t>
            </a:r>
            <a:r>
              <a:rPr lang="sl-SI" sz="3700">
                <a:latin typeface="Arial"/>
                <a:ea typeface="Arial"/>
                <a:cs typeface="Arial"/>
                <a:sym typeface="Arial"/>
              </a:rPr>
              <a:t>enja, to je zmožnost dekompozicije</a:t>
            </a: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252" name="Google Shape;25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776" y="2868348"/>
            <a:ext cx="4374768" cy="3283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>
            <a:spLocks noGrp="1"/>
          </p:cNvSpPr>
          <p:nvPr>
            <p:ph type="title"/>
          </p:nvPr>
        </p:nvSpPr>
        <p:spPr>
          <a:xfrm>
            <a:off x="308531" y="63658"/>
            <a:ext cx="109728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korak</a:t>
            </a:r>
            <a:endParaRPr/>
          </a:p>
        </p:txBody>
      </p:sp>
      <p:sp>
        <p:nvSpPr>
          <p:cNvPr id="258" name="Google Shape;258;p40"/>
          <p:cNvSpPr txBox="1">
            <a:spLocks noGrp="1"/>
          </p:cNvSpPr>
          <p:nvPr>
            <p:ph type="body" idx="1"/>
          </p:nvPr>
        </p:nvSpPr>
        <p:spPr>
          <a:xfrm>
            <a:off x="157238" y="1249750"/>
            <a:ext cx="69828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413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Char char="•"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Najdemo vse robne koščke.</a:t>
            </a:r>
            <a:endParaRPr/>
          </a:p>
        </p:txBody>
      </p:sp>
      <p:pic>
        <p:nvPicPr>
          <p:cNvPr id="259" name="Google Shape;25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438" y="2084575"/>
            <a:ext cx="4469513" cy="3356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>
            <a:off x="99038" y="114058"/>
            <a:ext cx="109728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2. korak</a:t>
            </a:r>
            <a:endParaRPr/>
          </a:p>
        </p:txBody>
      </p:sp>
      <p:sp>
        <p:nvSpPr>
          <p:cNvPr id="265" name="Google Shape;265;p41"/>
          <p:cNvSpPr txBox="1">
            <a:spLocks noGrp="1"/>
          </p:cNvSpPr>
          <p:nvPr>
            <p:ph type="body" idx="1"/>
          </p:nvPr>
        </p:nvSpPr>
        <p:spPr>
          <a:xfrm>
            <a:off x="-85087" y="1251300"/>
            <a:ext cx="8060700" cy="12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413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Char char="•"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Zberemo koščke po barvah (nebo, trava, …)</a:t>
            </a:r>
            <a:endParaRPr/>
          </a:p>
        </p:txBody>
      </p:sp>
      <p:pic>
        <p:nvPicPr>
          <p:cNvPr id="266" name="Google Shape;26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38" y="2017729"/>
            <a:ext cx="4586644" cy="3444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2"/>
          <p:cNvSpPr txBox="1">
            <a:spLocks noGrp="1"/>
          </p:cNvSpPr>
          <p:nvPr>
            <p:ph type="title"/>
          </p:nvPr>
        </p:nvSpPr>
        <p:spPr>
          <a:xfrm>
            <a:off x="154631" y="186387"/>
            <a:ext cx="82296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3. korak	</a:t>
            </a:r>
            <a:endParaRPr/>
          </a:p>
        </p:txBody>
      </p:sp>
      <p:sp>
        <p:nvSpPr>
          <p:cNvPr id="272" name="Google Shape;272;p42"/>
          <p:cNvSpPr txBox="1">
            <a:spLocks noGrp="1"/>
          </p:cNvSpPr>
          <p:nvPr>
            <p:ph type="body" idx="1"/>
          </p:nvPr>
        </p:nvSpPr>
        <p:spPr>
          <a:xfrm>
            <a:off x="-91181" y="892875"/>
            <a:ext cx="8229600" cy="46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413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Char char="•"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Položimo dele sestavljanke na mesto kamor najverjetneje sodijo.</a:t>
            </a:r>
            <a:endParaRPr/>
          </a:p>
        </p:txBody>
      </p:sp>
      <p:pic>
        <p:nvPicPr>
          <p:cNvPr id="273" name="Google Shape;27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631" y="2311500"/>
            <a:ext cx="4356956" cy="327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>
            <a:spLocks noGrp="1"/>
          </p:cNvSpPr>
          <p:nvPr>
            <p:ph type="title"/>
          </p:nvPr>
        </p:nvSpPr>
        <p:spPr>
          <a:xfrm>
            <a:off x="0" y="8"/>
            <a:ext cx="109728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4. korak</a:t>
            </a:r>
            <a:endParaRPr/>
          </a:p>
        </p:txBody>
      </p:sp>
      <p:sp>
        <p:nvSpPr>
          <p:cNvPr id="279" name="Google Shape;279;p43"/>
          <p:cNvSpPr txBox="1">
            <a:spLocks noGrp="1"/>
          </p:cNvSpPr>
          <p:nvPr>
            <p:ph type="body" idx="1"/>
          </p:nvPr>
        </p:nvSpPr>
        <p:spPr>
          <a:xfrm>
            <a:off x="-176269" y="1224175"/>
            <a:ext cx="9243600" cy="46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413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Char char="•"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Najdemo manjkajoče dele in jih vstavimo na pravo mesto.</a:t>
            </a:r>
            <a:endParaRPr/>
          </a:p>
        </p:txBody>
      </p:sp>
      <p:pic>
        <p:nvPicPr>
          <p:cNvPr id="280" name="Google Shape;28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769" y="2538604"/>
            <a:ext cx="4714631" cy="354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>
            <a:spLocks noGrp="1"/>
          </p:cNvSpPr>
          <p:nvPr>
            <p:ph type="title"/>
          </p:nvPr>
        </p:nvSpPr>
        <p:spPr>
          <a:xfrm>
            <a:off x="94144" y="102350"/>
            <a:ext cx="3280200" cy="1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5. korak</a:t>
            </a:r>
            <a:endParaRPr/>
          </a:p>
        </p:txBody>
      </p:sp>
      <p:sp>
        <p:nvSpPr>
          <p:cNvPr id="286" name="Google Shape;286;p44"/>
          <p:cNvSpPr txBox="1">
            <a:spLocks noGrp="1"/>
          </p:cNvSpPr>
          <p:nvPr>
            <p:ph type="body" idx="1"/>
          </p:nvPr>
        </p:nvSpPr>
        <p:spPr>
          <a:xfrm>
            <a:off x="62775" y="1213700"/>
            <a:ext cx="9018600" cy="3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None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dokler ne rešimo sestavljanke do konca.</a:t>
            </a:r>
            <a:endParaRPr/>
          </a:p>
        </p:txBody>
      </p:sp>
      <p:pic>
        <p:nvPicPr>
          <p:cNvPr id="287" name="Google Shape;28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69" y="2524129"/>
            <a:ext cx="4629787" cy="3476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>
            <a:spLocks noGrp="1"/>
          </p:cNvSpPr>
          <p:nvPr>
            <p:ph type="ctrTitle"/>
          </p:nvPr>
        </p:nvSpPr>
        <p:spPr>
          <a:xfrm>
            <a:off x="1457329" y="2588650"/>
            <a:ext cx="74688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sl-SI" sz="2600" b="1">
                <a:latin typeface="Arial"/>
                <a:ea typeface="Arial"/>
                <a:cs typeface="Arial"/>
                <a:sym typeface="Arial"/>
              </a:rPr>
              <a:t>Kako razvijati računalniško mišljenje pri reševanju problemov</a:t>
            </a:r>
            <a:endParaRPr sz="2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7"/>
          <p:cNvSpPr txBox="1">
            <a:spLocks noGrp="1"/>
          </p:cNvSpPr>
          <p:nvPr>
            <p:ph type="subTitle" idx="1"/>
          </p:nvPr>
        </p:nvSpPr>
        <p:spPr>
          <a:xfrm>
            <a:off x="1457317" y="3840562"/>
            <a:ext cx="5143500" cy="67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sl-SI" sz="1800">
                <a:latin typeface="Arial"/>
                <a:ea typeface="Arial"/>
                <a:cs typeface="Arial"/>
                <a:sym typeface="Arial"/>
              </a:rPr>
              <a:t>RADOVAN KRAJNC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sl-SI" sz="1400">
                <a:latin typeface="Arial"/>
                <a:ea typeface="Arial"/>
                <a:cs typeface="Arial"/>
                <a:sym typeface="Arial"/>
              </a:rPr>
              <a:t>ZRSŠ, OE Maribor</a:t>
            </a:r>
            <a:endParaRPr/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325" y="5321150"/>
            <a:ext cx="1228725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1457325" y="5787875"/>
            <a:ext cx="701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900">
                <a:latin typeface="Calibri"/>
                <a:ea typeface="Calibri"/>
                <a:cs typeface="Calibri"/>
                <a:sym typeface="Calibri"/>
              </a:rPr>
              <a:t>To delo je objavljeno pod licenco </a:t>
            </a:r>
            <a:r>
              <a:rPr lang="sl-SI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Creative Commons Priznanje avtorstva-Nekomercialno-Deljenje pod enakimi pogoji 4.0 Mednarodna.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>
            <a:spLocks noGrp="1"/>
          </p:cNvSpPr>
          <p:nvPr>
            <p:ph type="title"/>
          </p:nvPr>
        </p:nvSpPr>
        <p:spPr>
          <a:xfrm>
            <a:off x="132300" y="148550"/>
            <a:ext cx="8879400" cy="69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800"/>
              <a:t>Primeri kjer moramo uporabiti dekompozicijo</a:t>
            </a:r>
            <a:endParaRPr sz="3800"/>
          </a:p>
        </p:txBody>
      </p:sp>
      <p:pic>
        <p:nvPicPr>
          <p:cNvPr id="293" name="Google Shape;29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222" y="921725"/>
            <a:ext cx="8525004" cy="431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>
            <a:spLocks noGrp="1"/>
          </p:cNvSpPr>
          <p:nvPr>
            <p:ph type="title"/>
          </p:nvPr>
        </p:nvSpPr>
        <p:spPr>
          <a:xfrm>
            <a:off x="152200" y="148550"/>
            <a:ext cx="8879400" cy="69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800"/>
              <a:t>Primeri kjer moramo uporabiti dekompozicijo</a:t>
            </a:r>
            <a:endParaRPr sz="3800"/>
          </a:p>
        </p:txBody>
      </p:sp>
      <p:pic>
        <p:nvPicPr>
          <p:cNvPr id="299" name="Google Shape;2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75" y="847550"/>
            <a:ext cx="42767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550" y="1585875"/>
            <a:ext cx="424815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72" y="787725"/>
            <a:ext cx="8525004" cy="431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6550" y="1585875"/>
            <a:ext cx="6915050" cy="5193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7"/>
          <p:cNvSpPr txBox="1">
            <a:spLocks noGrp="1"/>
          </p:cNvSpPr>
          <p:nvPr>
            <p:ph type="title"/>
          </p:nvPr>
        </p:nvSpPr>
        <p:spPr>
          <a:xfrm>
            <a:off x="152200" y="148550"/>
            <a:ext cx="8879400" cy="69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800"/>
              <a:t>Primeri kjer moramo uporabiti dekompozicijo</a:t>
            </a:r>
            <a:endParaRPr sz="3800"/>
          </a:p>
        </p:txBody>
      </p:sp>
      <p:pic>
        <p:nvPicPr>
          <p:cNvPr id="308" name="Google Shape;30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7552">
            <a:off x="265225" y="1169975"/>
            <a:ext cx="782955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8"/>
          <p:cNvSpPr txBox="1">
            <a:spLocks noGrp="1"/>
          </p:cNvSpPr>
          <p:nvPr>
            <p:ph type="title"/>
          </p:nvPr>
        </p:nvSpPr>
        <p:spPr>
          <a:xfrm>
            <a:off x="152200" y="148550"/>
            <a:ext cx="8879400" cy="69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800"/>
              <a:t>Primeri kjer moramo uporabiti dekompozicijo</a:t>
            </a:r>
            <a:endParaRPr sz="3800"/>
          </a:p>
        </p:txBody>
      </p:sp>
      <p:pic>
        <p:nvPicPr>
          <p:cNvPr id="314" name="Google Shape;31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7552">
            <a:off x="265225" y="1169975"/>
            <a:ext cx="78295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0938">
            <a:off x="555573" y="1890169"/>
            <a:ext cx="7810578" cy="407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9"/>
          <p:cNvSpPr txBox="1">
            <a:spLocks noGrp="1"/>
          </p:cNvSpPr>
          <p:nvPr>
            <p:ph type="title"/>
          </p:nvPr>
        </p:nvSpPr>
        <p:spPr>
          <a:xfrm>
            <a:off x="152200" y="148550"/>
            <a:ext cx="8879400" cy="69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800"/>
              <a:t>Primeri kjer moramo uporabiti dekompozicijo</a:t>
            </a:r>
            <a:endParaRPr sz="3800"/>
          </a:p>
        </p:txBody>
      </p:sp>
      <p:pic>
        <p:nvPicPr>
          <p:cNvPr id="321" name="Google Shape;32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75" y="847550"/>
            <a:ext cx="6169075" cy="8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"/>
          <p:cNvSpPr txBox="1">
            <a:spLocks noGrp="1"/>
          </p:cNvSpPr>
          <p:nvPr>
            <p:ph type="title"/>
          </p:nvPr>
        </p:nvSpPr>
        <p:spPr>
          <a:xfrm>
            <a:off x="152200" y="148550"/>
            <a:ext cx="8879400" cy="69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800"/>
              <a:t>Primeri kjer moramo uporabiti dekompozicijo</a:t>
            </a:r>
            <a:endParaRPr sz="3800"/>
          </a:p>
        </p:txBody>
      </p:sp>
      <p:pic>
        <p:nvPicPr>
          <p:cNvPr id="327" name="Google Shape;3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75" y="847550"/>
            <a:ext cx="6169075" cy="82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280" y="2058850"/>
            <a:ext cx="6055150" cy="396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1"/>
          <p:cNvSpPr txBox="1">
            <a:spLocks noGrp="1"/>
          </p:cNvSpPr>
          <p:nvPr>
            <p:ph type="title"/>
          </p:nvPr>
        </p:nvSpPr>
        <p:spPr>
          <a:xfrm>
            <a:off x="609600" y="366183"/>
            <a:ext cx="109728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Prepoznavanje vzorcev</a:t>
            </a:r>
            <a:endParaRPr/>
          </a:p>
        </p:txBody>
      </p:sp>
      <p:sp>
        <p:nvSpPr>
          <p:cNvPr id="334" name="Google Shape;334;p51"/>
          <p:cNvSpPr txBox="1">
            <a:spLocks noGrp="1"/>
          </p:cNvSpPr>
          <p:nvPr>
            <p:ph type="body" idx="1"/>
          </p:nvPr>
        </p:nvSpPr>
        <p:spPr>
          <a:xfrm>
            <a:off x="302525" y="2058600"/>
            <a:ext cx="80469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Običajno najdemo nek vzorec v problemih, ki smo jih razdelili na manjše probleme. </a:t>
            </a:r>
            <a:endParaRPr sz="37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chemeClr val="dk1"/>
              </a:solidFill>
            </a:endParaRPr>
          </a:p>
          <a:p>
            <a:pPr marL="457200" marR="0" lvl="0" indent="-4635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Vzorci so podobnosti ali enake lastnosti problemov, ki jih rešujemo.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2"/>
          <p:cNvSpPr txBox="1">
            <a:spLocks noGrp="1"/>
          </p:cNvSpPr>
          <p:nvPr>
            <p:ph type="title"/>
          </p:nvPr>
        </p:nvSpPr>
        <p:spPr>
          <a:xfrm>
            <a:off x="609600" y="366183"/>
            <a:ext cx="109728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Skupne značilnosti</a:t>
            </a:r>
            <a:endParaRPr/>
          </a:p>
        </p:txBody>
      </p:sp>
      <p:grpSp>
        <p:nvGrpSpPr>
          <p:cNvPr id="340" name="Google Shape;340;p52"/>
          <p:cNvGrpSpPr/>
          <p:nvPr/>
        </p:nvGrpSpPr>
        <p:grpSpPr>
          <a:xfrm>
            <a:off x="250819" y="3789485"/>
            <a:ext cx="2617380" cy="1601332"/>
            <a:chOff x="251520" y="3789040"/>
            <a:chExt cx="1080000" cy="1601812"/>
          </a:xfrm>
        </p:grpSpPr>
        <p:sp>
          <p:nvSpPr>
            <p:cNvPr id="341" name="Google Shape;341;p52"/>
            <p:cNvSpPr txBox="1"/>
            <p:nvPr/>
          </p:nvSpPr>
          <p:spPr>
            <a:xfrm>
              <a:off x="251520" y="3789040"/>
              <a:ext cx="1080000" cy="49260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23236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sl-SI" sz="2400" b="0" i="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Mačke</a:t>
              </a:r>
              <a:endParaRPr sz="1900"/>
            </a:p>
          </p:txBody>
        </p:sp>
        <p:sp>
          <p:nvSpPr>
            <p:cNvPr id="342" name="Google Shape;342;p52"/>
            <p:cNvSpPr txBox="1"/>
            <p:nvPr/>
          </p:nvSpPr>
          <p:spPr>
            <a:xfrm>
              <a:off x="251520" y="4159052"/>
              <a:ext cx="1080000" cy="1231800"/>
            </a:xfrm>
            <a:prstGeom prst="rect">
              <a:avLst/>
            </a:prstGeom>
            <a:noFill/>
            <a:ln w="9525" cap="flat" cmpd="sng">
              <a:solidFill>
                <a:srgbClr val="22226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381000" marR="0" lvl="0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sl-SI" sz="24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Rep</a:t>
              </a:r>
              <a:endParaRPr sz="1900"/>
            </a:p>
            <a:p>
              <a:pPr marL="381000" marR="0" lvl="0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sl-SI" sz="24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Oči</a:t>
              </a:r>
              <a:endParaRPr sz="1900"/>
            </a:p>
            <a:p>
              <a:pPr marL="381000" marR="0" lvl="0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sl-SI" sz="24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Dlaka</a:t>
              </a:r>
              <a:endParaRPr sz="1900"/>
            </a:p>
          </p:txBody>
        </p:sp>
      </p:grpSp>
      <p:pic>
        <p:nvPicPr>
          <p:cNvPr id="343" name="Google Shape;34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2812" y="1874837"/>
            <a:ext cx="1531143" cy="129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825" y="1863725"/>
            <a:ext cx="1850231" cy="138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9562" y="3800475"/>
            <a:ext cx="1699021" cy="154662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2"/>
          <p:cNvSpPr txBox="1"/>
          <p:nvPr/>
        </p:nvSpPr>
        <p:spPr>
          <a:xfrm>
            <a:off x="3336912" y="3440800"/>
            <a:ext cx="1646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sl-SI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Objekti imajo: </a:t>
            </a:r>
            <a:endParaRPr sz="1900"/>
          </a:p>
        </p:txBody>
      </p:sp>
      <p:sp>
        <p:nvSpPr>
          <p:cNvPr id="347" name="Google Shape;347;p52"/>
          <p:cNvSpPr txBox="1"/>
          <p:nvPr/>
        </p:nvSpPr>
        <p:spPr>
          <a:xfrm rot="1080539">
            <a:off x="3997787" y="4539163"/>
            <a:ext cx="1607873" cy="492474"/>
          </a:xfrm>
          <a:prstGeom prst="rect">
            <a:avLst/>
          </a:prstGeom>
          <a:solidFill>
            <a:srgbClr val="FF9933"/>
          </a:solidFill>
          <a:ln w="25400" cap="flat" cmpd="sng">
            <a:solidFill>
              <a:srgbClr val="2323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sl-SI" sz="2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Atribute</a:t>
            </a:r>
            <a:endParaRPr sz="1900"/>
          </a:p>
        </p:txBody>
      </p:sp>
      <p:sp>
        <p:nvSpPr>
          <p:cNvPr id="348" name="Google Shape;348;p52"/>
          <p:cNvSpPr txBox="1"/>
          <p:nvPr/>
        </p:nvSpPr>
        <p:spPr>
          <a:xfrm rot="-720533">
            <a:off x="3802626" y="5128604"/>
            <a:ext cx="1649499" cy="492541"/>
          </a:xfrm>
          <a:prstGeom prst="rect">
            <a:avLst/>
          </a:prstGeom>
          <a:solidFill>
            <a:srgbClr val="FF9933"/>
          </a:solidFill>
          <a:ln w="25400" cap="flat" cmpd="sng">
            <a:solidFill>
              <a:srgbClr val="2323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sl-SI" sz="2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Lastnosti</a:t>
            </a:r>
            <a:endParaRPr sz="19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3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82296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31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Robozzle.com        Piše</a:t>
            </a:r>
            <a:r>
              <a:rPr lang="sl-SI" sz="3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3200"/>
          </a:p>
        </p:txBody>
      </p:sp>
      <p:pic>
        <p:nvPicPr>
          <p:cNvPr id="354" name="Google Shape;354;p5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800" y="558828"/>
            <a:ext cx="2656975" cy="28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6550" y="558825"/>
            <a:ext cx="4299503" cy="28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800" y="4244825"/>
            <a:ext cx="4382876" cy="261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3"/>
          <p:cNvSpPr txBox="1">
            <a:spLocks noGrp="1"/>
          </p:cNvSpPr>
          <p:nvPr>
            <p:ph type="title"/>
          </p:nvPr>
        </p:nvSpPr>
        <p:spPr>
          <a:xfrm>
            <a:off x="182875" y="3646375"/>
            <a:ext cx="82296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3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Code.org</a:t>
            </a:r>
            <a:r>
              <a:rPr lang="sl-SI" sz="31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              </a:t>
            </a:r>
            <a:r>
              <a:rPr lang="sl-SI" sz="3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Minecraft</a:t>
            </a:r>
            <a:endParaRPr sz="3200"/>
          </a:p>
        </p:txBody>
      </p:sp>
      <p:pic>
        <p:nvPicPr>
          <p:cNvPr id="358" name="Google Shape;358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7950" y="4244825"/>
            <a:ext cx="3255285" cy="261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4"/>
          <p:cNvSpPr txBox="1">
            <a:spLocks noGrp="1"/>
          </p:cNvSpPr>
          <p:nvPr>
            <p:ph type="title"/>
          </p:nvPr>
        </p:nvSpPr>
        <p:spPr>
          <a:xfrm>
            <a:off x="147750" y="154475"/>
            <a:ext cx="8807100" cy="90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4000"/>
              <a:t>Primeri nalog s prepoznavo vzorcev</a:t>
            </a:r>
            <a:endParaRPr sz="4000"/>
          </a:p>
        </p:txBody>
      </p:sp>
      <p:pic>
        <p:nvPicPr>
          <p:cNvPr id="364" name="Google Shape;36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750" y="1064075"/>
            <a:ext cx="7953309" cy="548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111025" y="84700"/>
            <a:ext cx="6594900" cy="563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None/>
            </a:pPr>
            <a:r>
              <a:rPr lang="sl-SI" sz="2400" b="1">
                <a:solidFill>
                  <a:schemeClr val="dk2"/>
                </a:solidFill>
              </a:rPr>
              <a:t>Kulturne in druge spremembe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293675" y="932633"/>
            <a:ext cx="9045900" cy="569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200" y="2429167"/>
            <a:ext cx="5860424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100" y="437033"/>
            <a:ext cx="1494100" cy="14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4575" y="2153050"/>
            <a:ext cx="2192000" cy="14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700" y="4651550"/>
            <a:ext cx="1291125" cy="12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5341" y="166650"/>
            <a:ext cx="1616900" cy="113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/>
        </p:nvSpPr>
        <p:spPr>
          <a:xfrm>
            <a:off x="1540725" y="5853300"/>
            <a:ext cx="734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800">
                <a:latin typeface="Calibri"/>
                <a:ea typeface="Calibri"/>
                <a:cs typeface="Calibri"/>
                <a:sym typeface="Calibri"/>
              </a:rPr>
              <a:t>Vir slik: </a:t>
            </a:r>
            <a:r>
              <a:rPr lang="sl-SI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https://content.techgig.com</a:t>
            </a:r>
            <a:r>
              <a:rPr lang="sl-SI" sz="8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l-SI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https://www.collinsdictionary.com</a:t>
            </a:r>
            <a:r>
              <a:rPr lang="sl-SI" sz="8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l-SI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http://www.goodmath.org</a:t>
            </a:r>
            <a:r>
              <a:rPr lang="sl-SI" sz="8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l-SI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https://www.nashvilleparthenon.com</a:t>
            </a:r>
            <a:r>
              <a:rPr lang="sl-SI" sz="800"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sl-SI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https://www.stopdyrette.net</a:t>
            </a:r>
            <a:r>
              <a:rPr lang="sl-SI" sz="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800">
                <a:latin typeface="Calibri"/>
                <a:ea typeface="Calibri"/>
                <a:cs typeface="Calibri"/>
                <a:sym typeface="Calibri"/>
              </a:rPr>
              <a:t>John Sanford: Introducing Computational Thinking Through Spreadsheets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6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5"/>
          <p:cNvSpPr txBox="1">
            <a:spLocks noGrp="1"/>
          </p:cNvSpPr>
          <p:nvPr>
            <p:ph type="title"/>
          </p:nvPr>
        </p:nvSpPr>
        <p:spPr>
          <a:xfrm>
            <a:off x="152175" y="105225"/>
            <a:ext cx="7886700" cy="82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Ponavljanje - zanke</a:t>
            </a:r>
            <a:endParaRPr/>
          </a:p>
        </p:txBody>
      </p:sp>
      <p:sp>
        <p:nvSpPr>
          <p:cNvPr id="370" name="Google Shape;370;p5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1" name="Google Shape;37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2964"/>
            <a:ext cx="9143999" cy="5876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6"/>
          <p:cNvSpPr txBox="1">
            <a:spLocks noGrp="1"/>
          </p:cNvSpPr>
          <p:nvPr>
            <p:ph type="title"/>
          </p:nvPr>
        </p:nvSpPr>
        <p:spPr>
          <a:xfrm>
            <a:off x="270525" y="88325"/>
            <a:ext cx="5897700" cy="13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Abstrakcija</a:t>
            </a:r>
            <a:endParaRPr/>
          </a:p>
        </p:txBody>
      </p:sp>
      <p:sp>
        <p:nvSpPr>
          <p:cNvPr id="377" name="Google Shape;377;p56"/>
          <p:cNvSpPr txBox="1">
            <a:spLocks noGrp="1"/>
          </p:cNvSpPr>
          <p:nvPr>
            <p:ph type="body" idx="1"/>
          </p:nvPr>
        </p:nvSpPr>
        <p:spPr>
          <a:xfrm>
            <a:off x="147800" y="1505975"/>
            <a:ext cx="8504100" cy="47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413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Arial"/>
              <a:buChar char="•"/>
            </a:pPr>
            <a:r>
              <a:rPr lang="sl-SI" sz="3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Zanemarjanje – lastnosti, ki jih ne potrebujemo, da se lažje osredotočimo na stvari, ki so pomembne.</a:t>
            </a:r>
            <a:endParaRPr sz="2600"/>
          </a:p>
          <a:p>
            <a:pPr marL="24130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None/>
            </a:pPr>
            <a:endParaRPr sz="35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Arial"/>
              <a:buNone/>
            </a:pPr>
            <a:endParaRPr sz="25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Arial"/>
              <a:buNone/>
            </a:pPr>
            <a:endParaRPr sz="25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Arial"/>
              <a:buNone/>
            </a:pPr>
            <a:r>
              <a:rPr lang="sl-SI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Če razmišljamo o času, ki ga potrebujemo</a:t>
            </a:r>
            <a:endParaRPr sz="2600"/>
          </a:p>
          <a:p>
            <a:pPr marL="241300" marR="0" lvl="0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Arial"/>
              <a:buNone/>
            </a:pPr>
            <a:r>
              <a:rPr lang="sl-SI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 pot med posameznimi mesti, </a:t>
            </a:r>
            <a:endParaRPr sz="2600"/>
          </a:p>
          <a:p>
            <a:pPr marL="241300" marR="0" lvl="0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Arial"/>
              <a:buNone/>
            </a:pPr>
            <a:r>
              <a:rPr lang="sl-SI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zanemarimo velikost mest ali število</a:t>
            </a:r>
            <a:endParaRPr sz="2600"/>
          </a:p>
          <a:p>
            <a:pPr marL="241300" marR="0" lvl="0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Arial"/>
              <a:buNone/>
            </a:pPr>
            <a:r>
              <a:rPr lang="sl-SI" sz="25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ovinkov. </a:t>
            </a:r>
            <a:endParaRPr sz="2600"/>
          </a:p>
        </p:txBody>
      </p:sp>
      <p:sp>
        <p:nvSpPr>
          <p:cNvPr id="378" name="Google Shape;378;p56"/>
          <p:cNvSpPr txBox="1"/>
          <p:nvPr/>
        </p:nvSpPr>
        <p:spPr>
          <a:xfrm>
            <a:off x="4391881" y="3216137"/>
            <a:ext cx="360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900"/>
          </a:p>
        </p:txBody>
      </p:sp>
      <p:sp>
        <p:nvSpPr>
          <p:cNvPr id="379" name="Google Shape;379;p56"/>
          <p:cNvSpPr txBox="1"/>
          <p:nvPr/>
        </p:nvSpPr>
        <p:spPr>
          <a:xfrm>
            <a:off x="8099525" y="2898725"/>
            <a:ext cx="360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1900"/>
          </a:p>
        </p:txBody>
      </p:sp>
      <p:sp>
        <p:nvSpPr>
          <p:cNvPr id="380" name="Google Shape;380;p56"/>
          <p:cNvSpPr txBox="1"/>
          <p:nvPr/>
        </p:nvSpPr>
        <p:spPr>
          <a:xfrm>
            <a:off x="6249987" y="4989512"/>
            <a:ext cx="360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900"/>
          </a:p>
        </p:txBody>
      </p:sp>
      <p:cxnSp>
        <p:nvCxnSpPr>
          <p:cNvPr id="381" name="Google Shape;381;p56"/>
          <p:cNvCxnSpPr/>
          <p:nvPr/>
        </p:nvCxnSpPr>
        <p:spPr>
          <a:xfrm rot="10800000" flipH="1">
            <a:off x="4987925" y="3216137"/>
            <a:ext cx="2952900" cy="411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82" name="Google Shape;382;p56"/>
          <p:cNvCxnSpPr/>
          <p:nvPr/>
        </p:nvCxnSpPr>
        <p:spPr>
          <a:xfrm rot="10800000" flipH="1">
            <a:off x="6740525" y="3527625"/>
            <a:ext cx="1359000" cy="1663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83" name="Google Shape;383;p56"/>
          <p:cNvCxnSpPr/>
          <p:nvPr/>
        </p:nvCxnSpPr>
        <p:spPr>
          <a:xfrm>
            <a:off x="4833937" y="3838575"/>
            <a:ext cx="1476300" cy="1390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84" name="Google Shape;384;p56"/>
          <p:cNvSpPr txBox="1"/>
          <p:nvPr/>
        </p:nvSpPr>
        <p:spPr>
          <a:xfrm>
            <a:off x="6249987" y="3044825"/>
            <a:ext cx="31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sl-SI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900"/>
          </a:p>
        </p:txBody>
      </p:sp>
      <p:sp>
        <p:nvSpPr>
          <p:cNvPr id="385" name="Google Shape;385;p56"/>
          <p:cNvSpPr txBox="1"/>
          <p:nvPr/>
        </p:nvSpPr>
        <p:spPr>
          <a:xfrm>
            <a:off x="7604125" y="4398962"/>
            <a:ext cx="31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sl-SI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900"/>
          </a:p>
        </p:txBody>
      </p:sp>
      <p:sp>
        <p:nvSpPr>
          <p:cNvPr id="386" name="Google Shape;386;p56"/>
          <p:cNvSpPr txBox="1"/>
          <p:nvPr/>
        </p:nvSpPr>
        <p:spPr>
          <a:xfrm>
            <a:off x="4833936" y="4287675"/>
            <a:ext cx="996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sl-SI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sz="19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7"/>
          <p:cNvSpPr txBox="1">
            <a:spLocks noGrp="1"/>
          </p:cNvSpPr>
          <p:nvPr>
            <p:ph type="title"/>
          </p:nvPr>
        </p:nvSpPr>
        <p:spPr>
          <a:xfrm>
            <a:off x="398944" y="95076"/>
            <a:ext cx="6980264" cy="96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sl-SI" sz="43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Iz točke A do točke B</a:t>
            </a:r>
            <a:endParaRPr dirty="0"/>
          </a:p>
        </p:txBody>
      </p:sp>
      <p:pic>
        <p:nvPicPr>
          <p:cNvPr id="392" name="Google Shape;39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99" y="1059212"/>
            <a:ext cx="7069347" cy="473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8"/>
          <p:cNvSpPr txBox="1">
            <a:spLocks noGrp="1"/>
          </p:cNvSpPr>
          <p:nvPr>
            <p:ph type="title"/>
          </p:nvPr>
        </p:nvSpPr>
        <p:spPr>
          <a:xfrm>
            <a:off x="398944" y="95076"/>
            <a:ext cx="6486488" cy="90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sl-SI" sz="43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Iz točke A do točke B</a:t>
            </a:r>
            <a:endParaRPr dirty="0"/>
          </a:p>
        </p:txBody>
      </p:sp>
      <p:pic>
        <p:nvPicPr>
          <p:cNvPr id="398" name="Google Shape;398;p5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125" y="1512871"/>
            <a:ext cx="6601099" cy="440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9"/>
          <p:cNvSpPr txBox="1">
            <a:spLocks noGrp="1"/>
          </p:cNvSpPr>
          <p:nvPr>
            <p:ph type="title"/>
          </p:nvPr>
        </p:nvSpPr>
        <p:spPr>
          <a:xfrm>
            <a:off x="147750" y="125600"/>
            <a:ext cx="8850300" cy="88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Dejavnosti za razvijanje abstrakcije?</a:t>
            </a:r>
            <a:endParaRPr/>
          </a:p>
        </p:txBody>
      </p:sp>
      <p:sp>
        <p:nvSpPr>
          <p:cNvPr id="404" name="Google Shape;404;p59"/>
          <p:cNvSpPr txBox="1">
            <a:spLocks noGrp="1"/>
          </p:cNvSpPr>
          <p:nvPr>
            <p:ph type="body" idx="1"/>
          </p:nvPr>
        </p:nvSpPr>
        <p:spPr>
          <a:xfrm>
            <a:off x="147750" y="1122250"/>
            <a:ext cx="8749500" cy="52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l-SI"/>
              <a:t>Izdelava igrice, ki simulira nek realni sistem.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l-SI"/>
              <a:t>V programu podrobnosti skrijemo v podprograme.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l-SI"/>
              <a:t>Priprava predstavitve, kjer zanemarimo nepomembnosti.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l-SI"/>
              <a:t>Spoznavanje lokalne ali svetovne zgodovine, ki je že sama po sebi abstrakcija nekih dogodkov in oseb.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l-SI"/>
              <a:t>Pri besedilnih nalogah razmišljamo o podatkih, ki jih imamo in podatkih, ki jih zanemarimo in kako predstaviti podatke v jeziku aritmetike, algebre ali geometrije.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0"/>
          <p:cNvSpPr txBox="1">
            <a:spLocks noGrp="1"/>
          </p:cNvSpPr>
          <p:nvPr>
            <p:ph type="title"/>
          </p:nvPr>
        </p:nvSpPr>
        <p:spPr>
          <a:xfrm>
            <a:off x="609600" y="366183"/>
            <a:ext cx="109728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Algoritem</a:t>
            </a:r>
            <a:endParaRPr/>
          </a:p>
        </p:txBody>
      </p:sp>
      <p:sp>
        <p:nvSpPr>
          <p:cNvPr id="410" name="Google Shape;410;p60"/>
          <p:cNvSpPr txBox="1">
            <a:spLocks noGrp="1"/>
          </p:cNvSpPr>
          <p:nvPr>
            <p:ph type="body" idx="1"/>
          </p:nvPr>
        </p:nvSpPr>
        <p:spPr>
          <a:xfrm>
            <a:off x="492300" y="1868550"/>
            <a:ext cx="8159400" cy="3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sl-SI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Algoritem je končno zaporedje ukazov s katerim rešimo določen problem. Algoritme lahko pišemo v obliki diagramov  poteka ali psevdo kode ali s simboli (za vrtčevske otroke).</a:t>
            </a: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sl-SI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Algoritem lahko izvede človek ali stroj.</a:t>
            </a: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1"/>
          <p:cNvSpPr txBox="1">
            <a:spLocks noGrp="1"/>
          </p:cNvSpPr>
          <p:nvPr>
            <p:ph type="title"/>
          </p:nvPr>
        </p:nvSpPr>
        <p:spPr>
          <a:xfrm>
            <a:off x="609600" y="366183"/>
            <a:ext cx="109728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Posploševanje (generalizacija)</a:t>
            </a:r>
            <a:endParaRPr/>
          </a:p>
        </p:txBody>
      </p:sp>
      <p:sp>
        <p:nvSpPr>
          <p:cNvPr id="416" name="Google Shape;416;p61"/>
          <p:cNvSpPr txBox="1">
            <a:spLocks noGrp="1"/>
          </p:cNvSpPr>
          <p:nvPr>
            <p:ph type="body" idx="1"/>
          </p:nvPr>
        </p:nvSpPr>
        <p:spPr>
          <a:xfrm>
            <a:off x="445088" y="1890475"/>
            <a:ext cx="8562300" cy="24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413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Char char="•"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Razvoj rešitve, ki reši veliko podobnih problemov.</a:t>
            </a:r>
            <a:endParaRPr/>
          </a:p>
        </p:txBody>
      </p:sp>
      <p:sp>
        <p:nvSpPr>
          <p:cNvPr id="417" name="Google Shape;417;p61"/>
          <p:cNvSpPr txBox="1"/>
          <p:nvPr/>
        </p:nvSpPr>
        <p:spPr>
          <a:xfrm>
            <a:off x="611187" y="3473450"/>
            <a:ext cx="1944600" cy="1655700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rgbClr val="89A4A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sl-SI" sz="2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Robotu ukažemo, da nariše kvadrat.</a:t>
            </a:r>
            <a:endParaRPr sz="1900"/>
          </a:p>
        </p:txBody>
      </p:sp>
      <p:sp>
        <p:nvSpPr>
          <p:cNvPr id="418" name="Google Shape;418;p61"/>
          <p:cNvSpPr/>
          <p:nvPr/>
        </p:nvSpPr>
        <p:spPr>
          <a:xfrm>
            <a:off x="3010300" y="3255950"/>
            <a:ext cx="2965200" cy="27831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F0000"/>
          </a:solidFill>
          <a:ln w="25400" cap="flat" cmpd="sng">
            <a:solidFill>
              <a:srgbClr val="89A4A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sl-SI" sz="2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Robotu lahko ukažemo, da nariše petkotnik.</a:t>
            </a:r>
            <a:endParaRPr sz="1900"/>
          </a:p>
        </p:txBody>
      </p:sp>
      <p:sp>
        <p:nvSpPr>
          <p:cNvPr id="419" name="Google Shape;419;p61"/>
          <p:cNvSpPr/>
          <p:nvPr/>
        </p:nvSpPr>
        <p:spPr>
          <a:xfrm>
            <a:off x="6372225" y="3257550"/>
            <a:ext cx="2021100" cy="2781600"/>
          </a:xfrm>
          <a:prstGeom prst="hexagon">
            <a:avLst>
              <a:gd name="adj" fmla="val 4604"/>
              <a:gd name="vf" fmla="val 115470"/>
            </a:avLst>
          </a:prstGeom>
          <a:solidFill>
            <a:srgbClr val="FF0000"/>
          </a:solidFill>
          <a:ln w="25400" cap="flat" cmpd="sng">
            <a:solidFill>
              <a:srgbClr val="89A4A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sl-SI" sz="2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Ali znamo sestaviti algoritem, ki nariše poljuben večkotnik?</a:t>
            </a:r>
            <a:endParaRPr sz="19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75" y="834875"/>
            <a:ext cx="7388125" cy="371225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2"/>
          <p:cNvSpPr txBox="1">
            <a:spLocks noGrp="1"/>
          </p:cNvSpPr>
          <p:nvPr>
            <p:ph type="title"/>
          </p:nvPr>
        </p:nvSpPr>
        <p:spPr>
          <a:xfrm>
            <a:off x="122275" y="162575"/>
            <a:ext cx="4091400" cy="672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Modeliranje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3"/>
          <p:cNvSpPr txBox="1">
            <a:spLocks noGrp="1"/>
          </p:cNvSpPr>
          <p:nvPr>
            <p:ph type="title"/>
          </p:nvPr>
        </p:nvSpPr>
        <p:spPr>
          <a:xfrm>
            <a:off x="122275" y="162575"/>
            <a:ext cx="4091400" cy="672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Modeliranje</a:t>
            </a:r>
            <a:endParaRPr/>
          </a:p>
        </p:txBody>
      </p:sp>
      <p:pic>
        <p:nvPicPr>
          <p:cNvPr id="431" name="Google Shape;43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825" y="929475"/>
            <a:ext cx="7388126" cy="47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4"/>
          <p:cNvSpPr txBox="1">
            <a:spLocks noGrp="1"/>
          </p:cNvSpPr>
          <p:nvPr>
            <p:ph type="title"/>
          </p:nvPr>
        </p:nvSpPr>
        <p:spPr>
          <a:xfrm>
            <a:off x="111025" y="84700"/>
            <a:ext cx="8725800" cy="563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None/>
            </a:pPr>
            <a:r>
              <a:rPr lang="sl-SI" sz="2400" b="1">
                <a:solidFill>
                  <a:schemeClr val="dk2"/>
                </a:solidFill>
              </a:rPr>
              <a:t>Kaj je pomembno pri razvijanju računalniškega mišljenja?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437" name="Google Shape;437;p64"/>
          <p:cNvSpPr txBox="1">
            <a:spLocks noGrp="1"/>
          </p:cNvSpPr>
          <p:nvPr>
            <p:ph type="body" idx="1"/>
          </p:nvPr>
        </p:nvSpPr>
        <p:spPr>
          <a:xfrm>
            <a:off x="111025" y="933417"/>
            <a:ext cx="4557000" cy="569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sl-SI" sz="2100"/>
              <a:t>“Naravno” partnerstvo med človeškim mišljenjem in digitalnimi napravami.</a:t>
            </a:r>
            <a:endParaRPr sz="2100"/>
          </a:p>
          <a:p>
            <a:pPr marL="28575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sl-SI" sz="2100"/>
              <a:t>Rutinska uporaba digitalne naprave, podobno kot je raba pisala in papirja.</a:t>
            </a:r>
            <a:endParaRPr sz="2100"/>
          </a:p>
          <a:p>
            <a:pPr marL="28575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sl-SI" sz="2100"/>
              <a:t>Nadgradnja primerov iz običajnih učbenikov, ki ponujajo možnost rešitve z digitalnimi napravami.</a:t>
            </a:r>
            <a:endParaRPr sz="2100"/>
          </a:p>
          <a:p>
            <a:pPr marL="28575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sl-SI" sz="2100"/>
              <a:t>Uporaba raznih digitalnih orodij za razlago, prikaz in predstavitev rešitev, ki so uporabljeni tudi v drugih situacijah, pri tem pa ima učenec na voljo le skop opis problema. </a:t>
            </a:r>
            <a:endParaRPr sz="21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438" name="Google Shape;43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725" y="881367"/>
            <a:ext cx="4183735" cy="43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4"/>
          <p:cNvSpPr txBox="1"/>
          <p:nvPr/>
        </p:nvSpPr>
        <p:spPr>
          <a:xfrm>
            <a:off x="4919825" y="6527433"/>
            <a:ext cx="1877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900">
                <a:latin typeface="Calibri"/>
                <a:ea typeface="Calibri"/>
                <a:cs typeface="Calibri"/>
                <a:sym typeface="Calibri"/>
              </a:rPr>
              <a:t>Vir: https://www.icompute-uk.com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body" idx="1"/>
          </p:nvPr>
        </p:nvSpPr>
        <p:spPr>
          <a:xfrm>
            <a:off x="141975" y="2002350"/>
            <a:ext cx="6445200" cy="40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sl-SI" sz="3000">
                <a:solidFill>
                  <a:schemeClr val="dk1"/>
                </a:solidFill>
              </a:rPr>
              <a:t>Seymour Papert je bil tudi učenec Piageta.</a:t>
            </a:r>
            <a:endParaRPr sz="3000">
              <a:solidFill>
                <a:schemeClr val="dk1"/>
              </a:solidFill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sl-SI" sz="3000">
                <a:solidFill>
                  <a:schemeClr val="dk1"/>
                </a:solidFill>
              </a:rPr>
              <a:t>Razvil je jezik Logo.</a:t>
            </a:r>
            <a:endParaRPr sz="3000">
              <a:solidFill>
                <a:schemeClr val="dk1"/>
              </a:solidFill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sl-SI" sz="3000">
                <a:solidFill>
                  <a:schemeClr val="dk1"/>
                </a:solidFill>
              </a:rPr>
              <a:t>Prvi je uporabil izraz računalniško mišljenje.</a:t>
            </a:r>
            <a:endParaRPr sz="3000">
              <a:solidFill>
                <a:schemeClr val="dk1"/>
              </a:solidFill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sl-SI" sz="3000">
                <a:solidFill>
                  <a:schemeClr val="dk1"/>
                </a:solidFill>
              </a:rPr>
              <a:t>Njegovi “učenci” so razvili Scratch.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5537" y="2088962"/>
            <a:ext cx="2122884" cy="329088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395287" y="115887"/>
            <a:ext cx="80883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viziji Paperta otroci programirajo računalnik in ne računalnik otroka (1980) </a:t>
            </a:r>
            <a:endParaRPr sz="19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5" name="Google Shape;44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1" cy="589874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5"/>
          <p:cNvSpPr txBox="1"/>
          <p:nvPr/>
        </p:nvSpPr>
        <p:spPr>
          <a:xfrm>
            <a:off x="1565950" y="5942150"/>
            <a:ext cx="733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>
                <a:latin typeface="Calibri"/>
                <a:ea typeface="Calibri"/>
                <a:cs typeface="Calibri"/>
                <a:sym typeface="Calibri"/>
              </a:rPr>
              <a:t>Foto: Danijel Šic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6"/>
          <p:cNvSpPr txBox="1">
            <a:spLocks noGrp="1"/>
          </p:cNvSpPr>
          <p:nvPr>
            <p:ph type="title"/>
          </p:nvPr>
        </p:nvSpPr>
        <p:spPr>
          <a:xfrm>
            <a:off x="136725" y="11917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Športni karton - tapkanje</a:t>
            </a:r>
            <a:endParaRPr/>
          </a:p>
        </p:txBody>
      </p:sp>
      <p:sp>
        <p:nvSpPr>
          <p:cNvPr id="452" name="Google Shape;452;p6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3" name="Google Shape;45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39684"/>
            <a:ext cx="9143998" cy="4378631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6"/>
          <p:cNvSpPr txBox="1"/>
          <p:nvPr/>
        </p:nvSpPr>
        <p:spPr>
          <a:xfrm>
            <a:off x="0" y="5618325"/>
            <a:ext cx="733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>
                <a:latin typeface="Calibri"/>
                <a:ea typeface="Calibri"/>
                <a:cs typeface="Calibri"/>
                <a:sym typeface="Calibri"/>
              </a:rPr>
              <a:t>Foto: Danijel Šic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7"/>
          <p:cNvSpPr txBox="1">
            <a:spLocks noGrp="1"/>
          </p:cNvSpPr>
          <p:nvPr>
            <p:ph type="title"/>
          </p:nvPr>
        </p:nvSpPr>
        <p:spPr>
          <a:xfrm>
            <a:off x="93325" y="90225"/>
            <a:ext cx="7476900" cy="78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Merjenje hitrosti avtomobila s svetlobnim stikalom</a:t>
            </a:r>
            <a:endParaRPr/>
          </a:p>
        </p:txBody>
      </p:sp>
      <p:sp>
        <p:nvSpPr>
          <p:cNvPr id="460" name="Google Shape;460;p6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1" name="Google Shape;46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00" y="1214376"/>
            <a:ext cx="7020550" cy="463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7"/>
          <p:cNvSpPr txBox="1"/>
          <p:nvPr/>
        </p:nvSpPr>
        <p:spPr>
          <a:xfrm>
            <a:off x="93325" y="5844800"/>
            <a:ext cx="788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>
                <a:latin typeface="Calibri"/>
                <a:ea typeface="Calibri"/>
                <a:cs typeface="Calibri"/>
                <a:sym typeface="Calibri"/>
              </a:rPr>
              <a:t>Izvedba in fotografiranje: udeleženci seminarja Micro:bit in šolski projekti: Andi, Barbara, Gregor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8"/>
          <p:cNvSpPr txBox="1">
            <a:spLocks noGrp="1"/>
          </p:cNvSpPr>
          <p:nvPr>
            <p:ph type="title"/>
          </p:nvPr>
        </p:nvSpPr>
        <p:spPr>
          <a:xfrm>
            <a:off x="116525" y="148550"/>
            <a:ext cx="84000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l-SI" sz="3800"/>
              <a:t>Ali začenjamo čisto od začetka?</a:t>
            </a:r>
            <a:endParaRPr sz="3800"/>
          </a:p>
        </p:txBody>
      </p:sp>
      <p:sp>
        <p:nvSpPr>
          <p:cNvPr id="468" name="Google Shape;468;p68"/>
          <p:cNvSpPr txBox="1">
            <a:spLocks noGrp="1"/>
          </p:cNvSpPr>
          <p:nvPr>
            <p:ph type="body" idx="1"/>
          </p:nvPr>
        </p:nvSpPr>
        <p:spPr>
          <a:xfrm>
            <a:off x="116525" y="1681175"/>
            <a:ext cx="2853000" cy="427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l-SI"/>
              <a:t>Rač. mišljenje</a:t>
            </a:r>
            <a:endParaRPr/>
          </a:p>
        </p:txBody>
      </p:sp>
      <p:sp>
        <p:nvSpPr>
          <p:cNvPr id="469" name="Google Shape;469;p68"/>
          <p:cNvSpPr txBox="1">
            <a:spLocks noGrp="1"/>
          </p:cNvSpPr>
          <p:nvPr>
            <p:ph type="body" idx="2"/>
          </p:nvPr>
        </p:nvSpPr>
        <p:spPr>
          <a:xfrm>
            <a:off x="116525" y="2308875"/>
            <a:ext cx="2853000" cy="38808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25755" algn="l" rtl="0">
              <a:spcBef>
                <a:spcPts val="1000"/>
              </a:spcBef>
              <a:spcAft>
                <a:spcPts val="0"/>
              </a:spcAft>
              <a:buSzPct val="64285"/>
              <a:buAutoNum type="arabicPeriod"/>
            </a:pPr>
            <a:r>
              <a:rPr lang="sl-SI"/>
              <a:t>Razdeliti problem na manjše probleme (dekompozicija)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64285"/>
              <a:buAutoNum type="arabicPeriod"/>
            </a:pPr>
            <a:r>
              <a:rPr lang="sl-SI"/>
              <a:t>Poiskati vzorce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64285"/>
              <a:buAutoNum type="arabicPeriod"/>
            </a:pPr>
            <a:r>
              <a:rPr lang="sl-SI"/>
              <a:t>Izluščiti pomembne podatke (abstrakcija)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64285"/>
              <a:buAutoNum type="arabicPeriod"/>
            </a:pPr>
            <a:r>
              <a:rPr lang="sl-SI"/>
              <a:t>Načrtovati možne rešitve (algoritem, optimiranje, iskanje napak)</a:t>
            </a:r>
            <a:endParaRPr/>
          </a:p>
        </p:txBody>
      </p:sp>
      <p:sp>
        <p:nvSpPr>
          <p:cNvPr id="470" name="Google Shape;470;p68"/>
          <p:cNvSpPr txBox="1">
            <a:spLocks noGrp="1"/>
          </p:cNvSpPr>
          <p:nvPr>
            <p:ph type="body" idx="3"/>
          </p:nvPr>
        </p:nvSpPr>
        <p:spPr>
          <a:xfrm>
            <a:off x="3186925" y="1681175"/>
            <a:ext cx="2536200" cy="4275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/>
              <a:t>Znanstveni pristop</a:t>
            </a:r>
            <a:endParaRPr/>
          </a:p>
        </p:txBody>
      </p:sp>
      <p:sp>
        <p:nvSpPr>
          <p:cNvPr id="471" name="Google Shape;471;p68"/>
          <p:cNvSpPr txBox="1">
            <a:spLocks noGrp="1"/>
          </p:cNvSpPr>
          <p:nvPr>
            <p:ph type="body" idx="4"/>
          </p:nvPr>
        </p:nvSpPr>
        <p:spPr>
          <a:xfrm>
            <a:off x="3186925" y="2308875"/>
            <a:ext cx="2536200" cy="38808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Opazovanje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Postavljanje hipotez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Raziskava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Zaključki in ugotovitve</a:t>
            </a:r>
            <a:endParaRPr/>
          </a:p>
        </p:txBody>
      </p:sp>
      <p:sp>
        <p:nvSpPr>
          <p:cNvPr id="472" name="Google Shape;472;p68"/>
          <p:cNvSpPr txBox="1">
            <a:spLocks noGrp="1"/>
          </p:cNvSpPr>
          <p:nvPr>
            <p:ph type="body" idx="1"/>
          </p:nvPr>
        </p:nvSpPr>
        <p:spPr>
          <a:xfrm>
            <a:off x="5940525" y="1681175"/>
            <a:ext cx="2853000" cy="427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666"/>
              <a:buNone/>
            </a:pPr>
            <a:r>
              <a:rPr lang="sl-SI"/>
              <a:t>Učenje z raziskovanjem</a:t>
            </a:r>
            <a:endParaRPr/>
          </a:p>
        </p:txBody>
      </p:sp>
      <p:sp>
        <p:nvSpPr>
          <p:cNvPr id="473" name="Google Shape;473;p68"/>
          <p:cNvSpPr txBox="1">
            <a:spLocks noGrp="1"/>
          </p:cNvSpPr>
          <p:nvPr>
            <p:ph type="body" idx="2"/>
          </p:nvPr>
        </p:nvSpPr>
        <p:spPr>
          <a:xfrm>
            <a:off x="5940525" y="2308875"/>
            <a:ext cx="2853000" cy="38808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08610" algn="l" rtl="0">
              <a:spcBef>
                <a:spcPts val="1000"/>
              </a:spcBef>
              <a:spcAft>
                <a:spcPts val="0"/>
              </a:spcAft>
              <a:buSzPct val="64285"/>
              <a:buAutoNum type="arabicPeriod"/>
            </a:pPr>
            <a:r>
              <a:rPr lang="sl-SI"/>
              <a:t>Opredelitev problema in načrtovanje poskusa.</a:t>
            </a:r>
            <a:endParaRPr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64285"/>
              <a:buAutoNum type="arabicPeriod"/>
            </a:pPr>
            <a:r>
              <a:rPr lang="sl-SI"/>
              <a:t>Prepoznavanje predhodnih znanj in izkušenj, oblikovanje raziskovalnih vprašanj in postavljanje hipotez.</a:t>
            </a:r>
            <a:endParaRPr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64285"/>
              <a:buAutoNum type="arabicPeriod"/>
            </a:pPr>
            <a:r>
              <a:rPr lang="sl-SI"/>
              <a:t>Iskanje, dokumentiranje in delo s podatki (analiza, urejanje, prikaz, vrednotenje,).</a:t>
            </a:r>
            <a:endParaRPr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64285"/>
              <a:buAutoNum type="arabicPeriod"/>
            </a:pPr>
            <a:r>
              <a:rPr lang="sl-SI"/>
              <a:t>Rešitev problema in uporaba znanja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9"/>
          <p:cNvSpPr txBox="1">
            <a:spLocks noGrp="1"/>
          </p:cNvSpPr>
          <p:nvPr>
            <p:ph type="title"/>
          </p:nvPr>
        </p:nvSpPr>
        <p:spPr>
          <a:xfrm>
            <a:off x="119750" y="186350"/>
            <a:ext cx="8836500" cy="150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Kako podpreti učence pri izbiri in reševanju avtentičnega problema pri katerem razvijajo RM?</a:t>
            </a:r>
            <a:endParaRPr/>
          </a:p>
        </p:txBody>
      </p:sp>
      <p:sp>
        <p:nvSpPr>
          <p:cNvPr id="479" name="Google Shape;479;p69"/>
          <p:cNvSpPr txBox="1">
            <a:spLocks noGrp="1"/>
          </p:cNvSpPr>
          <p:nvPr>
            <p:ph type="body" idx="1"/>
          </p:nvPr>
        </p:nvSpPr>
        <p:spPr>
          <a:xfrm>
            <a:off x="24050" y="1825625"/>
            <a:ext cx="91440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Učencem posredovati temeljna vsebinska znanja in veščine, ki jih bodo potrebovali pri reševanju problema.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Učence podpreti pri programiranju naprave oz. dajanju navodil napravi.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Učencem pomagati izbrati takšen problem, ki ga bodo sposobni rešiti v predvidenem času.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Učence podpirati pri načrtovanju in spremljanju procesa.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Spodbujati sodelovanje učencev.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Če je možno vključiti zunanje uporabnike.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Načrtovati dovolj časa za proces reševanja problema.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Razmisliti o ocenjevanju procesa in kriterijih uspeha.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Narediti refleksijo opravljenega dela + vrstniško dajanje PI.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sl-SI"/>
              <a:t>Proslavljanje.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0"/>
          <p:cNvSpPr txBox="1">
            <a:spLocks noGrp="1"/>
          </p:cNvSpPr>
          <p:nvPr>
            <p:ph type="title"/>
          </p:nvPr>
        </p:nvSpPr>
        <p:spPr>
          <a:xfrm>
            <a:off x="119750" y="128700"/>
            <a:ext cx="8913600" cy="826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Kaj potrebujemo za razvijanje RM?</a:t>
            </a:r>
            <a:endParaRPr/>
          </a:p>
        </p:txBody>
      </p:sp>
      <p:sp>
        <p:nvSpPr>
          <p:cNvPr id="485" name="Google Shape;485;p70"/>
          <p:cNvSpPr txBox="1">
            <a:spLocks noGrp="1"/>
          </p:cNvSpPr>
          <p:nvPr>
            <p:ph type="body" idx="1"/>
          </p:nvPr>
        </p:nvSpPr>
        <p:spPr>
          <a:xfrm>
            <a:off x="153750" y="1512000"/>
            <a:ext cx="8836500" cy="322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l-SI"/>
              <a:t>RM vključeno v učne načrte (integrirano ali nov predmet?)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l-SI"/>
              <a:t>RM vključeno v programe bodočih učiteljev.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l-SI"/>
              <a:t>Stalno strokovno spopolnjevanje učiteljev za razvijanje RM.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l-SI"/>
              <a:t>Skupnost učiteljev za podporo pri razvijanju RM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l-SI"/>
              <a:t>Vodstvo, ki spodbuja in “podpira”.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/>
              <a:t>Hvala za pozornost!</a:t>
            </a:r>
            <a:endParaRPr/>
          </a:p>
        </p:txBody>
      </p:sp>
      <p:pic>
        <p:nvPicPr>
          <p:cNvPr id="491" name="Google Shape;49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500" y="1823999"/>
            <a:ext cx="3905400" cy="35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71"/>
          <p:cNvSpPr txBox="1"/>
          <p:nvPr/>
        </p:nvSpPr>
        <p:spPr>
          <a:xfrm>
            <a:off x="2695500" y="5548350"/>
            <a:ext cx="3905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300"/>
              <a:t>https://www.youtube.com/watch?v=xMzojQFyMo0</a:t>
            </a:r>
            <a:endParaRPr sz="1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330300" y="0"/>
            <a:ext cx="84834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>
                <a:solidFill>
                  <a:schemeClr val="dk2"/>
                </a:solidFill>
              </a:rPr>
              <a:t>Definicije računalniškega mišljenja I</a:t>
            </a:r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body" idx="1"/>
          </p:nvPr>
        </p:nvSpPr>
        <p:spPr>
          <a:xfrm>
            <a:off x="42750" y="925500"/>
            <a:ext cx="9058500" cy="56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2100" b="1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Jeannette Wing, ACM, 2006 in 2011</a:t>
            </a:r>
            <a:endParaRPr sz="2100" b="1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2000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"Računalniško mišljenje je miselni proces, povezan z oblikovanjem problemov in njihovih rešitev, tako da so rešitve predstavljene v obliki, ki jo lahko učinkovito izvede naprava ali orodje za obdelavo informacij."</a:t>
            </a:r>
            <a:r>
              <a:rPr lang="sl-SI" sz="20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sl-SI" sz="15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(“Computational thinking is the </a:t>
            </a:r>
            <a:r>
              <a:rPr lang="sl-SI" sz="1500" b="1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thought processes </a:t>
            </a:r>
            <a:r>
              <a:rPr lang="sl-SI" sz="15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involved in </a:t>
            </a:r>
            <a:r>
              <a:rPr lang="sl-SI" sz="1500" b="1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formulating problems and their solutions </a:t>
            </a:r>
            <a:r>
              <a:rPr lang="sl-SI" sz="15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so that the solutions are represented in a form that can be effectively carried out by an </a:t>
            </a:r>
            <a:r>
              <a:rPr lang="sl-SI" sz="1500" b="1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information-processing agent</a:t>
            </a:r>
            <a:r>
              <a:rPr lang="sl-SI" sz="15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”)</a:t>
            </a:r>
            <a:endParaRPr sz="15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2100" b="1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The Royal Society definition (2012) </a:t>
            </a:r>
            <a:endParaRPr sz="2000">
              <a:solidFill>
                <a:srgbClr val="0066C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1800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"Računalniško mišljenje je proces prepoznavanja vidikov računalništva v svetu, ki nas obdaja, ter uporaba orodij in tehnik računalništva za razumevanje in utemeljevanje naravnih in umetnih sistemov ter procesov." </a:t>
            </a:r>
            <a:r>
              <a:rPr lang="sl-SI" sz="15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(“Computational thinking is the process of </a:t>
            </a:r>
            <a:r>
              <a:rPr lang="sl-SI" sz="1500" b="1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recognising aspects of computation in the world </a:t>
            </a:r>
            <a:r>
              <a:rPr lang="sl-SI" sz="15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that surrounds us, and applying tools and techniques from Computer Science to understand and reason about both natural and artificial systems and processes”)</a:t>
            </a:r>
            <a:endParaRPr sz="11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>
            <a:spLocks noGrp="1"/>
          </p:cNvSpPr>
          <p:nvPr>
            <p:ph type="title"/>
          </p:nvPr>
        </p:nvSpPr>
        <p:spPr>
          <a:xfrm>
            <a:off x="321000" y="101000"/>
            <a:ext cx="8607900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000" b="1">
                <a:solidFill>
                  <a:schemeClr val="dk2"/>
                </a:solidFill>
              </a:rPr>
              <a:t>Definicije računalniškega mišljenja II</a:t>
            </a:r>
            <a:endParaRPr sz="4100"/>
          </a:p>
        </p:txBody>
      </p:sp>
      <p:sp>
        <p:nvSpPr>
          <p:cNvPr id="200" name="Google Shape;200;p31"/>
          <p:cNvSpPr txBox="1">
            <a:spLocks noGrp="1"/>
          </p:cNvSpPr>
          <p:nvPr>
            <p:ph type="body" idx="1"/>
          </p:nvPr>
        </p:nvSpPr>
        <p:spPr>
          <a:xfrm>
            <a:off x="0" y="625100"/>
            <a:ext cx="87138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2100" b="1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The Computer Science Teacher Association (CSTA) in International Society for Technology in Education (ISTE) sta pripravili nasledno definicijo:</a:t>
            </a:r>
            <a:endParaRPr sz="11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Google Shape;201;p31"/>
          <p:cNvSpPr txBox="1">
            <a:spLocks noGrp="1"/>
          </p:cNvSpPr>
          <p:nvPr>
            <p:ph type="body" idx="1"/>
          </p:nvPr>
        </p:nvSpPr>
        <p:spPr>
          <a:xfrm>
            <a:off x="6574650" y="1730450"/>
            <a:ext cx="2407200" cy="45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12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Computational Thinking is a problem-solving process that includes (but is not limited to) the following characteristics:</a:t>
            </a:r>
            <a:endParaRPr sz="12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900"/>
              <a:buFont typeface="Verdana"/>
              <a:buChar char="•"/>
            </a:pPr>
            <a:r>
              <a:rPr lang="sl-SI" sz="9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Formulating problems in a way that enables us to use a computer and other tools to help solve them</a:t>
            </a:r>
            <a:endParaRPr sz="9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900"/>
              <a:buFont typeface="Verdana"/>
              <a:buChar char="•"/>
            </a:pPr>
            <a:r>
              <a:rPr lang="sl-SI" sz="9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Logically organizing and analysing data</a:t>
            </a:r>
            <a:endParaRPr sz="9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900"/>
              <a:buFont typeface="Verdana"/>
              <a:buChar char="•"/>
            </a:pPr>
            <a:r>
              <a:rPr lang="sl-SI" sz="9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Representing data through abstractions such as models and simulations</a:t>
            </a:r>
            <a:endParaRPr sz="9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900"/>
              <a:buFont typeface="Verdana"/>
              <a:buChar char="•"/>
            </a:pPr>
            <a:r>
              <a:rPr lang="sl-SI" sz="9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Automating solutions through algorithmic thinking (a series of ordered steps)</a:t>
            </a:r>
            <a:endParaRPr sz="9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900"/>
              <a:buFont typeface="Verdana"/>
              <a:buChar char="•"/>
            </a:pPr>
            <a:r>
              <a:rPr lang="sl-SI" sz="9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Identifying, analysing, and implementing possible solutions with the goal of achieving the most efficient and effective combination of steps and resources</a:t>
            </a:r>
            <a:endParaRPr sz="9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900"/>
              <a:buFont typeface="Verdana"/>
              <a:buChar char="•"/>
            </a:pPr>
            <a:r>
              <a:rPr lang="sl-SI" sz="9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Generalizing and transferring this problem solving process to a wide variety of problems</a:t>
            </a:r>
            <a:endParaRPr sz="3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Google Shape;202;p31"/>
          <p:cNvSpPr txBox="1">
            <a:spLocks noGrp="1"/>
          </p:cNvSpPr>
          <p:nvPr>
            <p:ph type="body" idx="1"/>
          </p:nvPr>
        </p:nvSpPr>
        <p:spPr>
          <a:xfrm>
            <a:off x="0" y="1730450"/>
            <a:ext cx="6574800" cy="4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7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Računalniško razmišljanje je proces reševanja problemov, ki vključuje (vendar ni omejen na) naslednje značilnosti:</a:t>
            </a:r>
            <a:endParaRPr sz="17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1600"/>
              <a:buFont typeface="Verdana"/>
              <a:buChar char="•"/>
            </a:pPr>
            <a:r>
              <a:rPr lang="sl-SI" sz="16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zmožnost oblikovanja problemov na način, ki pri iskanju rešitev omogoča uporabo računalnikov in drugih orodij,</a:t>
            </a:r>
            <a:endParaRPr sz="16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1600"/>
              <a:buFont typeface="Verdana"/>
              <a:buChar char="•"/>
            </a:pPr>
            <a:r>
              <a:rPr lang="sl-SI" sz="16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zmožnost logičnega organiziranja in analize podatkov,</a:t>
            </a:r>
            <a:endParaRPr sz="16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1600"/>
              <a:buFont typeface="Verdana"/>
              <a:buChar char="•"/>
            </a:pPr>
            <a:r>
              <a:rPr lang="sl-SI" sz="16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zmožnost predstavitve podatkov s pomočjo abstraktnega mišljenja (modeli, simulacije),</a:t>
            </a:r>
            <a:endParaRPr sz="16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1600"/>
              <a:buFont typeface="Verdana"/>
              <a:buChar char="•"/>
            </a:pPr>
            <a:r>
              <a:rPr lang="sl-SI" sz="16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zmožnost avtomatizacije rešitev s pomočjo algoritmičnega mišljenja (zaporedje korakov),</a:t>
            </a:r>
            <a:endParaRPr sz="16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1600"/>
              <a:buFont typeface="Verdana"/>
              <a:buChar char="•"/>
            </a:pPr>
            <a:r>
              <a:rPr lang="sl-SI" sz="16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zmožnost  prepoznavanja,  analize  in  izvedbe  možnih  rešitev  problema  s ciljem ugotavljanja najučinkovitejše in najbolj uporabne kombinacije korakov za rešitev zastavljenega problema,</a:t>
            </a:r>
            <a:endParaRPr sz="16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97A0"/>
              </a:buClr>
              <a:buSzPts val="1600"/>
              <a:buFont typeface="Verdana"/>
              <a:buChar char="•"/>
            </a:pPr>
            <a:r>
              <a:rPr lang="sl-SI" sz="1600" i="1">
                <a:solidFill>
                  <a:srgbClr val="4597A0"/>
                </a:solidFill>
                <a:latin typeface="Verdana"/>
                <a:ea typeface="Verdana"/>
                <a:cs typeface="Verdana"/>
                <a:sym typeface="Verdana"/>
              </a:rPr>
              <a:t>zmožnost posplošitve in prenos konkretne rešitve zastavljenega problema na številne nove probleme.</a:t>
            </a:r>
            <a:endParaRPr sz="2400" i="1">
              <a:solidFill>
                <a:srgbClr val="4597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2791" y="1641812"/>
            <a:ext cx="4307681" cy="387191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>
            <a:spLocks noGrp="1"/>
          </p:cNvSpPr>
          <p:nvPr>
            <p:ph type="title"/>
          </p:nvPr>
        </p:nvSpPr>
        <p:spPr>
          <a:xfrm>
            <a:off x="457225" y="248262"/>
            <a:ext cx="8578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</a:pPr>
            <a:r>
              <a:rPr lang="sl-SI" sz="43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Kakšno razdaljo preteče hrček v 24 urah?</a:t>
            </a:r>
            <a:endParaRPr/>
          </a:p>
        </p:txBody>
      </p:sp>
      <p:sp>
        <p:nvSpPr>
          <p:cNvPr id="209" name="Google Shape;209;p32"/>
          <p:cNvSpPr txBox="1"/>
          <p:nvPr/>
        </p:nvSpPr>
        <p:spPr>
          <a:xfrm>
            <a:off x="4027516" y="5763975"/>
            <a:ext cx="1438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sl-SI" sz="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 slike:</a:t>
            </a:r>
            <a:r>
              <a:rPr lang="sl-SI" sz="800">
                <a:solidFill>
                  <a:schemeClr val="dk1"/>
                </a:solidFill>
              </a:rPr>
              <a:t> https://abc-zoo.si</a:t>
            </a:r>
            <a:endParaRPr sz="1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>
            <a:spLocks noGrp="1"/>
          </p:cNvSpPr>
          <p:nvPr>
            <p:ph type="title"/>
          </p:nvPr>
        </p:nvSpPr>
        <p:spPr>
          <a:xfrm>
            <a:off x="609600" y="366183"/>
            <a:ext cx="109728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3"/>
          <p:cNvSpPr txBox="1">
            <a:spLocks noGrp="1"/>
          </p:cNvSpPr>
          <p:nvPr>
            <p:ph type="body" idx="1"/>
          </p:nvPr>
        </p:nvSpPr>
        <p:spPr>
          <a:xfrm>
            <a:off x="609600" y="2133600"/>
            <a:ext cx="10972800" cy="56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413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None/>
            </a:pPr>
            <a:endParaRPr sz="3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417600"/>
            <a:ext cx="6172200" cy="3471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body" idx="1"/>
          </p:nvPr>
        </p:nvSpPr>
        <p:spPr>
          <a:xfrm>
            <a:off x="201900" y="375425"/>
            <a:ext cx="4835400" cy="42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41300" marR="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Char char="•"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Zaznavanje magneta in štetje prehodov.</a:t>
            </a:r>
            <a:endParaRPr/>
          </a:p>
          <a:p>
            <a:pPr marL="241300" marR="0" lvl="0" indent="-2349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"/>
              <a:buChar char="•"/>
            </a:pP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Množenje št. prehodov </a:t>
            </a:r>
            <a:r>
              <a:rPr lang="sl-SI" sz="3700">
                <a:solidFill>
                  <a:schemeClr val="dk1"/>
                </a:solidFill>
              </a:rPr>
              <a:t>z obsegom </a:t>
            </a:r>
            <a:r>
              <a:rPr lang="sl-SI" sz="37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kolesa.</a:t>
            </a:r>
            <a:endParaRPr/>
          </a:p>
        </p:txBody>
      </p:sp>
      <p:pic>
        <p:nvPicPr>
          <p:cNvPr id="222" name="Google Shape;22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5368" y="375425"/>
            <a:ext cx="2425303" cy="4385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Officeova t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1287</Words>
  <Application>Microsoft Office PowerPoint</Application>
  <PresentationFormat>Diaprojekcija na zaslonu (4:3)</PresentationFormat>
  <Paragraphs>161</Paragraphs>
  <Slides>46</Slides>
  <Notes>46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46</vt:i4>
      </vt:variant>
    </vt:vector>
  </HeadingPairs>
  <TitlesOfParts>
    <vt:vector size="50" baseType="lpstr">
      <vt:lpstr>Arial</vt:lpstr>
      <vt:lpstr>Calibri</vt:lpstr>
      <vt:lpstr>Verdana</vt:lpstr>
      <vt:lpstr>Officeova tema</vt:lpstr>
      <vt:lpstr>PowerPointova predstavitev</vt:lpstr>
      <vt:lpstr>Kako razvijati računalniško mišljenje pri reševanju problemov</vt:lpstr>
      <vt:lpstr>Kulturne in druge spremembe</vt:lpstr>
      <vt:lpstr>PowerPointova predstavitev</vt:lpstr>
      <vt:lpstr>Definicije računalniškega mišljenja I</vt:lpstr>
      <vt:lpstr>Definicije računalniškega mišljenja II</vt:lpstr>
      <vt:lpstr>Kakšno razdaljo preteče hrček v 24 urah?</vt:lpstr>
      <vt:lpstr>PowerPointova predstavitev</vt:lpstr>
      <vt:lpstr>PowerPointova predstavitev</vt:lpstr>
      <vt:lpstr>Računalniško mišljenje je domena vseh znanosti</vt:lpstr>
      <vt:lpstr>PowerPointova predstavitev</vt:lpstr>
      <vt:lpstr>Pomembni elementi računalniškega mišljenja</vt:lpstr>
      <vt:lpstr>Dekompozicija</vt:lpstr>
      <vt:lpstr>Sestavljanje - puzzle</vt:lpstr>
      <vt:lpstr>1. korak</vt:lpstr>
      <vt:lpstr>2. korak</vt:lpstr>
      <vt:lpstr>3. korak </vt:lpstr>
      <vt:lpstr>4. korak</vt:lpstr>
      <vt:lpstr>5. korak</vt:lpstr>
      <vt:lpstr>Primeri kjer moramo uporabiti dekompozicijo</vt:lpstr>
      <vt:lpstr>Primeri kjer moramo uporabiti dekompozicijo</vt:lpstr>
      <vt:lpstr>Primeri kjer moramo uporabiti dekompozicijo</vt:lpstr>
      <vt:lpstr>Primeri kjer moramo uporabiti dekompozicijo</vt:lpstr>
      <vt:lpstr>Primeri kjer moramo uporabiti dekompozicijo</vt:lpstr>
      <vt:lpstr>Primeri kjer moramo uporabiti dekompozicijo</vt:lpstr>
      <vt:lpstr>Prepoznavanje vzorcev</vt:lpstr>
      <vt:lpstr>Skupne značilnosti</vt:lpstr>
      <vt:lpstr>Robozzle.com        Pišek</vt:lpstr>
      <vt:lpstr>Primeri nalog s prepoznavo vzorcev</vt:lpstr>
      <vt:lpstr>Ponavljanje - zanke</vt:lpstr>
      <vt:lpstr>Abstrakcija</vt:lpstr>
      <vt:lpstr>Iz točke A do točke B</vt:lpstr>
      <vt:lpstr>Iz točke A do točke B</vt:lpstr>
      <vt:lpstr>Dejavnosti za razvijanje abstrakcije?</vt:lpstr>
      <vt:lpstr>Algoritem</vt:lpstr>
      <vt:lpstr>Posploševanje (generalizacija)</vt:lpstr>
      <vt:lpstr>Modeliranje</vt:lpstr>
      <vt:lpstr>Modeliranje</vt:lpstr>
      <vt:lpstr>Kaj je pomembno pri razvijanju računalniškega mišljenja?</vt:lpstr>
      <vt:lpstr>PowerPointova predstavitev</vt:lpstr>
      <vt:lpstr>Športni karton - tapkanje</vt:lpstr>
      <vt:lpstr>Merjenje hitrosti avtomobila s svetlobnim stikalom</vt:lpstr>
      <vt:lpstr>Ali začenjamo čisto od začetka?</vt:lpstr>
      <vt:lpstr>Kako podpreti učence pri izbiri in reševanju avtentičnega problema pri katerem razvijajo RM?</vt:lpstr>
      <vt:lpstr>Kaj potrebujemo za razvijanje RM?</vt:lpstr>
      <vt:lpstr>Hvala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cp:lastModifiedBy>Saša Krajšek</cp:lastModifiedBy>
  <cp:revision>4</cp:revision>
  <dcterms:modified xsi:type="dcterms:W3CDTF">2021-11-02T12:57:29Z</dcterms:modified>
</cp:coreProperties>
</file>