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4"/>
  </p:sldMasterIdLst>
  <p:notesMasterIdLst>
    <p:notesMasterId r:id="rId29"/>
  </p:notesMasterIdLst>
  <p:sldIdLst>
    <p:sldId id="314" r:id="rId5"/>
    <p:sldId id="315" r:id="rId6"/>
    <p:sldId id="337" r:id="rId7"/>
    <p:sldId id="293" r:id="rId8"/>
    <p:sldId id="256" r:id="rId9"/>
    <p:sldId id="320" r:id="rId10"/>
    <p:sldId id="321" r:id="rId11"/>
    <p:sldId id="334" r:id="rId12"/>
    <p:sldId id="325" r:id="rId13"/>
    <p:sldId id="327" r:id="rId14"/>
    <p:sldId id="335" r:id="rId15"/>
    <p:sldId id="336" r:id="rId16"/>
    <p:sldId id="332" r:id="rId17"/>
    <p:sldId id="333" r:id="rId18"/>
    <p:sldId id="326" r:id="rId19"/>
    <p:sldId id="329" r:id="rId20"/>
    <p:sldId id="339" r:id="rId21"/>
    <p:sldId id="328" r:id="rId22"/>
    <p:sldId id="290" r:id="rId23"/>
    <p:sldId id="302" r:id="rId24"/>
    <p:sldId id="301" r:id="rId25"/>
    <p:sldId id="303" r:id="rId26"/>
    <p:sldId id="306" r:id="rId27"/>
    <p:sldId id="307" r:id="rId2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87B69B-98A6-3793-027B-FD2DAD484277}" v="1" dt="2023-08-29T06:48:06.220"/>
    <p1510:client id="{0E3762EA-6EAC-D96E-D0DF-1D6F082FF270}" v="1" dt="2023-09-07T08:29:00.690"/>
    <p1510:client id="{478F5BFC-673F-05A0-D7E7-7E0E4790C5A7}" v="122" dt="2023-08-29T06:46:35.744"/>
    <p1510:client id="{A4376620-F56E-9690-48EB-67CE422E2A16}" v="1" dt="2023-09-25T09:43:09.304"/>
    <p1510:client id="{CB8709AC-17B2-DF7C-6EA3-D56C930B94FB}" v="1" dt="2023-09-12T09:31:02.2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8504" autoAdjust="0"/>
  </p:normalViewPr>
  <p:slideViewPr>
    <p:cSldViewPr snapToGrid="0">
      <p:cViewPr varScale="1">
        <p:scale>
          <a:sx n="73" d="100"/>
          <a:sy n="73" d="100"/>
        </p:scale>
        <p:origin x="149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1EA628-EE6F-4FE5-890D-E12625E545AB}" type="doc">
      <dgm:prSet loTypeId="urn:microsoft.com/office/officeart/2005/8/layout/cycle2" loCatId="cycle" qsTypeId="urn:microsoft.com/office/officeart/2005/8/quickstyle/simple1" qsCatId="simple" csTypeId="urn:microsoft.com/office/officeart/2005/8/colors/accent1_3" csCatId="accent1" phldr="1"/>
      <dgm:spPr/>
    </dgm:pt>
    <dgm:pt modelId="{BD9008EF-D7D7-4A7F-B7C0-1B45DCD90FE5}">
      <dgm:prSet phldrT="[besedilo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2000" b="1" dirty="0">
              <a:solidFill>
                <a:schemeClr val="tx1"/>
              </a:solidFill>
            </a:rPr>
            <a:t>Kje smo, kam želimo? Kaj bi radi dosegli?</a:t>
          </a:r>
        </a:p>
      </dgm:t>
    </dgm:pt>
    <dgm:pt modelId="{C173695D-C440-4D16-81AB-9C1BBB914DB3}" type="parTrans" cxnId="{1EC7CB62-0B8A-4C8E-B45F-E934D659EFE6}">
      <dgm:prSet/>
      <dgm:spPr/>
      <dgm:t>
        <a:bodyPr/>
        <a:lstStyle/>
        <a:p>
          <a:endParaRPr lang="sl-SI"/>
        </a:p>
      </dgm:t>
    </dgm:pt>
    <dgm:pt modelId="{F9DC164C-E217-4CFE-B1F4-F9C7CEF178AB}" type="sibTrans" cxnId="{1EC7CB62-0B8A-4C8E-B45F-E934D659EFE6}">
      <dgm:prSet/>
      <dgm:spPr/>
      <dgm:t>
        <a:bodyPr/>
        <a:lstStyle/>
        <a:p>
          <a:endParaRPr lang="sl-SI"/>
        </a:p>
      </dgm:t>
    </dgm:pt>
    <dgm:pt modelId="{5E355C16-665A-4DE0-8805-D9FB4DBC802B}">
      <dgm:prSet phldrT="[besedilo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1800" b="1" dirty="0">
              <a:solidFill>
                <a:schemeClr val="tx1"/>
              </a:solidFill>
            </a:rPr>
            <a:t>Kako bomo načrtovali dejavnosti v VIZ?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1800" b="1" dirty="0">
              <a:solidFill>
                <a:schemeClr val="tx1"/>
              </a:solidFill>
            </a:rPr>
            <a:t> Koga bomo vključili …? </a:t>
          </a:r>
        </a:p>
        <a:p>
          <a:endParaRPr lang="sl-SI" sz="1400" dirty="0"/>
        </a:p>
      </dgm:t>
    </dgm:pt>
    <dgm:pt modelId="{5DBFDB02-5A01-4674-9B41-29D906C26D69}" type="parTrans" cxnId="{F4B31344-77F3-44FB-8588-A22E174ED3DA}">
      <dgm:prSet/>
      <dgm:spPr/>
      <dgm:t>
        <a:bodyPr/>
        <a:lstStyle/>
        <a:p>
          <a:endParaRPr lang="sl-SI"/>
        </a:p>
      </dgm:t>
    </dgm:pt>
    <dgm:pt modelId="{9EDC0632-3C64-4E5E-95DF-3B35BF627C48}" type="sibTrans" cxnId="{F4B31344-77F3-44FB-8588-A22E174ED3DA}">
      <dgm:prSet/>
      <dgm:spPr/>
      <dgm:t>
        <a:bodyPr/>
        <a:lstStyle/>
        <a:p>
          <a:endParaRPr lang="sl-SI"/>
        </a:p>
      </dgm:t>
    </dgm:pt>
    <dgm:pt modelId="{83F0F8BD-B0BF-4BA6-9EA5-8DBEC84C63E8}">
      <dgm:prSet phldrT="[besedilo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sl-SI" sz="2000" b="1" dirty="0">
            <a:solidFill>
              <a:schemeClr val="tx1"/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2000" b="1" dirty="0">
              <a:solidFill>
                <a:schemeClr val="tx1"/>
              </a:solidFill>
            </a:rPr>
            <a:t>Kako bomo vedeli, da smo dosegli zastavljene cilje?</a:t>
          </a:r>
        </a:p>
        <a:p>
          <a:endParaRPr lang="sl-SI" sz="2000" b="1" dirty="0"/>
        </a:p>
      </dgm:t>
    </dgm:pt>
    <dgm:pt modelId="{7736BC95-1953-482A-A218-8715DABEDB36}" type="parTrans" cxnId="{8A5A5803-20BC-4B40-90FB-BDF435D791CF}">
      <dgm:prSet/>
      <dgm:spPr/>
      <dgm:t>
        <a:bodyPr/>
        <a:lstStyle/>
        <a:p>
          <a:endParaRPr lang="sl-SI"/>
        </a:p>
      </dgm:t>
    </dgm:pt>
    <dgm:pt modelId="{6173EB17-6FCB-45F8-A7A8-64E61A597290}" type="sibTrans" cxnId="{8A5A5803-20BC-4B40-90FB-BDF435D791CF}">
      <dgm:prSet/>
      <dgm:spPr/>
      <dgm:t>
        <a:bodyPr/>
        <a:lstStyle/>
        <a:p>
          <a:endParaRPr lang="sl-SI"/>
        </a:p>
      </dgm:t>
    </dgm:pt>
    <dgm:pt modelId="{311AB200-C3F5-4D8B-88BD-5D0082926923}">
      <dgm:prSet custT="1"/>
      <dgm:spPr/>
      <dgm:t>
        <a:bodyPr/>
        <a:lstStyle/>
        <a:p>
          <a:pPr marL="0" lvl="0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dirty="0">
              <a:solidFill>
                <a:schemeClr val="tx1"/>
              </a:solidFill>
            </a:rPr>
            <a:t>Kako bomo spremljali , evalvirali učinke načrtovanih aktivnosti? </a:t>
          </a:r>
          <a:endParaRPr lang="sl-SI" sz="2000" dirty="0">
            <a:solidFill>
              <a:schemeClr val="tx1"/>
            </a:solidFill>
          </a:endParaRPr>
        </a:p>
      </dgm:t>
    </dgm:pt>
    <dgm:pt modelId="{D8525762-196C-4242-B461-5BDF3E5C9986}" type="parTrans" cxnId="{54F1DC0B-0EEB-4D89-9F37-55A0E99105B9}">
      <dgm:prSet/>
      <dgm:spPr/>
      <dgm:t>
        <a:bodyPr/>
        <a:lstStyle/>
        <a:p>
          <a:endParaRPr lang="sl-SI"/>
        </a:p>
      </dgm:t>
    </dgm:pt>
    <dgm:pt modelId="{5CD3B4F6-0C86-4924-8994-DAD0D3D14DC8}" type="sibTrans" cxnId="{54F1DC0B-0EEB-4D89-9F37-55A0E99105B9}">
      <dgm:prSet/>
      <dgm:spPr/>
      <dgm:t>
        <a:bodyPr/>
        <a:lstStyle/>
        <a:p>
          <a:endParaRPr lang="sl-SI"/>
        </a:p>
      </dgm:t>
    </dgm:pt>
    <dgm:pt modelId="{720EC92A-0E35-4DC7-8907-967AB97F1353}" type="pres">
      <dgm:prSet presAssocID="{F41EA628-EE6F-4FE5-890D-E12625E545AB}" presName="cycle" presStyleCnt="0">
        <dgm:presLayoutVars>
          <dgm:dir/>
          <dgm:resizeHandles val="exact"/>
        </dgm:presLayoutVars>
      </dgm:prSet>
      <dgm:spPr/>
    </dgm:pt>
    <dgm:pt modelId="{059913B1-1A6E-4B1D-8DA5-A795F2C8B941}" type="pres">
      <dgm:prSet presAssocID="{BD9008EF-D7D7-4A7F-B7C0-1B45DCD90FE5}" presName="node" presStyleLbl="node1" presStyleIdx="0" presStyleCnt="4" custScaleX="126913" custScaleY="133806">
        <dgm:presLayoutVars>
          <dgm:bulletEnabled val="1"/>
        </dgm:presLayoutVars>
      </dgm:prSet>
      <dgm:spPr/>
    </dgm:pt>
    <dgm:pt modelId="{A852607F-91E2-4079-AC78-11DABCCEBFDE}" type="pres">
      <dgm:prSet presAssocID="{F9DC164C-E217-4CFE-B1F4-F9C7CEF178AB}" presName="sibTrans" presStyleLbl="sibTrans2D1" presStyleIdx="0" presStyleCnt="4" custScaleX="195626" custLinFactNeighborX="99295" custLinFactNeighborY="-45299"/>
      <dgm:spPr/>
    </dgm:pt>
    <dgm:pt modelId="{D020E1F0-785F-4903-B3A9-2E40C81D777F}" type="pres">
      <dgm:prSet presAssocID="{F9DC164C-E217-4CFE-B1F4-F9C7CEF178AB}" presName="connectorText" presStyleLbl="sibTrans2D1" presStyleIdx="0" presStyleCnt="4"/>
      <dgm:spPr/>
    </dgm:pt>
    <dgm:pt modelId="{3D339F30-7DFD-4942-B5A7-93C74C770B22}" type="pres">
      <dgm:prSet presAssocID="{5E355C16-665A-4DE0-8805-D9FB4DBC802B}" presName="node" presStyleLbl="node1" presStyleIdx="1" presStyleCnt="4" custScaleX="147234" custScaleY="131318" custRadScaleRad="113008" custRadScaleInc="9767">
        <dgm:presLayoutVars>
          <dgm:bulletEnabled val="1"/>
        </dgm:presLayoutVars>
      </dgm:prSet>
      <dgm:spPr/>
    </dgm:pt>
    <dgm:pt modelId="{8028A845-B8E3-448C-AA00-FCEB97C3B239}" type="pres">
      <dgm:prSet presAssocID="{9EDC0632-3C64-4E5E-95DF-3B35BF627C48}" presName="sibTrans" presStyleLbl="sibTrans2D1" presStyleIdx="1" presStyleCnt="4" custScaleX="267044" custLinFactX="69803" custLinFactNeighborX="100000" custLinFactNeighborY="76316"/>
      <dgm:spPr/>
    </dgm:pt>
    <dgm:pt modelId="{47D28942-828B-43B6-B8C7-FB968060F6BC}" type="pres">
      <dgm:prSet presAssocID="{9EDC0632-3C64-4E5E-95DF-3B35BF627C48}" presName="connectorText" presStyleLbl="sibTrans2D1" presStyleIdx="1" presStyleCnt="4"/>
      <dgm:spPr/>
    </dgm:pt>
    <dgm:pt modelId="{B6F3D79F-A5B3-4D18-9677-A739720FF4B8}" type="pres">
      <dgm:prSet presAssocID="{311AB200-C3F5-4D8B-88BD-5D0082926923}" presName="node" presStyleLbl="node1" presStyleIdx="2" presStyleCnt="4" custScaleX="127706" custScaleY="128895">
        <dgm:presLayoutVars>
          <dgm:bulletEnabled val="1"/>
        </dgm:presLayoutVars>
      </dgm:prSet>
      <dgm:spPr/>
    </dgm:pt>
    <dgm:pt modelId="{444AA054-A682-45B6-B596-2A1194CD0031}" type="pres">
      <dgm:prSet presAssocID="{5CD3B4F6-0C86-4924-8994-DAD0D3D14DC8}" presName="sibTrans" presStyleLbl="sibTrans2D1" presStyleIdx="2" presStyleCnt="4" custScaleX="254894" custLinFactX="-100000" custLinFactNeighborX="-161604" custLinFactNeighborY="65230"/>
      <dgm:spPr/>
    </dgm:pt>
    <dgm:pt modelId="{40C9CF18-23DD-4B25-9451-89EBB04CB3FF}" type="pres">
      <dgm:prSet presAssocID="{5CD3B4F6-0C86-4924-8994-DAD0D3D14DC8}" presName="connectorText" presStyleLbl="sibTrans2D1" presStyleIdx="2" presStyleCnt="4"/>
      <dgm:spPr/>
    </dgm:pt>
    <dgm:pt modelId="{1792F191-D99A-4BEB-88A2-CE0B0BF559C2}" type="pres">
      <dgm:prSet presAssocID="{83F0F8BD-B0BF-4BA6-9EA5-8DBEC84C63E8}" presName="node" presStyleLbl="node1" presStyleIdx="3" presStyleCnt="4" custScaleX="133387" custScaleY="129464" custRadScaleRad="96710" custRadScaleInc="-2421">
        <dgm:presLayoutVars>
          <dgm:bulletEnabled val="1"/>
        </dgm:presLayoutVars>
      </dgm:prSet>
      <dgm:spPr/>
    </dgm:pt>
    <dgm:pt modelId="{460C8601-8EE1-4A84-B286-DF29DF39D334}" type="pres">
      <dgm:prSet presAssocID="{6173EB17-6FCB-45F8-A7A8-64E61A597290}" presName="sibTrans" presStyleLbl="sibTrans2D1" presStyleIdx="3" presStyleCnt="4" custScaleX="397341" custLinFactX="-100000" custLinFactY="-2420" custLinFactNeighborX="-192270" custLinFactNeighborY="-100000"/>
      <dgm:spPr/>
    </dgm:pt>
    <dgm:pt modelId="{DF14D929-595D-42A7-AEC4-38CE3AB1783D}" type="pres">
      <dgm:prSet presAssocID="{6173EB17-6FCB-45F8-A7A8-64E61A597290}" presName="connectorText" presStyleLbl="sibTrans2D1" presStyleIdx="3" presStyleCnt="4"/>
      <dgm:spPr/>
    </dgm:pt>
  </dgm:ptLst>
  <dgm:cxnLst>
    <dgm:cxn modelId="{9BF30201-2AFA-42BA-B746-17C5DAA6C581}" type="presOf" srcId="{F41EA628-EE6F-4FE5-890D-E12625E545AB}" destId="{720EC92A-0E35-4DC7-8907-967AB97F1353}" srcOrd="0" destOrd="0" presId="urn:microsoft.com/office/officeart/2005/8/layout/cycle2"/>
    <dgm:cxn modelId="{8A5A5803-20BC-4B40-90FB-BDF435D791CF}" srcId="{F41EA628-EE6F-4FE5-890D-E12625E545AB}" destId="{83F0F8BD-B0BF-4BA6-9EA5-8DBEC84C63E8}" srcOrd="3" destOrd="0" parTransId="{7736BC95-1953-482A-A218-8715DABEDB36}" sibTransId="{6173EB17-6FCB-45F8-A7A8-64E61A597290}"/>
    <dgm:cxn modelId="{54F1DC0B-0EEB-4D89-9F37-55A0E99105B9}" srcId="{F41EA628-EE6F-4FE5-890D-E12625E545AB}" destId="{311AB200-C3F5-4D8B-88BD-5D0082926923}" srcOrd="2" destOrd="0" parTransId="{D8525762-196C-4242-B461-5BDF3E5C9986}" sibTransId="{5CD3B4F6-0C86-4924-8994-DAD0D3D14DC8}"/>
    <dgm:cxn modelId="{9AB6D928-E707-4631-8677-EADECBC4EFB2}" type="presOf" srcId="{F9DC164C-E217-4CFE-B1F4-F9C7CEF178AB}" destId="{A852607F-91E2-4079-AC78-11DABCCEBFDE}" srcOrd="0" destOrd="0" presId="urn:microsoft.com/office/officeart/2005/8/layout/cycle2"/>
    <dgm:cxn modelId="{CD6CDA32-7691-4061-929F-D0C3C2FF23E6}" type="presOf" srcId="{BD9008EF-D7D7-4A7F-B7C0-1B45DCD90FE5}" destId="{059913B1-1A6E-4B1D-8DA5-A795F2C8B941}" srcOrd="0" destOrd="0" presId="urn:microsoft.com/office/officeart/2005/8/layout/cycle2"/>
    <dgm:cxn modelId="{1EC7CB62-0B8A-4C8E-B45F-E934D659EFE6}" srcId="{F41EA628-EE6F-4FE5-890D-E12625E545AB}" destId="{BD9008EF-D7D7-4A7F-B7C0-1B45DCD90FE5}" srcOrd="0" destOrd="0" parTransId="{C173695D-C440-4D16-81AB-9C1BBB914DB3}" sibTransId="{F9DC164C-E217-4CFE-B1F4-F9C7CEF178AB}"/>
    <dgm:cxn modelId="{0CBCFE43-52A5-44FF-85D1-C47D19E2B8EB}" type="presOf" srcId="{311AB200-C3F5-4D8B-88BD-5D0082926923}" destId="{B6F3D79F-A5B3-4D18-9677-A739720FF4B8}" srcOrd="0" destOrd="0" presId="urn:microsoft.com/office/officeart/2005/8/layout/cycle2"/>
    <dgm:cxn modelId="{F4B31344-77F3-44FB-8588-A22E174ED3DA}" srcId="{F41EA628-EE6F-4FE5-890D-E12625E545AB}" destId="{5E355C16-665A-4DE0-8805-D9FB4DBC802B}" srcOrd="1" destOrd="0" parTransId="{5DBFDB02-5A01-4674-9B41-29D906C26D69}" sibTransId="{9EDC0632-3C64-4E5E-95DF-3B35BF627C48}"/>
    <dgm:cxn modelId="{2A8DA877-2179-41BF-BCD7-312ECB298D65}" type="presOf" srcId="{5CD3B4F6-0C86-4924-8994-DAD0D3D14DC8}" destId="{444AA054-A682-45B6-B596-2A1194CD0031}" srcOrd="0" destOrd="0" presId="urn:microsoft.com/office/officeart/2005/8/layout/cycle2"/>
    <dgm:cxn modelId="{FE7D1496-7734-446F-829B-66D8FB5F10CF}" type="presOf" srcId="{83F0F8BD-B0BF-4BA6-9EA5-8DBEC84C63E8}" destId="{1792F191-D99A-4BEB-88A2-CE0B0BF559C2}" srcOrd="0" destOrd="0" presId="urn:microsoft.com/office/officeart/2005/8/layout/cycle2"/>
    <dgm:cxn modelId="{761FD59E-E006-4610-B124-F4736B37FB5F}" type="presOf" srcId="{9EDC0632-3C64-4E5E-95DF-3B35BF627C48}" destId="{47D28942-828B-43B6-B8C7-FB968060F6BC}" srcOrd="1" destOrd="0" presId="urn:microsoft.com/office/officeart/2005/8/layout/cycle2"/>
    <dgm:cxn modelId="{BD1815A8-5BA7-433D-A751-6483A53A82C2}" type="presOf" srcId="{6173EB17-6FCB-45F8-A7A8-64E61A597290}" destId="{DF14D929-595D-42A7-AEC4-38CE3AB1783D}" srcOrd="1" destOrd="0" presId="urn:microsoft.com/office/officeart/2005/8/layout/cycle2"/>
    <dgm:cxn modelId="{509A54B1-89B0-47CD-A3F6-3F900DCD437A}" type="presOf" srcId="{9EDC0632-3C64-4E5E-95DF-3B35BF627C48}" destId="{8028A845-B8E3-448C-AA00-FCEB97C3B239}" srcOrd="0" destOrd="0" presId="urn:microsoft.com/office/officeart/2005/8/layout/cycle2"/>
    <dgm:cxn modelId="{926B02B2-8895-455F-A9B0-81B5769903EE}" type="presOf" srcId="{5E355C16-665A-4DE0-8805-D9FB4DBC802B}" destId="{3D339F30-7DFD-4942-B5A7-93C74C770B22}" srcOrd="0" destOrd="0" presId="urn:microsoft.com/office/officeart/2005/8/layout/cycle2"/>
    <dgm:cxn modelId="{C93C8AC5-F84B-40D0-9599-1B4F2C73E226}" type="presOf" srcId="{6173EB17-6FCB-45F8-A7A8-64E61A597290}" destId="{460C8601-8EE1-4A84-B286-DF29DF39D334}" srcOrd="0" destOrd="0" presId="urn:microsoft.com/office/officeart/2005/8/layout/cycle2"/>
    <dgm:cxn modelId="{10754ED6-F17D-4606-9E10-6192EA61B9A5}" type="presOf" srcId="{F9DC164C-E217-4CFE-B1F4-F9C7CEF178AB}" destId="{D020E1F0-785F-4903-B3A9-2E40C81D777F}" srcOrd="1" destOrd="0" presId="urn:microsoft.com/office/officeart/2005/8/layout/cycle2"/>
    <dgm:cxn modelId="{71F747EA-F181-475A-81FF-44304549F790}" type="presOf" srcId="{5CD3B4F6-0C86-4924-8994-DAD0D3D14DC8}" destId="{40C9CF18-23DD-4B25-9451-89EBB04CB3FF}" srcOrd="1" destOrd="0" presId="urn:microsoft.com/office/officeart/2005/8/layout/cycle2"/>
    <dgm:cxn modelId="{606E9A3A-2520-41F2-A751-5EFAD9A402E1}" type="presParOf" srcId="{720EC92A-0E35-4DC7-8907-967AB97F1353}" destId="{059913B1-1A6E-4B1D-8DA5-A795F2C8B941}" srcOrd="0" destOrd="0" presId="urn:microsoft.com/office/officeart/2005/8/layout/cycle2"/>
    <dgm:cxn modelId="{1BA5C5FB-B097-436C-83EE-D4FD684565E4}" type="presParOf" srcId="{720EC92A-0E35-4DC7-8907-967AB97F1353}" destId="{A852607F-91E2-4079-AC78-11DABCCEBFDE}" srcOrd="1" destOrd="0" presId="urn:microsoft.com/office/officeart/2005/8/layout/cycle2"/>
    <dgm:cxn modelId="{D7144DE1-0B62-4FC4-9E1D-DF36A9F7542A}" type="presParOf" srcId="{A852607F-91E2-4079-AC78-11DABCCEBFDE}" destId="{D020E1F0-785F-4903-B3A9-2E40C81D777F}" srcOrd="0" destOrd="0" presId="urn:microsoft.com/office/officeart/2005/8/layout/cycle2"/>
    <dgm:cxn modelId="{8C4F7972-A450-4F44-AD2B-B3AE00497631}" type="presParOf" srcId="{720EC92A-0E35-4DC7-8907-967AB97F1353}" destId="{3D339F30-7DFD-4942-B5A7-93C74C770B22}" srcOrd="2" destOrd="0" presId="urn:microsoft.com/office/officeart/2005/8/layout/cycle2"/>
    <dgm:cxn modelId="{A9284D4B-38AA-40F5-9DEF-5D3585691C7D}" type="presParOf" srcId="{720EC92A-0E35-4DC7-8907-967AB97F1353}" destId="{8028A845-B8E3-448C-AA00-FCEB97C3B239}" srcOrd="3" destOrd="0" presId="urn:microsoft.com/office/officeart/2005/8/layout/cycle2"/>
    <dgm:cxn modelId="{F7B804B2-85EA-4EAF-9C7F-931C7A607785}" type="presParOf" srcId="{8028A845-B8E3-448C-AA00-FCEB97C3B239}" destId="{47D28942-828B-43B6-B8C7-FB968060F6BC}" srcOrd="0" destOrd="0" presId="urn:microsoft.com/office/officeart/2005/8/layout/cycle2"/>
    <dgm:cxn modelId="{05EDCF8C-3C21-4343-841B-2A6403094102}" type="presParOf" srcId="{720EC92A-0E35-4DC7-8907-967AB97F1353}" destId="{B6F3D79F-A5B3-4D18-9677-A739720FF4B8}" srcOrd="4" destOrd="0" presId="urn:microsoft.com/office/officeart/2005/8/layout/cycle2"/>
    <dgm:cxn modelId="{C93C9CAB-B96D-4B3C-A08E-13D6643B4553}" type="presParOf" srcId="{720EC92A-0E35-4DC7-8907-967AB97F1353}" destId="{444AA054-A682-45B6-B596-2A1194CD0031}" srcOrd="5" destOrd="0" presId="urn:microsoft.com/office/officeart/2005/8/layout/cycle2"/>
    <dgm:cxn modelId="{E8C49524-30B7-403B-AAE2-893A3F169441}" type="presParOf" srcId="{444AA054-A682-45B6-B596-2A1194CD0031}" destId="{40C9CF18-23DD-4B25-9451-89EBB04CB3FF}" srcOrd="0" destOrd="0" presId="urn:microsoft.com/office/officeart/2005/8/layout/cycle2"/>
    <dgm:cxn modelId="{9ABC73AC-D033-4AAC-8879-0FDA69568B45}" type="presParOf" srcId="{720EC92A-0E35-4DC7-8907-967AB97F1353}" destId="{1792F191-D99A-4BEB-88A2-CE0B0BF559C2}" srcOrd="6" destOrd="0" presId="urn:microsoft.com/office/officeart/2005/8/layout/cycle2"/>
    <dgm:cxn modelId="{22205C53-E0D8-431A-8B84-0D50BC7B0E22}" type="presParOf" srcId="{720EC92A-0E35-4DC7-8907-967AB97F1353}" destId="{460C8601-8EE1-4A84-B286-DF29DF39D334}" srcOrd="7" destOrd="0" presId="urn:microsoft.com/office/officeart/2005/8/layout/cycle2"/>
    <dgm:cxn modelId="{2FE3DB8B-FBB3-43B7-9555-379E3E0FB4C7}" type="presParOf" srcId="{460C8601-8EE1-4A84-B286-DF29DF39D334}" destId="{DF14D929-595D-42A7-AEC4-38CE3AB1783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32ED75-AEFD-4B9A-A208-6D5435089E71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F29C36BF-CD1C-462D-8898-F7D543612039}">
      <dgm:prSet phldrT="[besedilo]"/>
      <dgm:spPr/>
      <dgm:t>
        <a:bodyPr/>
        <a:lstStyle/>
        <a:p>
          <a:r>
            <a:rPr lang="sl-SI" b="1" dirty="0">
              <a:solidFill>
                <a:schemeClr val="tx1"/>
              </a:solidFill>
            </a:rPr>
            <a:t>ODNOSNE IN SODELOVALNE SPRETNOSTI</a:t>
          </a:r>
        </a:p>
      </dgm:t>
    </dgm:pt>
    <dgm:pt modelId="{C9490C17-5D41-4DD2-AD77-94A8AEC50D3A}" type="parTrans" cxnId="{AD23BBC9-4293-45D5-AFDE-98D9DAD3ADFD}">
      <dgm:prSet/>
      <dgm:spPr/>
      <dgm:t>
        <a:bodyPr/>
        <a:lstStyle/>
        <a:p>
          <a:endParaRPr lang="sl-SI"/>
        </a:p>
      </dgm:t>
    </dgm:pt>
    <dgm:pt modelId="{C43F13BF-F26F-400D-BA62-5F4B4BAB3997}" type="sibTrans" cxnId="{AD23BBC9-4293-45D5-AFDE-98D9DAD3ADFD}">
      <dgm:prSet/>
      <dgm:spPr/>
      <dgm:t>
        <a:bodyPr/>
        <a:lstStyle/>
        <a:p>
          <a:endParaRPr lang="sl-SI"/>
        </a:p>
      </dgm:t>
    </dgm:pt>
    <dgm:pt modelId="{AAB1CC11-6096-48D6-9BC1-7F16F8AA7291}">
      <dgm:prSet phldrT="[besedil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sl-SI" b="1" dirty="0">
              <a:solidFill>
                <a:schemeClr val="tx1"/>
              </a:solidFill>
            </a:rPr>
            <a:t>ZAVZETOST, PROAKTIVNOST IN ODGOVORNOST</a:t>
          </a:r>
        </a:p>
      </dgm:t>
    </dgm:pt>
    <dgm:pt modelId="{F9978840-38EE-4785-ABE9-23981E5A9C89}" type="parTrans" cxnId="{16337CBC-DE3C-42F3-993B-0EEC0A6B6323}">
      <dgm:prSet/>
      <dgm:spPr/>
      <dgm:t>
        <a:bodyPr/>
        <a:lstStyle/>
        <a:p>
          <a:endParaRPr lang="sl-SI"/>
        </a:p>
      </dgm:t>
    </dgm:pt>
    <dgm:pt modelId="{1DF30404-1011-4E91-B718-345B6F14A79C}" type="sibTrans" cxnId="{16337CBC-DE3C-42F3-993B-0EEC0A6B6323}">
      <dgm:prSet/>
      <dgm:spPr/>
      <dgm:t>
        <a:bodyPr/>
        <a:lstStyle/>
        <a:p>
          <a:endParaRPr lang="sl-SI"/>
        </a:p>
      </dgm:t>
    </dgm:pt>
    <dgm:pt modelId="{889D210B-2453-4429-A26C-ADC394342C42}">
      <dgm:prSet phldrT="[besedilo]" custT="1"/>
      <dgm:spPr/>
      <dgm:t>
        <a:bodyPr/>
        <a:lstStyle/>
        <a:p>
          <a:r>
            <a:rPr lang="sl-SI" sz="1600" b="1" dirty="0">
              <a:solidFill>
                <a:schemeClr val="tx1"/>
              </a:solidFill>
            </a:rPr>
            <a:t>SAMOZAVEDANJE</a:t>
          </a:r>
        </a:p>
      </dgm:t>
    </dgm:pt>
    <dgm:pt modelId="{9EFA04B6-AA47-45DE-B0E3-D3538576BC1E}" type="parTrans" cxnId="{D3650F66-4C21-4B36-B82B-AE6625D2DFB2}">
      <dgm:prSet/>
      <dgm:spPr/>
      <dgm:t>
        <a:bodyPr/>
        <a:lstStyle/>
        <a:p>
          <a:endParaRPr lang="sl-SI"/>
        </a:p>
      </dgm:t>
    </dgm:pt>
    <dgm:pt modelId="{28BB6E0D-70F5-4B18-B194-F07B674FEDDB}" type="sibTrans" cxnId="{D3650F66-4C21-4B36-B82B-AE6625D2DFB2}">
      <dgm:prSet/>
      <dgm:spPr/>
      <dgm:t>
        <a:bodyPr/>
        <a:lstStyle/>
        <a:p>
          <a:endParaRPr lang="sl-SI"/>
        </a:p>
      </dgm:t>
    </dgm:pt>
    <dgm:pt modelId="{07D86C0E-9272-4DBC-AD43-D2BE1B1FCEC1}">
      <dgm:prSet/>
      <dgm:spPr/>
      <dgm:t>
        <a:bodyPr/>
        <a:lstStyle/>
        <a:p>
          <a:r>
            <a:rPr lang="sl-SI" b="1" dirty="0">
              <a:solidFill>
                <a:schemeClr val="tx1"/>
              </a:solidFill>
            </a:rPr>
            <a:t>SOCIALNO ZAVEDANJE</a:t>
          </a:r>
        </a:p>
      </dgm:t>
    </dgm:pt>
    <dgm:pt modelId="{F7CC25F8-C35E-4ECA-8FB3-45303A19BEDA}" type="parTrans" cxnId="{3A424526-3581-4910-88C4-630C41FB1A68}">
      <dgm:prSet/>
      <dgm:spPr/>
      <dgm:t>
        <a:bodyPr/>
        <a:lstStyle/>
        <a:p>
          <a:endParaRPr lang="sl-SI"/>
        </a:p>
      </dgm:t>
    </dgm:pt>
    <dgm:pt modelId="{D3D87A5F-03F0-4585-BA8C-23A6EE91E85C}" type="sibTrans" cxnId="{3A424526-3581-4910-88C4-630C41FB1A68}">
      <dgm:prSet/>
      <dgm:spPr/>
      <dgm:t>
        <a:bodyPr/>
        <a:lstStyle/>
        <a:p>
          <a:endParaRPr lang="sl-SI"/>
        </a:p>
      </dgm:t>
    </dgm:pt>
    <dgm:pt modelId="{BAADA25C-849D-4407-A534-E06907EF3289}">
      <dgm:prSet custT="1"/>
      <dgm:spPr/>
      <dgm:t>
        <a:bodyPr/>
        <a:lstStyle/>
        <a:p>
          <a:r>
            <a:rPr lang="sl-SI" sz="1500" b="1" dirty="0">
              <a:solidFill>
                <a:schemeClr val="tx1"/>
              </a:solidFill>
            </a:rPr>
            <a:t>SAMOURAVNAVANJE</a:t>
          </a:r>
        </a:p>
      </dgm:t>
    </dgm:pt>
    <dgm:pt modelId="{C4140C96-ADE3-4463-A232-D32F7ACB29B8}" type="parTrans" cxnId="{036C4980-A20C-4720-9627-6B4221D59198}">
      <dgm:prSet/>
      <dgm:spPr/>
      <dgm:t>
        <a:bodyPr/>
        <a:lstStyle/>
        <a:p>
          <a:endParaRPr lang="sl-SI"/>
        </a:p>
      </dgm:t>
    </dgm:pt>
    <dgm:pt modelId="{636A72D7-D8F4-442E-A5E4-22390D0A7F68}" type="sibTrans" cxnId="{036C4980-A20C-4720-9627-6B4221D59198}">
      <dgm:prSet/>
      <dgm:spPr/>
      <dgm:t>
        <a:bodyPr/>
        <a:lstStyle/>
        <a:p>
          <a:endParaRPr lang="sl-SI"/>
        </a:p>
      </dgm:t>
    </dgm:pt>
    <dgm:pt modelId="{B90F6CA9-28AA-45C4-B5EC-44971F2B1758}" type="pres">
      <dgm:prSet presAssocID="{E532ED75-AEFD-4B9A-A208-6D5435089E71}" presName="compositeShape" presStyleCnt="0">
        <dgm:presLayoutVars>
          <dgm:chMax val="7"/>
          <dgm:dir/>
          <dgm:resizeHandles val="exact"/>
        </dgm:presLayoutVars>
      </dgm:prSet>
      <dgm:spPr/>
    </dgm:pt>
    <dgm:pt modelId="{512A9D9C-0770-4585-BF51-F26419506254}" type="pres">
      <dgm:prSet presAssocID="{E532ED75-AEFD-4B9A-A208-6D5435089E71}" presName="wedge1" presStyleLbl="node1" presStyleIdx="0" presStyleCnt="5" custScaleX="106422" custScaleY="107950" custLinFactNeighborX="-317" custLinFactNeighborY="2055"/>
      <dgm:spPr/>
    </dgm:pt>
    <dgm:pt modelId="{CF9D9A5E-2528-45BC-8F80-6E8B8E557CD3}" type="pres">
      <dgm:prSet presAssocID="{E532ED75-AEFD-4B9A-A208-6D5435089E71}" presName="dummy1a" presStyleCnt="0"/>
      <dgm:spPr/>
    </dgm:pt>
    <dgm:pt modelId="{B1CD75B6-96AF-4C7B-8F58-3BD4DCD91C15}" type="pres">
      <dgm:prSet presAssocID="{E532ED75-AEFD-4B9A-A208-6D5435089E71}" presName="dummy1b" presStyleCnt="0"/>
      <dgm:spPr/>
    </dgm:pt>
    <dgm:pt modelId="{AE6E4558-8AF7-4500-B1B9-87B6A344A61B}" type="pres">
      <dgm:prSet presAssocID="{E532ED75-AEFD-4B9A-A208-6D5435089E71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CDEBF0D-A859-4A5B-B3E3-36C214FF4A27}" type="pres">
      <dgm:prSet presAssocID="{E532ED75-AEFD-4B9A-A208-6D5435089E71}" presName="wedge2" presStyleLbl="node1" presStyleIdx="1" presStyleCnt="5" custLinFactNeighborX="1092"/>
      <dgm:spPr/>
    </dgm:pt>
    <dgm:pt modelId="{DD042F1B-4303-4E05-8911-234FB533EA25}" type="pres">
      <dgm:prSet presAssocID="{E532ED75-AEFD-4B9A-A208-6D5435089E71}" presName="dummy2a" presStyleCnt="0"/>
      <dgm:spPr/>
    </dgm:pt>
    <dgm:pt modelId="{EBF788E5-4019-4BB3-832E-2C2D7456F75E}" type="pres">
      <dgm:prSet presAssocID="{E532ED75-AEFD-4B9A-A208-6D5435089E71}" presName="dummy2b" presStyleCnt="0"/>
      <dgm:spPr/>
    </dgm:pt>
    <dgm:pt modelId="{5CE346C3-148C-48E5-9779-6406A2389642}" type="pres">
      <dgm:prSet presAssocID="{E532ED75-AEFD-4B9A-A208-6D5435089E71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90FD7813-54CA-43B3-83FF-1D53972653CE}" type="pres">
      <dgm:prSet presAssocID="{E532ED75-AEFD-4B9A-A208-6D5435089E71}" presName="wedge3" presStyleLbl="node1" presStyleIdx="2" presStyleCnt="5"/>
      <dgm:spPr/>
    </dgm:pt>
    <dgm:pt modelId="{B19FDE19-B0DE-40C9-A38F-634C20F7DDFE}" type="pres">
      <dgm:prSet presAssocID="{E532ED75-AEFD-4B9A-A208-6D5435089E71}" presName="dummy3a" presStyleCnt="0"/>
      <dgm:spPr/>
    </dgm:pt>
    <dgm:pt modelId="{CC699429-BF82-4CFE-8E91-CE6F8C61CD9F}" type="pres">
      <dgm:prSet presAssocID="{E532ED75-AEFD-4B9A-A208-6D5435089E71}" presName="dummy3b" presStyleCnt="0"/>
      <dgm:spPr/>
    </dgm:pt>
    <dgm:pt modelId="{EBEF96B0-F3D7-4705-8573-8A28CC7B6529}" type="pres">
      <dgm:prSet presAssocID="{E532ED75-AEFD-4B9A-A208-6D5435089E71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43D36BDD-5C1B-453E-AD9B-4A1C3FAA2220}" type="pres">
      <dgm:prSet presAssocID="{E532ED75-AEFD-4B9A-A208-6D5435089E71}" presName="wedge4" presStyleLbl="node1" presStyleIdx="3" presStyleCnt="5"/>
      <dgm:spPr/>
    </dgm:pt>
    <dgm:pt modelId="{827DA647-91B7-4835-A712-49CFC50B1DD2}" type="pres">
      <dgm:prSet presAssocID="{E532ED75-AEFD-4B9A-A208-6D5435089E71}" presName="dummy4a" presStyleCnt="0"/>
      <dgm:spPr/>
    </dgm:pt>
    <dgm:pt modelId="{76DC4051-C863-4D65-A837-F234E6789FCA}" type="pres">
      <dgm:prSet presAssocID="{E532ED75-AEFD-4B9A-A208-6D5435089E71}" presName="dummy4b" presStyleCnt="0"/>
      <dgm:spPr/>
    </dgm:pt>
    <dgm:pt modelId="{75C4A837-FA8D-400B-9483-B4C08B8F4428}" type="pres">
      <dgm:prSet presAssocID="{E532ED75-AEFD-4B9A-A208-6D5435089E71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CA9ACBBC-C796-41FB-9C15-7406C1286B06}" type="pres">
      <dgm:prSet presAssocID="{E532ED75-AEFD-4B9A-A208-6D5435089E71}" presName="wedge5" presStyleLbl="node1" presStyleIdx="4" presStyleCnt="5" custScaleY="100765" custLinFactNeighborY="1605"/>
      <dgm:spPr/>
    </dgm:pt>
    <dgm:pt modelId="{15F6BEAC-90A0-4F57-8774-5FB67A69AC91}" type="pres">
      <dgm:prSet presAssocID="{E532ED75-AEFD-4B9A-A208-6D5435089E71}" presName="dummy5a" presStyleCnt="0"/>
      <dgm:spPr/>
    </dgm:pt>
    <dgm:pt modelId="{13F6C9A2-26E5-4723-898B-86A10FF0EB42}" type="pres">
      <dgm:prSet presAssocID="{E532ED75-AEFD-4B9A-A208-6D5435089E71}" presName="dummy5b" presStyleCnt="0"/>
      <dgm:spPr/>
    </dgm:pt>
    <dgm:pt modelId="{203DAF95-0121-4D61-B9D1-BFD3F1002752}" type="pres">
      <dgm:prSet presAssocID="{E532ED75-AEFD-4B9A-A208-6D5435089E71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CBFE2CFA-A888-4D1F-BE35-9B14DFCB9B14}" type="pres">
      <dgm:prSet presAssocID="{636A72D7-D8F4-442E-A5E4-22390D0A7F68}" presName="arrowWedge1" presStyleLbl="fgSibTrans2D1" presStyleIdx="0" presStyleCnt="5"/>
      <dgm:spPr/>
    </dgm:pt>
    <dgm:pt modelId="{952DD716-2388-4C00-A27F-01D0423D163C}" type="pres">
      <dgm:prSet presAssocID="{D3D87A5F-03F0-4585-BA8C-23A6EE91E85C}" presName="arrowWedge2" presStyleLbl="fgSibTrans2D1" presStyleIdx="1" presStyleCnt="5"/>
      <dgm:spPr/>
    </dgm:pt>
    <dgm:pt modelId="{27B2CA95-23A7-4F56-AB1B-665BEFCEB87F}" type="pres">
      <dgm:prSet presAssocID="{C43F13BF-F26F-400D-BA62-5F4B4BAB3997}" presName="arrowWedge3" presStyleLbl="fgSibTrans2D1" presStyleIdx="2" presStyleCnt="5"/>
      <dgm:spPr/>
    </dgm:pt>
    <dgm:pt modelId="{394D4F41-EF3D-4DDA-9687-15C98B26DE99}" type="pres">
      <dgm:prSet presAssocID="{1DF30404-1011-4E91-B718-345B6F14A79C}" presName="arrowWedge4" presStyleLbl="fgSibTrans2D1" presStyleIdx="3" presStyleCnt="5"/>
      <dgm:spPr>
        <a:solidFill>
          <a:schemeClr val="accent3">
            <a:lumMod val="20000"/>
            <a:lumOff val="80000"/>
          </a:schemeClr>
        </a:solidFill>
      </dgm:spPr>
    </dgm:pt>
    <dgm:pt modelId="{E5F6E34F-295C-47A5-BDAD-38CB5867F7CB}" type="pres">
      <dgm:prSet presAssocID="{28BB6E0D-70F5-4B18-B194-F07B674FEDDB}" presName="arrowWedge5" presStyleLbl="fgSibTrans2D1" presStyleIdx="4" presStyleCnt="5"/>
      <dgm:spPr/>
    </dgm:pt>
  </dgm:ptLst>
  <dgm:cxnLst>
    <dgm:cxn modelId="{C1A4A123-AB6E-40F6-A59C-8FA62B4909EE}" type="presOf" srcId="{BAADA25C-849D-4407-A534-E06907EF3289}" destId="{512A9D9C-0770-4585-BF51-F26419506254}" srcOrd="0" destOrd="0" presId="urn:microsoft.com/office/officeart/2005/8/layout/cycle8"/>
    <dgm:cxn modelId="{54017C25-F382-4F06-878E-10980DAA2216}" type="presOf" srcId="{F29C36BF-CD1C-462D-8898-F7D543612039}" destId="{90FD7813-54CA-43B3-83FF-1D53972653CE}" srcOrd="0" destOrd="0" presId="urn:microsoft.com/office/officeart/2005/8/layout/cycle8"/>
    <dgm:cxn modelId="{3A424526-3581-4910-88C4-630C41FB1A68}" srcId="{E532ED75-AEFD-4B9A-A208-6D5435089E71}" destId="{07D86C0E-9272-4DBC-AD43-D2BE1B1FCEC1}" srcOrd="1" destOrd="0" parTransId="{F7CC25F8-C35E-4ECA-8FB3-45303A19BEDA}" sibTransId="{D3D87A5F-03F0-4585-BA8C-23A6EE91E85C}"/>
    <dgm:cxn modelId="{EFF01C39-C75B-46DD-A040-0B7E0529244D}" type="presOf" srcId="{AAB1CC11-6096-48D6-9BC1-7F16F8AA7291}" destId="{43D36BDD-5C1B-453E-AD9B-4A1C3FAA2220}" srcOrd="0" destOrd="0" presId="urn:microsoft.com/office/officeart/2005/8/layout/cycle8"/>
    <dgm:cxn modelId="{CF064861-127D-493F-A451-A680900A0B3F}" type="presOf" srcId="{07D86C0E-9272-4DBC-AD43-D2BE1B1FCEC1}" destId="{5CE346C3-148C-48E5-9779-6406A2389642}" srcOrd="1" destOrd="0" presId="urn:microsoft.com/office/officeart/2005/8/layout/cycle8"/>
    <dgm:cxn modelId="{98237463-D990-4F75-956E-37761DAB2EDF}" type="presOf" srcId="{BAADA25C-849D-4407-A534-E06907EF3289}" destId="{AE6E4558-8AF7-4500-B1B9-87B6A344A61B}" srcOrd="1" destOrd="0" presId="urn:microsoft.com/office/officeart/2005/8/layout/cycle8"/>
    <dgm:cxn modelId="{D3650F66-4C21-4B36-B82B-AE6625D2DFB2}" srcId="{E532ED75-AEFD-4B9A-A208-6D5435089E71}" destId="{889D210B-2453-4429-A26C-ADC394342C42}" srcOrd="4" destOrd="0" parTransId="{9EFA04B6-AA47-45DE-B0E3-D3538576BC1E}" sibTransId="{28BB6E0D-70F5-4B18-B194-F07B674FEDDB}"/>
    <dgm:cxn modelId="{A59DCE54-A1B4-4A4D-A829-81812355E5D6}" type="presOf" srcId="{F29C36BF-CD1C-462D-8898-F7D543612039}" destId="{EBEF96B0-F3D7-4705-8573-8A28CC7B6529}" srcOrd="1" destOrd="0" presId="urn:microsoft.com/office/officeart/2005/8/layout/cycle8"/>
    <dgm:cxn modelId="{8D6A527A-72AD-4244-A64E-F70BAD29AFF8}" type="presOf" srcId="{889D210B-2453-4429-A26C-ADC394342C42}" destId="{203DAF95-0121-4D61-B9D1-BFD3F1002752}" srcOrd="1" destOrd="0" presId="urn:microsoft.com/office/officeart/2005/8/layout/cycle8"/>
    <dgm:cxn modelId="{036C4980-A20C-4720-9627-6B4221D59198}" srcId="{E532ED75-AEFD-4B9A-A208-6D5435089E71}" destId="{BAADA25C-849D-4407-A534-E06907EF3289}" srcOrd="0" destOrd="0" parTransId="{C4140C96-ADE3-4463-A232-D32F7ACB29B8}" sibTransId="{636A72D7-D8F4-442E-A5E4-22390D0A7F68}"/>
    <dgm:cxn modelId="{16337CBC-DE3C-42F3-993B-0EEC0A6B6323}" srcId="{E532ED75-AEFD-4B9A-A208-6D5435089E71}" destId="{AAB1CC11-6096-48D6-9BC1-7F16F8AA7291}" srcOrd="3" destOrd="0" parTransId="{F9978840-38EE-4785-ABE9-23981E5A9C89}" sibTransId="{1DF30404-1011-4E91-B718-345B6F14A79C}"/>
    <dgm:cxn modelId="{AD23BBC9-4293-45D5-AFDE-98D9DAD3ADFD}" srcId="{E532ED75-AEFD-4B9A-A208-6D5435089E71}" destId="{F29C36BF-CD1C-462D-8898-F7D543612039}" srcOrd="2" destOrd="0" parTransId="{C9490C17-5D41-4DD2-AD77-94A8AEC50D3A}" sibTransId="{C43F13BF-F26F-400D-BA62-5F4B4BAB3997}"/>
    <dgm:cxn modelId="{20C492E4-0021-4A09-8D21-29FCA5A79683}" type="presOf" srcId="{889D210B-2453-4429-A26C-ADC394342C42}" destId="{CA9ACBBC-C796-41FB-9C15-7406C1286B06}" srcOrd="0" destOrd="0" presId="urn:microsoft.com/office/officeart/2005/8/layout/cycle8"/>
    <dgm:cxn modelId="{912779F3-0C1D-4BA8-A4E8-62CB7061FB7D}" type="presOf" srcId="{E532ED75-AEFD-4B9A-A208-6D5435089E71}" destId="{B90F6CA9-28AA-45C4-B5EC-44971F2B1758}" srcOrd="0" destOrd="0" presId="urn:microsoft.com/office/officeart/2005/8/layout/cycle8"/>
    <dgm:cxn modelId="{9935CFFA-A558-40FF-BCD0-8A19A2FFB5D1}" type="presOf" srcId="{AAB1CC11-6096-48D6-9BC1-7F16F8AA7291}" destId="{75C4A837-FA8D-400B-9483-B4C08B8F4428}" srcOrd="1" destOrd="0" presId="urn:microsoft.com/office/officeart/2005/8/layout/cycle8"/>
    <dgm:cxn modelId="{021A11FE-5272-482C-A2C3-0564745C6674}" type="presOf" srcId="{07D86C0E-9272-4DBC-AD43-D2BE1B1FCEC1}" destId="{2CDEBF0D-A859-4A5B-B3E3-36C214FF4A27}" srcOrd="0" destOrd="0" presId="urn:microsoft.com/office/officeart/2005/8/layout/cycle8"/>
    <dgm:cxn modelId="{23AA4A42-2C05-48FF-9309-D7B21A56297E}" type="presParOf" srcId="{B90F6CA9-28AA-45C4-B5EC-44971F2B1758}" destId="{512A9D9C-0770-4585-BF51-F26419506254}" srcOrd="0" destOrd="0" presId="urn:microsoft.com/office/officeart/2005/8/layout/cycle8"/>
    <dgm:cxn modelId="{B9ED2AE5-7CDC-4574-97BA-EC8AC41AC24B}" type="presParOf" srcId="{B90F6CA9-28AA-45C4-B5EC-44971F2B1758}" destId="{CF9D9A5E-2528-45BC-8F80-6E8B8E557CD3}" srcOrd="1" destOrd="0" presId="urn:microsoft.com/office/officeart/2005/8/layout/cycle8"/>
    <dgm:cxn modelId="{F81C010F-EF15-432A-BE18-6A23F2401C51}" type="presParOf" srcId="{B90F6CA9-28AA-45C4-B5EC-44971F2B1758}" destId="{B1CD75B6-96AF-4C7B-8F58-3BD4DCD91C15}" srcOrd="2" destOrd="0" presId="urn:microsoft.com/office/officeart/2005/8/layout/cycle8"/>
    <dgm:cxn modelId="{822404E6-B698-4614-BD0B-3F75A37A8F90}" type="presParOf" srcId="{B90F6CA9-28AA-45C4-B5EC-44971F2B1758}" destId="{AE6E4558-8AF7-4500-B1B9-87B6A344A61B}" srcOrd="3" destOrd="0" presId="urn:microsoft.com/office/officeart/2005/8/layout/cycle8"/>
    <dgm:cxn modelId="{752732B4-8DB7-46F4-B735-F905AEF00D3A}" type="presParOf" srcId="{B90F6CA9-28AA-45C4-B5EC-44971F2B1758}" destId="{2CDEBF0D-A859-4A5B-B3E3-36C214FF4A27}" srcOrd="4" destOrd="0" presId="urn:microsoft.com/office/officeart/2005/8/layout/cycle8"/>
    <dgm:cxn modelId="{D4FCAC63-C7ED-4CF0-9833-80B0B35A097A}" type="presParOf" srcId="{B90F6CA9-28AA-45C4-B5EC-44971F2B1758}" destId="{DD042F1B-4303-4E05-8911-234FB533EA25}" srcOrd="5" destOrd="0" presId="urn:microsoft.com/office/officeart/2005/8/layout/cycle8"/>
    <dgm:cxn modelId="{86B132F0-EE51-499E-A284-ADC4D8E26AFE}" type="presParOf" srcId="{B90F6CA9-28AA-45C4-B5EC-44971F2B1758}" destId="{EBF788E5-4019-4BB3-832E-2C2D7456F75E}" srcOrd="6" destOrd="0" presId="urn:microsoft.com/office/officeart/2005/8/layout/cycle8"/>
    <dgm:cxn modelId="{28C67410-8FBB-40DC-ACB7-64B3FCD54DF6}" type="presParOf" srcId="{B90F6CA9-28AA-45C4-B5EC-44971F2B1758}" destId="{5CE346C3-148C-48E5-9779-6406A2389642}" srcOrd="7" destOrd="0" presId="urn:microsoft.com/office/officeart/2005/8/layout/cycle8"/>
    <dgm:cxn modelId="{D26384C1-5ABF-4ACA-A67B-DF102949D5ED}" type="presParOf" srcId="{B90F6CA9-28AA-45C4-B5EC-44971F2B1758}" destId="{90FD7813-54CA-43B3-83FF-1D53972653CE}" srcOrd="8" destOrd="0" presId="urn:microsoft.com/office/officeart/2005/8/layout/cycle8"/>
    <dgm:cxn modelId="{A273CD27-FBB2-4619-B5AE-0EC2820AE5CC}" type="presParOf" srcId="{B90F6CA9-28AA-45C4-B5EC-44971F2B1758}" destId="{B19FDE19-B0DE-40C9-A38F-634C20F7DDFE}" srcOrd="9" destOrd="0" presId="urn:microsoft.com/office/officeart/2005/8/layout/cycle8"/>
    <dgm:cxn modelId="{FA9A0A6E-D2B5-421A-B04D-AB93414BF5BC}" type="presParOf" srcId="{B90F6CA9-28AA-45C4-B5EC-44971F2B1758}" destId="{CC699429-BF82-4CFE-8E91-CE6F8C61CD9F}" srcOrd="10" destOrd="0" presId="urn:microsoft.com/office/officeart/2005/8/layout/cycle8"/>
    <dgm:cxn modelId="{7BEA44B7-B36F-4545-A9F7-372B6A4F3656}" type="presParOf" srcId="{B90F6CA9-28AA-45C4-B5EC-44971F2B1758}" destId="{EBEF96B0-F3D7-4705-8573-8A28CC7B6529}" srcOrd="11" destOrd="0" presId="urn:microsoft.com/office/officeart/2005/8/layout/cycle8"/>
    <dgm:cxn modelId="{3A94096A-ECF5-4A37-B8A7-78E0AD8C96A8}" type="presParOf" srcId="{B90F6CA9-28AA-45C4-B5EC-44971F2B1758}" destId="{43D36BDD-5C1B-453E-AD9B-4A1C3FAA2220}" srcOrd="12" destOrd="0" presId="urn:microsoft.com/office/officeart/2005/8/layout/cycle8"/>
    <dgm:cxn modelId="{ACF306DE-6876-4CFB-823B-702B51E953EE}" type="presParOf" srcId="{B90F6CA9-28AA-45C4-B5EC-44971F2B1758}" destId="{827DA647-91B7-4835-A712-49CFC50B1DD2}" srcOrd="13" destOrd="0" presId="urn:microsoft.com/office/officeart/2005/8/layout/cycle8"/>
    <dgm:cxn modelId="{28EB5E20-FF2D-4E64-8561-51341B46F358}" type="presParOf" srcId="{B90F6CA9-28AA-45C4-B5EC-44971F2B1758}" destId="{76DC4051-C863-4D65-A837-F234E6789FCA}" srcOrd="14" destOrd="0" presId="urn:microsoft.com/office/officeart/2005/8/layout/cycle8"/>
    <dgm:cxn modelId="{2CF648A7-C580-4F9B-AA86-539EF6E1A7B9}" type="presParOf" srcId="{B90F6CA9-28AA-45C4-B5EC-44971F2B1758}" destId="{75C4A837-FA8D-400B-9483-B4C08B8F4428}" srcOrd="15" destOrd="0" presId="urn:microsoft.com/office/officeart/2005/8/layout/cycle8"/>
    <dgm:cxn modelId="{1E0AF72F-5D09-45AF-8CEF-6A6054D1FADB}" type="presParOf" srcId="{B90F6CA9-28AA-45C4-B5EC-44971F2B1758}" destId="{CA9ACBBC-C796-41FB-9C15-7406C1286B06}" srcOrd="16" destOrd="0" presId="urn:microsoft.com/office/officeart/2005/8/layout/cycle8"/>
    <dgm:cxn modelId="{17E1A3C9-1D5F-404C-8A14-3DA0621EE50C}" type="presParOf" srcId="{B90F6CA9-28AA-45C4-B5EC-44971F2B1758}" destId="{15F6BEAC-90A0-4F57-8774-5FB67A69AC91}" srcOrd="17" destOrd="0" presId="urn:microsoft.com/office/officeart/2005/8/layout/cycle8"/>
    <dgm:cxn modelId="{5C1481A4-D8F2-4C8C-A54F-9C4ADEB6B9D6}" type="presParOf" srcId="{B90F6CA9-28AA-45C4-B5EC-44971F2B1758}" destId="{13F6C9A2-26E5-4723-898B-86A10FF0EB42}" srcOrd="18" destOrd="0" presId="urn:microsoft.com/office/officeart/2005/8/layout/cycle8"/>
    <dgm:cxn modelId="{3225A450-8A6C-4305-AD61-F0C7FBA37BC1}" type="presParOf" srcId="{B90F6CA9-28AA-45C4-B5EC-44971F2B1758}" destId="{203DAF95-0121-4D61-B9D1-BFD3F1002752}" srcOrd="19" destOrd="0" presId="urn:microsoft.com/office/officeart/2005/8/layout/cycle8"/>
    <dgm:cxn modelId="{92194E4C-68BF-477D-8135-6800FDFCB2BC}" type="presParOf" srcId="{B90F6CA9-28AA-45C4-B5EC-44971F2B1758}" destId="{CBFE2CFA-A888-4D1F-BE35-9B14DFCB9B14}" srcOrd="20" destOrd="0" presId="urn:microsoft.com/office/officeart/2005/8/layout/cycle8"/>
    <dgm:cxn modelId="{4A560D88-E15B-4AD5-9BBD-46E3295ECC27}" type="presParOf" srcId="{B90F6CA9-28AA-45C4-B5EC-44971F2B1758}" destId="{952DD716-2388-4C00-A27F-01D0423D163C}" srcOrd="21" destOrd="0" presId="urn:microsoft.com/office/officeart/2005/8/layout/cycle8"/>
    <dgm:cxn modelId="{BD8C62C8-24E4-4BDE-9ED7-F31C05699C47}" type="presParOf" srcId="{B90F6CA9-28AA-45C4-B5EC-44971F2B1758}" destId="{27B2CA95-23A7-4F56-AB1B-665BEFCEB87F}" srcOrd="22" destOrd="0" presId="urn:microsoft.com/office/officeart/2005/8/layout/cycle8"/>
    <dgm:cxn modelId="{A9523414-C90B-4AF6-A6E2-27D3F8F101B6}" type="presParOf" srcId="{B90F6CA9-28AA-45C4-B5EC-44971F2B1758}" destId="{394D4F41-EF3D-4DDA-9687-15C98B26DE99}" srcOrd="23" destOrd="0" presId="urn:microsoft.com/office/officeart/2005/8/layout/cycle8"/>
    <dgm:cxn modelId="{5DC4ED0B-C864-4C33-B5D8-D15D74AFBF57}" type="presParOf" srcId="{B90F6CA9-28AA-45C4-B5EC-44971F2B1758}" destId="{E5F6E34F-295C-47A5-BDAD-38CB5867F7CB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32ED75-AEFD-4B9A-A208-6D5435089E71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F29C36BF-CD1C-462D-8898-F7D543612039}">
      <dgm:prSet phldrT="[besedilo]" custT="1"/>
      <dgm:spPr/>
      <dgm:t>
        <a:bodyPr/>
        <a:lstStyle/>
        <a:p>
          <a:r>
            <a:rPr lang="sl-SI" sz="1200" dirty="0">
              <a:solidFill>
                <a:schemeClr val="tx1"/>
              </a:solidFill>
            </a:rPr>
            <a:t>ODNOSNE SPRETNOSTI:</a:t>
          </a:r>
        </a:p>
        <a:p>
          <a:r>
            <a:rPr lang="sl-SI" sz="1200" dirty="0">
              <a:solidFill>
                <a:schemeClr val="tx1"/>
              </a:solidFill>
            </a:rPr>
            <a:t>vzpostavljanje in vzdrževanje stika,                 </a:t>
          </a:r>
          <a:r>
            <a:rPr lang="sl-SI" sz="1200" dirty="0" err="1">
              <a:solidFill>
                <a:schemeClr val="tx1"/>
              </a:solidFill>
            </a:rPr>
            <a:t>komunikac</a:t>
          </a:r>
          <a:r>
            <a:rPr lang="sl-SI" sz="1200" dirty="0">
              <a:solidFill>
                <a:schemeClr val="tx1"/>
              </a:solidFill>
            </a:rPr>
            <a:t>. kompetence, </a:t>
          </a:r>
          <a:r>
            <a:rPr lang="sl-SI" sz="1200" dirty="0" err="1">
              <a:solidFill>
                <a:schemeClr val="tx1"/>
              </a:solidFill>
            </a:rPr>
            <a:t>asertivnost</a:t>
          </a:r>
          <a:r>
            <a:rPr lang="sl-SI" sz="1200" dirty="0">
              <a:solidFill>
                <a:schemeClr val="tx1"/>
              </a:solidFill>
            </a:rPr>
            <a:t>, spodbudnost </a:t>
          </a:r>
          <a:r>
            <a:rPr lang="sl-SI" sz="1200" dirty="0" err="1">
              <a:solidFill>
                <a:schemeClr val="tx1"/>
              </a:solidFill>
            </a:rPr>
            <a:t>konstr</a:t>
          </a:r>
          <a:r>
            <a:rPr lang="sl-SI" sz="1200" dirty="0">
              <a:solidFill>
                <a:schemeClr val="tx1"/>
              </a:solidFill>
            </a:rPr>
            <a:t>. </a:t>
          </a:r>
          <a:r>
            <a:rPr lang="sl-SI" sz="1200" dirty="0" err="1">
              <a:solidFill>
                <a:schemeClr val="tx1"/>
              </a:solidFill>
            </a:rPr>
            <a:t>povr</a:t>
          </a:r>
          <a:r>
            <a:rPr lang="sl-SI" sz="1200" dirty="0">
              <a:solidFill>
                <a:schemeClr val="tx1"/>
              </a:solidFill>
            </a:rPr>
            <a:t>. </a:t>
          </a:r>
          <a:r>
            <a:rPr lang="sl-SI" sz="1200" dirty="0" err="1">
              <a:solidFill>
                <a:schemeClr val="tx1"/>
              </a:solidFill>
            </a:rPr>
            <a:t>info</a:t>
          </a:r>
          <a:r>
            <a:rPr lang="sl-SI" sz="1200" dirty="0">
              <a:solidFill>
                <a:schemeClr val="tx1"/>
              </a:solidFill>
            </a:rPr>
            <a:t>, </a:t>
          </a:r>
          <a:r>
            <a:rPr lang="sl-SI" sz="1200" dirty="0" err="1">
              <a:solidFill>
                <a:schemeClr val="tx1"/>
              </a:solidFill>
            </a:rPr>
            <a:t>sodelovalnost</a:t>
          </a:r>
          <a:r>
            <a:rPr lang="sl-SI" sz="1200" dirty="0">
              <a:solidFill>
                <a:schemeClr val="tx1"/>
              </a:solidFill>
            </a:rPr>
            <a:t>, pogajanje,  reševanje konfliktov ter problemov </a:t>
          </a:r>
        </a:p>
      </dgm:t>
    </dgm:pt>
    <dgm:pt modelId="{C9490C17-5D41-4DD2-AD77-94A8AEC50D3A}" type="parTrans" cxnId="{AD23BBC9-4293-45D5-AFDE-98D9DAD3ADFD}">
      <dgm:prSet/>
      <dgm:spPr/>
      <dgm:t>
        <a:bodyPr/>
        <a:lstStyle/>
        <a:p>
          <a:endParaRPr lang="sl-SI"/>
        </a:p>
      </dgm:t>
    </dgm:pt>
    <dgm:pt modelId="{C43F13BF-F26F-400D-BA62-5F4B4BAB3997}" type="sibTrans" cxnId="{AD23BBC9-4293-45D5-AFDE-98D9DAD3ADFD}">
      <dgm:prSet/>
      <dgm:spPr/>
      <dgm:t>
        <a:bodyPr/>
        <a:lstStyle/>
        <a:p>
          <a:endParaRPr lang="sl-SI"/>
        </a:p>
      </dgm:t>
    </dgm:pt>
    <dgm:pt modelId="{AAB1CC11-6096-48D6-9BC1-7F16F8AA7291}">
      <dgm:prSet phldrT="[besedil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sl-SI" sz="1200" dirty="0">
              <a:solidFill>
                <a:schemeClr val="tx1"/>
              </a:solidFill>
            </a:rPr>
            <a:t>ZAVZETOST , PROAKTIVNOST:                      interes in motiviranost, preudarna uporaba virov in informirano odločanje, navduševanje drugih, načrtovanje,           odgovornost </a:t>
          </a:r>
          <a:r>
            <a:rPr lang="sl-SI" sz="1300" dirty="0">
              <a:solidFill>
                <a:schemeClr val="tx1"/>
              </a:solidFill>
            </a:rPr>
            <a:t> </a:t>
          </a:r>
        </a:p>
      </dgm:t>
    </dgm:pt>
    <dgm:pt modelId="{F9978840-38EE-4785-ABE9-23981E5A9C89}" type="parTrans" cxnId="{16337CBC-DE3C-42F3-993B-0EEC0A6B6323}">
      <dgm:prSet/>
      <dgm:spPr/>
      <dgm:t>
        <a:bodyPr/>
        <a:lstStyle/>
        <a:p>
          <a:endParaRPr lang="sl-SI"/>
        </a:p>
      </dgm:t>
    </dgm:pt>
    <dgm:pt modelId="{1DF30404-1011-4E91-B718-345B6F14A79C}" type="sibTrans" cxnId="{16337CBC-DE3C-42F3-993B-0EEC0A6B6323}">
      <dgm:prSet/>
      <dgm:spPr/>
      <dgm:t>
        <a:bodyPr/>
        <a:lstStyle/>
        <a:p>
          <a:endParaRPr lang="sl-SI"/>
        </a:p>
      </dgm:t>
    </dgm:pt>
    <dgm:pt modelId="{889D210B-2453-4429-A26C-ADC394342C42}">
      <dgm:prSet phldrT="[besedilo]" custT="1"/>
      <dgm:spPr/>
      <dgm:t>
        <a:bodyPr/>
        <a:lstStyle/>
        <a:p>
          <a:r>
            <a:rPr lang="sl-SI" sz="900" dirty="0"/>
            <a:t>                                 </a:t>
          </a:r>
          <a:r>
            <a:rPr lang="sl-SI" sz="1100" dirty="0">
              <a:solidFill>
                <a:schemeClr val="tx1"/>
              </a:solidFill>
            </a:rPr>
            <a:t>SAMO       </a:t>
          </a:r>
        </a:p>
        <a:p>
          <a:r>
            <a:rPr lang="sl-SI" sz="1100" dirty="0">
              <a:solidFill>
                <a:schemeClr val="tx1"/>
              </a:solidFill>
            </a:rPr>
            <a:t>           Z</a:t>
          </a:r>
          <a:r>
            <a:rPr lang="sl-SI" sz="1200" dirty="0">
              <a:solidFill>
                <a:schemeClr val="tx1"/>
              </a:solidFill>
            </a:rPr>
            <a:t>AVEDANJE       </a:t>
          </a:r>
        </a:p>
        <a:p>
          <a:r>
            <a:rPr lang="sl-SI" sz="1200" dirty="0">
              <a:solidFill>
                <a:schemeClr val="tx1"/>
              </a:solidFill>
            </a:rPr>
            <a:t>   zavedanje občutkov,     prepoznavanje čustev,  povezanosti s telesom, razumevanje čustev in povezav z vedenjem,                realna </a:t>
          </a:r>
          <a:r>
            <a:rPr lang="sl-SI" sz="1200" dirty="0" err="1">
              <a:solidFill>
                <a:schemeClr val="tx1"/>
              </a:solidFill>
            </a:rPr>
            <a:t>samopresoja</a:t>
          </a:r>
          <a:r>
            <a:rPr lang="sl-SI" sz="1200" dirty="0">
              <a:solidFill>
                <a:schemeClr val="tx1"/>
              </a:solidFill>
            </a:rPr>
            <a:t> in samorefleksija, samozaupanje </a:t>
          </a:r>
        </a:p>
        <a:p>
          <a:endParaRPr lang="sl-SI" sz="700" dirty="0"/>
        </a:p>
        <a:p>
          <a:endParaRPr lang="sl-SI" sz="700" dirty="0"/>
        </a:p>
        <a:p>
          <a:endParaRPr lang="sl-SI" sz="700" dirty="0"/>
        </a:p>
        <a:p>
          <a:endParaRPr lang="sl-SI" sz="700" dirty="0"/>
        </a:p>
      </dgm:t>
    </dgm:pt>
    <dgm:pt modelId="{9EFA04B6-AA47-45DE-B0E3-D3538576BC1E}" type="parTrans" cxnId="{D3650F66-4C21-4B36-B82B-AE6625D2DFB2}">
      <dgm:prSet/>
      <dgm:spPr/>
      <dgm:t>
        <a:bodyPr/>
        <a:lstStyle/>
        <a:p>
          <a:endParaRPr lang="sl-SI"/>
        </a:p>
      </dgm:t>
    </dgm:pt>
    <dgm:pt modelId="{28BB6E0D-70F5-4B18-B194-F07B674FEDDB}" type="sibTrans" cxnId="{D3650F66-4C21-4B36-B82B-AE6625D2DFB2}">
      <dgm:prSet/>
      <dgm:spPr/>
      <dgm:t>
        <a:bodyPr/>
        <a:lstStyle/>
        <a:p>
          <a:endParaRPr lang="sl-SI"/>
        </a:p>
      </dgm:t>
    </dgm:pt>
    <dgm:pt modelId="{07D86C0E-9272-4DBC-AD43-D2BE1B1FCEC1}">
      <dgm:prSet custT="1"/>
      <dgm:spPr/>
      <dgm:t>
        <a:bodyPr/>
        <a:lstStyle/>
        <a:p>
          <a:r>
            <a:rPr lang="sl-SI" sz="1200" dirty="0"/>
            <a:t>    </a:t>
          </a:r>
          <a:r>
            <a:rPr lang="sl-SI" sz="1200" dirty="0">
              <a:solidFill>
                <a:schemeClr val="tx1"/>
              </a:solidFill>
            </a:rPr>
            <a:t>SOCIALNO ZAVEDANJE:</a:t>
          </a:r>
        </a:p>
        <a:p>
          <a:r>
            <a:rPr lang="sl-SI" sz="1200" dirty="0">
              <a:solidFill>
                <a:schemeClr val="tx1"/>
              </a:solidFill>
            </a:rPr>
            <a:t>zanimanje za druge (</a:t>
          </a:r>
          <a:r>
            <a:rPr lang="sl-SI" sz="1200" dirty="0" err="1">
              <a:solidFill>
                <a:schemeClr val="tx1"/>
              </a:solidFill>
            </a:rPr>
            <a:t>nj</a:t>
          </a:r>
          <a:r>
            <a:rPr lang="sl-SI" sz="1200" dirty="0">
              <a:solidFill>
                <a:schemeClr val="tx1"/>
              </a:solidFill>
            </a:rPr>
            <a:t>. občutke, misli, počutje),       zaznavanje in razumevanje čustev drugih  spoštovanje,             empatija,                                solidarnost</a:t>
          </a:r>
        </a:p>
      </dgm:t>
    </dgm:pt>
    <dgm:pt modelId="{F7CC25F8-C35E-4ECA-8FB3-45303A19BEDA}" type="parTrans" cxnId="{3A424526-3581-4910-88C4-630C41FB1A68}">
      <dgm:prSet/>
      <dgm:spPr/>
      <dgm:t>
        <a:bodyPr/>
        <a:lstStyle/>
        <a:p>
          <a:endParaRPr lang="sl-SI"/>
        </a:p>
      </dgm:t>
    </dgm:pt>
    <dgm:pt modelId="{D3D87A5F-03F0-4585-BA8C-23A6EE91E85C}" type="sibTrans" cxnId="{3A424526-3581-4910-88C4-630C41FB1A68}">
      <dgm:prSet/>
      <dgm:spPr/>
      <dgm:t>
        <a:bodyPr/>
        <a:lstStyle/>
        <a:p>
          <a:endParaRPr lang="sl-SI"/>
        </a:p>
      </dgm:t>
    </dgm:pt>
    <dgm:pt modelId="{BAADA25C-849D-4407-A534-E06907EF3289}">
      <dgm:prSet custT="1"/>
      <dgm:spPr/>
      <dgm:t>
        <a:bodyPr/>
        <a:lstStyle/>
        <a:p>
          <a:pPr algn="ctr"/>
          <a:r>
            <a:rPr lang="sl-SI" sz="1200" dirty="0">
              <a:solidFill>
                <a:schemeClr val="tx1"/>
              </a:solidFill>
            </a:rPr>
            <a:t>SAMOURAVNAVANJE:</a:t>
          </a:r>
        </a:p>
        <a:p>
          <a:pPr algn="l"/>
          <a:r>
            <a:rPr lang="sl-SI" sz="1200" dirty="0">
              <a:solidFill>
                <a:schemeClr val="tx1"/>
              </a:solidFill>
            </a:rPr>
            <a:t>nadzor impulzov in uravnavanje čustev/vedenja,                       odlaganje nagrade in vztrajnost,                          odpornost in                    obvladovanje stresa</a:t>
          </a:r>
        </a:p>
        <a:p>
          <a:pPr algn="ctr"/>
          <a:endParaRPr lang="sl-SI" sz="900" dirty="0"/>
        </a:p>
        <a:p>
          <a:pPr algn="ctr"/>
          <a:endParaRPr lang="sl-SI" sz="900" dirty="0"/>
        </a:p>
      </dgm:t>
    </dgm:pt>
    <dgm:pt modelId="{C4140C96-ADE3-4463-A232-D32F7ACB29B8}" type="parTrans" cxnId="{036C4980-A20C-4720-9627-6B4221D59198}">
      <dgm:prSet/>
      <dgm:spPr/>
      <dgm:t>
        <a:bodyPr/>
        <a:lstStyle/>
        <a:p>
          <a:endParaRPr lang="sl-SI"/>
        </a:p>
      </dgm:t>
    </dgm:pt>
    <dgm:pt modelId="{636A72D7-D8F4-442E-A5E4-22390D0A7F68}" type="sibTrans" cxnId="{036C4980-A20C-4720-9627-6B4221D59198}">
      <dgm:prSet/>
      <dgm:spPr/>
      <dgm:t>
        <a:bodyPr/>
        <a:lstStyle/>
        <a:p>
          <a:endParaRPr lang="sl-SI"/>
        </a:p>
      </dgm:t>
    </dgm:pt>
    <dgm:pt modelId="{B90F6CA9-28AA-45C4-B5EC-44971F2B1758}" type="pres">
      <dgm:prSet presAssocID="{E532ED75-AEFD-4B9A-A208-6D5435089E71}" presName="compositeShape" presStyleCnt="0">
        <dgm:presLayoutVars>
          <dgm:chMax val="7"/>
          <dgm:dir/>
          <dgm:resizeHandles val="exact"/>
        </dgm:presLayoutVars>
      </dgm:prSet>
      <dgm:spPr/>
    </dgm:pt>
    <dgm:pt modelId="{512A9D9C-0770-4585-BF51-F26419506254}" type="pres">
      <dgm:prSet presAssocID="{E532ED75-AEFD-4B9A-A208-6D5435089E71}" presName="wedge1" presStyleLbl="node1" presStyleIdx="0" presStyleCnt="5" custScaleX="104987" custLinFactNeighborX="-2233" custLinFactNeighborY="-2302"/>
      <dgm:spPr/>
    </dgm:pt>
    <dgm:pt modelId="{CF9D9A5E-2528-45BC-8F80-6E8B8E557CD3}" type="pres">
      <dgm:prSet presAssocID="{E532ED75-AEFD-4B9A-A208-6D5435089E71}" presName="dummy1a" presStyleCnt="0"/>
      <dgm:spPr/>
    </dgm:pt>
    <dgm:pt modelId="{B1CD75B6-96AF-4C7B-8F58-3BD4DCD91C15}" type="pres">
      <dgm:prSet presAssocID="{E532ED75-AEFD-4B9A-A208-6D5435089E71}" presName="dummy1b" presStyleCnt="0"/>
      <dgm:spPr/>
    </dgm:pt>
    <dgm:pt modelId="{AE6E4558-8AF7-4500-B1B9-87B6A344A61B}" type="pres">
      <dgm:prSet presAssocID="{E532ED75-AEFD-4B9A-A208-6D5435089E71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CDEBF0D-A859-4A5B-B3E3-36C214FF4A27}" type="pres">
      <dgm:prSet presAssocID="{E532ED75-AEFD-4B9A-A208-6D5435089E71}" presName="wedge2" presStyleLbl="node1" presStyleIdx="1" presStyleCnt="5" custLinFactNeighborX="162"/>
      <dgm:spPr/>
    </dgm:pt>
    <dgm:pt modelId="{DD042F1B-4303-4E05-8911-234FB533EA25}" type="pres">
      <dgm:prSet presAssocID="{E532ED75-AEFD-4B9A-A208-6D5435089E71}" presName="dummy2a" presStyleCnt="0"/>
      <dgm:spPr/>
    </dgm:pt>
    <dgm:pt modelId="{EBF788E5-4019-4BB3-832E-2C2D7456F75E}" type="pres">
      <dgm:prSet presAssocID="{E532ED75-AEFD-4B9A-A208-6D5435089E71}" presName="dummy2b" presStyleCnt="0"/>
      <dgm:spPr/>
    </dgm:pt>
    <dgm:pt modelId="{5CE346C3-148C-48E5-9779-6406A2389642}" type="pres">
      <dgm:prSet presAssocID="{E532ED75-AEFD-4B9A-A208-6D5435089E71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90FD7813-54CA-43B3-83FF-1D53972653CE}" type="pres">
      <dgm:prSet presAssocID="{E532ED75-AEFD-4B9A-A208-6D5435089E71}" presName="wedge3" presStyleLbl="node1" presStyleIdx="2" presStyleCnt="5" custScaleX="109146" custScaleY="101817" custLinFactNeighborY="-458"/>
      <dgm:spPr/>
    </dgm:pt>
    <dgm:pt modelId="{B19FDE19-B0DE-40C9-A38F-634C20F7DDFE}" type="pres">
      <dgm:prSet presAssocID="{E532ED75-AEFD-4B9A-A208-6D5435089E71}" presName="dummy3a" presStyleCnt="0"/>
      <dgm:spPr/>
    </dgm:pt>
    <dgm:pt modelId="{CC699429-BF82-4CFE-8E91-CE6F8C61CD9F}" type="pres">
      <dgm:prSet presAssocID="{E532ED75-AEFD-4B9A-A208-6D5435089E71}" presName="dummy3b" presStyleCnt="0"/>
      <dgm:spPr/>
    </dgm:pt>
    <dgm:pt modelId="{EBEF96B0-F3D7-4705-8573-8A28CC7B6529}" type="pres">
      <dgm:prSet presAssocID="{E532ED75-AEFD-4B9A-A208-6D5435089E71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43D36BDD-5C1B-453E-AD9B-4A1C3FAA2220}" type="pres">
      <dgm:prSet presAssocID="{E532ED75-AEFD-4B9A-A208-6D5435089E71}" presName="wedge4" presStyleLbl="node1" presStyleIdx="3" presStyleCnt="5"/>
      <dgm:spPr/>
    </dgm:pt>
    <dgm:pt modelId="{827DA647-91B7-4835-A712-49CFC50B1DD2}" type="pres">
      <dgm:prSet presAssocID="{E532ED75-AEFD-4B9A-A208-6D5435089E71}" presName="dummy4a" presStyleCnt="0"/>
      <dgm:spPr/>
    </dgm:pt>
    <dgm:pt modelId="{76DC4051-C863-4D65-A837-F234E6789FCA}" type="pres">
      <dgm:prSet presAssocID="{E532ED75-AEFD-4B9A-A208-6D5435089E71}" presName="dummy4b" presStyleCnt="0"/>
      <dgm:spPr/>
    </dgm:pt>
    <dgm:pt modelId="{75C4A837-FA8D-400B-9483-B4C08B8F4428}" type="pres">
      <dgm:prSet presAssocID="{E532ED75-AEFD-4B9A-A208-6D5435089E71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CA9ACBBC-C796-41FB-9C15-7406C1286B06}" type="pres">
      <dgm:prSet presAssocID="{E532ED75-AEFD-4B9A-A208-6D5435089E71}" presName="wedge5" presStyleLbl="node1" presStyleIdx="4" presStyleCnt="5" custScaleY="103548" custLinFactNeighborY="-1778"/>
      <dgm:spPr/>
    </dgm:pt>
    <dgm:pt modelId="{15F6BEAC-90A0-4F57-8774-5FB67A69AC91}" type="pres">
      <dgm:prSet presAssocID="{E532ED75-AEFD-4B9A-A208-6D5435089E71}" presName="dummy5a" presStyleCnt="0"/>
      <dgm:spPr/>
    </dgm:pt>
    <dgm:pt modelId="{13F6C9A2-26E5-4723-898B-86A10FF0EB42}" type="pres">
      <dgm:prSet presAssocID="{E532ED75-AEFD-4B9A-A208-6D5435089E71}" presName="dummy5b" presStyleCnt="0"/>
      <dgm:spPr/>
    </dgm:pt>
    <dgm:pt modelId="{203DAF95-0121-4D61-B9D1-BFD3F1002752}" type="pres">
      <dgm:prSet presAssocID="{E532ED75-AEFD-4B9A-A208-6D5435089E71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CBFE2CFA-A888-4D1F-BE35-9B14DFCB9B14}" type="pres">
      <dgm:prSet presAssocID="{636A72D7-D8F4-442E-A5E4-22390D0A7F68}" presName="arrowWedge1" presStyleLbl="fgSibTrans2D1" presStyleIdx="0" presStyleCnt="5" custLinFactNeighborX="650" custLinFactNeighborY="-994"/>
      <dgm:spPr/>
    </dgm:pt>
    <dgm:pt modelId="{952DD716-2388-4C00-A27F-01D0423D163C}" type="pres">
      <dgm:prSet presAssocID="{D3D87A5F-03F0-4585-BA8C-23A6EE91E85C}" presName="arrowWedge2" presStyleLbl="fgSibTrans2D1" presStyleIdx="1" presStyleCnt="5" custLinFactNeighborX="1055" custLinFactNeighborY="1528"/>
      <dgm:spPr/>
    </dgm:pt>
    <dgm:pt modelId="{27B2CA95-23A7-4F56-AB1B-665BEFCEB87F}" type="pres">
      <dgm:prSet presAssocID="{C43F13BF-F26F-400D-BA62-5F4B4BAB3997}" presName="arrowWedge3" presStyleLbl="fgSibTrans2D1" presStyleIdx="2" presStyleCnt="5" custLinFactNeighborY="2112"/>
      <dgm:spPr/>
    </dgm:pt>
    <dgm:pt modelId="{394D4F41-EF3D-4DDA-9687-15C98B26DE99}" type="pres">
      <dgm:prSet presAssocID="{1DF30404-1011-4E91-B718-345B6F14A79C}" presName="arrowWedge4" presStyleLbl="fgSibTrans2D1" presStyleIdx="3" presStyleCnt="5" custLinFactNeighborX="-703"/>
      <dgm:spPr>
        <a:solidFill>
          <a:schemeClr val="accent3">
            <a:lumMod val="20000"/>
            <a:lumOff val="80000"/>
          </a:schemeClr>
        </a:solidFill>
      </dgm:spPr>
    </dgm:pt>
    <dgm:pt modelId="{E5F6E34F-295C-47A5-BDAD-38CB5867F7CB}" type="pres">
      <dgm:prSet presAssocID="{28BB6E0D-70F5-4B18-B194-F07B674FEDDB}" presName="arrowWedge5" presStyleLbl="fgSibTrans2D1" presStyleIdx="4" presStyleCnt="5" custLinFactNeighborY="187"/>
      <dgm:spPr/>
    </dgm:pt>
  </dgm:ptLst>
  <dgm:cxnLst>
    <dgm:cxn modelId="{C1A4A123-AB6E-40F6-A59C-8FA62B4909EE}" type="presOf" srcId="{BAADA25C-849D-4407-A534-E06907EF3289}" destId="{512A9D9C-0770-4585-BF51-F26419506254}" srcOrd="0" destOrd="0" presId="urn:microsoft.com/office/officeart/2005/8/layout/cycle8"/>
    <dgm:cxn modelId="{54017C25-F382-4F06-878E-10980DAA2216}" type="presOf" srcId="{F29C36BF-CD1C-462D-8898-F7D543612039}" destId="{90FD7813-54CA-43B3-83FF-1D53972653CE}" srcOrd="0" destOrd="0" presId="urn:microsoft.com/office/officeart/2005/8/layout/cycle8"/>
    <dgm:cxn modelId="{3A424526-3581-4910-88C4-630C41FB1A68}" srcId="{E532ED75-AEFD-4B9A-A208-6D5435089E71}" destId="{07D86C0E-9272-4DBC-AD43-D2BE1B1FCEC1}" srcOrd="1" destOrd="0" parTransId="{F7CC25F8-C35E-4ECA-8FB3-45303A19BEDA}" sibTransId="{D3D87A5F-03F0-4585-BA8C-23A6EE91E85C}"/>
    <dgm:cxn modelId="{EFF01C39-C75B-46DD-A040-0B7E0529244D}" type="presOf" srcId="{AAB1CC11-6096-48D6-9BC1-7F16F8AA7291}" destId="{43D36BDD-5C1B-453E-AD9B-4A1C3FAA2220}" srcOrd="0" destOrd="0" presId="urn:microsoft.com/office/officeart/2005/8/layout/cycle8"/>
    <dgm:cxn modelId="{CF064861-127D-493F-A451-A680900A0B3F}" type="presOf" srcId="{07D86C0E-9272-4DBC-AD43-D2BE1B1FCEC1}" destId="{5CE346C3-148C-48E5-9779-6406A2389642}" srcOrd="1" destOrd="0" presId="urn:microsoft.com/office/officeart/2005/8/layout/cycle8"/>
    <dgm:cxn modelId="{98237463-D990-4F75-956E-37761DAB2EDF}" type="presOf" srcId="{BAADA25C-849D-4407-A534-E06907EF3289}" destId="{AE6E4558-8AF7-4500-B1B9-87B6A344A61B}" srcOrd="1" destOrd="0" presId="urn:microsoft.com/office/officeart/2005/8/layout/cycle8"/>
    <dgm:cxn modelId="{D3650F66-4C21-4B36-B82B-AE6625D2DFB2}" srcId="{E532ED75-AEFD-4B9A-A208-6D5435089E71}" destId="{889D210B-2453-4429-A26C-ADC394342C42}" srcOrd="4" destOrd="0" parTransId="{9EFA04B6-AA47-45DE-B0E3-D3538576BC1E}" sibTransId="{28BB6E0D-70F5-4B18-B194-F07B674FEDDB}"/>
    <dgm:cxn modelId="{A59DCE54-A1B4-4A4D-A829-81812355E5D6}" type="presOf" srcId="{F29C36BF-CD1C-462D-8898-F7D543612039}" destId="{EBEF96B0-F3D7-4705-8573-8A28CC7B6529}" srcOrd="1" destOrd="0" presId="urn:microsoft.com/office/officeart/2005/8/layout/cycle8"/>
    <dgm:cxn modelId="{8D6A527A-72AD-4244-A64E-F70BAD29AFF8}" type="presOf" srcId="{889D210B-2453-4429-A26C-ADC394342C42}" destId="{203DAF95-0121-4D61-B9D1-BFD3F1002752}" srcOrd="1" destOrd="0" presId="urn:microsoft.com/office/officeart/2005/8/layout/cycle8"/>
    <dgm:cxn modelId="{036C4980-A20C-4720-9627-6B4221D59198}" srcId="{E532ED75-AEFD-4B9A-A208-6D5435089E71}" destId="{BAADA25C-849D-4407-A534-E06907EF3289}" srcOrd="0" destOrd="0" parTransId="{C4140C96-ADE3-4463-A232-D32F7ACB29B8}" sibTransId="{636A72D7-D8F4-442E-A5E4-22390D0A7F68}"/>
    <dgm:cxn modelId="{16337CBC-DE3C-42F3-993B-0EEC0A6B6323}" srcId="{E532ED75-AEFD-4B9A-A208-6D5435089E71}" destId="{AAB1CC11-6096-48D6-9BC1-7F16F8AA7291}" srcOrd="3" destOrd="0" parTransId="{F9978840-38EE-4785-ABE9-23981E5A9C89}" sibTransId="{1DF30404-1011-4E91-B718-345B6F14A79C}"/>
    <dgm:cxn modelId="{AD23BBC9-4293-45D5-AFDE-98D9DAD3ADFD}" srcId="{E532ED75-AEFD-4B9A-A208-6D5435089E71}" destId="{F29C36BF-CD1C-462D-8898-F7D543612039}" srcOrd="2" destOrd="0" parTransId="{C9490C17-5D41-4DD2-AD77-94A8AEC50D3A}" sibTransId="{C43F13BF-F26F-400D-BA62-5F4B4BAB3997}"/>
    <dgm:cxn modelId="{20C492E4-0021-4A09-8D21-29FCA5A79683}" type="presOf" srcId="{889D210B-2453-4429-A26C-ADC394342C42}" destId="{CA9ACBBC-C796-41FB-9C15-7406C1286B06}" srcOrd="0" destOrd="0" presId="urn:microsoft.com/office/officeart/2005/8/layout/cycle8"/>
    <dgm:cxn modelId="{912779F3-0C1D-4BA8-A4E8-62CB7061FB7D}" type="presOf" srcId="{E532ED75-AEFD-4B9A-A208-6D5435089E71}" destId="{B90F6CA9-28AA-45C4-B5EC-44971F2B1758}" srcOrd="0" destOrd="0" presId="urn:microsoft.com/office/officeart/2005/8/layout/cycle8"/>
    <dgm:cxn modelId="{9935CFFA-A558-40FF-BCD0-8A19A2FFB5D1}" type="presOf" srcId="{AAB1CC11-6096-48D6-9BC1-7F16F8AA7291}" destId="{75C4A837-FA8D-400B-9483-B4C08B8F4428}" srcOrd="1" destOrd="0" presId="urn:microsoft.com/office/officeart/2005/8/layout/cycle8"/>
    <dgm:cxn modelId="{021A11FE-5272-482C-A2C3-0564745C6674}" type="presOf" srcId="{07D86C0E-9272-4DBC-AD43-D2BE1B1FCEC1}" destId="{2CDEBF0D-A859-4A5B-B3E3-36C214FF4A27}" srcOrd="0" destOrd="0" presId="urn:microsoft.com/office/officeart/2005/8/layout/cycle8"/>
    <dgm:cxn modelId="{23AA4A42-2C05-48FF-9309-D7B21A56297E}" type="presParOf" srcId="{B90F6CA9-28AA-45C4-B5EC-44971F2B1758}" destId="{512A9D9C-0770-4585-BF51-F26419506254}" srcOrd="0" destOrd="0" presId="urn:microsoft.com/office/officeart/2005/8/layout/cycle8"/>
    <dgm:cxn modelId="{B9ED2AE5-7CDC-4574-97BA-EC8AC41AC24B}" type="presParOf" srcId="{B90F6CA9-28AA-45C4-B5EC-44971F2B1758}" destId="{CF9D9A5E-2528-45BC-8F80-6E8B8E557CD3}" srcOrd="1" destOrd="0" presId="urn:microsoft.com/office/officeart/2005/8/layout/cycle8"/>
    <dgm:cxn modelId="{F81C010F-EF15-432A-BE18-6A23F2401C51}" type="presParOf" srcId="{B90F6CA9-28AA-45C4-B5EC-44971F2B1758}" destId="{B1CD75B6-96AF-4C7B-8F58-3BD4DCD91C15}" srcOrd="2" destOrd="0" presId="urn:microsoft.com/office/officeart/2005/8/layout/cycle8"/>
    <dgm:cxn modelId="{822404E6-B698-4614-BD0B-3F75A37A8F90}" type="presParOf" srcId="{B90F6CA9-28AA-45C4-B5EC-44971F2B1758}" destId="{AE6E4558-8AF7-4500-B1B9-87B6A344A61B}" srcOrd="3" destOrd="0" presId="urn:microsoft.com/office/officeart/2005/8/layout/cycle8"/>
    <dgm:cxn modelId="{752732B4-8DB7-46F4-B735-F905AEF00D3A}" type="presParOf" srcId="{B90F6CA9-28AA-45C4-B5EC-44971F2B1758}" destId="{2CDEBF0D-A859-4A5B-B3E3-36C214FF4A27}" srcOrd="4" destOrd="0" presId="urn:microsoft.com/office/officeart/2005/8/layout/cycle8"/>
    <dgm:cxn modelId="{D4FCAC63-C7ED-4CF0-9833-80B0B35A097A}" type="presParOf" srcId="{B90F6CA9-28AA-45C4-B5EC-44971F2B1758}" destId="{DD042F1B-4303-4E05-8911-234FB533EA25}" srcOrd="5" destOrd="0" presId="urn:microsoft.com/office/officeart/2005/8/layout/cycle8"/>
    <dgm:cxn modelId="{86B132F0-EE51-499E-A284-ADC4D8E26AFE}" type="presParOf" srcId="{B90F6CA9-28AA-45C4-B5EC-44971F2B1758}" destId="{EBF788E5-4019-4BB3-832E-2C2D7456F75E}" srcOrd="6" destOrd="0" presId="urn:microsoft.com/office/officeart/2005/8/layout/cycle8"/>
    <dgm:cxn modelId="{28C67410-8FBB-40DC-ACB7-64B3FCD54DF6}" type="presParOf" srcId="{B90F6CA9-28AA-45C4-B5EC-44971F2B1758}" destId="{5CE346C3-148C-48E5-9779-6406A2389642}" srcOrd="7" destOrd="0" presId="urn:microsoft.com/office/officeart/2005/8/layout/cycle8"/>
    <dgm:cxn modelId="{D26384C1-5ABF-4ACA-A67B-DF102949D5ED}" type="presParOf" srcId="{B90F6CA9-28AA-45C4-B5EC-44971F2B1758}" destId="{90FD7813-54CA-43B3-83FF-1D53972653CE}" srcOrd="8" destOrd="0" presId="urn:microsoft.com/office/officeart/2005/8/layout/cycle8"/>
    <dgm:cxn modelId="{A273CD27-FBB2-4619-B5AE-0EC2820AE5CC}" type="presParOf" srcId="{B90F6CA9-28AA-45C4-B5EC-44971F2B1758}" destId="{B19FDE19-B0DE-40C9-A38F-634C20F7DDFE}" srcOrd="9" destOrd="0" presId="urn:microsoft.com/office/officeart/2005/8/layout/cycle8"/>
    <dgm:cxn modelId="{FA9A0A6E-D2B5-421A-B04D-AB93414BF5BC}" type="presParOf" srcId="{B90F6CA9-28AA-45C4-B5EC-44971F2B1758}" destId="{CC699429-BF82-4CFE-8E91-CE6F8C61CD9F}" srcOrd="10" destOrd="0" presId="urn:microsoft.com/office/officeart/2005/8/layout/cycle8"/>
    <dgm:cxn modelId="{7BEA44B7-B36F-4545-A9F7-372B6A4F3656}" type="presParOf" srcId="{B90F6CA9-28AA-45C4-B5EC-44971F2B1758}" destId="{EBEF96B0-F3D7-4705-8573-8A28CC7B6529}" srcOrd="11" destOrd="0" presId="urn:microsoft.com/office/officeart/2005/8/layout/cycle8"/>
    <dgm:cxn modelId="{3A94096A-ECF5-4A37-B8A7-78E0AD8C96A8}" type="presParOf" srcId="{B90F6CA9-28AA-45C4-B5EC-44971F2B1758}" destId="{43D36BDD-5C1B-453E-AD9B-4A1C3FAA2220}" srcOrd="12" destOrd="0" presId="urn:microsoft.com/office/officeart/2005/8/layout/cycle8"/>
    <dgm:cxn modelId="{ACF306DE-6876-4CFB-823B-702B51E953EE}" type="presParOf" srcId="{B90F6CA9-28AA-45C4-B5EC-44971F2B1758}" destId="{827DA647-91B7-4835-A712-49CFC50B1DD2}" srcOrd="13" destOrd="0" presId="urn:microsoft.com/office/officeart/2005/8/layout/cycle8"/>
    <dgm:cxn modelId="{28EB5E20-FF2D-4E64-8561-51341B46F358}" type="presParOf" srcId="{B90F6CA9-28AA-45C4-B5EC-44971F2B1758}" destId="{76DC4051-C863-4D65-A837-F234E6789FCA}" srcOrd="14" destOrd="0" presId="urn:microsoft.com/office/officeart/2005/8/layout/cycle8"/>
    <dgm:cxn modelId="{2CF648A7-C580-4F9B-AA86-539EF6E1A7B9}" type="presParOf" srcId="{B90F6CA9-28AA-45C4-B5EC-44971F2B1758}" destId="{75C4A837-FA8D-400B-9483-B4C08B8F4428}" srcOrd="15" destOrd="0" presId="urn:microsoft.com/office/officeart/2005/8/layout/cycle8"/>
    <dgm:cxn modelId="{1E0AF72F-5D09-45AF-8CEF-6A6054D1FADB}" type="presParOf" srcId="{B90F6CA9-28AA-45C4-B5EC-44971F2B1758}" destId="{CA9ACBBC-C796-41FB-9C15-7406C1286B06}" srcOrd="16" destOrd="0" presId="urn:microsoft.com/office/officeart/2005/8/layout/cycle8"/>
    <dgm:cxn modelId="{17E1A3C9-1D5F-404C-8A14-3DA0621EE50C}" type="presParOf" srcId="{B90F6CA9-28AA-45C4-B5EC-44971F2B1758}" destId="{15F6BEAC-90A0-4F57-8774-5FB67A69AC91}" srcOrd="17" destOrd="0" presId="urn:microsoft.com/office/officeart/2005/8/layout/cycle8"/>
    <dgm:cxn modelId="{5C1481A4-D8F2-4C8C-A54F-9C4ADEB6B9D6}" type="presParOf" srcId="{B90F6CA9-28AA-45C4-B5EC-44971F2B1758}" destId="{13F6C9A2-26E5-4723-898B-86A10FF0EB42}" srcOrd="18" destOrd="0" presId="urn:microsoft.com/office/officeart/2005/8/layout/cycle8"/>
    <dgm:cxn modelId="{3225A450-8A6C-4305-AD61-F0C7FBA37BC1}" type="presParOf" srcId="{B90F6CA9-28AA-45C4-B5EC-44971F2B1758}" destId="{203DAF95-0121-4D61-B9D1-BFD3F1002752}" srcOrd="19" destOrd="0" presId="urn:microsoft.com/office/officeart/2005/8/layout/cycle8"/>
    <dgm:cxn modelId="{92194E4C-68BF-477D-8135-6800FDFCB2BC}" type="presParOf" srcId="{B90F6CA9-28AA-45C4-B5EC-44971F2B1758}" destId="{CBFE2CFA-A888-4D1F-BE35-9B14DFCB9B14}" srcOrd="20" destOrd="0" presId="urn:microsoft.com/office/officeart/2005/8/layout/cycle8"/>
    <dgm:cxn modelId="{4A560D88-E15B-4AD5-9BBD-46E3295ECC27}" type="presParOf" srcId="{B90F6CA9-28AA-45C4-B5EC-44971F2B1758}" destId="{952DD716-2388-4C00-A27F-01D0423D163C}" srcOrd="21" destOrd="0" presId="urn:microsoft.com/office/officeart/2005/8/layout/cycle8"/>
    <dgm:cxn modelId="{BD8C62C8-24E4-4BDE-9ED7-F31C05699C47}" type="presParOf" srcId="{B90F6CA9-28AA-45C4-B5EC-44971F2B1758}" destId="{27B2CA95-23A7-4F56-AB1B-665BEFCEB87F}" srcOrd="22" destOrd="0" presId="urn:microsoft.com/office/officeart/2005/8/layout/cycle8"/>
    <dgm:cxn modelId="{A9523414-C90B-4AF6-A6E2-27D3F8F101B6}" type="presParOf" srcId="{B90F6CA9-28AA-45C4-B5EC-44971F2B1758}" destId="{394D4F41-EF3D-4DDA-9687-15C98B26DE99}" srcOrd="23" destOrd="0" presId="urn:microsoft.com/office/officeart/2005/8/layout/cycle8"/>
    <dgm:cxn modelId="{5DC4ED0B-C864-4C33-B5D8-D15D74AFBF57}" type="presParOf" srcId="{B90F6CA9-28AA-45C4-B5EC-44971F2B1758}" destId="{E5F6E34F-295C-47A5-BDAD-38CB5867F7CB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913B1-1A6E-4B1D-8DA5-A795F2C8B941}">
      <dsp:nvSpPr>
        <dsp:cNvPr id="0" name=""/>
        <dsp:cNvSpPr/>
      </dsp:nvSpPr>
      <dsp:spPr>
        <a:xfrm>
          <a:off x="3329017" y="-272103"/>
          <a:ext cx="2204314" cy="2324036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2000" b="1" kern="1200" dirty="0">
              <a:solidFill>
                <a:schemeClr val="tx1"/>
              </a:solidFill>
            </a:rPr>
            <a:t>Kje smo, kam želimo? Kaj bi radi dosegli?</a:t>
          </a:r>
        </a:p>
      </dsp:txBody>
      <dsp:txXfrm>
        <a:off x="3651831" y="68244"/>
        <a:ext cx="1558686" cy="1643342"/>
      </dsp:txXfrm>
    </dsp:sp>
    <dsp:sp modelId="{A852607F-91E2-4079-AC78-11DABCCEBFDE}">
      <dsp:nvSpPr>
        <dsp:cNvPr id="0" name=""/>
        <dsp:cNvSpPr/>
      </dsp:nvSpPr>
      <dsp:spPr>
        <a:xfrm rot="2637641">
          <a:off x="5441026" y="1300970"/>
          <a:ext cx="570999" cy="5861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500" kern="1200"/>
        </a:p>
      </dsp:txBody>
      <dsp:txXfrm>
        <a:off x="5465024" y="1358754"/>
        <a:ext cx="399699" cy="351715"/>
      </dsp:txXfrm>
    </dsp:sp>
    <dsp:sp modelId="{3D339F30-7DFD-4942-B5A7-93C74C770B22}">
      <dsp:nvSpPr>
        <dsp:cNvPr id="0" name=""/>
        <dsp:cNvSpPr/>
      </dsp:nvSpPr>
      <dsp:spPr>
        <a:xfrm>
          <a:off x="5230397" y="1753311"/>
          <a:ext cx="2557263" cy="2280823"/>
        </a:xfrm>
        <a:prstGeom prst="ellipse">
          <a:avLst/>
        </a:prstGeom>
        <a:solidFill>
          <a:schemeClr val="accent1">
            <a:shade val="80000"/>
            <a:hueOff val="173136"/>
            <a:satOff val="-22903"/>
            <a:lumOff val="12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1800" b="1" kern="1200" dirty="0">
              <a:solidFill>
                <a:schemeClr val="tx1"/>
              </a:solidFill>
            </a:rPr>
            <a:t>Kako bomo načrtovali dejavnosti v VIZ?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1800" b="1" kern="1200" dirty="0">
              <a:solidFill>
                <a:schemeClr val="tx1"/>
              </a:solidFill>
            </a:rPr>
            <a:t> Koga bomo vključili …? </a:t>
          </a:r>
        </a:p>
        <a:p>
          <a:pPr algn="ctr">
            <a:buNone/>
          </a:pPr>
          <a:endParaRPr lang="sl-SI" sz="1400" kern="1200" dirty="0"/>
        </a:p>
      </dsp:txBody>
      <dsp:txXfrm>
        <a:off x="5604899" y="2087330"/>
        <a:ext cx="1808259" cy="1612785"/>
      </dsp:txXfrm>
    </dsp:sp>
    <dsp:sp modelId="{8028A845-B8E3-448C-AA00-FCEB97C3B239}">
      <dsp:nvSpPr>
        <dsp:cNvPr id="0" name=""/>
        <dsp:cNvSpPr/>
      </dsp:nvSpPr>
      <dsp:spPr>
        <a:xfrm rot="8458219">
          <a:off x="5499429" y="3919980"/>
          <a:ext cx="486407" cy="5861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74224"/>
            <a:satOff val="-22903"/>
            <a:lumOff val="122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500" kern="1200"/>
        </a:p>
      </dsp:txBody>
      <dsp:txXfrm rot="10800000">
        <a:off x="5629068" y="3991274"/>
        <a:ext cx="340485" cy="351715"/>
      </dsp:txXfrm>
    </dsp:sp>
    <dsp:sp modelId="{B6F3D79F-A5B3-4D18-9677-A739720FF4B8}">
      <dsp:nvSpPr>
        <dsp:cNvPr id="0" name=""/>
        <dsp:cNvSpPr/>
      </dsp:nvSpPr>
      <dsp:spPr>
        <a:xfrm>
          <a:off x="3322131" y="3458750"/>
          <a:ext cx="2218087" cy="2238738"/>
        </a:xfrm>
        <a:prstGeom prst="ellipse">
          <a:avLst/>
        </a:prstGeom>
        <a:solidFill>
          <a:schemeClr val="accent1">
            <a:shade val="80000"/>
            <a:hueOff val="346272"/>
            <a:satOff val="-45806"/>
            <a:lumOff val="256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>
              <a:solidFill>
                <a:schemeClr val="tx1"/>
              </a:solidFill>
            </a:rPr>
            <a:t>Kako bomo spremljali , evalvirali učinke načrtovanih aktivnosti? </a:t>
          </a:r>
          <a:endParaRPr lang="sl-SI" sz="2000" kern="1200" dirty="0">
            <a:solidFill>
              <a:schemeClr val="tx1"/>
            </a:solidFill>
          </a:endParaRPr>
        </a:p>
      </dsp:txBody>
      <dsp:txXfrm>
        <a:off x="3646962" y="3786606"/>
        <a:ext cx="1568425" cy="1583026"/>
      </dsp:txXfrm>
    </dsp:sp>
    <dsp:sp modelId="{444AA054-A682-45B6-B596-2A1194CD0031}">
      <dsp:nvSpPr>
        <dsp:cNvPr id="0" name=""/>
        <dsp:cNvSpPr/>
      </dsp:nvSpPr>
      <dsp:spPr>
        <a:xfrm rot="13525911">
          <a:off x="2962264" y="3774781"/>
          <a:ext cx="386320" cy="5861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48447"/>
            <a:satOff val="-45806"/>
            <a:lumOff val="245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500" kern="1200"/>
        </a:p>
      </dsp:txBody>
      <dsp:txXfrm rot="10800000">
        <a:off x="3060877" y="3933303"/>
        <a:ext cx="270424" cy="351715"/>
      </dsp:txXfrm>
    </dsp:sp>
    <dsp:sp modelId="{1792F191-D99A-4BEB-88A2-CE0B0BF559C2}">
      <dsp:nvSpPr>
        <dsp:cNvPr id="0" name=""/>
        <dsp:cNvSpPr/>
      </dsp:nvSpPr>
      <dsp:spPr>
        <a:xfrm>
          <a:off x="1489686" y="1643615"/>
          <a:ext cx="2316759" cy="2248621"/>
        </a:xfrm>
        <a:prstGeom prst="ellipse">
          <a:avLst/>
        </a:prstGeom>
        <a:solidFill>
          <a:schemeClr val="accent1">
            <a:shade val="80000"/>
            <a:hueOff val="519408"/>
            <a:satOff val="-68709"/>
            <a:lumOff val="385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sl-SI" sz="2000" b="1" kern="1200" dirty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2000" b="1" kern="1200" dirty="0">
              <a:solidFill>
                <a:schemeClr val="tx1"/>
              </a:solidFill>
            </a:rPr>
            <a:t>Kako bomo vedeli, da smo dosegli zastavljene cilje?</a:t>
          </a:r>
        </a:p>
        <a:p>
          <a:pPr algn="ctr">
            <a:buNone/>
          </a:pPr>
          <a:endParaRPr lang="sl-SI" sz="2000" b="1" kern="1200" dirty="0"/>
        </a:p>
      </dsp:txBody>
      <dsp:txXfrm>
        <a:off x="1828968" y="1972918"/>
        <a:ext cx="1638195" cy="1590015"/>
      </dsp:txXfrm>
    </dsp:sp>
    <dsp:sp modelId="{460C8601-8EE1-4A84-B286-DF29DF39D334}">
      <dsp:nvSpPr>
        <dsp:cNvPr id="0" name=""/>
        <dsp:cNvSpPr/>
      </dsp:nvSpPr>
      <dsp:spPr>
        <a:xfrm rot="18810908">
          <a:off x="2713786" y="936127"/>
          <a:ext cx="667861" cy="5861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522671"/>
            <a:satOff val="-68709"/>
            <a:lumOff val="368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500" kern="1200"/>
        </a:p>
      </dsp:txBody>
      <dsp:txXfrm>
        <a:off x="2741172" y="1117131"/>
        <a:ext cx="492003" cy="3517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A9D9C-0770-4585-BF51-F26419506254}">
      <dsp:nvSpPr>
        <dsp:cNvPr id="0" name=""/>
        <dsp:cNvSpPr/>
      </dsp:nvSpPr>
      <dsp:spPr>
        <a:xfrm>
          <a:off x="2442133" y="373417"/>
          <a:ext cx="5343854" cy="5420581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500" b="1" kern="1200" dirty="0">
              <a:solidFill>
                <a:schemeClr val="tx1"/>
              </a:solidFill>
            </a:rPr>
            <a:t>SAMOURAVNAVANJE</a:t>
          </a:r>
        </a:p>
      </dsp:txBody>
      <dsp:txXfrm>
        <a:off x="5229844" y="1284591"/>
        <a:ext cx="1717667" cy="1161553"/>
      </dsp:txXfrm>
    </dsp:sp>
    <dsp:sp modelId="{2CDEBF0D-A859-4A5B-B3E3-36C214FF4A27}">
      <dsp:nvSpPr>
        <dsp:cNvPr id="0" name=""/>
        <dsp:cNvSpPr/>
      </dsp:nvSpPr>
      <dsp:spPr>
        <a:xfrm>
          <a:off x="2717161" y="603731"/>
          <a:ext cx="5021381" cy="5021381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700" b="1" kern="1200" dirty="0">
              <a:solidFill>
                <a:schemeClr val="tx1"/>
              </a:solidFill>
            </a:rPr>
            <a:t>SOCIALNO ZAVEDANJE</a:t>
          </a:r>
        </a:p>
      </dsp:txBody>
      <dsp:txXfrm>
        <a:off x="5951170" y="2898024"/>
        <a:ext cx="1494458" cy="1195567"/>
      </dsp:txXfrm>
    </dsp:sp>
    <dsp:sp modelId="{90FD7813-54CA-43B3-83FF-1D53972653CE}">
      <dsp:nvSpPr>
        <dsp:cNvPr id="0" name=""/>
        <dsp:cNvSpPr/>
      </dsp:nvSpPr>
      <dsp:spPr>
        <a:xfrm>
          <a:off x="2548749" y="686225"/>
          <a:ext cx="5021381" cy="5021381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700" b="1" kern="1200" dirty="0">
              <a:solidFill>
                <a:schemeClr val="tx1"/>
              </a:solidFill>
            </a:rPr>
            <a:t>ODNOSNE IN SODELOVALNE SPRETNOSTI</a:t>
          </a:r>
        </a:p>
      </dsp:txBody>
      <dsp:txXfrm>
        <a:off x="4342099" y="4213148"/>
        <a:ext cx="1434680" cy="1315123"/>
      </dsp:txXfrm>
    </dsp:sp>
    <dsp:sp modelId="{43D36BDD-5C1B-453E-AD9B-4A1C3FAA2220}">
      <dsp:nvSpPr>
        <dsp:cNvPr id="0" name=""/>
        <dsp:cNvSpPr/>
      </dsp:nvSpPr>
      <dsp:spPr>
        <a:xfrm>
          <a:off x="2435170" y="603731"/>
          <a:ext cx="5021381" cy="5021381"/>
        </a:xfrm>
        <a:prstGeom prst="pie">
          <a:avLst>
            <a:gd name="adj1" fmla="val 7560000"/>
            <a:gd name="adj2" fmla="val 1188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700" b="1" kern="1200" dirty="0">
              <a:solidFill>
                <a:schemeClr val="tx1"/>
              </a:solidFill>
            </a:rPr>
            <a:t>ZAVZETOST, PROAKTIVNOST IN ODGOVORNOST</a:t>
          </a:r>
        </a:p>
      </dsp:txBody>
      <dsp:txXfrm>
        <a:off x="2728084" y="2898024"/>
        <a:ext cx="1494458" cy="1195567"/>
      </dsp:txXfrm>
    </dsp:sp>
    <dsp:sp modelId="{CA9ACBBC-C796-41FB-9C15-7406C1286B06}">
      <dsp:nvSpPr>
        <dsp:cNvPr id="0" name=""/>
        <dsp:cNvSpPr/>
      </dsp:nvSpPr>
      <dsp:spPr>
        <a:xfrm>
          <a:off x="2478210" y="531214"/>
          <a:ext cx="5021381" cy="5059794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b="1" kern="1200" dirty="0">
              <a:solidFill>
                <a:schemeClr val="tx1"/>
              </a:solidFill>
            </a:rPr>
            <a:t>SAMOZAVEDANJE</a:t>
          </a:r>
        </a:p>
      </dsp:txBody>
      <dsp:txXfrm>
        <a:off x="3266089" y="1381741"/>
        <a:ext cx="1614015" cy="1084241"/>
      </dsp:txXfrm>
    </dsp:sp>
    <dsp:sp modelId="{CBFE2CFA-A888-4D1F-BE35-9B14DFCB9B14}">
      <dsp:nvSpPr>
        <dsp:cNvPr id="0" name=""/>
        <dsp:cNvSpPr/>
      </dsp:nvSpPr>
      <dsp:spPr>
        <a:xfrm>
          <a:off x="2291055" y="260625"/>
          <a:ext cx="5643076" cy="5643076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DD716-2388-4C00-A27F-01D0423D163C}">
      <dsp:nvSpPr>
        <dsp:cNvPr id="0" name=""/>
        <dsp:cNvSpPr/>
      </dsp:nvSpPr>
      <dsp:spPr>
        <a:xfrm>
          <a:off x="2406661" y="292839"/>
          <a:ext cx="5643076" cy="5643076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2CA95-23A7-4F56-AB1B-665BEFCEB87F}">
      <dsp:nvSpPr>
        <dsp:cNvPr id="0" name=""/>
        <dsp:cNvSpPr/>
      </dsp:nvSpPr>
      <dsp:spPr>
        <a:xfrm>
          <a:off x="2237901" y="375586"/>
          <a:ext cx="5643076" cy="5643076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D4F41-EF3D-4DDA-9687-15C98B26DE99}">
      <dsp:nvSpPr>
        <dsp:cNvPr id="0" name=""/>
        <dsp:cNvSpPr/>
      </dsp:nvSpPr>
      <dsp:spPr>
        <a:xfrm>
          <a:off x="2123975" y="292839"/>
          <a:ext cx="5643076" cy="5643076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6E34F-295C-47A5-BDAD-38CB5867F7CB}">
      <dsp:nvSpPr>
        <dsp:cNvPr id="0" name=""/>
        <dsp:cNvSpPr/>
      </dsp:nvSpPr>
      <dsp:spPr>
        <a:xfrm>
          <a:off x="2167599" y="239434"/>
          <a:ext cx="5643076" cy="5643076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A9D9C-0770-4585-BF51-F26419506254}">
      <dsp:nvSpPr>
        <dsp:cNvPr id="0" name=""/>
        <dsp:cNvSpPr/>
      </dsp:nvSpPr>
      <dsp:spPr>
        <a:xfrm>
          <a:off x="327672" y="324108"/>
          <a:ext cx="5546747" cy="5283270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kern="1200" dirty="0">
              <a:solidFill>
                <a:schemeClr val="tx1"/>
              </a:solidFill>
            </a:rPr>
            <a:t>SAMOURAVNAVANJE: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kern="1200" dirty="0">
              <a:solidFill>
                <a:schemeClr val="tx1"/>
              </a:solidFill>
            </a:rPr>
            <a:t>nadzor impulzov in uravnavanje čustev/vedenja,                       odlaganje nagrade in vztrajnost,                          odpornost in                    obvladovanje stresa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9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900" kern="1200" dirty="0"/>
        </a:p>
      </dsp:txBody>
      <dsp:txXfrm>
        <a:off x="3221225" y="1212201"/>
        <a:ext cx="1782883" cy="1132129"/>
      </dsp:txXfrm>
    </dsp:sp>
    <dsp:sp modelId="{2CDEBF0D-A859-4A5B-B3E3-36C214FF4A27}">
      <dsp:nvSpPr>
        <dsp:cNvPr id="0" name=""/>
        <dsp:cNvSpPr/>
      </dsp:nvSpPr>
      <dsp:spPr>
        <a:xfrm>
          <a:off x="631230" y="586616"/>
          <a:ext cx="5283270" cy="5283270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kern="1200" dirty="0"/>
            <a:t>    </a:t>
          </a:r>
          <a:r>
            <a:rPr lang="sl-SI" sz="1200" kern="1200" dirty="0">
              <a:solidFill>
                <a:schemeClr val="tx1"/>
              </a:solidFill>
            </a:rPr>
            <a:t>SOCIALNO ZAVEDANJE: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kern="1200" dirty="0">
              <a:solidFill>
                <a:schemeClr val="tx1"/>
              </a:solidFill>
            </a:rPr>
            <a:t>zanimanje za druge (</a:t>
          </a:r>
          <a:r>
            <a:rPr lang="sl-SI" sz="1200" kern="1200" dirty="0" err="1">
              <a:solidFill>
                <a:schemeClr val="tx1"/>
              </a:solidFill>
            </a:rPr>
            <a:t>nj</a:t>
          </a:r>
          <a:r>
            <a:rPr lang="sl-SI" sz="1200" kern="1200" dirty="0">
              <a:solidFill>
                <a:schemeClr val="tx1"/>
              </a:solidFill>
            </a:rPr>
            <a:t>. občutke, misli, počutje),       zaznavanje in razumevanje čustev drugih  spoštovanje,             empatija,                                solidarnost</a:t>
          </a:r>
        </a:p>
      </dsp:txBody>
      <dsp:txXfrm>
        <a:off x="4033908" y="3000568"/>
        <a:ext cx="1572402" cy="1257921"/>
      </dsp:txXfrm>
    </dsp:sp>
    <dsp:sp modelId="{90FD7813-54CA-43B3-83FF-1D53972653CE}">
      <dsp:nvSpPr>
        <dsp:cNvPr id="0" name=""/>
        <dsp:cNvSpPr/>
      </dsp:nvSpPr>
      <dsp:spPr>
        <a:xfrm>
          <a:off x="261564" y="601217"/>
          <a:ext cx="5766478" cy="5379267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kern="1200" dirty="0">
              <a:solidFill>
                <a:schemeClr val="tx1"/>
              </a:solidFill>
            </a:rPr>
            <a:t>ODNOSNE SPRETNOSTI: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kern="1200" dirty="0">
              <a:solidFill>
                <a:schemeClr val="tx1"/>
              </a:solidFill>
            </a:rPr>
            <a:t>vzpostavljanje in vzdrževanje stika,                 </a:t>
          </a:r>
          <a:r>
            <a:rPr lang="sl-SI" sz="1200" kern="1200" dirty="0" err="1">
              <a:solidFill>
                <a:schemeClr val="tx1"/>
              </a:solidFill>
            </a:rPr>
            <a:t>komunikac</a:t>
          </a:r>
          <a:r>
            <a:rPr lang="sl-SI" sz="1200" kern="1200" dirty="0">
              <a:solidFill>
                <a:schemeClr val="tx1"/>
              </a:solidFill>
            </a:rPr>
            <a:t>. kompetence, </a:t>
          </a:r>
          <a:r>
            <a:rPr lang="sl-SI" sz="1200" kern="1200" dirty="0" err="1">
              <a:solidFill>
                <a:schemeClr val="tx1"/>
              </a:solidFill>
            </a:rPr>
            <a:t>asertivnost</a:t>
          </a:r>
          <a:r>
            <a:rPr lang="sl-SI" sz="1200" kern="1200" dirty="0">
              <a:solidFill>
                <a:schemeClr val="tx1"/>
              </a:solidFill>
            </a:rPr>
            <a:t>, spodbudnost </a:t>
          </a:r>
          <a:r>
            <a:rPr lang="sl-SI" sz="1200" kern="1200" dirty="0" err="1">
              <a:solidFill>
                <a:schemeClr val="tx1"/>
              </a:solidFill>
            </a:rPr>
            <a:t>konstr</a:t>
          </a:r>
          <a:r>
            <a:rPr lang="sl-SI" sz="1200" kern="1200" dirty="0">
              <a:solidFill>
                <a:schemeClr val="tx1"/>
              </a:solidFill>
            </a:rPr>
            <a:t>. </a:t>
          </a:r>
          <a:r>
            <a:rPr lang="sl-SI" sz="1200" kern="1200" dirty="0" err="1">
              <a:solidFill>
                <a:schemeClr val="tx1"/>
              </a:solidFill>
            </a:rPr>
            <a:t>povr</a:t>
          </a:r>
          <a:r>
            <a:rPr lang="sl-SI" sz="1200" kern="1200" dirty="0">
              <a:solidFill>
                <a:schemeClr val="tx1"/>
              </a:solidFill>
            </a:rPr>
            <a:t>. </a:t>
          </a:r>
          <a:r>
            <a:rPr lang="sl-SI" sz="1200" kern="1200" dirty="0" err="1">
              <a:solidFill>
                <a:schemeClr val="tx1"/>
              </a:solidFill>
            </a:rPr>
            <a:t>info</a:t>
          </a:r>
          <a:r>
            <a:rPr lang="sl-SI" sz="1200" kern="1200" dirty="0">
              <a:solidFill>
                <a:schemeClr val="tx1"/>
              </a:solidFill>
            </a:rPr>
            <a:t>, </a:t>
          </a:r>
          <a:r>
            <a:rPr lang="sl-SI" sz="1200" kern="1200" dirty="0" err="1">
              <a:solidFill>
                <a:schemeClr val="tx1"/>
              </a:solidFill>
            </a:rPr>
            <a:t>sodelovalnost</a:t>
          </a:r>
          <a:r>
            <a:rPr lang="sl-SI" sz="1200" kern="1200" dirty="0">
              <a:solidFill>
                <a:schemeClr val="tx1"/>
              </a:solidFill>
            </a:rPr>
            <a:t>, pogajanje,  reševanje konfliktov ter problemov </a:t>
          </a:r>
        </a:p>
      </dsp:txBody>
      <dsp:txXfrm>
        <a:off x="2321021" y="4379512"/>
        <a:ext cx="1647565" cy="1408855"/>
      </dsp:txXfrm>
    </dsp:sp>
    <dsp:sp modelId="{43D36BDD-5C1B-453E-AD9B-4A1C3FAA2220}">
      <dsp:nvSpPr>
        <dsp:cNvPr id="0" name=""/>
        <dsp:cNvSpPr/>
      </dsp:nvSpPr>
      <dsp:spPr>
        <a:xfrm>
          <a:off x="383666" y="586616"/>
          <a:ext cx="5283270" cy="5283270"/>
        </a:xfrm>
        <a:prstGeom prst="pie">
          <a:avLst>
            <a:gd name="adj1" fmla="val 7560000"/>
            <a:gd name="adj2" fmla="val 1188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kern="1200" dirty="0">
              <a:solidFill>
                <a:schemeClr val="tx1"/>
              </a:solidFill>
            </a:rPr>
            <a:t>ZAVZETOST , PROAKTIVNOST:                      interes in motiviranost, preudarna uporaba virov in informirano odločanje, navduševanje drugih, načrtovanje,           odgovornost </a:t>
          </a:r>
          <a:r>
            <a:rPr lang="sl-SI" sz="1300" kern="1200" dirty="0">
              <a:solidFill>
                <a:schemeClr val="tx1"/>
              </a:solidFill>
            </a:rPr>
            <a:t> </a:t>
          </a:r>
        </a:p>
      </dsp:txBody>
      <dsp:txXfrm>
        <a:off x="691856" y="3000568"/>
        <a:ext cx="1572402" cy="1257921"/>
      </dsp:txXfrm>
    </dsp:sp>
    <dsp:sp modelId="{CA9ACBBC-C796-41FB-9C15-7406C1286B06}">
      <dsp:nvSpPr>
        <dsp:cNvPr id="0" name=""/>
        <dsp:cNvSpPr/>
      </dsp:nvSpPr>
      <dsp:spPr>
        <a:xfrm>
          <a:off x="428951" y="258067"/>
          <a:ext cx="5283270" cy="5470721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900" kern="1200" dirty="0"/>
            <a:t>                                 </a:t>
          </a:r>
          <a:r>
            <a:rPr lang="sl-SI" sz="1100" kern="1200" dirty="0">
              <a:solidFill>
                <a:schemeClr val="tx1"/>
              </a:solidFill>
            </a:rPr>
            <a:t>SAMO      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kern="1200" dirty="0">
              <a:solidFill>
                <a:schemeClr val="tx1"/>
              </a:solidFill>
            </a:rPr>
            <a:t>           Z</a:t>
          </a:r>
          <a:r>
            <a:rPr lang="sl-SI" sz="1200" kern="1200" dirty="0">
              <a:solidFill>
                <a:schemeClr val="tx1"/>
              </a:solidFill>
            </a:rPr>
            <a:t>AVEDANJE      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kern="1200" dirty="0">
              <a:solidFill>
                <a:schemeClr val="tx1"/>
              </a:solidFill>
            </a:rPr>
            <a:t>   zavedanje občutkov,     prepoznavanje čustev,  povezanosti s telesom, razumevanje čustev in povezav z vedenjem,                realna </a:t>
          </a:r>
          <a:r>
            <a:rPr lang="sl-SI" sz="1200" kern="1200" dirty="0" err="1">
              <a:solidFill>
                <a:schemeClr val="tx1"/>
              </a:solidFill>
            </a:rPr>
            <a:t>samopresoja</a:t>
          </a:r>
          <a:r>
            <a:rPr lang="sl-SI" sz="1200" kern="1200" dirty="0">
              <a:solidFill>
                <a:schemeClr val="tx1"/>
              </a:solidFill>
            </a:rPr>
            <a:t> in samorefleksija, samozaupanje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7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7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7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700" kern="1200" dirty="0"/>
        </a:p>
      </dsp:txBody>
      <dsp:txXfrm>
        <a:off x="1257921" y="1177669"/>
        <a:ext cx="1698194" cy="1172297"/>
      </dsp:txXfrm>
    </dsp:sp>
    <dsp:sp modelId="{CBFE2CFA-A888-4D1F-BE35-9B14DFCB9B14}">
      <dsp:nvSpPr>
        <dsp:cNvPr id="0" name=""/>
        <dsp:cNvSpPr/>
      </dsp:nvSpPr>
      <dsp:spPr>
        <a:xfrm>
          <a:off x="169752" y="-61968"/>
          <a:ext cx="5937389" cy="5937389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DD716-2388-4C00-A27F-01D0423D163C}">
      <dsp:nvSpPr>
        <dsp:cNvPr id="0" name=""/>
        <dsp:cNvSpPr/>
      </dsp:nvSpPr>
      <dsp:spPr>
        <a:xfrm>
          <a:off x="367175" y="350234"/>
          <a:ext cx="5937389" cy="5937389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2CA95-23A7-4F56-AB1B-665BEFCEB87F}">
      <dsp:nvSpPr>
        <dsp:cNvPr id="0" name=""/>
        <dsp:cNvSpPr/>
      </dsp:nvSpPr>
      <dsp:spPr>
        <a:xfrm>
          <a:off x="174312" y="447439"/>
          <a:ext cx="5937389" cy="5937389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D4F41-EF3D-4DDA-9687-15C98B26DE99}">
      <dsp:nvSpPr>
        <dsp:cNvPr id="0" name=""/>
        <dsp:cNvSpPr/>
      </dsp:nvSpPr>
      <dsp:spPr>
        <a:xfrm>
          <a:off x="14501" y="259510"/>
          <a:ext cx="5937389" cy="5937389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6E34F-295C-47A5-BDAD-38CB5867F7CB}">
      <dsp:nvSpPr>
        <dsp:cNvPr id="0" name=""/>
        <dsp:cNvSpPr/>
      </dsp:nvSpPr>
      <dsp:spPr>
        <a:xfrm>
          <a:off x="102140" y="35175"/>
          <a:ext cx="5937389" cy="5937389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8FCCF-33A9-DE4B-8632-0608DF85E96B}" type="datetimeFigureOut">
              <a:rPr lang="en-SI" smtClean="0"/>
              <a:t>04/06/2025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CBC22-9CE0-E44E-B14B-50CA23BED9C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31806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Svetovalne storitve šolam ob akutnih in dolgoročnih izzivih.</a:t>
            </a:r>
          </a:p>
          <a:p>
            <a:endParaRPr lang="sl-SI" dirty="0"/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CBC22-9CE0-E44E-B14B-50CA23BED9C9}" type="slidenum">
              <a:rPr lang="en-SI" smtClean="0"/>
              <a:t>8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985131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CBC22-9CE0-E44E-B14B-50CA23BED9C9}" type="slidenum">
              <a:rPr lang="en-SI" smtClean="0"/>
              <a:t>9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41110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b="1" i="0" dirty="0">
                <a:solidFill>
                  <a:srgbClr val="555555"/>
                </a:solidFill>
                <a:effectLst/>
                <a:latin typeface="Oswald" panose="00000500000000000000" pitchFamily="2" charset="-18"/>
              </a:rPr>
              <a:t>Vsebinsko raznoliki izbirni moduli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CBC22-9CE0-E44E-B14B-50CA23BED9C9}" type="slidenum">
              <a:rPr lang="en-SI" smtClean="0"/>
              <a:t>10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309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Protokol, kakovost, ŠSD revija…</a:t>
            </a:r>
          </a:p>
          <a:p>
            <a:endParaRPr lang="sl-SI" dirty="0"/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CBC22-9CE0-E44E-B14B-50CA23BED9C9}" type="slidenum">
              <a:rPr lang="en-SI" smtClean="0"/>
              <a:t>20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858329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035C-BE5B-49DF-AD0E-67FBFEC29D31}" type="slidenum">
              <a:rPr lang="sl-SI" smtClean="0"/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887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-SI" sz="1400" b="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Podatki iz junija 2022</a:t>
            </a:r>
            <a:endParaRPr sz="1400" b="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b="0" dirty="0">
                <a:solidFill>
                  <a:schemeClr val="tx1"/>
                </a:solidFill>
              </a:rPr>
              <a:t>v okviru obveznih predmetov: 51 %, v okviru izbirnih predmetov: 33 %, v okviru oddelčnih skupnosti: 94 %, v okviru </a:t>
            </a:r>
            <a:r>
              <a:rPr lang="sl-SI" b="0" dirty="0" err="1">
                <a:solidFill>
                  <a:schemeClr val="tx1"/>
                </a:solidFill>
              </a:rPr>
              <a:t>dnevov</a:t>
            </a:r>
            <a:r>
              <a:rPr lang="sl-SI" b="0" dirty="0">
                <a:solidFill>
                  <a:schemeClr val="tx1"/>
                </a:solidFill>
              </a:rPr>
              <a:t> dejavnosti: 81 %, v okviru </a:t>
            </a:r>
            <a:r>
              <a:rPr lang="sl-SI" b="0" dirty="0" err="1">
                <a:solidFill>
                  <a:schemeClr val="tx1"/>
                </a:solidFill>
              </a:rPr>
              <a:t>RaP</a:t>
            </a:r>
            <a:r>
              <a:rPr lang="sl-SI" b="0" dirty="0">
                <a:solidFill>
                  <a:schemeClr val="tx1"/>
                </a:solidFill>
              </a:rPr>
              <a:t>: 41 %, pri šolski svetovalni službi: 75 %</a:t>
            </a:r>
            <a:endParaRPr b="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6975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-SI" sz="1400" b="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Podatki iz junija 2022</a:t>
            </a:r>
            <a:endParaRPr b="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>
                <a:solidFill>
                  <a:schemeClr val="tx1"/>
                </a:solidFill>
              </a:rPr>
              <a:t>vaje in delavnice za dobro počutje: 95,3 %, vaje iz male šole čustvene pismenosti: 78,1 %, vaje za nenasilno komunikacijo: 73,4 %, delavnice iz programa To sem jaz: 65,6 %, , strategije ravnanja ob neželenem vedenju: 48,4 %, vaje iz izbirnih modulov: 47 %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77" name="Google Shape;1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4719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92A0445-6AB3-DEA2-0AE1-5DB5F1A44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222" y="5145440"/>
            <a:ext cx="7916785" cy="627682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BE6C4DC-92CC-30C8-A388-BF61752B92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36273" y="645377"/>
            <a:ext cx="2273085" cy="4526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222" y="2564706"/>
            <a:ext cx="7916785" cy="2561704"/>
          </a:xfrm>
        </p:spPr>
        <p:txBody>
          <a:bodyPr anchor="t" anchorCtr="0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F39B765-408B-C7EC-47B2-69CE2C07A5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5222" y="1914196"/>
            <a:ext cx="7916785" cy="565150"/>
          </a:xfr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800" spc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08AE5E9-8ABD-8748-15EB-BB3FF0022B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5225" y="5796826"/>
            <a:ext cx="7970838" cy="5032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43589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62592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74767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29330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2959A48-8CF9-C396-5F86-3F76B0C24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1" y="6449339"/>
            <a:ext cx="7416800" cy="365125"/>
          </a:xfrm>
        </p:spPr>
        <p:txBody>
          <a:bodyPr anchor="t" anchorCtr="0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US"/>
              <a:t>Preventivno delovanje ter vzpostavljanje spodbudnega in varnega učnega okolja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31F1F98-A873-6181-A1A8-62FEB194A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449339"/>
            <a:ext cx="2844800" cy="365125"/>
          </a:xfrm>
        </p:spPr>
        <p:txBody>
          <a:bodyPr anchor="t" anchorCtr="0"/>
          <a:lstStyle>
            <a:lvl1pPr>
              <a:defRPr sz="1100">
                <a:solidFill>
                  <a:schemeClr val="accent1"/>
                </a:solidFill>
              </a:defRPr>
            </a:lvl1pPr>
          </a:lstStyle>
          <a:p>
            <a:fld id="{BBC33A9F-7E15-B342-95DB-76D69CE4159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6928C4-5C71-7D06-D814-571E906B43D0}"/>
              </a:ext>
            </a:extLst>
          </p:cNvPr>
          <p:cNvCxnSpPr>
            <a:cxnSpLocks/>
          </p:cNvCxnSpPr>
          <p:nvPr userDrawn="1"/>
        </p:nvCxnSpPr>
        <p:spPr>
          <a:xfrm>
            <a:off x="609600" y="6424045"/>
            <a:ext cx="10972800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0F45AF-5D56-B40C-7968-5178A2CCFFD3}"/>
              </a:ext>
            </a:extLst>
          </p:cNvPr>
          <p:cNvCxnSpPr>
            <a:cxnSpLocks/>
          </p:cNvCxnSpPr>
          <p:nvPr userDrawn="1"/>
        </p:nvCxnSpPr>
        <p:spPr>
          <a:xfrm>
            <a:off x="609600" y="470087"/>
            <a:ext cx="10972800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361940DE-6A6A-3A2E-658C-C85114427A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44674" y="143278"/>
            <a:ext cx="391232" cy="21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65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89" y="1233488"/>
            <a:ext cx="5567364" cy="4932361"/>
          </a:xfrm>
        </p:spPr>
        <p:txBody>
          <a:bodyPr/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70813" y="1233491"/>
            <a:ext cx="5705249" cy="4932359"/>
          </a:xfrm>
        </p:spPr>
        <p:txBody>
          <a:bodyPr/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0856E-BE95-4C06-A9CF-0A0BCF14B868}" type="datetimeFigureOut">
              <a:rPr lang="sl-SI" smtClean="0"/>
              <a:t>6. 04. 2025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B0E38-86C0-47B2-A98E-A1F6EAC5273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6521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0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45856"/>
            <a:ext cx="10972800" cy="1143000"/>
          </a:xfrm>
        </p:spPr>
        <p:txBody>
          <a:bodyPr anchor="t" anchorCtr="0">
            <a:normAutofit/>
          </a:bodyPr>
          <a:lstStyle>
            <a:lvl1pPr algn="l">
              <a:defRPr sz="3600" b="1">
                <a:solidFill>
                  <a:srgbClr val="007C9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86738"/>
            <a:ext cx="10972800" cy="373942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6449339"/>
            <a:ext cx="7416800" cy="365125"/>
          </a:xfrm>
        </p:spPr>
        <p:txBody>
          <a:bodyPr anchor="t" anchorCtr="0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US"/>
              <a:t>Preventivno delovanje ter vzpostavljanje spodbudnega in varnega učnega okolja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9339"/>
            <a:ext cx="2844800" cy="365125"/>
          </a:xfrm>
        </p:spPr>
        <p:txBody>
          <a:bodyPr anchor="t" anchorCtr="0"/>
          <a:lstStyle>
            <a:lvl1pPr>
              <a:defRPr sz="1100">
                <a:solidFill>
                  <a:schemeClr val="accent1"/>
                </a:solidFill>
              </a:defRPr>
            </a:lvl1pPr>
          </a:lstStyle>
          <a:p>
            <a:fld id="{BBC33A9F-7E15-B342-95DB-76D69CE4159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9D149E-BCA7-CE6B-8EEF-BB92869555BF}"/>
              </a:ext>
            </a:extLst>
          </p:cNvPr>
          <p:cNvCxnSpPr>
            <a:cxnSpLocks/>
          </p:cNvCxnSpPr>
          <p:nvPr userDrawn="1"/>
        </p:nvCxnSpPr>
        <p:spPr>
          <a:xfrm>
            <a:off x="609600" y="6424045"/>
            <a:ext cx="10972800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58AD48-6A59-F258-3A5E-692B8496D955}"/>
              </a:ext>
            </a:extLst>
          </p:cNvPr>
          <p:cNvCxnSpPr>
            <a:cxnSpLocks/>
          </p:cNvCxnSpPr>
          <p:nvPr userDrawn="1"/>
        </p:nvCxnSpPr>
        <p:spPr>
          <a:xfrm>
            <a:off x="609600" y="470087"/>
            <a:ext cx="10972800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143D269-DA1D-BB3F-D591-8D0052532C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4674" y="143278"/>
            <a:ext cx="391232" cy="21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86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45856"/>
            <a:ext cx="10972800" cy="1143000"/>
          </a:xfrm>
        </p:spPr>
        <p:txBody>
          <a:bodyPr anchor="t" anchorCtr="0">
            <a:normAutofit/>
          </a:bodyPr>
          <a:lstStyle>
            <a:lvl1pPr algn="l">
              <a:defRPr sz="3600" b="1">
                <a:solidFill>
                  <a:srgbClr val="007C9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952433"/>
            <a:ext cx="5357247" cy="317373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3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Clr>
                <a:schemeClr val="accent3"/>
              </a:buClr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Clr>
                <a:schemeClr val="accent3"/>
              </a:buClr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Clr>
                <a:schemeClr val="accent3"/>
              </a:buClr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Clr>
                <a:schemeClr val="accent3"/>
              </a:buClr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6449339"/>
            <a:ext cx="7416800" cy="365125"/>
          </a:xfrm>
        </p:spPr>
        <p:txBody>
          <a:bodyPr anchor="t" anchorCtr="0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US"/>
              <a:t>Preventivno delovanje ter vzpostavljanje spodbudnega in varnega učnega okolja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9339"/>
            <a:ext cx="2844800" cy="365125"/>
          </a:xfrm>
        </p:spPr>
        <p:txBody>
          <a:bodyPr anchor="t" anchorCtr="0"/>
          <a:lstStyle>
            <a:lvl1pPr>
              <a:defRPr sz="1100">
                <a:solidFill>
                  <a:schemeClr val="accent1"/>
                </a:solidFill>
              </a:defRPr>
            </a:lvl1pPr>
          </a:lstStyle>
          <a:p>
            <a:fld id="{BBC33A9F-7E15-B342-95DB-76D69CE4159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9D149E-BCA7-CE6B-8EEF-BB92869555BF}"/>
              </a:ext>
            </a:extLst>
          </p:cNvPr>
          <p:cNvCxnSpPr>
            <a:cxnSpLocks/>
          </p:cNvCxnSpPr>
          <p:nvPr userDrawn="1"/>
        </p:nvCxnSpPr>
        <p:spPr>
          <a:xfrm>
            <a:off x="609600" y="6424045"/>
            <a:ext cx="10972800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58AD48-6A59-F258-3A5E-692B8496D955}"/>
              </a:ext>
            </a:extLst>
          </p:cNvPr>
          <p:cNvCxnSpPr>
            <a:cxnSpLocks/>
          </p:cNvCxnSpPr>
          <p:nvPr userDrawn="1"/>
        </p:nvCxnSpPr>
        <p:spPr>
          <a:xfrm>
            <a:off x="609600" y="470087"/>
            <a:ext cx="10972800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143D269-DA1D-BB3F-D591-8D0052532C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4674" y="143278"/>
            <a:ext cx="391232" cy="21460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2939BFA-8653-4FD4-70ED-C68677C5900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25153" y="2952433"/>
            <a:ext cx="5357247" cy="317373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accent3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3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3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accent3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01C4267-8057-2A53-548C-452EACA236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2324100"/>
            <a:ext cx="5357813" cy="5429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369742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7C9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4AA1EF4-FEA6-D0A3-B796-A7334D66D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1" y="6449339"/>
            <a:ext cx="7416800" cy="365125"/>
          </a:xfrm>
        </p:spPr>
        <p:txBody>
          <a:bodyPr anchor="t" anchorCtr="0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US"/>
              <a:t>Preventivno delovanje ter vzpostavljanje spodbudnega in varnega učnega okolja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DCA1BAE-F2C7-895B-B9C6-C09CBDB79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449339"/>
            <a:ext cx="2844800" cy="365125"/>
          </a:xfrm>
        </p:spPr>
        <p:txBody>
          <a:bodyPr anchor="t" anchorCtr="0"/>
          <a:lstStyle>
            <a:lvl1pPr>
              <a:defRPr sz="1100">
                <a:solidFill>
                  <a:schemeClr val="accent1"/>
                </a:solidFill>
              </a:defRPr>
            </a:lvl1pPr>
          </a:lstStyle>
          <a:p>
            <a:fld id="{BBC33A9F-7E15-B342-95DB-76D69CE4159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5E7981-A9E9-DE44-BE9E-4C2ADE6E6798}"/>
              </a:ext>
            </a:extLst>
          </p:cNvPr>
          <p:cNvCxnSpPr>
            <a:cxnSpLocks/>
          </p:cNvCxnSpPr>
          <p:nvPr userDrawn="1"/>
        </p:nvCxnSpPr>
        <p:spPr>
          <a:xfrm>
            <a:off x="609600" y="6424045"/>
            <a:ext cx="10972800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21B91D3-4675-33A0-76B5-1E4C219700FF}"/>
              </a:ext>
            </a:extLst>
          </p:cNvPr>
          <p:cNvCxnSpPr>
            <a:cxnSpLocks/>
          </p:cNvCxnSpPr>
          <p:nvPr userDrawn="1"/>
        </p:nvCxnSpPr>
        <p:spPr>
          <a:xfrm>
            <a:off x="609600" y="470087"/>
            <a:ext cx="10972800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F596F4A-601C-1345-B334-0D80CFDD7A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44674" y="143278"/>
            <a:ext cx="391232" cy="21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7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4AA1EF4-FEA6-D0A3-B796-A7334D66D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1" y="6449339"/>
            <a:ext cx="7416800" cy="365125"/>
          </a:xfrm>
        </p:spPr>
        <p:txBody>
          <a:bodyPr anchor="t" anchorCtr="0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US"/>
              <a:t>Preventivno delovanje ter vzpostavljanje spodbudnega in varnega učnega okolja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DCA1BAE-F2C7-895B-B9C6-C09CBDB79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449339"/>
            <a:ext cx="2844800" cy="365125"/>
          </a:xfrm>
        </p:spPr>
        <p:txBody>
          <a:bodyPr anchor="t" anchorCtr="0"/>
          <a:lstStyle>
            <a:lvl1pPr>
              <a:defRPr sz="1100">
                <a:solidFill>
                  <a:schemeClr val="accent1"/>
                </a:solidFill>
              </a:defRPr>
            </a:lvl1pPr>
          </a:lstStyle>
          <a:p>
            <a:fld id="{BBC33A9F-7E15-B342-95DB-76D69CE4159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5E7981-A9E9-DE44-BE9E-4C2ADE6E6798}"/>
              </a:ext>
            </a:extLst>
          </p:cNvPr>
          <p:cNvCxnSpPr>
            <a:cxnSpLocks/>
          </p:cNvCxnSpPr>
          <p:nvPr userDrawn="1"/>
        </p:nvCxnSpPr>
        <p:spPr>
          <a:xfrm>
            <a:off x="609600" y="6424045"/>
            <a:ext cx="10972800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21B91D3-4675-33A0-76B5-1E4C219700FF}"/>
              </a:ext>
            </a:extLst>
          </p:cNvPr>
          <p:cNvCxnSpPr>
            <a:cxnSpLocks/>
          </p:cNvCxnSpPr>
          <p:nvPr userDrawn="1"/>
        </p:nvCxnSpPr>
        <p:spPr>
          <a:xfrm>
            <a:off x="609600" y="470087"/>
            <a:ext cx="10972800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F596F4A-601C-1345-B334-0D80CFDD7A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44674" y="143278"/>
            <a:ext cx="391232" cy="21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94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rgbClr val="007C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4AA1EF4-FEA6-D0A3-B796-A7334D66D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1" y="6449339"/>
            <a:ext cx="7416800" cy="365125"/>
          </a:xfrm>
        </p:spPr>
        <p:txBody>
          <a:bodyPr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Preventivno delovanje ter vzpostavljanje spodbudnega in varnega učnega okolja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DCA1BAE-F2C7-895B-B9C6-C09CBDB79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449339"/>
            <a:ext cx="2844800" cy="365125"/>
          </a:xfrm>
        </p:spPr>
        <p:txBody>
          <a:bodyPr anchor="t" anchorCtr="0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BBC33A9F-7E15-B342-95DB-76D69CE4159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5E7981-A9E9-DE44-BE9E-4C2ADE6E6798}"/>
              </a:ext>
            </a:extLst>
          </p:cNvPr>
          <p:cNvCxnSpPr>
            <a:cxnSpLocks/>
          </p:cNvCxnSpPr>
          <p:nvPr userDrawn="1"/>
        </p:nvCxnSpPr>
        <p:spPr>
          <a:xfrm>
            <a:off x="609600" y="642404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21B91D3-4675-33A0-76B5-1E4C219700FF}"/>
              </a:ext>
            </a:extLst>
          </p:cNvPr>
          <p:cNvCxnSpPr>
            <a:cxnSpLocks/>
          </p:cNvCxnSpPr>
          <p:nvPr userDrawn="1"/>
        </p:nvCxnSpPr>
        <p:spPr>
          <a:xfrm>
            <a:off x="609600" y="470087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F596F4A-601C-1345-B334-0D80CFDD7A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44675" y="143278"/>
            <a:ext cx="391230" cy="21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62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2288501"/>
            <a:ext cx="5384800" cy="4525963"/>
          </a:xfrm>
        </p:spPr>
        <p:txBody>
          <a:bodyPr/>
          <a:lstStyle>
            <a:lvl1pPr>
              <a:buClr>
                <a:schemeClr val="accent3"/>
              </a:buCl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3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3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accent3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599" y="2288501"/>
            <a:ext cx="5384800" cy="4525963"/>
          </a:xfrm>
        </p:spPr>
        <p:txBody>
          <a:bodyPr/>
          <a:lstStyle>
            <a:lvl1pPr>
              <a:buClr>
                <a:schemeClr val="accent3"/>
              </a:buCl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accent3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3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3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accent3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F021E95-0D05-4DD3-51FD-C8060A7D7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1" y="6449339"/>
            <a:ext cx="7416800" cy="365125"/>
          </a:xfrm>
        </p:spPr>
        <p:txBody>
          <a:bodyPr anchor="t" anchorCtr="0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US"/>
              <a:t>Preventivno delovanje ter vzpostavljanje spodbudnega in varnega učnega okolja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404AF9F-F820-29C2-9268-56CA7B320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449339"/>
            <a:ext cx="2844800" cy="365125"/>
          </a:xfrm>
        </p:spPr>
        <p:txBody>
          <a:bodyPr anchor="t" anchorCtr="0"/>
          <a:lstStyle>
            <a:lvl1pPr>
              <a:defRPr sz="1100">
                <a:solidFill>
                  <a:schemeClr val="accent1"/>
                </a:solidFill>
              </a:defRPr>
            </a:lvl1pPr>
          </a:lstStyle>
          <a:p>
            <a:fld id="{BBC33A9F-7E15-B342-95DB-76D69CE4159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EA86DA-E2C5-9D1D-6E4A-E0E59A358035}"/>
              </a:ext>
            </a:extLst>
          </p:cNvPr>
          <p:cNvCxnSpPr>
            <a:cxnSpLocks/>
          </p:cNvCxnSpPr>
          <p:nvPr userDrawn="1"/>
        </p:nvCxnSpPr>
        <p:spPr>
          <a:xfrm>
            <a:off x="609600" y="6424045"/>
            <a:ext cx="10972800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82E29D9-7E61-2B92-38E6-919AFC7DA409}"/>
              </a:ext>
            </a:extLst>
          </p:cNvPr>
          <p:cNvCxnSpPr>
            <a:cxnSpLocks/>
          </p:cNvCxnSpPr>
          <p:nvPr userDrawn="1"/>
        </p:nvCxnSpPr>
        <p:spPr>
          <a:xfrm>
            <a:off x="609600" y="470087"/>
            <a:ext cx="10972800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47B75B3-7339-D61D-9009-196B4BBC69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4674" y="143278"/>
            <a:ext cx="391232" cy="21460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B3E2A9A-2BD1-F19A-AEC1-AF41F0C3F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45856"/>
            <a:ext cx="10972800" cy="1143000"/>
          </a:xfrm>
        </p:spPr>
        <p:txBody>
          <a:bodyPr anchor="t" anchorCtr="0">
            <a:normAutofit/>
          </a:bodyPr>
          <a:lstStyle>
            <a:lvl1pPr algn="l">
              <a:defRPr sz="3600" b="1">
                <a:solidFill>
                  <a:srgbClr val="007C9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4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007C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61737"/>
            <a:ext cx="10972800" cy="32279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0FF30D-481B-C2C8-F81F-7BC49C3D9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1" y="6449339"/>
            <a:ext cx="7416800" cy="365125"/>
          </a:xfrm>
        </p:spPr>
        <p:txBody>
          <a:bodyPr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Preventivno delovanje ter vzpostavljanje spodbudnega in varnega učnega okolja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1EE0E5-469A-80A8-EBE1-F048335A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449339"/>
            <a:ext cx="2844800" cy="365125"/>
          </a:xfrm>
        </p:spPr>
        <p:txBody>
          <a:bodyPr anchor="t" anchorCtr="0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BBC33A9F-7E15-B342-95DB-76D69CE4159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B9DADB-177D-67C2-21FD-95AD97E4FCED}"/>
              </a:ext>
            </a:extLst>
          </p:cNvPr>
          <p:cNvCxnSpPr>
            <a:cxnSpLocks/>
          </p:cNvCxnSpPr>
          <p:nvPr userDrawn="1"/>
        </p:nvCxnSpPr>
        <p:spPr>
          <a:xfrm>
            <a:off x="609600" y="6424045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2040AF-6D29-4EC2-89C1-F0C06839CB5D}"/>
              </a:ext>
            </a:extLst>
          </p:cNvPr>
          <p:cNvCxnSpPr>
            <a:cxnSpLocks/>
          </p:cNvCxnSpPr>
          <p:nvPr userDrawn="1"/>
        </p:nvCxnSpPr>
        <p:spPr>
          <a:xfrm>
            <a:off x="609600" y="470087"/>
            <a:ext cx="109728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AE6168E-8B72-7E86-8189-FF2316B1F9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44675" y="143278"/>
            <a:ext cx="391230" cy="21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53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7969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084525"/>
            <a:ext cx="6815667" cy="4041639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accent3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3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3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accent3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084525"/>
            <a:ext cx="4011084" cy="404163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991EA62-4809-0ADC-F19B-F61521C65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1" y="6449339"/>
            <a:ext cx="7416800" cy="365125"/>
          </a:xfrm>
        </p:spPr>
        <p:txBody>
          <a:bodyPr anchor="t" anchorCtr="0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US"/>
              <a:t>Preventivno delovanje ter vzpostavljanje spodbudnega in varnega učnega okolja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5FDB556-62E1-3F2C-80E6-458C03441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449339"/>
            <a:ext cx="2844800" cy="365125"/>
          </a:xfrm>
        </p:spPr>
        <p:txBody>
          <a:bodyPr anchor="t" anchorCtr="0"/>
          <a:lstStyle>
            <a:lvl1pPr>
              <a:defRPr sz="1100">
                <a:solidFill>
                  <a:schemeClr val="accent1"/>
                </a:solidFill>
              </a:defRPr>
            </a:lvl1pPr>
          </a:lstStyle>
          <a:p>
            <a:fld id="{BBC33A9F-7E15-B342-95DB-76D69CE4159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B6C6EF-FB9B-8552-D814-53FA63AB1FA5}"/>
              </a:ext>
            </a:extLst>
          </p:cNvPr>
          <p:cNvCxnSpPr>
            <a:cxnSpLocks/>
          </p:cNvCxnSpPr>
          <p:nvPr userDrawn="1"/>
        </p:nvCxnSpPr>
        <p:spPr>
          <a:xfrm>
            <a:off x="609600" y="6424045"/>
            <a:ext cx="10972800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65927C-3706-3A71-A110-12514B3D3377}"/>
              </a:ext>
            </a:extLst>
          </p:cNvPr>
          <p:cNvCxnSpPr>
            <a:cxnSpLocks/>
          </p:cNvCxnSpPr>
          <p:nvPr userDrawn="1"/>
        </p:nvCxnSpPr>
        <p:spPr>
          <a:xfrm>
            <a:off x="609600" y="470087"/>
            <a:ext cx="10972800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37445F32-694A-1586-5439-359BF1C91B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44674" y="143278"/>
            <a:ext cx="391232" cy="21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8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Preventivno delovanje ter vzpostavljanje spodbudnega in varnega učnega okolja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33A9F-7E15-B342-95DB-76D69CE41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5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60" r:id="rId5"/>
    <p:sldLayoutId id="2147483661" r:id="rId6"/>
    <p:sldLayoutId id="2147483652" r:id="rId7"/>
    <p:sldLayoutId id="2147483654" r:id="rId8"/>
    <p:sldLayoutId id="2147483656" r:id="rId9"/>
    <p:sldLayoutId id="2147483657" r:id="rId10"/>
    <p:sldLayoutId id="2147483663" r:id="rId11"/>
    <p:sldLayoutId id="2147483664" r:id="rId1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zrss.si/stiki-s-prakso/aktualno/varno-spodbudno-ucno-okolje/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rss.si/wp-content/uploads/2021/varno%20in%20spodbudno%20ucno%20okolje/2020-04-17-revija-viz_3-4_2018.pdf" TargetMode="External"/><Relationship Id="rId7" Type="http://schemas.openxmlformats.org/officeDocument/2006/relationships/image" Target="../media/image42.png"/><Relationship Id="rId2" Type="http://schemas.openxmlformats.org/officeDocument/2006/relationships/hyperlink" Target="https://www.zrss.si/pdf/lifecomp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hyperlink" Target="https://www.zrss.si/wp-content/uploads/2021/varno%20in%20spodbudno%20ucno%20okolje/2020-04-17-uciteljevglas_priloga-revije-viz-2_2018.pdf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jp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jpe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1">
            <a:extLst>
              <a:ext uri="{FF2B5EF4-FFF2-40B4-BE49-F238E27FC236}">
                <a16:creationId xmlns:a16="http://schemas.microsoft.com/office/drawing/2014/main" id="{D4ECBD0A-BE0E-978F-03CA-EE681A3CE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8465" y="5116616"/>
            <a:ext cx="7916785" cy="627682"/>
          </a:xfrm>
        </p:spPr>
        <p:txBody>
          <a:bodyPr/>
          <a:lstStyle/>
          <a:p>
            <a:r>
              <a:rPr lang="sl-SI" dirty="0"/>
              <a:t>Dr. Zora Rutar Ilc, mag. Barbara Stožir Curk, ZRSŠ  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77765912-9334-094F-A41E-9916FC13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5222" y="2564706"/>
            <a:ext cx="9982676" cy="2561704"/>
          </a:xfrm>
        </p:spPr>
        <p:txBody>
          <a:bodyPr/>
          <a:lstStyle/>
          <a:p>
            <a:r>
              <a:rPr lang="sl-SI" dirty="0"/>
              <a:t>CELOSTNI MODEL VARNEGA IN SPODBUDNEGA UČNEGA OKOLJA ZA MANJ MEDVRSTNIŠKEGA NASILJA V VIZ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3F64730B-190F-B99A-8EEB-5278C99CD1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2A135C0D-4E61-CB0D-8FC9-748E147EF4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87821" y="5933013"/>
            <a:ext cx="7970838" cy="503237"/>
          </a:xfrm>
        </p:spPr>
        <p:txBody>
          <a:bodyPr/>
          <a:lstStyle/>
          <a:p>
            <a:r>
              <a:rPr lang="sl-SI" dirty="0"/>
              <a:t>Brdo pri Kranju, 7.4.2025</a:t>
            </a:r>
          </a:p>
        </p:txBody>
      </p:sp>
    </p:spTree>
    <p:extLst>
      <p:ext uri="{BB962C8B-B14F-4D97-AF65-F5344CB8AC3E}">
        <p14:creationId xmlns:p14="http://schemas.microsoft.com/office/powerpoint/2010/main" val="857866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F71B59-4D66-329E-ABDB-CFC2DD9D7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04" y="541751"/>
            <a:ext cx="10972800" cy="1143000"/>
          </a:xfrm>
        </p:spPr>
        <p:txBody>
          <a:bodyPr/>
          <a:lstStyle/>
          <a:p>
            <a:r>
              <a:rPr lang="sl-SI" dirty="0"/>
              <a:t>Pogled v spletno učilnico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F8FE363-B97F-7D86-145C-2A652AD80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A354BC55-40C6-FADE-BEF3-237FA2536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Preventivno delovanje ter vzpostavljanje spodbudnega in varnega učnega okolja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B9323B4-5ECC-5DDD-06A0-CE262FFA2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9" y="1654900"/>
            <a:ext cx="5760334" cy="428989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554A6AD-3E9D-19A3-BC8B-A3126F837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503" y="1"/>
            <a:ext cx="6039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74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3343" y="21249"/>
            <a:ext cx="8853853" cy="1156064"/>
          </a:xfrm>
        </p:spPr>
        <p:txBody>
          <a:bodyPr>
            <a:noAutofit/>
          </a:bodyPr>
          <a:lstStyle/>
          <a:p>
            <a:r>
              <a:rPr lang="sl-SI" sz="2400" dirty="0"/>
              <a:t>Čustvene in socialne kompetence (CASEL) za preventivo</a:t>
            </a:r>
            <a:br>
              <a:rPr lang="sl-SI" sz="2400" dirty="0"/>
            </a:br>
            <a:r>
              <a:rPr lang="sl-SI" sz="1500" dirty="0"/>
              <a:t>več v Vidmar, Kozina idr., VIZ 3/4, 2018)</a:t>
            </a:r>
            <a:br>
              <a:rPr lang="sl-SI" sz="1500" dirty="0"/>
            </a:br>
            <a:r>
              <a:rPr lang="sl-SI" sz="1000" dirty="0"/>
              <a:t>https://www.zrss.si/wp-content/uploads/2023/06/02_AnaKozina-idr.pdf</a:t>
            </a:r>
            <a:br>
              <a:rPr lang="sl-SI" sz="1500" dirty="0"/>
            </a:br>
            <a:endParaRPr lang="sl-SI" sz="1500" dirty="0"/>
          </a:p>
        </p:txBody>
      </p:sp>
      <p:graphicFrame>
        <p:nvGraphicFramePr>
          <p:cNvPr id="5" name="Označba mest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7367056"/>
              </p:ext>
            </p:extLst>
          </p:nvPr>
        </p:nvGraphicFramePr>
        <p:xfrm>
          <a:off x="-2238703" y="693670"/>
          <a:ext cx="10237076" cy="5977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07923C3-E920-489D-9BAA-8F143F79B2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855455"/>
              </p:ext>
            </p:extLst>
          </p:nvPr>
        </p:nvGraphicFramePr>
        <p:xfrm>
          <a:off x="5902392" y="399142"/>
          <a:ext cx="6289608" cy="635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68956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69036" y="308618"/>
            <a:ext cx="10722964" cy="1084851"/>
          </a:xfrm>
        </p:spPr>
        <p:txBody>
          <a:bodyPr>
            <a:normAutofit fontScale="90000"/>
          </a:bodyPr>
          <a:lstStyle/>
          <a:p>
            <a:br>
              <a:rPr lang="sl-SI" sz="2700" dirty="0"/>
            </a:br>
            <a:r>
              <a:rPr lang="sl-SI" sz="2700" dirty="0"/>
              <a:t>Občutek „zmorem“ </a:t>
            </a:r>
            <a:r>
              <a:rPr lang="sl-SI" sz="2400" b="0" dirty="0"/>
              <a:t>(</a:t>
            </a:r>
            <a:r>
              <a:rPr lang="sl-SI" sz="2400" b="0" dirty="0" err="1"/>
              <a:t>Deci&amp;Ryan</a:t>
            </a:r>
            <a:r>
              <a:rPr lang="sl-SI" sz="2400" b="0" dirty="0"/>
              <a:t>) </a:t>
            </a:r>
            <a:r>
              <a:rPr lang="sl-SI" sz="2400" dirty="0"/>
              <a:t>in vzgojni stil „topel zahtevnež“ </a:t>
            </a:r>
            <a:r>
              <a:rPr lang="sl-SI" sz="2400" b="0" dirty="0"/>
              <a:t>(</a:t>
            </a:r>
            <a:r>
              <a:rPr lang="sl-SI" sz="2400" b="0" dirty="0" err="1"/>
              <a:t>Bondy&amp;Ross</a:t>
            </a:r>
            <a:r>
              <a:rPr lang="sl-SI" sz="2400" b="0" dirty="0"/>
              <a:t>)</a:t>
            </a:r>
            <a:br>
              <a:rPr lang="sl-SI" sz="2400" i="1" dirty="0"/>
            </a:br>
            <a:br>
              <a:rPr lang="sl-SI" sz="2400" i="1" dirty="0"/>
            </a:br>
            <a:endParaRPr lang="sl-SI" sz="2400" i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348154" y="1320800"/>
            <a:ext cx="9650046" cy="5134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Ustvarjanje priložnosti za izkušnjo: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sz="2400" dirty="0">
                <a:solidFill>
                  <a:srgbClr val="0070C0"/>
                </a:solidFill>
              </a:rPr>
              <a:t>kompetentnosti</a:t>
            </a:r>
            <a:r>
              <a:rPr lang="sl-SI" sz="2400" dirty="0"/>
              <a:t> (povratna info z usmerjeno pohvalo</a:t>
            </a:r>
            <a:r>
              <a:rPr lang="sl-SI" altLang="sl-SI" sz="2400" dirty="0"/>
              <a:t>, </a:t>
            </a:r>
          </a:p>
          <a:p>
            <a:pPr marL="0" indent="0">
              <a:buNone/>
            </a:pPr>
            <a:r>
              <a:rPr lang="sl-SI" altLang="sl-SI" dirty="0"/>
              <a:t>    </a:t>
            </a:r>
            <a:r>
              <a:rPr lang="sl-SI" altLang="sl-SI" sz="2400" dirty="0"/>
              <a:t>spodbude, pozitivna realna pričakovanja s podporo)</a:t>
            </a:r>
          </a:p>
          <a:p>
            <a:pPr marL="0" indent="0">
              <a:buNone/>
            </a:pPr>
            <a:endParaRPr lang="sl-SI" altLang="sl-SI" sz="800" dirty="0"/>
          </a:p>
          <a:p>
            <a:pPr marL="342900" indent="-342900"/>
            <a:r>
              <a:rPr lang="sl-SI" sz="2400" dirty="0">
                <a:solidFill>
                  <a:srgbClr val="0070C0"/>
                </a:solidFill>
              </a:rPr>
              <a:t>samouravnavanja in avtonomije </a:t>
            </a:r>
            <a:r>
              <a:rPr lang="sl-SI" sz="2400" dirty="0"/>
              <a:t>(možnost izbire,                          in prispevanje, prevzemanje odgovornosti)   </a:t>
            </a:r>
          </a:p>
          <a:p>
            <a:endParaRPr lang="sl-SI" sz="800" dirty="0"/>
          </a:p>
          <a:p>
            <a:pPr marL="342900" indent="-342900"/>
            <a:r>
              <a:rPr lang="sl-SI" sz="2400" dirty="0">
                <a:solidFill>
                  <a:srgbClr val="0070C0"/>
                </a:solidFill>
              </a:rPr>
              <a:t>sprejetosti in povezanosti</a:t>
            </a:r>
            <a:r>
              <a:rPr lang="sl-SI" sz="2400" dirty="0"/>
              <a:t> (socialna opora, toplo okolje -                                      “mar mu je zame“, </a:t>
            </a:r>
            <a:r>
              <a:rPr lang="sl-SI" sz="2400" dirty="0" err="1"/>
              <a:t>sodelovalnost</a:t>
            </a:r>
            <a:r>
              <a:rPr lang="sl-SI" sz="2400" dirty="0"/>
              <a:t>, druženje). </a:t>
            </a:r>
          </a:p>
          <a:p>
            <a:pPr marL="342900" indent="-342900"/>
            <a:endParaRPr lang="sl-SI" sz="2400" dirty="0"/>
          </a:p>
          <a:p>
            <a:pPr marL="0" indent="0">
              <a:buNone/>
            </a:pPr>
            <a:endParaRPr lang="sl-SI" sz="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l-SI" sz="2400" dirty="0">
                <a:solidFill>
                  <a:srgbClr val="0070C0"/>
                </a:solidFill>
              </a:rPr>
              <a:t>NE RAZVAJANJE/POMEHKUŽENJE, AMPAK VZGAJANJE K SAMOURAVNAVANJU IN SAMOSTOJNOSTI!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538" y="1740818"/>
            <a:ext cx="1830662" cy="134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334" y="3189218"/>
            <a:ext cx="2364281" cy="68422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689" y="3996328"/>
            <a:ext cx="1926089" cy="154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56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1C70DE87-4CFA-4BC6-AE5A-1958DABAF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Preventivno delovanje ter vzpostavljanje spodbudnega in varnega učnega okolja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328EC21-3DC1-4289-9602-4DC6B0405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26" y="1270000"/>
            <a:ext cx="8180831" cy="458353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79FEE350-63D2-B34C-E5E3-33D608154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73" y="213249"/>
            <a:ext cx="2118544" cy="434378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156E79D9-E36C-F6F9-6904-7BDB8CC15192}"/>
              </a:ext>
            </a:extLst>
          </p:cNvPr>
          <p:cNvSpPr txBox="1"/>
          <p:nvPr/>
        </p:nvSpPr>
        <p:spPr>
          <a:xfrm>
            <a:off x="6845236" y="585352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Vpis: ključ pridobite na OE ZRSŠ</a:t>
            </a:r>
            <a:endParaRPr lang="sl-SI" sz="2800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74610653-A278-BBB0-F538-85A81A0C1D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8663" y="1170013"/>
            <a:ext cx="3101033" cy="295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18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F74EDFBC-C2F5-F168-D8D8-E1C20A296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Preventivno delovanje ter vzpostavljanje spodbudnega in varnega učnega okolja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04093E7-68E1-2369-0282-89BDBD22A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4" y="1817360"/>
            <a:ext cx="8325343" cy="401609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ADE0F05-AE08-CF49-F1BE-F2C038EB0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949" y="2254288"/>
            <a:ext cx="4423121" cy="426915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66852CD-2BD6-33C1-F430-2F2E01C20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12" y="212297"/>
            <a:ext cx="2377646" cy="274344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4701F93E-CD5E-91B0-5992-7BA6B28B5A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0072" y="1070509"/>
            <a:ext cx="3300295" cy="711272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167012" y="665598"/>
            <a:ext cx="12215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/>
              <a:t>Izbor gradiv, orodij, videov </a:t>
            </a:r>
            <a:r>
              <a:rPr lang="sl-SI" dirty="0"/>
              <a:t>na spletnem zavihku: </a:t>
            </a:r>
            <a:r>
              <a:rPr lang="sl-SI" dirty="0">
                <a:hlinkClick r:id="rId6"/>
              </a:rPr>
              <a:t>https://www.zrss.si/stiki-s-prakso/aktualno/varno-spodbudno-ucno-okolje/</a:t>
            </a:r>
            <a:endParaRPr lang="sl-SI" sz="600" dirty="0"/>
          </a:p>
        </p:txBody>
      </p:sp>
    </p:spTree>
    <p:extLst>
      <p:ext uri="{BB962C8B-B14F-4D97-AF65-F5344CB8AC3E}">
        <p14:creationId xmlns:p14="http://schemas.microsoft.com/office/powerpoint/2010/main" val="2676543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DF43886-8A9D-01D1-EF8D-4C2FE7DF8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762" y="1004998"/>
            <a:ext cx="6138038" cy="2966981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EE0AF51-4834-B553-C2A2-CD74B6E74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19" y="1175275"/>
            <a:ext cx="5899682" cy="4771432"/>
          </a:xfrm>
        </p:spPr>
        <p:txBody>
          <a:bodyPr>
            <a:normAutofit fontScale="70000" lnSpcReduction="20000"/>
          </a:bodyPr>
          <a:lstStyle/>
          <a:p>
            <a:r>
              <a:rPr lang="sl-SI" sz="2900" dirty="0"/>
              <a:t>Sodelovanje s svetovalno službo in načelo zaupnosti</a:t>
            </a:r>
          </a:p>
          <a:p>
            <a:r>
              <a:rPr lang="sl-SI" sz="2900" dirty="0"/>
              <a:t>Podpora pri </a:t>
            </a:r>
            <a:r>
              <a:rPr lang="sl-SI" sz="2900" b="1" dirty="0"/>
              <a:t>odklanjanju šole</a:t>
            </a:r>
          </a:p>
          <a:p>
            <a:r>
              <a:rPr lang="sl-SI" sz="2900" dirty="0"/>
              <a:t>Podpora pri </a:t>
            </a:r>
            <a:r>
              <a:rPr lang="sl-SI" sz="2900" b="1" dirty="0"/>
              <a:t>vračanju po daljši odsotnosti</a:t>
            </a:r>
          </a:p>
          <a:p>
            <a:r>
              <a:rPr lang="sl-SI" sz="2900" dirty="0"/>
              <a:t>Podpora pri </a:t>
            </a:r>
            <a:r>
              <a:rPr lang="sl-SI" sz="2900" b="1" dirty="0"/>
              <a:t>prekomerni rabi zaslonov</a:t>
            </a:r>
          </a:p>
          <a:p>
            <a:r>
              <a:rPr lang="sl-SI" sz="2900" dirty="0"/>
              <a:t>Podpora pri </a:t>
            </a:r>
            <a:r>
              <a:rPr lang="sl-SI" sz="2900" b="1" dirty="0"/>
              <a:t>motnjah hranjenja</a:t>
            </a:r>
          </a:p>
          <a:p>
            <a:r>
              <a:rPr lang="sl-SI" sz="2900" dirty="0"/>
              <a:t>Podpora pri </a:t>
            </a:r>
            <a:r>
              <a:rPr lang="sl-SI" sz="2900" b="1" dirty="0"/>
              <a:t>panični motnji</a:t>
            </a:r>
          </a:p>
          <a:p>
            <a:r>
              <a:rPr lang="sl-SI" sz="2900" dirty="0"/>
              <a:t>Podpora pri </a:t>
            </a:r>
            <a:r>
              <a:rPr lang="sl-SI" sz="2900" b="1" dirty="0" err="1"/>
              <a:t>anksioznosti</a:t>
            </a:r>
            <a:endParaRPr lang="sl-SI" sz="2900" b="1" dirty="0"/>
          </a:p>
          <a:p>
            <a:r>
              <a:rPr lang="sl-SI" sz="2900" dirty="0"/>
              <a:t>Podpora pri </a:t>
            </a:r>
            <a:r>
              <a:rPr lang="sl-SI" sz="2900" b="1" dirty="0"/>
              <a:t>psihosomatskih motnjah</a:t>
            </a:r>
          </a:p>
          <a:p>
            <a:r>
              <a:rPr lang="sl-SI" sz="2900" dirty="0"/>
              <a:t>Podpora pri </a:t>
            </a:r>
            <a:r>
              <a:rPr lang="sl-SI" sz="2900" b="1" dirty="0"/>
              <a:t>samomorilnih mislih</a:t>
            </a:r>
          </a:p>
          <a:p>
            <a:r>
              <a:rPr lang="sl-SI" sz="2900" dirty="0"/>
              <a:t>Podpora pri </a:t>
            </a:r>
            <a:r>
              <a:rPr lang="sl-SI" sz="2900" b="1" dirty="0"/>
              <a:t>žalovanju</a:t>
            </a:r>
          </a:p>
          <a:p>
            <a:r>
              <a:rPr lang="sl-SI" sz="2900" dirty="0"/>
              <a:t>Podpora pri </a:t>
            </a:r>
            <a:r>
              <a:rPr lang="sl-SI" sz="2900" b="1" dirty="0"/>
              <a:t>depresivnosti</a:t>
            </a:r>
          </a:p>
          <a:p>
            <a:r>
              <a:rPr lang="sl-SI" sz="2900" dirty="0"/>
              <a:t>Podpora pri </a:t>
            </a:r>
            <a:r>
              <a:rPr lang="sl-SI" sz="2900" b="1" dirty="0" err="1"/>
              <a:t>samodestruktivnem</a:t>
            </a:r>
            <a:r>
              <a:rPr lang="sl-SI" sz="2900" b="1" dirty="0"/>
              <a:t> vedenju</a:t>
            </a:r>
          </a:p>
          <a:p>
            <a:r>
              <a:rPr lang="sl-SI" sz="2900" dirty="0"/>
              <a:t>Podpora učencem ob</a:t>
            </a:r>
            <a:r>
              <a:rPr lang="sl-SI" sz="2900" b="1" dirty="0"/>
              <a:t> nesrečah</a:t>
            </a:r>
          </a:p>
          <a:p>
            <a:r>
              <a:rPr lang="sl-SI" sz="2900" dirty="0"/>
              <a:t>Podpora</a:t>
            </a:r>
            <a:r>
              <a:rPr lang="sl-SI" sz="2900" b="1" dirty="0"/>
              <a:t> dobrobiti učiteljev.</a:t>
            </a:r>
          </a:p>
          <a:p>
            <a:endParaRPr lang="sl-SI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D2D5D21B-903B-1765-D4BF-86BC61EF1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Preventivno delovanje ter vzpostavljanje spodbudnega in varnega učnega okolja 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0625C7E5-6BA6-869A-8B31-1CF81E827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24081"/>
            <a:ext cx="10972800" cy="1143000"/>
          </a:xfrm>
        </p:spPr>
        <p:txBody>
          <a:bodyPr>
            <a:noAutofit/>
          </a:bodyPr>
          <a:lstStyle/>
          <a:p>
            <a:r>
              <a:rPr lang="sl-SI" sz="2800" dirty="0"/>
              <a:t>INFOGRAFIKE IN VIDEI V POMOČ VZGOJITELJEM, UČITELJEM PRI PODPIRANJU OTROK, UČENCEV, DIJAKOV V STISKI 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7A1BB5ED-CFB5-21CF-640F-8F1E22FBA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3699" y="2565062"/>
            <a:ext cx="2865101" cy="386788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633C6DF-5C27-D189-C318-F56C86883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317" y="3909141"/>
            <a:ext cx="4338681" cy="2523808"/>
          </a:xfrm>
          <a:prstGeom prst="rect">
            <a:avLst/>
          </a:prstGeom>
        </p:spPr>
      </p:pic>
      <p:sp>
        <p:nvSpPr>
          <p:cNvPr id="6" name="Puščica: levo 5">
            <a:extLst>
              <a:ext uri="{FF2B5EF4-FFF2-40B4-BE49-F238E27FC236}">
                <a16:creationId xmlns:a16="http://schemas.microsoft.com/office/drawing/2014/main" id="{7485BCF7-2BC4-3279-1FCC-D227C4BE075B}"/>
              </a:ext>
            </a:extLst>
          </p:cNvPr>
          <p:cNvSpPr/>
          <p:nvPr/>
        </p:nvSpPr>
        <p:spPr>
          <a:xfrm>
            <a:off x="9079781" y="2244104"/>
            <a:ext cx="2451225" cy="25789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723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D1F18910-DEB0-7F46-14FF-31A51AABE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4507522"/>
            <a:ext cx="4074573" cy="2130872"/>
          </a:xfrm>
          <a:prstGeom prst="rect">
            <a:avLst/>
          </a:prstGeom>
        </p:spPr>
      </p:pic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0C12F4AD-40D6-A101-D38A-94088CE50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Preventivno delovanje ter vzpostavljanje spodbudnega in varnega učnega okolja </a:t>
            </a:r>
          </a:p>
        </p:txBody>
      </p:sp>
      <p:sp>
        <p:nvSpPr>
          <p:cNvPr id="6" name="Google Shape;159;p23">
            <a:extLst>
              <a:ext uri="{FF2B5EF4-FFF2-40B4-BE49-F238E27FC236}">
                <a16:creationId xmlns:a16="http://schemas.microsoft.com/office/drawing/2014/main" id="{079A2B55-9DD7-E918-4BFF-DE29DF18E999}"/>
              </a:ext>
            </a:extLst>
          </p:cNvPr>
          <p:cNvSpPr txBox="1">
            <a:spLocks/>
          </p:cNvSpPr>
          <p:nvPr/>
        </p:nvSpPr>
        <p:spPr>
          <a:xfrm>
            <a:off x="101298" y="455300"/>
            <a:ext cx="5994702" cy="88363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7C9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  <a:buClr>
                <a:schemeClr val="accent6"/>
              </a:buClr>
              <a:buSzPts val="2800"/>
              <a:buFont typeface="Comic Sans MS"/>
              <a:buNone/>
            </a:pPr>
            <a:r>
              <a:rPr lang="sl-SI" sz="2400" dirty="0"/>
              <a:t>Kakšen delež sodelavcev je v tem šolskem letu izvajalo aktivnosti VSUO pri svojem delu?</a:t>
            </a:r>
          </a:p>
        </p:txBody>
      </p:sp>
      <p:sp>
        <p:nvSpPr>
          <p:cNvPr id="8" name="Google Shape;165;p24">
            <a:extLst>
              <a:ext uri="{FF2B5EF4-FFF2-40B4-BE49-F238E27FC236}">
                <a16:creationId xmlns:a16="http://schemas.microsoft.com/office/drawing/2014/main" id="{A496C91F-D8B7-8A5D-2FE8-0B5E12CF15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0378" y="498659"/>
            <a:ext cx="5320324" cy="883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omic Sans MS"/>
              <a:buNone/>
            </a:pPr>
            <a:r>
              <a:rPr lang="sl-SI" sz="2400" dirty="0"/>
              <a:t>Koliko učencev/otrok/dijakov ste na šolah dosegli z aktivnostmi VSUO?</a:t>
            </a:r>
            <a:endParaRPr sz="24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3604ADB-F4DF-0DAD-B2E9-3FC2C91C8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22" y="1277212"/>
            <a:ext cx="3526285" cy="3353947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36D450E6-4792-F9A8-49A5-2BCC8E19F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289" y="4701136"/>
            <a:ext cx="3304010" cy="2071562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27C672EE-3C9E-DEFD-28E3-E6E0AAD0E8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1805" y="1500093"/>
            <a:ext cx="4074573" cy="340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1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EAFCE5-AF13-4855-525C-DD91581AB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17" y="0"/>
            <a:ext cx="10972800" cy="1143000"/>
          </a:xfrm>
        </p:spPr>
        <p:txBody>
          <a:bodyPr/>
          <a:lstStyle/>
          <a:p>
            <a:r>
              <a:rPr lang="sl-SI" sz="3600" dirty="0" err="1"/>
              <a:t>Kurikularna</a:t>
            </a:r>
            <a:r>
              <a:rPr lang="sl-SI" sz="3600" dirty="0"/>
              <a:t> prenova</a:t>
            </a:r>
            <a:endParaRPr lang="sl-SI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63FA5BE5-0C04-0367-C98C-AE981169E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Preventivno delovanje ter vzpostavljanje spodbudnega in varnega učnega okolja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F18075F-F49C-A201-6918-B2F15281B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769" y="1923388"/>
            <a:ext cx="4197012" cy="419701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ADBDAC6-D5F4-4C54-344B-28F52F0BD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657" y="1333507"/>
            <a:ext cx="4624930" cy="614847"/>
          </a:xfrm>
          <a:prstGeom prst="rect">
            <a:avLst/>
          </a:prstGeom>
        </p:spPr>
      </p:pic>
      <p:sp>
        <p:nvSpPr>
          <p:cNvPr id="10" name="Naslov 1">
            <a:extLst>
              <a:ext uri="{FF2B5EF4-FFF2-40B4-BE49-F238E27FC236}">
                <a16:creationId xmlns:a16="http://schemas.microsoft.com/office/drawing/2014/main" id="{C87FD382-54BD-B4D5-C79A-E92A32E2686B}"/>
              </a:ext>
            </a:extLst>
          </p:cNvPr>
          <p:cNvSpPr txBox="1">
            <a:spLocks/>
          </p:cNvSpPr>
          <p:nvPr/>
        </p:nvSpPr>
        <p:spPr>
          <a:xfrm>
            <a:off x="8882060" y="571500"/>
            <a:ext cx="3476827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7C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400" dirty="0"/>
              <a:t>RAZŠIRJENI PROGRAM</a:t>
            </a:r>
            <a:br>
              <a:rPr lang="sl-SI" sz="2400" dirty="0"/>
            </a:br>
            <a:r>
              <a:rPr lang="sl-SI" sz="2400" dirty="0"/>
              <a:t>V OŠ</a:t>
            </a:r>
          </a:p>
        </p:txBody>
      </p:sp>
      <p:sp>
        <p:nvSpPr>
          <p:cNvPr id="11" name="Pravokotnik: zaokroženi vogali 10">
            <a:extLst>
              <a:ext uri="{FF2B5EF4-FFF2-40B4-BE49-F238E27FC236}">
                <a16:creationId xmlns:a16="http://schemas.microsoft.com/office/drawing/2014/main" id="{79656FFE-4919-547E-D18D-D4CA7BDCFDBC}"/>
              </a:ext>
            </a:extLst>
          </p:cNvPr>
          <p:cNvSpPr/>
          <p:nvPr/>
        </p:nvSpPr>
        <p:spPr>
          <a:xfrm>
            <a:off x="8974682" y="1345409"/>
            <a:ext cx="2973609" cy="152877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Gibanje in zdravje za dobro telesno in duševno počutje: </a:t>
            </a:r>
          </a:p>
          <a:p>
            <a:pPr algn="ctr"/>
            <a:r>
              <a:rPr lang="sl-SI" b="1" dirty="0">
                <a:solidFill>
                  <a:schemeClr val="tx1"/>
                </a:solidFill>
              </a:rPr>
              <a:t>varnost, zdravje in dobrobit.</a:t>
            </a:r>
          </a:p>
        </p:txBody>
      </p:sp>
      <p:sp>
        <p:nvSpPr>
          <p:cNvPr id="12" name="Pravokotnik: zaokroženi vogali 11">
            <a:extLst>
              <a:ext uri="{FF2B5EF4-FFF2-40B4-BE49-F238E27FC236}">
                <a16:creationId xmlns:a16="http://schemas.microsoft.com/office/drawing/2014/main" id="{E9071D5E-1713-00BF-E828-8E7FA82DFCEB}"/>
              </a:ext>
            </a:extLst>
          </p:cNvPr>
          <p:cNvSpPr/>
          <p:nvPr/>
        </p:nvSpPr>
        <p:spPr>
          <a:xfrm>
            <a:off x="9042656" y="2986142"/>
            <a:ext cx="2850078" cy="1265884"/>
          </a:xfrm>
          <a:prstGeom prst="roundRect">
            <a:avLst/>
          </a:prstGeom>
          <a:noFill/>
          <a:ln>
            <a:solidFill>
              <a:srgbClr val="007C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Kultura in državljanska vzgoja: </a:t>
            </a:r>
          </a:p>
          <a:p>
            <a:pPr algn="ctr"/>
            <a:r>
              <a:rPr lang="sl-SI" b="1" dirty="0">
                <a:solidFill>
                  <a:schemeClr val="tx1"/>
                </a:solidFill>
              </a:rPr>
              <a:t>kultura sobivanja</a:t>
            </a:r>
          </a:p>
        </p:txBody>
      </p:sp>
      <p:sp>
        <p:nvSpPr>
          <p:cNvPr id="13" name="Pravokotnik: zaokroženi vogali 12">
            <a:extLst>
              <a:ext uri="{FF2B5EF4-FFF2-40B4-BE49-F238E27FC236}">
                <a16:creationId xmlns:a16="http://schemas.microsoft.com/office/drawing/2014/main" id="{284A1541-8FCB-17AF-07C4-F0C9D27FCE0C}"/>
              </a:ext>
            </a:extLst>
          </p:cNvPr>
          <p:cNvSpPr/>
          <p:nvPr/>
        </p:nvSpPr>
        <p:spPr>
          <a:xfrm>
            <a:off x="8860221" y="4472720"/>
            <a:ext cx="3278007" cy="1971955"/>
          </a:xfrm>
          <a:prstGeom prst="roundRect">
            <a:avLst/>
          </a:prstGeom>
          <a:noFill/>
          <a:ln>
            <a:solidFill>
              <a:srgbClr val="007C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Učenje učenja: </a:t>
            </a:r>
            <a:r>
              <a:rPr lang="sl-SI" b="1" dirty="0">
                <a:solidFill>
                  <a:schemeClr val="tx1"/>
                </a:solidFill>
              </a:rPr>
              <a:t>samostojno in sodelovalno učenje</a:t>
            </a:r>
            <a:r>
              <a:rPr lang="sl-SI" dirty="0">
                <a:solidFill>
                  <a:schemeClr val="tx1"/>
                </a:solidFill>
              </a:rPr>
              <a:t>; </a:t>
            </a:r>
            <a:r>
              <a:rPr lang="sl-SI" b="1" dirty="0" err="1">
                <a:solidFill>
                  <a:schemeClr val="tx1"/>
                </a:solidFill>
              </a:rPr>
              <a:t>medvrstniško</a:t>
            </a:r>
            <a:r>
              <a:rPr lang="sl-SI" dirty="0">
                <a:solidFill>
                  <a:schemeClr val="tx1"/>
                </a:solidFill>
              </a:rPr>
              <a:t>, </a:t>
            </a:r>
            <a:r>
              <a:rPr lang="sl-SI" b="1" dirty="0">
                <a:solidFill>
                  <a:schemeClr val="tx1"/>
                </a:solidFill>
              </a:rPr>
              <a:t>medgeneracijsko</a:t>
            </a:r>
            <a:r>
              <a:rPr lang="sl-SI" dirty="0">
                <a:solidFill>
                  <a:schemeClr val="tx1"/>
                </a:solidFill>
              </a:rPr>
              <a:t> in mednarodno sodelovanje, igra in samostojno načrtovanje prostega časa 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7D888342-B72C-16A3-AC48-B3FEA7187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7829" y="1924501"/>
            <a:ext cx="4463760" cy="2149539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6A0C0B13-7E2B-0B45-C81D-0EF286673F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5242" y="4074040"/>
            <a:ext cx="4544345" cy="2099806"/>
          </a:xfrm>
          <a:prstGeom prst="rect">
            <a:avLst/>
          </a:prstGeom>
        </p:spPr>
      </p:pic>
      <p:sp>
        <p:nvSpPr>
          <p:cNvPr id="18" name="Naslov 1">
            <a:extLst>
              <a:ext uri="{FF2B5EF4-FFF2-40B4-BE49-F238E27FC236}">
                <a16:creationId xmlns:a16="http://schemas.microsoft.com/office/drawing/2014/main" id="{245613EF-C9D0-25C7-3171-95F8EBDCB322}"/>
              </a:ext>
            </a:extLst>
          </p:cNvPr>
          <p:cNvSpPr txBox="1">
            <a:spLocks/>
          </p:cNvSpPr>
          <p:nvPr/>
        </p:nvSpPr>
        <p:spPr>
          <a:xfrm>
            <a:off x="4795863" y="526356"/>
            <a:ext cx="3476827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7C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400" dirty="0"/>
              <a:t>SKUPNI CILJI V UČNIH NAČRTIH OŠ IN SŠ</a:t>
            </a:r>
          </a:p>
        </p:txBody>
      </p:sp>
      <p:sp>
        <p:nvSpPr>
          <p:cNvPr id="19" name="Naslov 1">
            <a:extLst>
              <a:ext uri="{FF2B5EF4-FFF2-40B4-BE49-F238E27FC236}">
                <a16:creationId xmlns:a16="http://schemas.microsoft.com/office/drawing/2014/main" id="{229E0AC9-C9EF-D93F-E0DF-CD649AC430E1}"/>
              </a:ext>
            </a:extLst>
          </p:cNvPr>
          <p:cNvSpPr txBox="1">
            <a:spLocks/>
          </p:cNvSpPr>
          <p:nvPr/>
        </p:nvSpPr>
        <p:spPr>
          <a:xfrm>
            <a:off x="282735" y="735970"/>
            <a:ext cx="3476827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7C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400" dirty="0"/>
              <a:t>KURIKULUM ZA VRTCE </a:t>
            </a:r>
          </a:p>
          <a:p>
            <a:pPr algn="ctr"/>
            <a:r>
              <a:rPr lang="sl-SI" sz="2400" dirty="0"/>
              <a:t>PREČNE ZMOŽNOSTI IN VEŠČINE</a:t>
            </a:r>
          </a:p>
        </p:txBody>
      </p:sp>
    </p:spTree>
    <p:extLst>
      <p:ext uri="{BB962C8B-B14F-4D97-AF65-F5344CB8AC3E}">
        <p14:creationId xmlns:p14="http://schemas.microsoft.com/office/powerpoint/2010/main" val="50702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1E8376-9446-F9DD-6E77-3F7469EDB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0076"/>
            <a:ext cx="6449552" cy="1143000"/>
          </a:xfrm>
        </p:spPr>
        <p:txBody>
          <a:bodyPr>
            <a:normAutofit/>
          </a:bodyPr>
          <a:lstStyle/>
          <a:p>
            <a:r>
              <a:rPr lang="sl-SI" sz="2800" dirty="0" err="1"/>
              <a:t>Kurikularna</a:t>
            </a:r>
            <a:r>
              <a:rPr lang="sl-SI" sz="2800" dirty="0"/>
              <a:t> prenova: SKUPNI CILJI</a:t>
            </a:r>
            <a:br>
              <a:rPr lang="sl-SI" sz="2800" dirty="0"/>
            </a:br>
            <a:endParaRPr lang="sl-SI" sz="2800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7019593B-37DE-2BF1-C9E2-7D2E4BC2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Preventivno delovanje ter vzpostavljanje spodbudnega in varnega učnega okolja 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D24A986-5FEB-93CB-5D9C-55CFDF2D156C}"/>
              </a:ext>
            </a:extLst>
          </p:cNvPr>
          <p:cNvSpPr txBox="1"/>
          <p:nvPr/>
        </p:nvSpPr>
        <p:spPr>
          <a:xfrm>
            <a:off x="51078" y="5623615"/>
            <a:ext cx="66884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l-SI" sz="900" dirty="0"/>
              <a:t>Prevod </a:t>
            </a:r>
            <a:r>
              <a:rPr lang="sl-SI" sz="900" dirty="0" err="1"/>
              <a:t>Life</a:t>
            </a:r>
            <a:r>
              <a:rPr lang="sl-SI" sz="900" dirty="0"/>
              <a:t> Comp: </a:t>
            </a:r>
            <a:r>
              <a:rPr lang="sl-SI" sz="900" dirty="0" err="1">
                <a:hlinkClick r:id="rId2"/>
              </a:rPr>
              <a:t>LifeComp</a:t>
            </a:r>
            <a:r>
              <a:rPr lang="sl-SI" sz="900" dirty="0">
                <a:hlinkClick r:id="rId2"/>
              </a:rPr>
              <a:t> – Evropski okvir za osebno in socialno ključno</a:t>
            </a:r>
            <a:r>
              <a:rPr lang="sl-SI" sz="900" dirty="0"/>
              <a:t> </a:t>
            </a:r>
            <a:r>
              <a:rPr lang="sl-SI" sz="900" dirty="0">
                <a:hlinkClick r:id="rId2"/>
              </a:rPr>
              <a:t>kompetenco ter kompetenco učenje učenja</a:t>
            </a:r>
            <a:r>
              <a:rPr lang="sl-SI" sz="900" dirty="0"/>
              <a:t>; Tematske številke revije Vzgoja in izobraževanje na psihosocialne teme: </a:t>
            </a:r>
            <a:r>
              <a:rPr lang="sl-SI" sz="900" b="1" dirty="0"/>
              <a:t>1/23, 1/2 24, 3/24, 1/25 </a:t>
            </a:r>
            <a:r>
              <a:rPr lang="sl-SI" sz="900" dirty="0"/>
              <a:t>ter starejše:  </a:t>
            </a:r>
            <a:r>
              <a:rPr lang="sl-SI" sz="900" dirty="0">
                <a:hlinkClick r:id="rId3"/>
              </a:rPr>
              <a:t>Revija VIZ 3-4/2018</a:t>
            </a:r>
            <a:r>
              <a:rPr lang="sl-SI" sz="900" dirty="0"/>
              <a:t> in v prilogi revije VIZ 2/2018 </a:t>
            </a:r>
            <a:r>
              <a:rPr lang="sl-SI" sz="900" dirty="0">
                <a:hlinkClick r:id="rId4"/>
              </a:rPr>
              <a:t>Učiteljev glas</a:t>
            </a:r>
            <a:r>
              <a:rPr lang="sl-SI" sz="900" dirty="0"/>
              <a:t>. </a:t>
            </a:r>
          </a:p>
          <a:p>
            <a:pPr marL="0" indent="0">
              <a:buNone/>
            </a:pPr>
            <a:r>
              <a:rPr lang="sl-SI" sz="900" b="0" i="0" dirty="0">
                <a:solidFill>
                  <a:srgbClr val="333333"/>
                </a:solidFill>
                <a:effectLst/>
              </a:rPr>
              <a:t>Ahačič, K., Banič, I., Brodnik, A., Holcar, A., Klopčič, P., Kogoj, B., </a:t>
            </a:r>
            <a:r>
              <a:rPr lang="sl-SI" sz="900" b="0" i="0" dirty="0" err="1">
                <a:solidFill>
                  <a:srgbClr val="333333"/>
                </a:solidFill>
                <a:effectLst/>
              </a:rPr>
              <a:t>Mithans</a:t>
            </a:r>
            <a:r>
              <a:rPr lang="sl-SI" sz="900" b="0" i="0" dirty="0">
                <a:solidFill>
                  <a:srgbClr val="333333"/>
                </a:solidFill>
                <a:effectLst/>
              </a:rPr>
              <a:t>, M., Panić, N., Pirih, A., Štefanc, D., Müller, T., Rojc, J., Slivar, B., Stegel, M., </a:t>
            </a:r>
            <a:r>
              <a:rPr lang="sl-SI" sz="900" b="0" i="0" dirty="0" err="1">
                <a:solidFill>
                  <a:srgbClr val="333333"/>
                </a:solidFill>
                <a:effectLst/>
              </a:rPr>
              <a:t>Suban</a:t>
            </a:r>
            <a:r>
              <a:rPr lang="sl-SI" sz="900" b="0" i="0" dirty="0">
                <a:solidFill>
                  <a:srgbClr val="333333"/>
                </a:solidFill>
                <a:effectLst/>
              </a:rPr>
              <a:t>, M., Tratnik, M., &amp; Zupanc Grom, R. (2022). </a:t>
            </a:r>
            <a:r>
              <a:rPr lang="sl-SI" sz="900" b="0" i="1" dirty="0">
                <a:solidFill>
                  <a:srgbClr val="333333"/>
                </a:solidFill>
                <a:effectLst/>
              </a:rPr>
              <a:t>Izhodišča za prenovo učnih načrtov v osnovni šoli in gimnaziji</a:t>
            </a:r>
            <a:r>
              <a:rPr lang="sl-SI" sz="900" b="0" i="0" dirty="0">
                <a:solidFill>
                  <a:srgbClr val="333333"/>
                </a:solidFill>
                <a:effectLst/>
              </a:rPr>
              <a:t> (Spletna izd.). Zavod Republike Slovenije za šolstvo. https://www.zrss.si/pdf/izhodisca_za_prenovo_UN.pdf</a:t>
            </a:r>
            <a:endParaRPr lang="sl-SI" sz="900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E74D9980-6B82-E809-4E17-56A1D3751680}"/>
              </a:ext>
            </a:extLst>
          </p:cNvPr>
          <p:cNvSpPr txBox="1">
            <a:spLocks/>
          </p:cNvSpPr>
          <p:nvPr/>
        </p:nvSpPr>
        <p:spPr>
          <a:xfrm>
            <a:off x="7280675" y="455696"/>
            <a:ext cx="4995823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7C9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2800" dirty="0"/>
              <a:t>RAZŠIRJENI PROGRAM</a:t>
            </a:r>
            <a:br>
              <a:rPr lang="sl-SI" sz="2800" dirty="0"/>
            </a:br>
            <a:r>
              <a:rPr lang="sl-SI" sz="2800" dirty="0"/>
              <a:t>V OŠ</a:t>
            </a:r>
          </a:p>
        </p:txBody>
      </p:sp>
      <p:sp>
        <p:nvSpPr>
          <p:cNvPr id="9" name="Pravokotnik: zaokroženi vogali 8">
            <a:extLst>
              <a:ext uri="{FF2B5EF4-FFF2-40B4-BE49-F238E27FC236}">
                <a16:creationId xmlns:a16="http://schemas.microsoft.com/office/drawing/2014/main" id="{A37857E8-15EF-A4E2-E62E-57BCEDDE59B2}"/>
              </a:ext>
            </a:extLst>
          </p:cNvPr>
          <p:cNvSpPr/>
          <p:nvPr/>
        </p:nvSpPr>
        <p:spPr>
          <a:xfrm>
            <a:off x="7681704" y="1517739"/>
            <a:ext cx="4228289" cy="131552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Gibanje in zdravje za dobro telesno in duševno počutje: </a:t>
            </a:r>
          </a:p>
          <a:p>
            <a:pPr algn="ctr"/>
            <a:r>
              <a:rPr lang="sl-SI" dirty="0">
                <a:solidFill>
                  <a:schemeClr val="tx1"/>
                </a:solidFill>
              </a:rPr>
              <a:t>gibanje; hrana in prehranjevanje; </a:t>
            </a:r>
            <a:r>
              <a:rPr lang="sl-SI" b="1" dirty="0">
                <a:solidFill>
                  <a:schemeClr val="tx1"/>
                </a:solidFill>
              </a:rPr>
              <a:t>varnost, zdravje in dobrobit.</a:t>
            </a:r>
          </a:p>
        </p:txBody>
      </p:sp>
      <p:sp>
        <p:nvSpPr>
          <p:cNvPr id="10" name="Pravokotnik: zaokroženi vogali 9">
            <a:extLst>
              <a:ext uri="{FF2B5EF4-FFF2-40B4-BE49-F238E27FC236}">
                <a16:creationId xmlns:a16="http://schemas.microsoft.com/office/drawing/2014/main" id="{A0EA936D-D017-A6FC-7C98-89E71D494B74}"/>
              </a:ext>
            </a:extLst>
          </p:cNvPr>
          <p:cNvSpPr/>
          <p:nvPr/>
        </p:nvSpPr>
        <p:spPr>
          <a:xfrm>
            <a:off x="7664444" y="3115137"/>
            <a:ext cx="4228289" cy="877852"/>
          </a:xfrm>
          <a:prstGeom prst="roundRect">
            <a:avLst/>
          </a:prstGeom>
          <a:noFill/>
          <a:ln>
            <a:solidFill>
              <a:srgbClr val="007C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Kultura in državljanska vzgoja: </a:t>
            </a:r>
          </a:p>
          <a:p>
            <a:pPr algn="ctr"/>
            <a:r>
              <a:rPr lang="sl-SI" dirty="0">
                <a:solidFill>
                  <a:schemeClr val="tx1"/>
                </a:solidFill>
              </a:rPr>
              <a:t>Kultura, umetnost in dediščina; tuji jeziki; </a:t>
            </a:r>
            <a:r>
              <a:rPr lang="sl-SI" b="1" dirty="0">
                <a:solidFill>
                  <a:schemeClr val="tx1"/>
                </a:solidFill>
              </a:rPr>
              <a:t>kultura sobivanja</a:t>
            </a:r>
          </a:p>
        </p:txBody>
      </p:sp>
      <p:sp>
        <p:nvSpPr>
          <p:cNvPr id="12" name="Pravokotnik: zaokroženi vogali 11">
            <a:extLst>
              <a:ext uri="{FF2B5EF4-FFF2-40B4-BE49-F238E27FC236}">
                <a16:creationId xmlns:a16="http://schemas.microsoft.com/office/drawing/2014/main" id="{9497463D-5B92-CD45-32E3-90AFBD66B9F2}"/>
              </a:ext>
            </a:extLst>
          </p:cNvPr>
          <p:cNvSpPr/>
          <p:nvPr/>
        </p:nvSpPr>
        <p:spPr>
          <a:xfrm>
            <a:off x="7664443" y="4265345"/>
            <a:ext cx="4228289" cy="1447375"/>
          </a:xfrm>
          <a:prstGeom prst="roundRect">
            <a:avLst/>
          </a:prstGeom>
          <a:noFill/>
          <a:ln>
            <a:solidFill>
              <a:srgbClr val="007C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Učenje učenja: </a:t>
            </a:r>
            <a:r>
              <a:rPr lang="sl-SI" b="1" dirty="0">
                <a:solidFill>
                  <a:schemeClr val="tx1"/>
                </a:solidFill>
              </a:rPr>
              <a:t>samostojno in sodelovalno učenje</a:t>
            </a:r>
            <a:r>
              <a:rPr lang="sl-SI" dirty="0">
                <a:solidFill>
                  <a:schemeClr val="tx1"/>
                </a:solidFill>
              </a:rPr>
              <a:t>; </a:t>
            </a:r>
            <a:r>
              <a:rPr lang="sl-SI" b="1" dirty="0" err="1">
                <a:solidFill>
                  <a:schemeClr val="tx1"/>
                </a:solidFill>
              </a:rPr>
              <a:t>medvrstniško</a:t>
            </a:r>
            <a:r>
              <a:rPr lang="sl-SI" dirty="0">
                <a:solidFill>
                  <a:schemeClr val="tx1"/>
                </a:solidFill>
              </a:rPr>
              <a:t>, </a:t>
            </a:r>
            <a:r>
              <a:rPr lang="sl-SI" b="1" dirty="0">
                <a:solidFill>
                  <a:schemeClr val="tx1"/>
                </a:solidFill>
              </a:rPr>
              <a:t>medgeneracijsko</a:t>
            </a:r>
            <a:r>
              <a:rPr lang="sl-SI" dirty="0">
                <a:solidFill>
                  <a:schemeClr val="tx1"/>
                </a:solidFill>
              </a:rPr>
              <a:t> in mednarodno sodelovanje, igra in samostojno načrtovanje prostega časa 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7EF42D8B-FDC5-5EA1-859C-7D22277FD71D}"/>
              </a:ext>
            </a:extLst>
          </p:cNvPr>
          <p:cNvSpPr txBox="1"/>
          <p:nvPr/>
        </p:nvSpPr>
        <p:spPr>
          <a:xfrm>
            <a:off x="7165763" y="5872258"/>
            <a:ext cx="479506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050" b="0" i="1" dirty="0">
                <a:effectLst/>
              </a:rPr>
              <a:t>Kurikulum za razširjeni program osnovne šole z navodili za uvajanje</a:t>
            </a:r>
            <a:r>
              <a:rPr lang="sl-SI" sz="1050" b="0" i="0" dirty="0">
                <a:effectLst/>
              </a:rPr>
              <a:t> (Spletna izd.). (2024). Zavod RS za šolstvo. https://www.zrss.si/pdf/kurikulum_RAP_in_navodila.pdf</a:t>
            </a:r>
            <a:endParaRPr lang="sl-SI" sz="1050" dirty="0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E141953B-5E09-7156-8CCE-A47C07C6A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78" y="1407626"/>
            <a:ext cx="7264122" cy="2108294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B8FBDDEB-3483-6DAB-887A-4940E127AF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78" y="3667827"/>
            <a:ext cx="7264122" cy="1939732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0AA2CBA7-B423-A83A-0B69-94C3597D25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39" y="616467"/>
            <a:ext cx="7315200" cy="77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76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530C6A54-D8AC-0D7C-26DD-9FC2CA097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27630" y="1432696"/>
            <a:ext cx="3219618" cy="241471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926" y="49989"/>
            <a:ext cx="11688148" cy="644577"/>
          </a:xfrm>
        </p:spPr>
        <p:txBody>
          <a:bodyPr>
            <a:normAutofit/>
          </a:bodyPr>
          <a:lstStyle/>
          <a:p>
            <a:r>
              <a:rPr lang="sl-SI" sz="2800" dirty="0"/>
              <a:t>PODPORA PREVENTIVNEMU DELOVANJU NA PSIHOSOCIALNEM PODROČJU</a:t>
            </a: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Preventivno delovanje ter vzpostavljanje spodbudnega in varnega učnega okolja </a:t>
            </a:r>
          </a:p>
        </p:txBody>
      </p:sp>
      <p:graphicFrame>
        <p:nvGraphicFramePr>
          <p:cNvPr id="8" name="Predm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50001"/>
              </p:ext>
            </p:extLst>
          </p:nvPr>
        </p:nvGraphicFramePr>
        <p:xfrm>
          <a:off x="9726777" y="3629431"/>
          <a:ext cx="2057296" cy="2911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667219" imgH="8019658" progId="AcroExch.Document.11">
                  <p:embed/>
                </p:oleObj>
              </mc:Choice>
              <mc:Fallback>
                <p:oleObj name="Acrobat Document" r:id="rId4" imgW="5667219" imgH="801965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26777" y="3629431"/>
                        <a:ext cx="2057296" cy="2911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Označba mesta vsebine 8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0" y="885166"/>
            <a:ext cx="2490805" cy="3509773"/>
          </a:xfrm>
          <a:prstGeom prst="rect">
            <a:avLst/>
          </a:prstGeom>
        </p:spPr>
      </p:pic>
      <p:pic>
        <p:nvPicPr>
          <p:cNvPr id="7" name="Picture 4" descr="dLib.si - Kolegialni coach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167" y="3480980"/>
            <a:ext cx="2126344" cy="294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60D8C3C-2DB2-DE86-060B-FE7965CDB1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4103" y="756745"/>
            <a:ext cx="2362751" cy="3133927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7C968DF6-70CC-5E6F-402F-B5BCD8D2D9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8096" y="2493978"/>
            <a:ext cx="2510789" cy="351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F0DBA3-C369-528A-0A69-0C1BAF684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51" y="51065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sl-SI" sz="3600" b="1" cap="all" dirty="0">
                <a:solidFill>
                  <a:schemeClr val="accent6"/>
                </a:solidFill>
              </a:rPr>
              <a:t>Dejavnosti na področju obravnave </a:t>
            </a:r>
            <a:r>
              <a:rPr lang="sl-SI" sz="3600" b="1" cap="all" dirty="0" err="1">
                <a:solidFill>
                  <a:schemeClr val="accent6"/>
                </a:solidFill>
              </a:rPr>
              <a:t>medvrstniškega</a:t>
            </a:r>
            <a:r>
              <a:rPr lang="sl-SI" sz="3600" b="1" cap="all" dirty="0">
                <a:solidFill>
                  <a:schemeClr val="accent6"/>
                </a:solidFill>
              </a:rPr>
              <a:t> nasilja v VIZ</a:t>
            </a:r>
            <a:br>
              <a:rPr lang="sl-SI" sz="3600" b="1" dirty="0">
                <a:solidFill>
                  <a:schemeClr val="accent6"/>
                </a:solidFill>
              </a:rPr>
            </a:br>
            <a:endParaRPr lang="sl-SI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DB7B4CB2-8EEC-B920-5FA1-9FEF2FC84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Preventivno delovanje ter vzpostavljanje spodbudnega in varnega učnega okolja </a:t>
            </a:r>
          </a:p>
        </p:txBody>
      </p:sp>
      <p:sp>
        <p:nvSpPr>
          <p:cNvPr id="3" name="Puščica: desno 2">
            <a:extLst>
              <a:ext uri="{FF2B5EF4-FFF2-40B4-BE49-F238E27FC236}">
                <a16:creationId xmlns:a16="http://schemas.microsoft.com/office/drawing/2014/main" id="{733B7E08-FA0A-F229-7CEB-C32BD46B0966}"/>
              </a:ext>
            </a:extLst>
          </p:cNvPr>
          <p:cNvSpPr/>
          <p:nvPr/>
        </p:nvSpPr>
        <p:spPr>
          <a:xfrm>
            <a:off x="917921" y="1257691"/>
            <a:ext cx="10356156" cy="475422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: zaokroženi vogali 5">
            <a:extLst>
              <a:ext uri="{FF2B5EF4-FFF2-40B4-BE49-F238E27FC236}">
                <a16:creationId xmlns:a16="http://schemas.microsoft.com/office/drawing/2014/main" id="{AAEFF87B-3B6D-ED66-CC45-41E40C6F4FF6}"/>
              </a:ext>
            </a:extLst>
          </p:cNvPr>
          <p:cNvSpPr/>
          <p:nvPr/>
        </p:nvSpPr>
        <p:spPr>
          <a:xfrm>
            <a:off x="1136907" y="2804032"/>
            <a:ext cx="2701159" cy="16615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>
                <a:solidFill>
                  <a:schemeClr val="tx1"/>
                </a:solidFill>
              </a:rPr>
              <a:t>TAKOJŠNJA INTERVENCIJA</a:t>
            </a:r>
          </a:p>
          <a:p>
            <a:pPr algn="ctr"/>
            <a:endParaRPr lang="sl-SI" sz="2800" dirty="0"/>
          </a:p>
        </p:txBody>
      </p:sp>
      <p:sp>
        <p:nvSpPr>
          <p:cNvPr id="7" name="Pravokotnik: zaokroženi vogali 6">
            <a:extLst>
              <a:ext uri="{FF2B5EF4-FFF2-40B4-BE49-F238E27FC236}">
                <a16:creationId xmlns:a16="http://schemas.microsoft.com/office/drawing/2014/main" id="{CDB6FD7C-B70F-0862-E9E8-FB2B8DAD5226}"/>
              </a:ext>
            </a:extLst>
          </p:cNvPr>
          <p:cNvSpPr/>
          <p:nvPr/>
        </p:nvSpPr>
        <p:spPr>
          <a:xfrm>
            <a:off x="4318001" y="2779916"/>
            <a:ext cx="2818523" cy="16856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>
                <a:solidFill>
                  <a:schemeClr val="tx1"/>
                </a:solidFill>
              </a:rPr>
              <a:t>PROCESNA INTERVENCIJA </a:t>
            </a:r>
          </a:p>
          <a:p>
            <a:pPr algn="ctr"/>
            <a:endParaRPr lang="sl-SI" sz="2800" dirty="0"/>
          </a:p>
        </p:txBody>
      </p:sp>
      <p:sp>
        <p:nvSpPr>
          <p:cNvPr id="8" name="Pravokotnik: zaokroženi vogali 7">
            <a:extLst>
              <a:ext uri="{FF2B5EF4-FFF2-40B4-BE49-F238E27FC236}">
                <a16:creationId xmlns:a16="http://schemas.microsoft.com/office/drawing/2014/main" id="{D48996C5-41E3-1C18-D22A-8D616E0FD7B1}"/>
              </a:ext>
            </a:extLst>
          </p:cNvPr>
          <p:cNvSpPr/>
          <p:nvPr/>
        </p:nvSpPr>
        <p:spPr>
          <a:xfrm>
            <a:off x="7616459" y="2693433"/>
            <a:ext cx="2701159" cy="1858626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>
                <a:solidFill>
                  <a:schemeClr val="tx1"/>
                </a:solidFill>
              </a:rPr>
              <a:t>PREVENTIVNO DELOVANJE </a:t>
            </a:r>
          </a:p>
          <a:p>
            <a:pPr algn="ctr"/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85126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E7A0E6C8-592D-4AC5-AB51-A365EB5A0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5" y="222177"/>
            <a:ext cx="10190746" cy="656183"/>
          </a:xfrm>
        </p:spPr>
        <p:txBody>
          <a:bodyPr>
            <a:noAutofit/>
          </a:bodyPr>
          <a:lstStyle/>
          <a:p>
            <a:pPr algn="ctr"/>
            <a:r>
              <a:rPr lang="sl-SI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modul:</a:t>
            </a:r>
            <a:r>
              <a:rPr lang="sl-SI" sz="2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DOBRI ODNOSI, POČUTJE, SPODBUDNA ODLOČNOST IN VODENJE RAZREDA</a:t>
            </a:r>
            <a:br>
              <a:rPr lang="sl-SI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l-SI" sz="1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80987AF-4D6A-49DE-B437-8549F0235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23" y="878360"/>
            <a:ext cx="5360904" cy="521864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8A7C213D-64DA-4889-9312-FAF90ECCE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174" y="1185333"/>
            <a:ext cx="4075938" cy="453813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FBE1878-7BC4-408F-B87B-A49AE0B70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5174" y="3247230"/>
            <a:ext cx="3786188" cy="41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7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E7A0E6C8-592D-4AC5-AB51-A365EB5A0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15614"/>
            <a:ext cx="9160664" cy="656183"/>
          </a:xfrm>
        </p:spPr>
        <p:txBody>
          <a:bodyPr>
            <a:noAutofit/>
          </a:bodyPr>
          <a:lstStyle/>
          <a:p>
            <a:pPr algn="ctr"/>
            <a:br>
              <a:rPr lang="sl-SI" sz="2100" dirty="0">
                <a:solidFill>
                  <a:srgbClr val="FF0000"/>
                </a:solidFill>
              </a:rPr>
            </a:br>
            <a:r>
              <a:rPr lang="sl-SI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modul:</a:t>
            </a:r>
            <a:r>
              <a:rPr lang="sl-SI" sz="2100" dirty="0">
                <a:solidFill>
                  <a:srgbClr val="FF0000"/>
                </a:solidFill>
              </a:rPr>
              <a:t> </a:t>
            </a:r>
            <a:r>
              <a:rPr lang="sl-SI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ČUSTVENO IN SOCIALNO UČENJE TER EMPATIJA</a:t>
            </a:r>
            <a:br>
              <a:rPr lang="sl-SI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l-SI" sz="1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značba mesta vsebine 3">
            <a:extLst>
              <a:ext uri="{FF2B5EF4-FFF2-40B4-BE49-F238E27FC236}">
                <a16:creationId xmlns:a16="http://schemas.microsoft.com/office/drawing/2014/main" id="{F435EDFB-C476-4B0B-9A51-07048A501578}"/>
              </a:ext>
            </a:extLst>
          </p:cNvPr>
          <p:cNvSpPr txBox="1">
            <a:spLocks/>
          </p:cNvSpPr>
          <p:nvPr/>
        </p:nvSpPr>
        <p:spPr>
          <a:xfrm>
            <a:off x="6201248" y="1682040"/>
            <a:ext cx="3900767" cy="454342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sl-SI" sz="13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A37A3CEE-FFEE-4E04-97A3-349626B8C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907" y="1591204"/>
            <a:ext cx="4786884" cy="4370698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6FFFFA5C-A3A0-462B-A783-25F9B8A68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335" y="1665133"/>
            <a:ext cx="3839090" cy="4560333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B0EDDF5D-8D16-44AC-A128-664241634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1729" y="1747647"/>
            <a:ext cx="3414713" cy="40005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B0A308E4-37B6-4813-B13E-EA1DB72595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1600" y="2957941"/>
            <a:ext cx="2736056" cy="407194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FC5EA4D1-7CB8-4A1D-8358-7A6CCF33AE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9354" y="4230036"/>
            <a:ext cx="2657475" cy="378619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A38BEAE8-593D-4D4C-9F1B-0BD1B3E0E8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0261" y="4536710"/>
            <a:ext cx="1521619" cy="335756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AA07DE77-48C6-42B7-994C-1F5D05827C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3080" y="5393674"/>
            <a:ext cx="2135981" cy="35004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75D557BA-A226-4FD9-8F76-65C65B19F7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83102" y="4872466"/>
            <a:ext cx="950119" cy="1221581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B2F8E0C9-F01D-40D6-967A-BBDB16FF18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393531" y="8231505"/>
            <a:ext cx="703640" cy="449610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C18FA33C-EA92-434F-A253-063C4E267C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14157" y="3615166"/>
            <a:ext cx="1007269" cy="1257300"/>
          </a:xfrm>
          <a:prstGeom prst="rect">
            <a:avLst/>
          </a:prstGeom>
        </p:spPr>
      </p:pic>
      <p:pic>
        <p:nvPicPr>
          <p:cNvPr id="1026" name="Picture 2" descr="Nonviolent Communication - A Language of Life: Life-Changing Tools for  Healthy Relationships (Nonviolent Communication Guides): Amazon.co.uk:  Rosenberg, Marshall B.: 9781892005281: Book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783" y="2068300"/>
            <a:ext cx="1062258" cy="169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82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E7A0E6C8-592D-4AC5-AB51-A365EB5A0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72741"/>
            <a:ext cx="9144000" cy="656183"/>
          </a:xfrm>
        </p:spPr>
        <p:txBody>
          <a:bodyPr>
            <a:noAutofit/>
          </a:bodyPr>
          <a:lstStyle/>
          <a:p>
            <a:pPr algn="ctr"/>
            <a:br>
              <a:rPr lang="sl-SI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modul: </a:t>
            </a:r>
            <a:r>
              <a:rPr lang="sl-SI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NEŽELENO VEDENJE, RAZLOGI, PREPREČEVANJE IN UKREPANJE</a:t>
            </a:r>
            <a:endParaRPr lang="sl-SI" sz="1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značba mesta vsebine 3">
            <a:extLst>
              <a:ext uri="{FF2B5EF4-FFF2-40B4-BE49-F238E27FC236}">
                <a16:creationId xmlns:a16="http://schemas.microsoft.com/office/drawing/2014/main" id="{F435EDFB-C476-4B0B-9A51-07048A501578}"/>
              </a:ext>
            </a:extLst>
          </p:cNvPr>
          <p:cNvSpPr txBox="1">
            <a:spLocks/>
          </p:cNvSpPr>
          <p:nvPr/>
        </p:nvSpPr>
        <p:spPr>
          <a:xfrm>
            <a:off x="6201248" y="1949204"/>
            <a:ext cx="3900767" cy="427626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sl-SI" sz="13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A8B6CC45-7734-4160-8C7B-280EA890A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51378"/>
            <a:ext cx="5006294" cy="4374088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174F77ED-4641-452E-888B-894CEE6C1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213" y="2114686"/>
            <a:ext cx="3841135" cy="2960234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EEFE62A6-B5C6-4B33-8DEF-EF79B7FE5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836" y="1986098"/>
            <a:ext cx="3263337" cy="301859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BCC3A3ED-0D6A-40AB-A054-82D6528B77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3942" y="4300187"/>
            <a:ext cx="4266812" cy="1549466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4713D16C-E353-487F-994E-882194594C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7732" y="1949204"/>
            <a:ext cx="3521201" cy="145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84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>
            <a:spLocks noGrp="1"/>
          </p:cNvSpPr>
          <p:nvPr>
            <p:ph type="body" idx="1"/>
          </p:nvPr>
        </p:nvSpPr>
        <p:spPr>
          <a:xfrm>
            <a:off x="192087" y="1233488"/>
            <a:ext cx="11483976" cy="4932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88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/>
          </a:p>
        </p:txBody>
      </p:sp>
      <p:pic>
        <p:nvPicPr>
          <p:cNvPr id="172" name="Google Shape;172;p25" descr="Grafikon odgovorov na obrazce. Naslov vprašanja: Ob katerih priložnostih se učenci/otroci/dijaki najpogosteje srečujejo z aktivnostmi VSUO?. Število odgovorov: 64 odgovorov." title="Ob katerih priložnostih se učenci/otroci/dijaki najpogosteje srečujejo z aktivnostmi VSUO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077" y="0"/>
            <a:ext cx="989794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209551" y="-11"/>
            <a:ext cx="11484000" cy="88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omic Sans MS"/>
              <a:buNone/>
            </a:pPr>
            <a:r>
              <a:rPr lang="sl-SI" sz="2400" dirty="0"/>
              <a:t>Ob katerih priložnostih se učenci najpogosteje srečujejo z aktivnostmi VSUO?</a:t>
            </a:r>
            <a:endParaRPr sz="2400" dirty="0"/>
          </a:p>
        </p:txBody>
      </p:sp>
      <p:sp>
        <p:nvSpPr>
          <p:cNvPr id="174" name="Google Shape;174;p25"/>
          <p:cNvSpPr txBox="1"/>
          <p:nvPr/>
        </p:nvSpPr>
        <p:spPr>
          <a:xfrm>
            <a:off x="5545669" y="6380832"/>
            <a:ext cx="59351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*Izbrali oz. dopisali ste lahko vse primerne odgovore.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44157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/>
          <p:nvPr/>
        </p:nvSpPr>
        <p:spPr>
          <a:xfrm>
            <a:off x="5647053" y="6279284"/>
            <a:ext cx="59351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*Izbrali oz. dopisali ste lahko vse primerne odgovore.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0" name="Google Shape;180;p26"/>
          <p:cNvSpPr txBox="1"/>
          <p:nvPr/>
        </p:nvSpPr>
        <p:spPr>
          <a:xfrm>
            <a:off x="3031375" y="1507836"/>
            <a:ext cx="916062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počutje in povezanost (ledotalilci, povezovalci, Kaj potrebujem za dobro počutje, Skupno oblikovanje dogovorov ...)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6"/>
          <p:cNvSpPr txBox="1"/>
          <p:nvPr/>
        </p:nvSpPr>
        <p:spPr>
          <a:xfrm>
            <a:off x="2987041" y="1848865"/>
            <a:ext cx="916062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pismenosti (čuječnost, stopnjevanje čustev, nedokončani stavki …)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6"/>
          <p:cNvSpPr txBox="1"/>
          <p:nvPr/>
        </p:nvSpPr>
        <p:spPr>
          <a:xfrm>
            <a:off x="3031375" y="2152481"/>
            <a:ext cx="916062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komunikacijo (Jezik žiraf in volkov …)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6"/>
          <p:cNvSpPr txBox="1"/>
          <p:nvPr/>
        </p:nvSpPr>
        <p:spPr>
          <a:xfrm>
            <a:off x="3031375" y="2417737"/>
            <a:ext cx="916062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sem jaz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6"/>
          <p:cNvSpPr txBox="1"/>
          <p:nvPr/>
        </p:nvSpPr>
        <p:spPr>
          <a:xfrm>
            <a:off x="2989810" y="2685471"/>
            <a:ext cx="916062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neželenem vedenju (4R, ABC, načrt neželenega vedenja …)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6"/>
          <p:cNvSpPr txBox="1"/>
          <p:nvPr/>
        </p:nvSpPr>
        <p:spPr>
          <a:xfrm>
            <a:off x="2768138" y="3357579"/>
            <a:ext cx="1936865" cy="32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6" name="Google Shape;186;p26"/>
          <p:cNvSpPr txBox="1"/>
          <p:nvPr/>
        </p:nvSpPr>
        <p:spPr>
          <a:xfrm>
            <a:off x="3031374" y="2975666"/>
            <a:ext cx="916062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izbirnih modulih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26" descr="Grafikon odgovorov na obrazce. Naslov vprašanja: Katere aktivnosti VSUO ste v tem šolskem letu na šoli najpogosteje izvajali?. Število odgovorov: 64 odgovorov." title="Katere aktivnosti VSUO ste v tem šolskem letu na šoli najpogosteje izvajali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100" y="251900"/>
            <a:ext cx="11999900" cy="570996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6"/>
          <p:cNvSpPr txBox="1">
            <a:spLocks noGrp="1"/>
          </p:cNvSpPr>
          <p:nvPr>
            <p:ph type="title"/>
          </p:nvPr>
        </p:nvSpPr>
        <p:spPr>
          <a:xfrm>
            <a:off x="192100" y="205402"/>
            <a:ext cx="11484000" cy="109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Comic Sans MS"/>
              <a:buNone/>
            </a:pPr>
            <a:r>
              <a:rPr lang="sl-SI" sz="2400" dirty="0"/>
              <a:t>Katere aktivnosti VSUO ste na šoli najpogosteje izvajali?</a:t>
            </a:r>
            <a:endParaRPr sz="2400" dirty="0"/>
          </a:p>
        </p:txBody>
      </p:sp>
      <p:pic>
        <p:nvPicPr>
          <p:cNvPr id="189" name="Google Shape;18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5873" y="1330200"/>
            <a:ext cx="8686051" cy="42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65875" y="1715393"/>
            <a:ext cx="12192002" cy="405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28800" y="2541834"/>
            <a:ext cx="12030925" cy="400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3073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57E18E9F-7CB0-3804-A511-37F2722E9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Preventivno delovanje ter vzpostavljanje spodbudnega in varnega učnega okolja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A89A4EC-B53C-4D16-B6C7-CD0F4DD66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15" y="43536"/>
            <a:ext cx="4808637" cy="678238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5AB4348-2E26-4DB2-D167-7B4EF7255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716" y="1592002"/>
            <a:ext cx="3662256" cy="367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57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8882" y="-88303"/>
            <a:ext cx="10972800" cy="1143000"/>
          </a:xfrm>
        </p:spPr>
        <p:txBody>
          <a:bodyPr>
            <a:normAutofit fontScale="90000"/>
          </a:bodyPr>
          <a:lstStyle/>
          <a:p>
            <a:br>
              <a:rPr lang="sl-SI" dirty="0"/>
            </a:br>
            <a:r>
              <a:rPr lang="sl-SI" dirty="0"/>
              <a:t>   IZHODIŠČA za preventivo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10055" y="1914645"/>
            <a:ext cx="11277600" cy="6028706"/>
          </a:xfrm>
        </p:spPr>
        <p:txBody>
          <a:bodyPr>
            <a:normAutofit/>
          </a:bodyPr>
          <a:lstStyle/>
          <a:p>
            <a:endParaRPr lang="sl-SI" sz="800" dirty="0"/>
          </a:p>
          <a:p>
            <a:endParaRPr lang="sl-SI" sz="800" dirty="0"/>
          </a:p>
          <a:p>
            <a:pPr marL="0" indent="0">
              <a:buNone/>
            </a:pPr>
            <a:r>
              <a:rPr lang="sl-SI" sz="800" dirty="0"/>
              <a:t> </a:t>
            </a:r>
          </a:p>
          <a:p>
            <a:endParaRPr lang="sl-SI" sz="800" dirty="0"/>
          </a:p>
          <a:p>
            <a:endParaRPr lang="sl-SI" sz="800" dirty="0"/>
          </a:p>
          <a:p>
            <a:endParaRPr lang="sl-SI" sz="800" dirty="0"/>
          </a:p>
          <a:p>
            <a:pPr marL="0" indent="0">
              <a:buNone/>
            </a:pPr>
            <a:endParaRPr lang="sl-SI" sz="800" dirty="0"/>
          </a:p>
          <a:p>
            <a:endParaRPr lang="sl-SI" sz="800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Preventivno delovanje ter vzpostavljanje spodbudnega in varnega učnega okolja 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B2B1FF9-4647-64E3-1AA0-A12CC4565B1F}"/>
              </a:ext>
            </a:extLst>
          </p:cNvPr>
          <p:cNvSpPr txBox="1"/>
          <p:nvPr/>
        </p:nvSpPr>
        <p:spPr>
          <a:xfrm>
            <a:off x="310055" y="1287980"/>
            <a:ext cx="106101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000" dirty="0"/>
              <a:t>Dolgoročno sistematično izgrajevanje dobre skupnosti  (</a:t>
            </a:r>
            <a:r>
              <a:rPr lang="sl-SI" sz="2000" b="1" dirty="0"/>
              <a:t>konkretna strategija </a:t>
            </a:r>
            <a:r>
              <a:rPr lang="sl-SI" sz="2000" dirty="0"/>
              <a:t>za varno in spodbudno učno okolje)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C38DAB63-5FCE-6681-11A9-A02312A2577D}"/>
              </a:ext>
            </a:extLst>
          </p:cNvPr>
          <p:cNvSpPr txBox="1"/>
          <p:nvPr/>
        </p:nvSpPr>
        <p:spPr>
          <a:xfrm>
            <a:off x="310055" y="2149974"/>
            <a:ext cx="61958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000" dirty="0"/>
              <a:t>Vloga vzgojnega delovanja in vodenje razreda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4151DC19-FA58-2235-9FE7-1F40530557CF}"/>
              </a:ext>
            </a:extLst>
          </p:cNvPr>
          <p:cNvSpPr txBox="1"/>
          <p:nvPr/>
        </p:nvSpPr>
        <p:spPr>
          <a:xfrm>
            <a:off x="310055" y="2700887"/>
            <a:ext cx="69368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000" dirty="0"/>
              <a:t>Vključujoča šolska in razredna klima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5C7673D3-4689-D944-233E-2F7A3887DC30}"/>
              </a:ext>
            </a:extLst>
          </p:cNvPr>
          <p:cNvSpPr txBox="1"/>
          <p:nvPr/>
        </p:nvSpPr>
        <p:spPr>
          <a:xfrm>
            <a:off x="310055" y="3222665"/>
            <a:ext cx="9601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000" dirty="0"/>
              <a:t>Pomen krepitve čustvenih in socialnih veščin ter odnosne kompetence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975ECF59-EA91-793A-17AC-4B433319E515}"/>
              </a:ext>
            </a:extLst>
          </p:cNvPr>
          <p:cNvSpPr txBox="1"/>
          <p:nvPr/>
        </p:nvSpPr>
        <p:spPr>
          <a:xfrm>
            <a:off x="310055" y="3758646"/>
            <a:ext cx="69841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000" dirty="0"/>
              <a:t>Poudarek na samouravnavanju, empatiji in sodelovalnih veščinah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83FA87AA-685E-034C-BFF7-120C78C91CA2}"/>
              </a:ext>
            </a:extLst>
          </p:cNvPr>
          <p:cNvSpPr txBox="1"/>
          <p:nvPr/>
        </p:nvSpPr>
        <p:spPr>
          <a:xfrm>
            <a:off x="310055" y="4257715"/>
            <a:ext cx="69841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000" dirty="0"/>
              <a:t>Pozornost čustvenim stiskam in neželenemu vedenju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F0F69A76-5D68-BA7D-D433-468FE213BF13}"/>
              </a:ext>
            </a:extLst>
          </p:cNvPr>
          <p:cNvSpPr txBox="1"/>
          <p:nvPr/>
        </p:nvSpPr>
        <p:spPr>
          <a:xfrm>
            <a:off x="310055" y="4814226"/>
            <a:ext cx="69841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000" dirty="0"/>
              <a:t>Načelo </a:t>
            </a:r>
            <a:r>
              <a:rPr lang="sl-SI" sz="2000" dirty="0" err="1"/>
              <a:t>vsešolskega</a:t>
            </a:r>
            <a:r>
              <a:rPr lang="sl-SI" sz="2000" dirty="0"/>
              <a:t> pristopa 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7B76C6E5-C929-F305-059D-E5E8E44104A4}"/>
              </a:ext>
            </a:extLst>
          </p:cNvPr>
          <p:cNvSpPr txBox="1"/>
          <p:nvPr/>
        </p:nvSpPr>
        <p:spPr>
          <a:xfrm>
            <a:off x="310055" y="5368916"/>
            <a:ext cx="71365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000" dirty="0"/>
              <a:t>Usposabljanje učiteljev, ki temelji na izkušnji in preizkušanju</a:t>
            </a:r>
          </a:p>
        </p:txBody>
      </p:sp>
    </p:spTree>
    <p:extLst>
      <p:ext uri="{BB962C8B-B14F-4D97-AF65-F5344CB8AC3E}">
        <p14:creationId xmlns:p14="http://schemas.microsoft.com/office/powerpoint/2010/main" val="285903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a 8">
            <a:extLst>
              <a:ext uri="{FF2B5EF4-FFF2-40B4-BE49-F238E27FC236}">
                <a16:creationId xmlns:a16="http://schemas.microsoft.com/office/drawing/2014/main" id="{A57B8079-CEC5-E0D0-EB10-181798DBF940}"/>
              </a:ext>
            </a:extLst>
          </p:cNvPr>
          <p:cNvSpPr/>
          <p:nvPr/>
        </p:nvSpPr>
        <p:spPr>
          <a:xfrm>
            <a:off x="1427663" y="0"/>
            <a:ext cx="9336673" cy="675324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01E29ADB-BED3-E685-9122-E2FF998BFB39}"/>
              </a:ext>
            </a:extLst>
          </p:cNvPr>
          <p:cNvSpPr/>
          <p:nvPr/>
        </p:nvSpPr>
        <p:spPr>
          <a:xfrm>
            <a:off x="2732690" y="352746"/>
            <a:ext cx="6831724" cy="632132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Freeform 2"/>
          <p:cNvSpPr/>
          <p:nvPr/>
        </p:nvSpPr>
        <p:spPr>
          <a:xfrm>
            <a:off x="7021133" y="2390098"/>
            <a:ext cx="2166375" cy="2165904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endParaRPr lang="sl-SI" sz="1200" b="1" dirty="0">
              <a:solidFill>
                <a:schemeClr val="tx1"/>
              </a:solidFill>
            </a:endParaRPr>
          </a:p>
          <a:p>
            <a:pPr lvl="0"/>
            <a:endParaRPr lang="sl-SI" sz="1200" b="1" dirty="0"/>
          </a:p>
          <a:p>
            <a:pPr lvl="0"/>
            <a:endParaRPr lang="sl-SI" sz="1200" b="1" dirty="0">
              <a:solidFill>
                <a:schemeClr val="tx1"/>
              </a:solidFill>
            </a:endParaRPr>
          </a:p>
          <a:p>
            <a:pPr lvl="0"/>
            <a:endParaRPr lang="sl-SI" sz="2000" b="1" dirty="0"/>
          </a:p>
          <a:p>
            <a:pPr lvl="0" algn="ctr"/>
            <a:r>
              <a:rPr lang="sl-SI" b="1" dirty="0"/>
              <a:t>Razširjeni </a:t>
            </a:r>
          </a:p>
          <a:p>
            <a:pPr lvl="0" algn="ctr"/>
            <a:r>
              <a:rPr lang="sl-SI" b="1" dirty="0"/>
              <a:t>program (OŠ)</a:t>
            </a:r>
          </a:p>
          <a:p>
            <a:pPr lvl="0"/>
            <a:endParaRPr lang="sl-SI" sz="1200" b="1" dirty="0"/>
          </a:p>
        </p:txBody>
      </p:sp>
      <p:sp>
        <p:nvSpPr>
          <p:cNvPr id="3" name="Freeform 3"/>
          <p:cNvSpPr/>
          <p:nvPr/>
        </p:nvSpPr>
        <p:spPr>
          <a:xfrm>
            <a:off x="4093437" y="585321"/>
            <a:ext cx="2166375" cy="1963931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endParaRPr lang="sl-SI" sz="1200" b="1" dirty="0">
              <a:solidFill>
                <a:schemeClr val="tx1"/>
              </a:solidFill>
            </a:endParaRPr>
          </a:p>
          <a:p>
            <a:pPr lvl="0"/>
            <a:endParaRPr lang="sl-SI" sz="1200" b="1" dirty="0"/>
          </a:p>
          <a:p>
            <a:pPr lvl="0"/>
            <a:endParaRPr lang="sl-SI" sz="1200" b="1" dirty="0">
              <a:solidFill>
                <a:schemeClr val="tx1"/>
              </a:solidFill>
            </a:endParaRPr>
          </a:p>
          <a:p>
            <a:pPr lvl="0" algn="ctr"/>
            <a:r>
              <a:rPr lang="sl-SI" b="1" dirty="0"/>
              <a:t>p</a:t>
            </a:r>
            <a:r>
              <a:rPr lang="sl-SI" b="1" dirty="0">
                <a:solidFill>
                  <a:schemeClr val="tx1"/>
                </a:solidFill>
              </a:rPr>
              <a:t>rečne zmožnosti </a:t>
            </a:r>
          </a:p>
          <a:p>
            <a:pPr lvl="0" algn="ctr"/>
            <a:r>
              <a:rPr lang="sl-SI" b="1" dirty="0">
                <a:solidFill>
                  <a:schemeClr val="tx1"/>
                </a:solidFill>
              </a:rPr>
              <a:t>in veščine (vrtec)</a:t>
            </a:r>
          </a:p>
          <a:p>
            <a:pPr lvl="0" algn="ctr"/>
            <a:r>
              <a:rPr lang="sl-SI" b="1" dirty="0">
                <a:solidFill>
                  <a:schemeClr val="tx1"/>
                </a:solidFill>
              </a:rPr>
              <a:t>skupni cilji (OŠ, SŠ</a:t>
            </a:r>
            <a:r>
              <a:rPr lang="sl-SI" sz="2000" b="1" dirty="0">
                <a:solidFill>
                  <a:schemeClr val="tx1"/>
                </a:solidFill>
              </a:rPr>
              <a:t>)</a:t>
            </a:r>
            <a:endParaRPr lang="sl-SI" sz="2000" dirty="0">
              <a:solidFill>
                <a:schemeClr val="tx1"/>
              </a:solidFill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6230868" y="714703"/>
            <a:ext cx="2312283" cy="2056547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endParaRPr lang="sl-SI" sz="1200" b="1" dirty="0">
              <a:solidFill>
                <a:schemeClr val="tx1"/>
              </a:solidFill>
            </a:endParaRPr>
          </a:p>
          <a:p>
            <a:pPr lvl="0"/>
            <a:endParaRPr lang="sl-SI" sz="1200" b="1" dirty="0"/>
          </a:p>
          <a:p>
            <a:pPr algn="ctr"/>
            <a:r>
              <a:rPr lang="sl-SI" sz="2000" b="1" dirty="0"/>
              <a:t>Razvojne naloge /programi </a:t>
            </a:r>
            <a:r>
              <a:rPr lang="sl-SI" sz="2000" dirty="0"/>
              <a:t>ZRSŠ: Vključujoči vrtec in šola, </a:t>
            </a:r>
            <a:r>
              <a:rPr lang="sl-SI" sz="2000" b="1" dirty="0"/>
              <a:t>VSUO</a:t>
            </a:r>
            <a:r>
              <a:rPr lang="sl-SI" sz="2000" dirty="0"/>
              <a:t> </a:t>
            </a:r>
          </a:p>
        </p:txBody>
      </p:sp>
      <p:sp>
        <p:nvSpPr>
          <p:cNvPr id="5" name="Freeform 5"/>
          <p:cNvSpPr/>
          <p:nvPr/>
        </p:nvSpPr>
        <p:spPr>
          <a:xfrm>
            <a:off x="3006107" y="2257320"/>
            <a:ext cx="2170517" cy="1963931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b="1" dirty="0">
              <a:solidFill>
                <a:schemeClr val="tx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b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b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b="1" dirty="0">
                <a:solidFill>
                  <a:schemeClr val="tx1"/>
                </a:solidFill>
              </a:rPr>
              <a:t>Formativno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b="1" dirty="0">
                <a:solidFill>
                  <a:schemeClr val="tx1"/>
                </a:solidFill>
              </a:rPr>
              <a:t> spremljanje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b="1" dirty="0">
                <a:solidFill>
                  <a:schemeClr val="tx1"/>
                </a:solidFill>
              </a:rPr>
              <a:t>v podporo učenju</a:t>
            </a:r>
          </a:p>
        </p:txBody>
      </p:sp>
      <p:sp>
        <p:nvSpPr>
          <p:cNvPr id="6" name="Freeform 6"/>
          <p:cNvSpPr/>
          <p:nvPr/>
        </p:nvSpPr>
        <p:spPr>
          <a:xfrm>
            <a:off x="3490815" y="4009252"/>
            <a:ext cx="2333206" cy="2165904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endParaRPr lang="sl-SI" sz="1200" b="1" dirty="0">
              <a:solidFill>
                <a:schemeClr val="tx1"/>
              </a:solidFill>
            </a:endParaRPr>
          </a:p>
          <a:p>
            <a:pPr lvl="0" algn="ctr"/>
            <a:r>
              <a:rPr lang="sl-SI" b="1" dirty="0">
                <a:solidFill>
                  <a:schemeClr val="tx1"/>
                </a:solidFill>
              </a:rPr>
              <a:t>Profesionalni </a:t>
            </a:r>
          </a:p>
          <a:p>
            <a:pPr lvl="0" algn="ctr"/>
            <a:r>
              <a:rPr lang="sl-SI" b="1" dirty="0">
                <a:solidFill>
                  <a:schemeClr val="tx1"/>
                </a:solidFill>
              </a:rPr>
              <a:t>razvoj strokovnih delavcev </a:t>
            </a:r>
          </a:p>
          <a:p>
            <a:pPr lvl="0" algn="ctr"/>
            <a:r>
              <a:rPr lang="sl-SI" b="1" dirty="0">
                <a:solidFill>
                  <a:schemeClr val="tx1"/>
                </a:solidFill>
              </a:rPr>
              <a:t>in oblike podpore</a:t>
            </a:r>
          </a:p>
          <a:p>
            <a:pPr lvl="0" algn="ctr"/>
            <a:r>
              <a:rPr lang="sl-SI" b="1" dirty="0">
                <a:solidFill>
                  <a:schemeClr val="tx1"/>
                </a:solidFill>
              </a:rPr>
              <a:t> (npr. </a:t>
            </a:r>
            <a:r>
              <a:rPr lang="sl-SI" b="1" dirty="0" err="1">
                <a:solidFill>
                  <a:schemeClr val="tx1"/>
                </a:solidFill>
              </a:rPr>
              <a:t>intervizija</a:t>
            </a:r>
            <a:r>
              <a:rPr lang="sl-SI" b="1" dirty="0">
                <a:solidFill>
                  <a:schemeClr val="tx1"/>
                </a:solidFill>
              </a:rPr>
              <a:t>, </a:t>
            </a:r>
            <a:r>
              <a:rPr lang="sl-SI" b="1" dirty="0" err="1">
                <a:solidFill>
                  <a:schemeClr val="tx1"/>
                </a:solidFill>
              </a:rPr>
              <a:t>coaching</a:t>
            </a:r>
            <a:r>
              <a:rPr lang="sl-SI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Freeform 7"/>
          <p:cNvSpPr/>
          <p:nvPr/>
        </p:nvSpPr>
        <p:spPr>
          <a:xfrm>
            <a:off x="5908051" y="4230331"/>
            <a:ext cx="2578162" cy="216022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 algn="ctr"/>
            <a:endParaRPr lang="sl-SI" sz="1600" b="1" dirty="0">
              <a:solidFill>
                <a:schemeClr val="tx1"/>
              </a:solidFill>
            </a:endParaRPr>
          </a:p>
          <a:p>
            <a:pPr lvl="0" algn="ctr"/>
            <a:endParaRPr lang="sl-SI" sz="1600" b="1" dirty="0"/>
          </a:p>
          <a:p>
            <a:pPr lvl="0" algn="ctr"/>
            <a:r>
              <a:rPr lang="sl-SI" b="1" dirty="0">
                <a:solidFill>
                  <a:schemeClr val="tx1"/>
                </a:solidFill>
              </a:rPr>
              <a:t>Smernice, koncepti </a:t>
            </a:r>
          </a:p>
          <a:p>
            <a:pPr lvl="0" algn="ctr"/>
            <a:r>
              <a:rPr lang="sl-SI" dirty="0">
                <a:solidFill>
                  <a:schemeClr val="tx1"/>
                </a:solidFill>
              </a:rPr>
              <a:t>Za delo z npr. nadarjeni, priseljenci, Romi, </a:t>
            </a:r>
            <a:r>
              <a:rPr lang="sl-SI" dirty="0" err="1">
                <a:solidFill>
                  <a:schemeClr val="tx1"/>
                </a:solidFill>
              </a:rPr>
              <a:t>pos</a:t>
            </a:r>
            <a:r>
              <a:rPr lang="sl-SI" dirty="0">
                <a:solidFill>
                  <a:schemeClr val="tx1"/>
                </a:solidFill>
              </a:rPr>
              <a:t>. potrebami…, vzgojno delovanje</a:t>
            </a:r>
          </a:p>
        </p:txBody>
      </p:sp>
      <p:sp>
        <p:nvSpPr>
          <p:cNvPr id="8" name="Freeform 8"/>
          <p:cNvSpPr/>
          <p:nvPr/>
        </p:nvSpPr>
        <p:spPr>
          <a:xfrm>
            <a:off x="4926953" y="2155472"/>
            <a:ext cx="2495431" cy="2572312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ctr"/>
            <a:endParaRPr lang="sl-SI" sz="2800" b="1" dirty="0">
              <a:solidFill>
                <a:schemeClr val="tx1"/>
              </a:solidFill>
            </a:endParaRPr>
          </a:p>
          <a:p>
            <a:pPr algn="ctr"/>
            <a:endParaRPr lang="sl-SI" sz="2800" b="1" dirty="0"/>
          </a:p>
          <a:p>
            <a:pPr algn="ctr"/>
            <a:r>
              <a:rPr lang="sl-SI" sz="2800" b="1" dirty="0">
                <a:solidFill>
                  <a:schemeClr val="tx1"/>
                </a:solidFill>
              </a:rPr>
              <a:t>PREVENTIVNO DELOVANJE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98D22CC9-0361-4C11-3AD7-878C1A067532}"/>
              </a:ext>
            </a:extLst>
          </p:cNvPr>
          <p:cNvSpPr txBox="1"/>
          <p:nvPr/>
        </p:nvSpPr>
        <p:spPr>
          <a:xfrm>
            <a:off x="5382188" y="35011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VODSTVO VIZ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9093FEF4-228B-6B66-2CAD-72BE8824F457}"/>
              </a:ext>
            </a:extLst>
          </p:cNvPr>
          <p:cNvSpPr txBox="1"/>
          <p:nvPr/>
        </p:nvSpPr>
        <p:spPr>
          <a:xfrm>
            <a:off x="9277976" y="2826719"/>
            <a:ext cx="1791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/>
              <a:t>VZGOJITELJI, UČITELJI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748B5255-F1AB-2F30-16BB-06D9A91BF0EE}"/>
              </a:ext>
            </a:extLst>
          </p:cNvPr>
          <p:cNvSpPr txBox="1"/>
          <p:nvPr/>
        </p:nvSpPr>
        <p:spPr>
          <a:xfrm>
            <a:off x="1314685" y="2795297"/>
            <a:ext cx="153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/>
              <a:t>SVETOVALNA SLUŽBA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C2BCD87E-703B-FDFA-ECFC-9EEEA556ECC1}"/>
              </a:ext>
            </a:extLst>
          </p:cNvPr>
          <p:cNvSpPr txBox="1"/>
          <p:nvPr/>
        </p:nvSpPr>
        <p:spPr>
          <a:xfrm>
            <a:off x="1784999" y="4654361"/>
            <a:ext cx="1771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/>
              <a:t>OTROCI, UČENCI,</a:t>
            </a:r>
          </a:p>
          <a:p>
            <a:pPr algn="ctr"/>
            <a:r>
              <a:rPr lang="sl-SI" b="1" dirty="0"/>
              <a:t> DIJAKI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24D50D43-6C17-8F7F-7B51-B95763E82233}"/>
              </a:ext>
            </a:extLst>
          </p:cNvPr>
          <p:cNvSpPr txBox="1"/>
          <p:nvPr/>
        </p:nvSpPr>
        <p:spPr>
          <a:xfrm>
            <a:off x="8610469" y="5577691"/>
            <a:ext cx="153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STARŠI</a:t>
            </a:r>
          </a:p>
        </p:txBody>
      </p:sp>
      <p:sp>
        <p:nvSpPr>
          <p:cNvPr id="16" name="Puščica: levo-desno 15">
            <a:extLst>
              <a:ext uri="{FF2B5EF4-FFF2-40B4-BE49-F238E27FC236}">
                <a16:creationId xmlns:a16="http://schemas.microsoft.com/office/drawing/2014/main" id="{877657E2-181B-7F49-EBAF-F6FCF47780E9}"/>
              </a:ext>
            </a:extLst>
          </p:cNvPr>
          <p:cNvSpPr/>
          <p:nvPr/>
        </p:nvSpPr>
        <p:spPr>
          <a:xfrm rot="18969265">
            <a:off x="1746712" y="1325595"/>
            <a:ext cx="2759928" cy="345365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uščica: levo-desno 16">
            <a:extLst>
              <a:ext uri="{FF2B5EF4-FFF2-40B4-BE49-F238E27FC236}">
                <a16:creationId xmlns:a16="http://schemas.microsoft.com/office/drawing/2014/main" id="{3131CA0F-64F3-9CB4-97FF-307811A98483}"/>
              </a:ext>
            </a:extLst>
          </p:cNvPr>
          <p:cNvSpPr/>
          <p:nvPr/>
        </p:nvSpPr>
        <p:spPr>
          <a:xfrm rot="2743678">
            <a:off x="7909903" y="1443456"/>
            <a:ext cx="2759928" cy="345365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Puščica: levo-desno 17">
            <a:extLst>
              <a:ext uri="{FF2B5EF4-FFF2-40B4-BE49-F238E27FC236}">
                <a16:creationId xmlns:a16="http://schemas.microsoft.com/office/drawing/2014/main" id="{68D8FDD0-1C53-7BC9-9271-C4B3131DB53D}"/>
              </a:ext>
            </a:extLst>
          </p:cNvPr>
          <p:cNvSpPr/>
          <p:nvPr/>
        </p:nvSpPr>
        <p:spPr>
          <a:xfrm rot="18290668">
            <a:off x="8654095" y="4383319"/>
            <a:ext cx="2272287" cy="345365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Puščica: levo-desno 18">
            <a:extLst>
              <a:ext uri="{FF2B5EF4-FFF2-40B4-BE49-F238E27FC236}">
                <a16:creationId xmlns:a16="http://schemas.microsoft.com/office/drawing/2014/main" id="{B7779DD6-C25A-7C99-CE28-558F93FC6923}"/>
              </a:ext>
            </a:extLst>
          </p:cNvPr>
          <p:cNvSpPr/>
          <p:nvPr/>
        </p:nvSpPr>
        <p:spPr>
          <a:xfrm rot="15175821">
            <a:off x="1645548" y="3884214"/>
            <a:ext cx="1245100" cy="345365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Puščica: levo-desno 19">
            <a:extLst>
              <a:ext uri="{FF2B5EF4-FFF2-40B4-BE49-F238E27FC236}">
                <a16:creationId xmlns:a16="http://schemas.microsoft.com/office/drawing/2014/main" id="{2BBB0CC8-4452-A4AB-3EC3-72D76BA72DF5}"/>
              </a:ext>
            </a:extLst>
          </p:cNvPr>
          <p:cNvSpPr/>
          <p:nvPr/>
        </p:nvSpPr>
        <p:spPr>
          <a:xfrm>
            <a:off x="5186347" y="6338676"/>
            <a:ext cx="2089040" cy="364771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Pravokotnik: zaokroženi vogali 20">
            <a:extLst>
              <a:ext uri="{FF2B5EF4-FFF2-40B4-BE49-F238E27FC236}">
                <a16:creationId xmlns:a16="http://schemas.microsoft.com/office/drawing/2014/main" id="{8118D86D-514A-DBC1-C748-8ABBECD939BE}"/>
              </a:ext>
            </a:extLst>
          </p:cNvPr>
          <p:cNvSpPr/>
          <p:nvPr/>
        </p:nvSpPr>
        <p:spPr>
          <a:xfrm>
            <a:off x="472966" y="-413"/>
            <a:ext cx="11645462" cy="682298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D205D7C0-3387-C397-2107-E27590D011BD}"/>
              </a:ext>
            </a:extLst>
          </p:cNvPr>
          <p:cNvSpPr txBox="1"/>
          <p:nvPr/>
        </p:nvSpPr>
        <p:spPr>
          <a:xfrm>
            <a:off x="10477226" y="114538"/>
            <a:ext cx="1545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Varno in spodbudno učno okolje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/>
      <p:bldP spid="11" grpId="0"/>
      <p:bldP spid="12" grpId="0"/>
      <p:bldP spid="13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4F3456-1199-D292-6DCD-73C00C927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12" y="510650"/>
            <a:ext cx="5324272" cy="1143000"/>
          </a:xfrm>
        </p:spPr>
        <p:txBody>
          <a:bodyPr>
            <a:normAutofit fontScale="90000"/>
          </a:bodyPr>
          <a:lstStyle/>
          <a:p>
            <a:r>
              <a:rPr lang="sl-SI" dirty="0"/>
              <a:t>KORAKI NAČRTOVANJA PREVENTIVNEGA DELOVANJA </a:t>
            </a:r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272BC3C8-D448-D60E-F363-138BEA3FE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Preventivno delovanje ter vzpostavljanje spodbudnega in varnega učnega okolja 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EB92A2A-5BD1-7F8C-FBFA-234525CE8F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6480267"/>
              </p:ext>
            </p:extLst>
          </p:nvPr>
        </p:nvGraphicFramePr>
        <p:xfrm>
          <a:off x="2908570" y="510650"/>
          <a:ext cx="8982602" cy="5425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67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CEC231-A0A7-C412-BF13-3155B87F2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315" y="537284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sl-SI" sz="3600" b="1" dirty="0">
                <a:solidFill>
                  <a:schemeClr val="accent6"/>
                </a:solidFill>
              </a:rPr>
              <a:t>AKTIVNOSTI ZRSŠ V PODPORO VIZ PRI PREPREČEVANJU NASILJA</a:t>
            </a:r>
            <a:endParaRPr lang="sl-SI" dirty="0">
              <a:solidFill>
                <a:schemeClr val="accent6"/>
              </a:solidFill>
            </a:endParaRPr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C727EDB5-014B-97E8-4F17-8BC0FD6C2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Preventivno delovanje ter vzpostavljanje spodbudnega in varnega učnega okolja </a:t>
            </a:r>
          </a:p>
        </p:txBody>
      </p:sp>
      <p:sp>
        <p:nvSpPr>
          <p:cNvPr id="5" name="Pravokotnik: zaokroženi vogali 4">
            <a:extLst>
              <a:ext uri="{FF2B5EF4-FFF2-40B4-BE49-F238E27FC236}">
                <a16:creationId xmlns:a16="http://schemas.microsoft.com/office/drawing/2014/main" id="{F3772580-216B-2430-DCEB-EBAEF80566DF}"/>
              </a:ext>
            </a:extLst>
          </p:cNvPr>
          <p:cNvSpPr/>
          <p:nvPr/>
        </p:nvSpPr>
        <p:spPr>
          <a:xfrm>
            <a:off x="4175711" y="3903885"/>
            <a:ext cx="3382680" cy="2312089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 Varno in spodbudno učno okolje</a:t>
            </a:r>
            <a:endParaRPr lang="sl-SI" dirty="0"/>
          </a:p>
        </p:txBody>
      </p:sp>
      <p:sp>
        <p:nvSpPr>
          <p:cNvPr id="9" name="Pravokotnik: zaokroženi vogali 8">
            <a:extLst>
              <a:ext uri="{FF2B5EF4-FFF2-40B4-BE49-F238E27FC236}">
                <a16:creationId xmlns:a16="http://schemas.microsoft.com/office/drawing/2014/main" id="{F026D846-F895-D977-7816-1D3A31D17339}"/>
              </a:ext>
            </a:extLst>
          </p:cNvPr>
          <p:cNvSpPr/>
          <p:nvPr/>
        </p:nvSpPr>
        <p:spPr>
          <a:xfrm>
            <a:off x="4243805" y="1533530"/>
            <a:ext cx="2947736" cy="183088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accent6"/>
                </a:solidFill>
              </a:rPr>
              <a:t>(Spletna) usposabljanja in dogodki</a:t>
            </a:r>
          </a:p>
        </p:txBody>
      </p:sp>
      <p:sp>
        <p:nvSpPr>
          <p:cNvPr id="10" name="Pravokotnik: zaokroženi vogali 9">
            <a:extLst>
              <a:ext uri="{FF2B5EF4-FFF2-40B4-BE49-F238E27FC236}">
                <a16:creationId xmlns:a16="http://schemas.microsoft.com/office/drawing/2014/main" id="{8063AB9B-4BA5-75E1-DCDE-05E719F750A5}"/>
              </a:ext>
            </a:extLst>
          </p:cNvPr>
          <p:cNvSpPr/>
          <p:nvPr/>
        </p:nvSpPr>
        <p:spPr>
          <a:xfrm>
            <a:off x="717885" y="1533530"/>
            <a:ext cx="2947736" cy="183088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accent6"/>
                </a:solidFill>
              </a:rPr>
              <a:t>Konference, posveti za širši krog pedagoških delavcev</a:t>
            </a:r>
          </a:p>
        </p:txBody>
      </p:sp>
      <p:sp>
        <p:nvSpPr>
          <p:cNvPr id="11" name="Pravokotnik: zaokroženi vogali 10">
            <a:extLst>
              <a:ext uri="{FF2B5EF4-FFF2-40B4-BE49-F238E27FC236}">
                <a16:creationId xmlns:a16="http://schemas.microsoft.com/office/drawing/2014/main" id="{20FD35DD-A0CD-47A9-A633-F783C98413E8}"/>
              </a:ext>
            </a:extLst>
          </p:cNvPr>
          <p:cNvSpPr/>
          <p:nvPr/>
        </p:nvSpPr>
        <p:spPr>
          <a:xfrm>
            <a:off x="7769725" y="1533529"/>
            <a:ext cx="2947736" cy="183088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400" dirty="0">
                <a:solidFill>
                  <a:schemeClr val="accent6"/>
                </a:solidFill>
              </a:rPr>
              <a:t>Svetovalne storitve šolam ob akutnih in dolgoročnih izzivih</a:t>
            </a:r>
          </a:p>
        </p:txBody>
      </p:sp>
    </p:spTree>
    <p:extLst>
      <p:ext uri="{BB962C8B-B14F-4D97-AF65-F5344CB8AC3E}">
        <p14:creationId xmlns:p14="http://schemas.microsoft.com/office/powerpoint/2010/main" val="237653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250091" y="1327355"/>
            <a:ext cx="11675209" cy="5003107"/>
          </a:xfrm>
        </p:spPr>
        <p:txBody>
          <a:bodyPr>
            <a:normAutofit lnSpcReduction="10000"/>
          </a:bodyPr>
          <a:lstStyle/>
          <a:p>
            <a:r>
              <a:rPr lang="sl-SI" sz="2600" dirty="0"/>
              <a:t>Preventivni sistematični </a:t>
            </a:r>
            <a:r>
              <a:rPr lang="sl-SI" sz="2600" dirty="0" err="1"/>
              <a:t>vsešolski</a:t>
            </a:r>
            <a:r>
              <a:rPr lang="sl-SI" sz="2600" dirty="0"/>
              <a:t> pristop.</a:t>
            </a:r>
          </a:p>
          <a:p>
            <a:pPr marL="0" indent="0">
              <a:buNone/>
            </a:pPr>
            <a:r>
              <a:rPr lang="sl-SI" sz="2600" dirty="0"/>
              <a:t> </a:t>
            </a:r>
          </a:p>
          <a:p>
            <a:r>
              <a:rPr lang="sl-SI" sz="2600" dirty="0"/>
              <a:t>Cilj: razvijanje kulture </a:t>
            </a:r>
            <a:r>
              <a:rPr lang="sl-SI" sz="2600" b="1" dirty="0"/>
              <a:t>dobrih odnosov,</a:t>
            </a:r>
            <a:r>
              <a:rPr lang="sl-SI" sz="2600" dirty="0"/>
              <a:t> krepitev </a:t>
            </a:r>
            <a:r>
              <a:rPr lang="sl-SI" sz="2600" b="1" dirty="0"/>
              <a:t>čustvenih in socialnih veščin</a:t>
            </a:r>
            <a:r>
              <a:rPr lang="sl-SI" sz="2600" dirty="0"/>
              <a:t> ter ravnanje ob neželenem vedenju </a:t>
            </a:r>
          </a:p>
          <a:p>
            <a:endParaRPr lang="sl-SI" sz="2600" dirty="0"/>
          </a:p>
          <a:p>
            <a:r>
              <a:rPr lang="sl-SI" sz="2600" dirty="0"/>
              <a:t>Hibridno: interaktivni spletni program usposabljanja šolskih timov za preizkušanje in prenos z redno podporo skrbnikov OE ZŠ in mentorskih šol.</a:t>
            </a:r>
          </a:p>
          <a:p>
            <a:endParaRPr lang="sl-SI" sz="2600" dirty="0"/>
          </a:p>
          <a:p>
            <a:r>
              <a:rPr lang="sl-SI" sz="2400" dirty="0"/>
              <a:t>Cca. 300 vaj, 60 video posnetkov, 30 avtorjev</a:t>
            </a:r>
          </a:p>
          <a:p>
            <a:endParaRPr lang="sl-SI" sz="2600" dirty="0"/>
          </a:p>
          <a:p>
            <a:r>
              <a:rPr lang="sl-SI" sz="2600" dirty="0"/>
              <a:t>Pilotna izvedba 25 VIZ, prvi krog 63 VIZ, drugi krog </a:t>
            </a:r>
            <a:r>
              <a:rPr lang="sl-SI" sz="2600" b="1" dirty="0"/>
              <a:t>88 VIZ </a:t>
            </a:r>
            <a:r>
              <a:rPr lang="sl-SI" sz="2600" dirty="0"/>
              <a:t>(vrtci, OŠ, SŠ), novi 26/27.</a:t>
            </a:r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71832" y="414425"/>
            <a:ext cx="10972800" cy="908076"/>
          </a:xfrm>
        </p:spPr>
        <p:txBody>
          <a:bodyPr>
            <a:normAutofit/>
          </a:bodyPr>
          <a:lstStyle/>
          <a:p>
            <a:pPr algn="ctr"/>
            <a:r>
              <a:rPr lang="sl-SI" dirty="0"/>
              <a:t>PROGRAM „VARNO IN SPODBUDNO UČNO OKOLJE“</a:t>
            </a:r>
          </a:p>
        </p:txBody>
      </p:sp>
    </p:spTree>
    <p:extLst>
      <p:ext uri="{BB962C8B-B14F-4D97-AF65-F5344CB8AC3E}">
        <p14:creationId xmlns:p14="http://schemas.microsoft.com/office/powerpoint/2010/main" val="303142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4F325A4C-28D0-334E-8B24-F71472C33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25" y="1683994"/>
            <a:ext cx="6623732" cy="4167490"/>
          </a:xfrm>
          <a:prstGeom prst="rect">
            <a:avLst/>
          </a:prstGeom>
          <a:noFill/>
        </p:spPr>
      </p:pic>
      <p:sp>
        <p:nvSpPr>
          <p:cNvPr id="10" name="Naslov 9">
            <a:extLst>
              <a:ext uri="{FF2B5EF4-FFF2-40B4-BE49-F238E27FC236}">
                <a16:creationId xmlns:a16="http://schemas.microsoft.com/office/drawing/2014/main" id="{660071E5-80AA-2BCB-9488-18B3E4805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25" y="-8976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sl-SI" dirty="0"/>
              <a:t>SPLETNA UČILNICA VARNO IN SPODBUDNO UČNO OKOLJE </a:t>
            </a:r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A5CA366D-E437-AC22-27B1-F486C99CC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Preventivno delovanje ter vzpostavljanje spodbudnega in varnega učnega okolja </a:t>
            </a:r>
          </a:p>
        </p:txBody>
      </p:sp>
      <p:sp>
        <p:nvSpPr>
          <p:cNvPr id="12" name="Pravokotnik: zaokroženi vogali 11">
            <a:extLst>
              <a:ext uri="{FF2B5EF4-FFF2-40B4-BE49-F238E27FC236}">
                <a16:creationId xmlns:a16="http://schemas.microsoft.com/office/drawing/2014/main" id="{43A791EC-8CB7-29FC-A882-6160D1FC1721}"/>
              </a:ext>
            </a:extLst>
          </p:cNvPr>
          <p:cNvSpPr/>
          <p:nvPr/>
        </p:nvSpPr>
        <p:spPr>
          <a:xfrm>
            <a:off x="6909882" y="1388470"/>
            <a:ext cx="4315837" cy="70599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Občutljive oz. ranljive skupine otrok in mladostnikov</a:t>
            </a:r>
          </a:p>
        </p:txBody>
      </p:sp>
      <p:sp>
        <p:nvSpPr>
          <p:cNvPr id="13" name="Pravokotnik: zaokroženi vogali 12">
            <a:extLst>
              <a:ext uri="{FF2B5EF4-FFF2-40B4-BE49-F238E27FC236}">
                <a16:creationId xmlns:a16="http://schemas.microsoft.com/office/drawing/2014/main" id="{2F083478-76B5-BEF1-77D7-A97F7EA5B237}"/>
              </a:ext>
            </a:extLst>
          </p:cNvPr>
          <p:cNvSpPr/>
          <p:nvPr/>
        </p:nvSpPr>
        <p:spPr>
          <a:xfrm>
            <a:off x="6909881" y="3833119"/>
            <a:ext cx="4315837" cy="7672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i="0" dirty="0">
                <a:solidFill>
                  <a:srgbClr val="555555"/>
                </a:solidFill>
                <a:effectLst/>
              </a:rPr>
              <a:t>Vodenje skupinskih procesov, vpeljevanje sprememb in kolegialno podpiranje</a:t>
            </a:r>
          </a:p>
        </p:txBody>
      </p:sp>
      <p:sp>
        <p:nvSpPr>
          <p:cNvPr id="15" name="Pravokotnik: zaokroženi vogali 14">
            <a:extLst>
              <a:ext uri="{FF2B5EF4-FFF2-40B4-BE49-F238E27FC236}">
                <a16:creationId xmlns:a16="http://schemas.microsoft.com/office/drawing/2014/main" id="{DD2F27E0-DC82-0130-0D3E-0533411E0C96}"/>
              </a:ext>
            </a:extLst>
          </p:cNvPr>
          <p:cNvSpPr/>
          <p:nvPr/>
        </p:nvSpPr>
        <p:spPr>
          <a:xfrm>
            <a:off x="6909882" y="2150447"/>
            <a:ext cx="4315837" cy="82841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i="0" dirty="0">
                <a:solidFill>
                  <a:srgbClr val="555555"/>
                </a:solidFill>
                <a:effectLst/>
              </a:rPr>
              <a:t>Psihološka odpornost, duševno zdravje in psihično blagostanje</a:t>
            </a:r>
          </a:p>
        </p:txBody>
      </p:sp>
      <p:sp>
        <p:nvSpPr>
          <p:cNvPr id="16" name="Pravokotnik: zaokroženi vogali 15">
            <a:extLst>
              <a:ext uri="{FF2B5EF4-FFF2-40B4-BE49-F238E27FC236}">
                <a16:creationId xmlns:a16="http://schemas.microsoft.com/office/drawing/2014/main" id="{B303B40F-1C7B-C489-557D-06C637B25A9E}"/>
              </a:ext>
            </a:extLst>
          </p:cNvPr>
          <p:cNvSpPr/>
          <p:nvPr/>
        </p:nvSpPr>
        <p:spPr>
          <a:xfrm>
            <a:off x="6909881" y="4692296"/>
            <a:ext cx="4315837" cy="69149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i="0" dirty="0">
                <a:solidFill>
                  <a:srgbClr val="555555"/>
                </a:solidFill>
                <a:effectLst/>
              </a:rPr>
              <a:t>Integriteta in odnosna kompetenca strokovnih delavcev VI</a:t>
            </a:r>
          </a:p>
        </p:txBody>
      </p:sp>
      <p:sp>
        <p:nvSpPr>
          <p:cNvPr id="17" name="Pravokotnik: zaokroženi vogali 16">
            <a:extLst>
              <a:ext uri="{FF2B5EF4-FFF2-40B4-BE49-F238E27FC236}">
                <a16:creationId xmlns:a16="http://schemas.microsoft.com/office/drawing/2014/main" id="{DF4FD893-433B-FAAF-1FC7-E35FA8357037}"/>
              </a:ext>
            </a:extLst>
          </p:cNvPr>
          <p:cNvSpPr/>
          <p:nvPr/>
        </p:nvSpPr>
        <p:spPr>
          <a:xfrm>
            <a:off x="6909881" y="3035164"/>
            <a:ext cx="4315837" cy="7059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i="0" dirty="0">
                <a:solidFill>
                  <a:srgbClr val="555555"/>
                </a:solidFill>
                <a:effectLst/>
              </a:rPr>
              <a:t>Sodelovanje s starši kot pomemben vidik varnega in spodbudnega učnega okolja</a:t>
            </a:r>
          </a:p>
        </p:txBody>
      </p:sp>
      <p:sp>
        <p:nvSpPr>
          <p:cNvPr id="18" name="Pravokotnik: zaokroženi vogali 17">
            <a:extLst>
              <a:ext uri="{FF2B5EF4-FFF2-40B4-BE49-F238E27FC236}">
                <a16:creationId xmlns:a16="http://schemas.microsoft.com/office/drawing/2014/main" id="{5FE78629-5565-DA94-B69B-16B7F133B9AA}"/>
              </a:ext>
            </a:extLst>
          </p:cNvPr>
          <p:cNvSpPr/>
          <p:nvPr/>
        </p:nvSpPr>
        <p:spPr>
          <a:xfrm>
            <a:off x="6909881" y="5496521"/>
            <a:ext cx="4315837" cy="7875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i="0" dirty="0">
                <a:solidFill>
                  <a:srgbClr val="555555"/>
                </a:solidFill>
                <a:effectLst/>
              </a:rPr>
              <a:t>Vsebinsko raznoliki izbirni moduli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1322C7EF-1824-451E-BE58-277A633C729C}"/>
              </a:ext>
            </a:extLst>
          </p:cNvPr>
          <p:cNvSpPr txBox="1"/>
          <p:nvPr/>
        </p:nvSpPr>
        <p:spPr>
          <a:xfrm>
            <a:off x="1879601" y="1034942"/>
            <a:ext cx="487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Teme osnovnih modulov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73A487F-F319-FCD4-5F97-BEFF76216C49}"/>
              </a:ext>
            </a:extLst>
          </p:cNvPr>
          <p:cNvSpPr txBox="1"/>
          <p:nvPr/>
        </p:nvSpPr>
        <p:spPr>
          <a:xfrm>
            <a:off x="7873999" y="925174"/>
            <a:ext cx="487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Dodatni moduli</a:t>
            </a:r>
          </a:p>
        </p:txBody>
      </p:sp>
    </p:spTree>
    <p:extLst>
      <p:ext uri="{BB962C8B-B14F-4D97-AF65-F5344CB8AC3E}">
        <p14:creationId xmlns:p14="http://schemas.microsoft.com/office/powerpoint/2010/main" val="184791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" grpId="0"/>
      <p:bldP spid="3" grpId="0"/>
    </p:bldLst>
  </p:timing>
</p:sld>
</file>

<file path=ppt/theme/theme1.xml><?xml version="1.0" encoding="utf-8"?>
<a:theme xmlns:a="http://schemas.openxmlformats.org/drawingml/2006/main" name="Default Theme">
  <a:themeElements>
    <a:clrScheme name="zrss124">
      <a:dk1>
        <a:srgbClr val="000000"/>
      </a:dk1>
      <a:lt1>
        <a:srgbClr val="FFFFFF"/>
      </a:lt1>
      <a:dk2>
        <a:srgbClr val="007C92"/>
      </a:dk2>
      <a:lt2>
        <a:srgbClr val="EAE8E3"/>
      </a:lt2>
      <a:accent1>
        <a:srgbClr val="0086A8"/>
      </a:accent1>
      <a:accent2>
        <a:srgbClr val="00C0B5"/>
      </a:accent2>
      <a:accent3>
        <a:srgbClr val="FF5C3E"/>
      </a:accent3>
      <a:accent4>
        <a:srgbClr val="FF9300"/>
      </a:accent4>
      <a:accent5>
        <a:srgbClr val="003C4C"/>
      </a:accent5>
      <a:accent6>
        <a:srgbClr val="006C79"/>
      </a:accent6>
      <a:hlink>
        <a:srgbClr val="00C8FF"/>
      </a:hlink>
      <a:folHlink>
        <a:srgbClr val="00D3B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81B1CA578535488CD3B4E51027B68D" ma:contentTypeVersion="12" ma:contentTypeDescription="Create a new document." ma:contentTypeScope="" ma:versionID="8da4ae72506749c9f2af12c019dac37f">
  <xsd:schema xmlns:xsd="http://www.w3.org/2001/XMLSchema" xmlns:xs="http://www.w3.org/2001/XMLSchema" xmlns:p="http://schemas.microsoft.com/office/2006/metadata/properties" xmlns:ns2="d4bfc8c4-59c3-42f2-b46a-7a21111fae7b" xmlns:ns3="54479ce6-1160-4452-9f4d-f12712d66490" targetNamespace="http://schemas.microsoft.com/office/2006/metadata/properties" ma:root="true" ma:fieldsID="c653a60fd1ea3efbff43ffe1cab3cbfe" ns2:_="" ns3:_="">
    <xsd:import namespace="d4bfc8c4-59c3-42f2-b46a-7a21111fae7b"/>
    <xsd:import namespace="54479ce6-1160-4452-9f4d-f12712d664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fc8c4-59c3-42f2-b46a-7a21111fae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672001a-a426-428b-916b-40e63e7c60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479ce6-1160-4452-9f4d-f12712d6649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13e99f29-6963-4b2e-89c6-57162ba83200}" ma:internalName="TaxCatchAll" ma:showField="CatchAllData" ma:web="54479ce6-1160-4452-9f4d-f12712d664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4479ce6-1160-4452-9f4d-f12712d66490" xsi:nil="true"/>
    <lcf76f155ced4ddcb4097134ff3c332f xmlns="d4bfc8c4-59c3-42f2-b46a-7a21111fae7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E8BC2F-2835-4877-8FE1-1953DE6221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bfc8c4-59c3-42f2-b46a-7a21111fae7b"/>
    <ds:schemaRef ds:uri="54479ce6-1160-4452-9f4d-f12712d664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711AC7-F40C-4390-A975-03055E443A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75AB41-B409-49D0-8953-8CF346BD2201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d4bfc8c4-59c3-42f2-b46a-7a21111fae7b"/>
    <ds:schemaRef ds:uri="http://purl.org/dc/dcmitype/"/>
    <ds:schemaRef ds:uri="http://purl.org/dc/terms/"/>
    <ds:schemaRef ds:uri="http://schemas.openxmlformats.org/package/2006/metadata/core-properties"/>
    <ds:schemaRef ds:uri="54479ce6-1160-4452-9f4d-f12712d6649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5152</TotalTime>
  <Words>1572</Words>
  <Application>Microsoft Office PowerPoint</Application>
  <PresentationFormat>Širokozaslonsko</PresentationFormat>
  <Paragraphs>208</Paragraphs>
  <Slides>24</Slides>
  <Notes>7</Notes>
  <HiddenSlides>6</HiddenSlides>
  <MMClips>0</MMClips>
  <ScaleCrop>false</ScaleCrop>
  <HeadingPairs>
    <vt:vector size="8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24</vt:i4>
      </vt:variant>
    </vt:vector>
  </HeadingPairs>
  <TitlesOfParts>
    <vt:vector size="31" baseType="lpstr">
      <vt:lpstr>Arial</vt:lpstr>
      <vt:lpstr>Calibri</vt:lpstr>
      <vt:lpstr>Comic Sans MS</vt:lpstr>
      <vt:lpstr>Oswald</vt:lpstr>
      <vt:lpstr>Times New Roman</vt:lpstr>
      <vt:lpstr>Default Theme</vt:lpstr>
      <vt:lpstr>Acrobat Document</vt:lpstr>
      <vt:lpstr>CELOSTNI MODEL VARNEGA IN SPODBUDNEGA UČNEGA OKOLJA ZA MANJ MEDVRSTNIŠKEGA NASILJA V VIZ</vt:lpstr>
      <vt:lpstr>Dejavnosti na področju obravnave medvrstniškega nasilja v VIZ </vt:lpstr>
      <vt:lpstr>PowerPointova predstavitev</vt:lpstr>
      <vt:lpstr>    IZHODIŠČA za preventivo</vt:lpstr>
      <vt:lpstr>PowerPointova predstavitev</vt:lpstr>
      <vt:lpstr>KORAKI NAČRTOVANJA PREVENTIVNEGA DELOVANJA </vt:lpstr>
      <vt:lpstr>AKTIVNOSTI ZRSŠ V PODPORO VIZ PRI PREPREČEVANJU NASILJA</vt:lpstr>
      <vt:lpstr>PROGRAM „VARNO IN SPODBUDNO UČNO OKOLJE“</vt:lpstr>
      <vt:lpstr>SPLETNA UČILNICA VARNO IN SPODBUDNO UČNO OKOLJE </vt:lpstr>
      <vt:lpstr>Pogled v spletno učilnico</vt:lpstr>
      <vt:lpstr>Čustvene in socialne kompetence (CASEL) za preventivo več v Vidmar, Kozina idr., VIZ 3/4, 2018) https://www.zrss.si/wp-content/uploads/2023/06/02_AnaKozina-idr.pdf </vt:lpstr>
      <vt:lpstr> Občutek „zmorem“ (Deci&amp;Ryan) in vzgojni stil „topel zahtevnež“ (Bondy&amp;Ross)  </vt:lpstr>
      <vt:lpstr>PowerPointova predstavitev</vt:lpstr>
      <vt:lpstr>PowerPointova predstavitev</vt:lpstr>
      <vt:lpstr>INFOGRAFIKE IN VIDEI V POMOČ VZGOJITELJEM, UČITELJEM PRI PODPIRANJU OTROK, UČENCEV, DIJAKOV V STISKI </vt:lpstr>
      <vt:lpstr>Koliko učencev/otrok/dijakov ste na šolah dosegli z aktivnostmi VSUO?</vt:lpstr>
      <vt:lpstr>Kurikularna prenova</vt:lpstr>
      <vt:lpstr>Kurikularna prenova: SKUPNI CILJI </vt:lpstr>
      <vt:lpstr>PODPORA PREVENTIVNEMU DELOVANJU NA PSIHOSOCIALNEM PODROČJU</vt:lpstr>
      <vt:lpstr>1. modul: DOBRI ODNOSI, POČUTJE, SPODBUDNA ODLOČNOST IN VODENJE RAZREDA </vt:lpstr>
      <vt:lpstr> 2. modul: ČUSTVENO IN SOCIALNO UČENJE TER EMPATIJA </vt:lpstr>
      <vt:lpstr> 3. modul: NEŽELENO VEDENJE, RAZLOGI, PREPREČEVANJE IN UKREPANJE</vt:lpstr>
      <vt:lpstr>Ob katerih priložnostih se učenci najpogosteje srečujejo z aktivnostmi VSUO?</vt:lpstr>
      <vt:lpstr>Katere aktivnosti VSUO ste na šoli najpogosteje izvajali?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 prezentacije</dc:title>
  <dc:creator>Microsoft Office User</dc:creator>
  <cp:lastModifiedBy>Barbara Stožir-Curk</cp:lastModifiedBy>
  <cp:revision>97</cp:revision>
  <cp:lastPrinted>2025-03-31T07:10:09Z</cp:lastPrinted>
  <dcterms:created xsi:type="dcterms:W3CDTF">2023-01-05T09:10:29Z</dcterms:created>
  <dcterms:modified xsi:type="dcterms:W3CDTF">2025-04-06T13:32:58Z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0x0101000381B1CA578535488CD3B4E51027B68D</vt:lpwstr>
  </property>
  <property fmtid="{D5CDD505-2E9C-101B-9397-08002B2CF9AE}" pid="3" name="MediaServiceImageTags">
    <vt:lpwstr/>
  </property>
</Properties>
</file>