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11" r:id="rId3"/>
    <p:sldId id="309" r:id="rId4"/>
    <p:sldId id="261" r:id="rId5"/>
    <p:sldId id="263" r:id="rId6"/>
    <p:sldId id="264" r:id="rId7"/>
    <p:sldId id="267" r:id="rId8"/>
    <p:sldId id="307" r:id="rId9"/>
    <p:sldId id="268" r:id="rId10"/>
    <p:sldId id="269" r:id="rId11"/>
    <p:sldId id="270" r:id="rId12"/>
    <p:sldId id="271" r:id="rId13"/>
    <p:sldId id="273" r:id="rId14"/>
    <p:sldId id="274" r:id="rId15"/>
    <p:sldId id="310" r:id="rId16"/>
    <p:sldId id="303" r:id="rId17"/>
    <p:sldId id="272" r:id="rId18"/>
    <p:sldId id="277" r:id="rId19"/>
    <p:sldId id="278" r:id="rId20"/>
    <p:sldId id="279" r:id="rId21"/>
    <p:sldId id="280" r:id="rId22"/>
    <p:sldId id="281" r:id="rId23"/>
    <p:sldId id="299" r:id="rId24"/>
    <p:sldId id="300" r:id="rId25"/>
    <p:sldId id="284" r:id="rId26"/>
    <p:sldId id="296" r:id="rId27"/>
    <p:sldId id="297" r:id="rId28"/>
    <p:sldId id="295" r:id="rId29"/>
    <p:sldId id="288" r:id="rId30"/>
    <p:sldId id="289" r:id="rId31"/>
    <p:sldId id="305" r:id="rId32"/>
    <p:sldId id="306" r:id="rId33"/>
    <p:sldId id="292" r:id="rId34"/>
    <p:sldId id="293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2ED75-AEFD-4B9A-A208-6D5435089E7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29C36BF-CD1C-462D-8898-F7D543612039}">
      <dgm:prSet phldrT="[besedilo]"/>
      <dgm:spPr/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ODNOSNE IN SODELOVALNE </a:t>
          </a:r>
          <a:r>
            <a:rPr lang="sl-SI" b="1" dirty="0">
              <a:solidFill>
                <a:schemeClr val="tx1"/>
              </a:solidFill>
            </a:rPr>
            <a:t>SPRETNOSTI</a:t>
          </a:r>
        </a:p>
      </dgm:t>
    </dgm:pt>
    <dgm:pt modelId="{C9490C17-5D41-4DD2-AD77-94A8AEC50D3A}" type="parTrans" cxnId="{AD23BBC9-4293-45D5-AFDE-98D9DAD3ADFD}">
      <dgm:prSet/>
      <dgm:spPr/>
      <dgm:t>
        <a:bodyPr/>
        <a:lstStyle/>
        <a:p>
          <a:endParaRPr lang="sl-SI"/>
        </a:p>
      </dgm:t>
    </dgm:pt>
    <dgm:pt modelId="{C43F13BF-F26F-400D-BA62-5F4B4BAB3997}" type="sibTrans" cxnId="{AD23BBC9-4293-45D5-AFDE-98D9DAD3ADFD}">
      <dgm:prSet/>
      <dgm:spPr/>
      <dgm:t>
        <a:bodyPr/>
        <a:lstStyle/>
        <a:p>
          <a:endParaRPr lang="sl-SI"/>
        </a:p>
      </dgm:t>
    </dgm:pt>
    <dgm:pt modelId="{AAB1CC11-6096-48D6-9BC1-7F16F8AA7291}">
      <dgm:prSet phldrT="[besedilo]"/>
      <dgm:spPr/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ZAVZETOST, PROAKTIVNOST IN ODGOVORNOST</a:t>
          </a:r>
          <a:endParaRPr lang="sl-SI" b="1" dirty="0">
            <a:solidFill>
              <a:schemeClr val="tx1"/>
            </a:solidFill>
          </a:endParaRPr>
        </a:p>
      </dgm:t>
    </dgm:pt>
    <dgm:pt modelId="{F9978840-38EE-4785-ABE9-23981E5A9C89}" type="parTrans" cxnId="{16337CBC-DE3C-42F3-993B-0EEC0A6B6323}">
      <dgm:prSet/>
      <dgm:spPr/>
      <dgm:t>
        <a:bodyPr/>
        <a:lstStyle/>
        <a:p>
          <a:endParaRPr lang="sl-SI"/>
        </a:p>
      </dgm:t>
    </dgm:pt>
    <dgm:pt modelId="{1DF30404-1011-4E91-B718-345B6F14A79C}" type="sibTrans" cxnId="{16337CBC-DE3C-42F3-993B-0EEC0A6B6323}">
      <dgm:prSet/>
      <dgm:spPr/>
      <dgm:t>
        <a:bodyPr/>
        <a:lstStyle/>
        <a:p>
          <a:endParaRPr lang="sl-SI"/>
        </a:p>
      </dgm:t>
    </dgm:pt>
    <dgm:pt modelId="{889D210B-2453-4429-A26C-ADC394342C42}">
      <dgm:prSet phldrT="[besedilo]"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SAMOZAVEDANJE</a:t>
          </a:r>
        </a:p>
      </dgm:t>
    </dgm:pt>
    <dgm:pt modelId="{9EFA04B6-AA47-45DE-B0E3-D3538576BC1E}" type="parTrans" cxnId="{D3650F66-4C21-4B36-B82B-AE6625D2DFB2}">
      <dgm:prSet/>
      <dgm:spPr/>
      <dgm:t>
        <a:bodyPr/>
        <a:lstStyle/>
        <a:p>
          <a:endParaRPr lang="sl-SI"/>
        </a:p>
      </dgm:t>
    </dgm:pt>
    <dgm:pt modelId="{28BB6E0D-70F5-4B18-B194-F07B674FEDDB}" type="sibTrans" cxnId="{D3650F66-4C21-4B36-B82B-AE6625D2DFB2}">
      <dgm:prSet/>
      <dgm:spPr/>
      <dgm:t>
        <a:bodyPr/>
        <a:lstStyle/>
        <a:p>
          <a:endParaRPr lang="sl-SI"/>
        </a:p>
      </dgm:t>
    </dgm:pt>
    <dgm:pt modelId="{07D86C0E-9272-4DBC-AD43-D2BE1B1FCEC1}">
      <dgm:prSet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SOCIALNO ZAVEDANJE</a:t>
          </a:r>
        </a:p>
      </dgm:t>
    </dgm:pt>
    <dgm:pt modelId="{F7CC25F8-C35E-4ECA-8FB3-45303A19BEDA}" type="parTrans" cxnId="{3A424526-3581-4910-88C4-630C41FB1A68}">
      <dgm:prSet/>
      <dgm:spPr/>
      <dgm:t>
        <a:bodyPr/>
        <a:lstStyle/>
        <a:p>
          <a:endParaRPr lang="sl-SI"/>
        </a:p>
      </dgm:t>
    </dgm:pt>
    <dgm:pt modelId="{D3D87A5F-03F0-4585-BA8C-23A6EE91E85C}" type="sibTrans" cxnId="{3A424526-3581-4910-88C4-630C41FB1A68}">
      <dgm:prSet/>
      <dgm:spPr/>
      <dgm:t>
        <a:bodyPr/>
        <a:lstStyle/>
        <a:p>
          <a:endParaRPr lang="sl-SI"/>
        </a:p>
      </dgm:t>
    </dgm:pt>
    <dgm:pt modelId="{BAADA25C-849D-4407-A534-E06907EF3289}">
      <dgm:prSet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SAMOURAVNAVANJE</a:t>
          </a:r>
        </a:p>
      </dgm:t>
    </dgm:pt>
    <dgm:pt modelId="{C4140C96-ADE3-4463-A232-D32F7ACB29B8}" type="parTrans" cxnId="{036C4980-A20C-4720-9627-6B4221D59198}">
      <dgm:prSet/>
      <dgm:spPr/>
      <dgm:t>
        <a:bodyPr/>
        <a:lstStyle/>
        <a:p>
          <a:endParaRPr lang="sl-SI"/>
        </a:p>
      </dgm:t>
    </dgm:pt>
    <dgm:pt modelId="{636A72D7-D8F4-442E-A5E4-22390D0A7F68}" type="sibTrans" cxnId="{036C4980-A20C-4720-9627-6B4221D59198}">
      <dgm:prSet/>
      <dgm:spPr/>
      <dgm:t>
        <a:bodyPr/>
        <a:lstStyle/>
        <a:p>
          <a:endParaRPr lang="sl-SI"/>
        </a:p>
      </dgm:t>
    </dgm:pt>
    <dgm:pt modelId="{B90F6CA9-28AA-45C4-B5EC-44971F2B1758}" type="pres">
      <dgm:prSet presAssocID="{E532ED75-AEFD-4B9A-A208-6D5435089E71}" presName="compositeShape" presStyleCnt="0">
        <dgm:presLayoutVars>
          <dgm:chMax val="7"/>
          <dgm:dir/>
          <dgm:resizeHandles val="exact"/>
        </dgm:presLayoutVars>
      </dgm:prSet>
      <dgm:spPr/>
    </dgm:pt>
    <dgm:pt modelId="{512A9D9C-0770-4585-BF51-F26419506254}" type="pres">
      <dgm:prSet presAssocID="{E532ED75-AEFD-4B9A-A208-6D5435089E71}" presName="wedge1" presStyleLbl="node1" presStyleIdx="0" presStyleCnt="5" custLinFactNeighborX="-317" custLinFactNeighborY="2055"/>
      <dgm:spPr/>
      <dgm:t>
        <a:bodyPr/>
        <a:lstStyle/>
        <a:p>
          <a:endParaRPr lang="sl-SI"/>
        </a:p>
      </dgm:t>
    </dgm:pt>
    <dgm:pt modelId="{CF9D9A5E-2528-45BC-8F80-6E8B8E557CD3}" type="pres">
      <dgm:prSet presAssocID="{E532ED75-AEFD-4B9A-A208-6D5435089E71}" presName="dummy1a" presStyleCnt="0"/>
      <dgm:spPr/>
    </dgm:pt>
    <dgm:pt modelId="{B1CD75B6-96AF-4C7B-8F58-3BD4DCD91C15}" type="pres">
      <dgm:prSet presAssocID="{E532ED75-AEFD-4B9A-A208-6D5435089E71}" presName="dummy1b" presStyleCnt="0"/>
      <dgm:spPr/>
    </dgm:pt>
    <dgm:pt modelId="{AE6E4558-8AF7-4500-B1B9-87B6A344A61B}" type="pres">
      <dgm:prSet presAssocID="{E532ED75-AEFD-4B9A-A208-6D5435089E7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DEBF0D-A859-4A5B-B3E3-36C214FF4A27}" type="pres">
      <dgm:prSet presAssocID="{E532ED75-AEFD-4B9A-A208-6D5435089E71}" presName="wedge2" presStyleLbl="node1" presStyleIdx="1" presStyleCnt="5"/>
      <dgm:spPr/>
      <dgm:t>
        <a:bodyPr/>
        <a:lstStyle/>
        <a:p>
          <a:endParaRPr lang="sl-SI"/>
        </a:p>
      </dgm:t>
    </dgm:pt>
    <dgm:pt modelId="{DD042F1B-4303-4E05-8911-234FB533EA25}" type="pres">
      <dgm:prSet presAssocID="{E532ED75-AEFD-4B9A-A208-6D5435089E71}" presName="dummy2a" presStyleCnt="0"/>
      <dgm:spPr/>
    </dgm:pt>
    <dgm:pt modelId="{EBF788E5-4019-4BB3-832E-2C2D7456F75E}" type="pres">
      <dgm:prSet presAssocID="{E532ED75-AEFD-4B9A-A208-6D5435089E71}" presName="dummy2b" presStyleCnt="0"/>
      <dgm:spPr/>
    </dgm:pt>
    <dgm:pt modelId="{5CE346C3-148C-48E5-9779-6406A2389642}" type="pres">
      <dgm:prSet presAssocID="{E532ED75-AEFD-4B9A-A208-6D5435089E7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0FD7813-54CA-43B3-83FF-1D53972653CE}" type="pres">
      <dgm:prSet presAssocID="{E532ED75-AEFD-4B9A-A208-6D5435089E71}" presName="wedge3" presStyleLbl="node1" presStyleIdx="2" presStyleCnt="5"/>
      <dgm:spPr/>
      <dgm:t>
        <a:bodyPr/>
        <a:lstStyle/>
        <a:p>
          <a:endParaRPr lang="sl-SI"/>
        </a:p>
      </dgm:t>
    </dgm:pt>
    <dgm:pt modelId="{B19FDE19-B0DE-40C9-A38F-634C20F7DDFE}" type="pres">
      <dgm:prSet presAssocID="{E532ED75-AEFD-4B9A-A208-6D5435089E71}" presName="dummy3a" presStyleCnt="0"/>
      <dgm:spPr/>
    </dgm:pt>
    <dgm:pt modelId="{CC699429-BF82-4CFE-8E91-CE6F8C61CD9F}" type="pres">
      <dgm:prSet presAssocID="{E532ED75-AEFD-4B9A-A208-6D5435089E71}" presName="dummy3b" presStyleCnt="0"/>
      <dgm:spPr/>
    </dgm:pt>
    <dgm:pt modelId="{EBEF96B0-F3D7-4705-8573-8A28CC7B6529}" type="pres">
      <dgm:prSet presAssocID="{E532ED75-AEFD-4B9A-A208-6D5435089E7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3D36BDD-5C1B-453E-AD9B-4A1C3FAA2220}" type="pres">
      <dgm:prSet presAssocID="{E532ED75-AEFD-4B9A-A208-6D5435089E71}" presName="wedge4" presStyleLbl="node1" presStyleIdx="3" presStyleCnt="5"/>
      <dgm:spPr/>
      <dgm:t>
        <a:bodyPr/>
        <a:lstStyle/>
        <a:p>
          <a:endParaRPr lang="sl-SI"/>
        </a:p>
      </dgm:t>
    </dgm:pt>
    <dgm:pt modelId="{827DA647-91B7-4835-A712-49CFC50B1DD2}" type="pres">
      <dgm:prSet presAssocID="{E532ED75-AEFD-4B9A-A208-6D5435089E71}" presName="dummy4a" presStyleCnt="0"/>
      <dgm:spPr/>
    </dgm:pt>
    <dgm:pt modelId="{76DC4051-C863-4D65-A837-F234E6789FCA}" type="pres">
      <dgm:prSet presAssocID="{E532ED75-AEFD-4B9A-A208-6D5435089E71}" presName="dummy4b" presStyleCnt="0"/>
      <dgm:spPr/>
    </dgm:pt>
    <dgm:pt modelId="{75C4A837-FA8D-400B-9483-B4C08B8F4428}" type="pres">
      <dgm:prSet presAssocID="{E532ED75-AEFD-4B9A-A208-6D5435089E7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A9ACBBC-C796-41FB-9C15-7406C1286B06}" type="pres">
      <dgm:prSet presAssocID="{E532ED75-AEFD-4B9A-A208-6D5435089E71}" presName="wedge5" presStyleLbl="node1" presStyleIdx="4" presStyleCnt="5" custScaleY="100765" custLinFactNeighborY="1605"/>
      <dgm:spPr/>
      <dgm:t>
        <a:bodyPr/>
        <a:lstStyle/>
        <a:p>
          <a:endParaRPr lang="sl-SI"/>
        </a:p>
      </dgm:t>
    </dgm:pt>
    <dgm:pt modelId="{15F6BEAC-90A0-4F57-8774-5FB67A69AC91}" type="pres">
      <dgm:prSet presAssocID="{E532ED75-AEFD-4B9A-A208-6D5435089E71}" presName="dummy5a" presStyleCnt="0"/>
      <dgm:spPr/>
    </dgm:pt>
    <dgm:pt modelId="{13F6C9A2-26E5-4723-898B-86A10FF0EB42}" type="pres">
      <dgm:prSet presAssocID="{E532ED75-AEFD-4B9A-A208-6D5435089E71}" presName="dummy5b" presStyleCnt="0"/>
      <dgm:spPr/>
    </dgm:pt>
    <dgm:pt modelId="{203DAF95-0121-4D61-B9D1-BFD3F1002752}" type="pres">
      <dgm:prSet presAssocID="{E532ED75-AEFD-4B9A-A208-6D5435089E7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BFE2CFA-A888-4D1F-BE35-9B14DFCB9B14}" type="pres">
      <dgm:prSet presAssocID="{636A72D7-D8F4-442E-A5E4-22390D0A7F68}" presName="arrowWedge1" presStyleLbl="fgSibTrans2D1" presStyleIdx="0" presStyleCnt="5"/>
      <dgm:spPr/>
    </dgm:pt>
    <dgm:pt modelId="{952DD716-2388-4C00-A27F-01D0423D163C}" type="pres">
      <dgm:prSet presAssocID="{D3D87A5F-03F0-4585-BA8C-23A6EE91E85C}" presName="arrowWedge2" presStyleLbl="fgSibTrans2D1" presStyleIdx="1" presStyleCnt="5"/>
      <dgm:spPr/>
    </dgm:pt>
    <dgm:pt modelId="{27B2CA95-23A7-4F56-AB1B-665BEFCEB87F}" type="pres">
      <dgm:prSet presAssocID="{C43F13BF-F26F-400D-BA62-5F4B4BAB3997}" presName="arrowWedge3" presStyleLbl="fgSibTrans2D1" presStyleIdx="2" presStyleCnt="5"/>
      <dgm:spPr/>
    </dgm:pt>
    <dgm:pt modelId="{394D4F41-EF3D-4DDA-9687-15C98B26DE99}" type="pres">
      <dgm:prSet presAssocID="{1DF30404-1011-4E91-B718-345B6F14A79C}" presName="arrowWedge4" presStyleLbl="fgSibTrans2D1" presStyleIdx="3" presStyleCnt="5"/>
      <dgm:spPr/>
    </dgm:pt>
    <dgm:pt modelId="{E5F6E34F-295C-47A5-BDAD-38CB5867F7CB}" type="pres">
      <dgm:prSet presAssocID="{28BB6E0D-70F5-4B18-B194-F07B674FEDDB}" presName="arrowWedge5" presStyleLbl="fgSibTrans2D1" presStyleIdx="4" presStyleCnt="5"/>
      <dgm:spPr/>
      <dgm:t>
        <a:bodyPr/>
        <a:lstStyle/>
        <a:p>
          <a:endParaRPr lang="sl-SI"/>
        </a:p>
      </dgm:t>
    </dgm:pt>
  </dgm:ptLst>
  <dgm:cxnLst>
    <dgm:cxn modelId="{3A424526-3581-4910-88C4-630C41FB1A68}" srcId="{E532ED75-AEFD-4B9A-A208-6D5435089E71}" destId="{07D86C0E-9272-4DBC-AD43-D2BE1B1FCEC1}" srcOrd="1" destOrd="0" parTransId="{F7CC25F8-C35E-4ECA-8FB3-45303A19BEDA}" sibTransId="{D3D87A5F-03F0-4585-BA8C-23A6EE91E85C}"/>
    <dgm:cxn modelId="{AD23BBC9-4293-45D5-AFDE-98D9DAD3ADFD}" srcId="{E532ED75-AEFD-4B9A-A208-6D5435089E71}" destId="{F29C36BF-CD1C-462D-8898-F7D543612039}" srcOrd="2" destOrd="0" parTransId="{C9490C17-5D41-4DD2-AD77-94A8AEC50D3A}" sibTransId="{C43F13BF-F26F-400D-BA62-5F4B4BAB3997}"/>
    <dgm:cxn modelId="{036C4980-A20C-4720-9627-6B4221D59198}" srcId="{E532ED75-AEFD-4B9A-A208-6D5435089E71}" destId="{BAADA25C-849D-4407-A534-E06907EF3289}" srcOrd="0" destOrd="0" parTransId="{C4140C96-ADE3-4463-A232-D32F7ACB29B8}" sibTransId="{636A72D7-D8F4-442E-A5E4-22390D0A7F68}"/>
    <dgm:cxn modelId="{021A11FE-5272-482C-A2C3-0564745C6674}" type="presOf" srcId="{07D86C0E-9272-4DBC-AD43-D2BE1B1FCEC1}" destId="{2CDEBF0D-A859-4A5B-B3E3-36C214FF4A27}" srcOrd="0" destOrd="0" presId="urn:microsoft.com/office/officeart/2005/8/layout/cycle8"/>
    <dgm:cxn modelId="{16337CBC-DE3C-42F3-993B-0EEC0A6B6323}" srcId="{E532ED75-AEFD-4B9A-A208-6D5435089E71}" destId="{AAB1CC11-6096-48D6-9BC1-7F16F8AA7291}" srcOrd="3" destOrd="0" parTransId="{F9978840-38EE-4785-ABE9-23981E5A9C89}" sibTransId="{1DF30404-1011-4E91-B718-345B6F14A79C}"/>
    <dgm:cxn modelId="{A59DCE54-A1B4-4A4D-A829-81812355E5D6}" type="presOf" srcId="{F29C36BF-CD1C-462D-8898-F7D543612039}" destId="{EBEF96B0-F3D7-4705-8573-8A28CC7B6529}" srcOrd="1" destOrd="0" presId="urn:microsoft.com/office/officeart/2005/8/layout/cycle8"/>
    <dgm:cxn modelId="{54017C25-F382-4F06-878E-10980DAA2216}" type="presOf" srcId="{F29C36BF-CD1C-462D-8898-F7D543612039}" destId="{90FD7813-54CA-43B3-83FF-1D53972653CE}" srcOrd="0" destOrd="0" presId="urn:microsoft.com/office/officeart/2005/8/layout/cycle8"/>
    <dgm:cxn modelId="{9935CFFA-A558-40FF-BCD0-8A19A2FFB5D1}" type="presOf" srcId="{AAB1CC11-6096-48D6-9BC1-7F16F8AA7291}" destId="{75C4A837-FA8D-400B-9483-B4C08B8F4428}" srcOrd="1" destOrd="0" presId="urn:microsoft.com/office/officeart/2005/8/layout/cycle8"/>
    <dgm:cxn modelId="{8D6A527A-72AD-4244-A64E-F70BAD29AFF8}" type="presOf" srcId="{889D210B-2453-4429-A26C-ADC394342C42}" destId="{203DAF95-0121-4D61-B9D1-BFD3F1002752}" srcOrd="1" destOrd="0" presId="urn:microsoft.com/office/officeart/2005/8/layout/cycle8"/>
    <dgm:cxn modelId="{912779F3-0C1D-4BA8-A4E8-62CB7061FB7D}" type="presOf" srcId="{E532ED75-AEFD-4B9A-A208-6D5435089E71}" destId="{B90F6CA9-28AA-45C4-B5EC-44971F2B1758}" srcOrd="0" destOrd="0" presId="urn:microsoft.com/office/officeart/2005/8/layout/cycle8"/>
    <dgm:cxn modelId="{C1A4A123-AB6E-40F6-A59C-8FA62B4909EE}" type="presOf" srcId="{BAADA25C-849D-4407-A534-E06907EF3289}" destId="{512A9D9C-0770-4585-BF51-F26419506254}" srcOrd="0" destOrd="0" presId="urn:microsoft.com/office/officeart/2005/8/layout/cycle8"/>
    <dgm:cxn modelId="{20C492E4-0021-4A09-8D21-29FCA5A79683}" type="presOf" srcId="{889D210B-2453-4429-A26C-ADC394342C42}" destId="{CA9ACBBC-C796-41FB-9C15-7406C1286B06}" srcOrd="0" destOrd="0" presId="urn:microsoft.com/office/officeart/2005/8/layout/cycle8"/>
    <dgm:cxn modelId="{D3650F66-4C21-4B36-B82B-AE6625D2DFB2}" srcId="{E532ED75-AEFD-4B9A-A208-6D5435089E71}" destId="{889D210B-2453-4429-A26C-ADC394342C42}" srcOrd="4" destOrd="0" parTransId="{9EFA04B6-AA47-45DE-B0E3-D3538576BC1E}" sibTransId="{28BB6E0D-70F5-4B18-B194-F07B674FEDDB}"/>
    <dgm:cxn modelId="{98237463-D990-4F75-956E-37761DAB2EDF}" type="presOf" srcId="{BAADA25C-849D-4407-A534-E06907EF3289}" destId="{AE6E4558-8AF7-4500-B1B9-87B6A344A61B}" srcOrd="1" destOrd="0" presId="urn:microsoft.com/office/officeart/2005/8/layout/cycle8"/>
    <dgm:cxn modelId="{EFF01C39-C75B-46DD-A040-0B7E0529244D}" type="presOf" srcId="{AAB1CC11-6096-48D6-9BC1-7F16F8AA7291}" destId="{43D36BDD-5C1B-453E-AD9B-4A1C3FAA2220}" srcOrd="0" destOrd="0" presId="urn:microsoft.com/office/officeart/2005/8/layout/cycle8"/>
    <dgm:cxn modelId="{CF064861-127D-493F-A451-A680900A0B3F}" type="presOf" srcId="{07D86C0E-9272-4DBC-AD43-D2BE1B1FCEC1}" destId="{5CE346C3-148C-48E5-9779-6406A2389642}" srcOrd="1" destOrd="0" presId="urn:microsoft.com/office/officeart/2005/8/layout/cycle8"/>
    <dgm:cxn modelId="{23AA4A42-2C05-48FF-9309-D7B21A56297E}" type="presParOf" srcId="{B90F6CA9-28AA-45C4-B5EC-44971F2B1758}" destId="{512A9D9C-0770-4585-BF51-F26419506254}" srcOrd="0" destOrd="0" presId="urn:microsoft.com/office/officeart/2005/8/layout/cycle8"/>
    <dgm:cxn modelId="{B9ED2AE5-7CDC-4574-97BA-EC8AC41AC24B}" type="presParOf" srcId="{B90F6CA9-28AA-45C4-B5EC-44971F2B1758}" destId="{CF9D9A5E-2528-45BC-8F80-6E8B8E557CD3}" srcOrd="1" destOrd="0" presId="urn:microsoft.com/office/officeart/2005/8/layout/cycle8"/>
    <dgm:cxn modelId="{F81C010F-EF15-432A-BE18-6A23F2401C51}" type="presParOf" srcId="{B90F6CA9-28AA-45C4-B5EC-44971F2B1758}" destId="{B1CD75B6-96AF-4C7B-8F58-3BD4DCD91C15}" srcOrd="2" destOrd="0" presId="urn:microsoft.com/office/officeart/2005/8/layout/cycle8"/>
    <dgm:cxn modelId="{822404E6-B698-4614-BD0B-3F75A37A8F90}" type="presParOf" srcId="{B90F6CA9-28AA-45C4-B5EC-44971F2B1758}" destId="{AE6E4558-8AF7-4500-B1B9-87B6A344A61B}" srcOrd="3" destOrd="0" presId="urn:microsoft.com/office/officeart/2005/8/layout/cycle8"/>
    <dgm:cxn modelId="{752732B4-8DB7-46F4-B735-F905AEF00D3A}" type="presParOf" srcId="{B90F6CA9-28AA-45C4-B5EC-44971F2B1758}" destId="{2CDEBF0D-A859-4A5B-B3E3-36C214FF4A27}" srcOrd="4" destOrd="0" presId="urn:microsoft.com/office/officeart/2005/8/layout/cycle8"/>
    <dgm:cxn modelId="{D4FCAC63-C7ED-4CF0-9833-80B0B35A097A}" type="presParOf" srcId="{B90F6CA9-28AA-45C4-B5EC-44971F2B1758}" destId="{DD042F1B-4303-4E05-8911-234FB533EA25}" srcOrd="5" destOrd="0" presId="urn:microsoft.com/office/officeart/2005/8/layout/cycle8"/>
    <dgm:cxn modelId="{86B132F0-EE51-499E-A284-ADC4D8E26AFE}" type="presParOf" srcId="{B90F6CA9-28AA-45C4-B5EC-44971F2B1758}" destId="{EBF788E5-4019-4BB3-832E-2C2D7456F75E}" srcOrd="6" destOrd="0" presId="urn:microsoft.com/office/officeart/2005/8/layout/cycle8"/>
    <dgm:cxn modelId="{28C67410-8FBB-40DC-ACB7-64B3FCD54DF6}" type="presParOf" srcId="{B90F6CA9-28AA-45C4-B5EC-44971F2B1758}" destId="{5CE346C3-148C-48E5-9779-6406A2389642}" srcOrd="7" destOrd="0" presId="urn:microsoft.com/office/officeart/2005/8/layout/cycle8"/>
    <dgm:cxn modelId="{D26384C1-5ABF-4ACA-A67B-DF102949D5ED}" type="presParOf" srcId="{B90F6CA9-28AA-45C4-B5EC-44971F2B1758}" destId="{90FD7813-54CA-43B3-83FF-1D53972653CE}" srcOrd="8" destOrd="0" presId="urn:microsoft.com/office/officeart/2005/8/layout/cycle8"/>
    <dgm:cxn modelId="{A273CD27-FBB2-4619-B5AE-0EC2820AE5CC}" type="presParOf" srcId="{B90F6CA9-28AA-45C4-B5EC-44971F2B1758}" destId="{B19FDE19-B0DE-40C9-A38F-634C20F7DDFE}" srcOrd="9" destOrd="0" presId="urn:microsoft.com/office/officeart/2005/8/layout/cycle8"/>
    <dgm:cxn modelId="{FA9A0A6E-D2B5-421A-B04D-AB93414BF5BC}" type="presParOf" srcId="{B90F6CA9-28AA-45C4-B5EC-44971F2B1758}" destId="{CC699429-BF82-4CFE-8E91-CE6F8C61CD9F}" srcOrd="10" destOrd="0" presId="urn:microsoft.com/office/officeart/2005/8/layout/cycle8"/>
    <dgm:cxn modelId="{7BEA44B7-B36F-4545-A9F7-372B6A4F3656}" type="presParOf" srcId="{B90F6CA9-28AA-45C4-B5EC-44971F2B1758}" destId="{EBEF96B0-F3D7-4705-8573-8A28CC7B6529}" srcOrd="11" destOrd="0" presId="urn:microsoft.com/office/officeart/2005/8/layout/cycle8"/>
    <dgm:cxn modelId="{3A94096A-ECF5-4A37-B8A7-78E0AD8C96A8}" type="presParOf" srcId="{B90F6CA9-28AA-45C4-B5EC-44971F2B1758}" destId="{43D36BDD-5C1B-453E-AD9B-4A1C3FAA2220}" srcOrd="12" destOrd="0" presId="urn:microsoft.com/office/officeart/2005/8/layout/cycle8"/>
    <dgm:cxn modelId="{ACF306DE-6876-4CFB-823B-702B51E953EE}" type="presParOf" srcId="{B90F6CA9-28AA-45C4-B5EC-44971F2B1758}" destId="{827DA647-91B7-4835-A712-49CFC50B1DD2}" srcOrd="13" destOrd="0" presId="urn:microsoft.com/office/officeart/2005/8/layout/cycle8"/>
    <dgm:cxn modelId="{28EB5E20-FF2D-4E64-8561-51341B46F358}" type="presParOf" srcId="{B90F6CA9-28AA-45C4-B5EC-44971F2B1758}" destId="{76DC4051-C863-4D65-A837-F234E6789FCA}" srcOrd="14" destOrd="0" presId="urn:microsoft.com/office/officeart/2005/8/layout/cycle8"/>
    <dgm:cxn modelId="{2CF648A7-C580-4F9B-AA86-539EF6E1A7B9}" type="presParOf" srcId="{B90F6CA9-28AA-45C4-B5EC-44971F2B1758}" destId="{75C4A837-FA8D-400B-9483-B4C08B8F4428}" srcOrd="15" destOrd="0" presId="urn:microsoft.com/office/officeart/2005/8/layout/cycle8"/>
    <dgm:cxn modelId="{1E0AF72F-5D09-45AF-8CEF-6A6054D1FADB}" type="presParOf" srcId="{B90F6CA9-28AA-45C4-B5EC-44971F2B1758}" destId="{CA9ACBBC-C796-41FB-9C15-7406C1286B06}" srcOrd="16" destOrd="0" presId="urn:microsoft.com/office/officeart/2005/8/layout/cycle8"/>
    <dgm:cxn modelId="{17E1A3C9-1D5F-404C-8A14-3DA0621EE50C}" type="presParOf" srcId="{B90F6CA9-28AA-45C4-B5EC-44971F2B1758}" destId="{15F6BEAC-90A0-4F57-8774-5FB67A69AC91}" srcOrd="17" destOrd="0" presId="urn:microsoft.com/office/officeart/2005/8/layout/cycle8"/>
    <dgm:cxn modelId="{5C1481A4-D8F2-4C8C-A54F-9C4ADEB6B9D6}" type="presParOf" srcId="{B90F6CA9-28AA-45C4-B5EC-44971F2B1758}" destId="{13F6C9A2-26E5-4723-898B-86A10FF0EB42}" srcOrd="18" destOrd="0" presId="urn:microsoft.com/office/officeart/2005/8/layout/cycle8"/>
    <dgm:cxn modelId="{3225A450-8A6C-4305-AD61-F0C7FBA37BC1}" type="presParOf" srcId="{B90F6CA9-28AA-45C4-B5EC-44971F2B1758}" destId="{203DAF95-0121-4D61-B9D1-BFD3F1002752}" srcOrd="19" destOrd="0" presId="urn:microsoft.com/office/officeart/2005/8/layout/cycle8"/>
    <dgm:cxn modelId="{92194E4C-68BF-477D-8135-6800FDFCB2BC}" type="presParOf" srcId="{B90F6CA9-28AA-45C4-B5EC-44971F2B1758}" destId="{CBFE2CFA-A888-4D1F-BE35-9B14DFCB9B14}" srcOrd="20" destOrd="0" presId="urn:microsoft.com/office/officeart/2005/8/layout/cycle8"/>
    <dgm:cxn modelId="{4A560D88-E15B-4AD5-9BBD-46E3295ECC27}" type="presParOf" srcId="{B90F6CA9-28AA-45C4-B5EC-44971F2B1758}" destId="{952DD716-2388-4C00-A27F-01D0423D163C}" srcOrd="21" destOrd="0" presId="urn:microsoft.com/office/officeart/2005/8/layout/cycle8"/>
    <dgm:cxn modelId="{BD8C62C8-24E4-4BDE-9ED7-F31C05699C47}" type="presParOf" srcId="{B90F6CA9-28AA-45C4-B5EC-44971F2B1758}" destId="{27B2CA95-23A7-4F56-AB1B-665BEFCEB87F}" srcOrd="22" destOrd="0" presId="urn:microsoft.com/office/officeart/2005/8/layout/cycle8"/>
    <dgm:cxn modelId="{A9523414-C90B-4AF6-A6E2-27D3F8F101B6}" type="presParOf" srcId="{B90F6CA9-28AA-45C4-B5EC-44971F2B1758}" destId="{394D4F41-EF3D-4DDA-9687-15C98B26DE99}" srcOrd="23" destOrd="0" presId="urn:microsoft.com/office/officeart/2005/8/layout/cycle8"/>
    <dgm:cxn modelId="{5DC4ED0B-C864-4C33-B5D8-D15D74AFBF57}" type="presParOf" srcId="{B90F6CA9-28AA-45C4-B5EC-44971F2B1758}" destId="{E5F6E34F-295C-47A5-BDAD-38CB5867F7C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2ED75-AEFD-4B9A-A208-6D5435089E7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29C36BF-CD1C-462D-8898-F7D543612039}">
      <dgm:prSet phldrT="[besedilo]" custT="1"/>
      <dgm:spPr/>
      <dgm:t>
        <a:bodyPr/>
        <a:lstStyle/>
        <a:p>
          <a:r>
            <a:rPr lang="sl-SI" sz="1200" dirty="0">
              <a:solidFill>
                <a:schemeClr val="tx1"/>
              </a:solidFill>
            </a:rPr>
            <a:t>ODNOSNE SPRETNOSTI:</a:t>
          </a:r>
        </a:p>
        <a:p>
          <a:r>
            <a:rPr lang="sl-SI" sz="1200" dirty="0">
              <a:solidFill>
                <a:schemeClr val="tx1"/>
              </a:solidFill>
            </a:rPr>
            <a:t>vzpostavljanje in </a:t>
          </a:r>
          <a:r>
            <a:rPr lang="sl-SI" sz="1200" dirty="0" smtClean="0">
              <a:solidFill>
                <a:schemeClr val="tx1"/>
              </a:solidFill>
            </a:rPr>
            <a:t>vzdrževanje stika,                 </a:t>
          </a:r>
          <a:r>
            <a:rPr lang="sl-SI" sz="1200" dirty="0" err="1">
              <a:solidFill>
                <a:schemeClr val="tx1"/>
              </a:solidFill>
            </a:rPr>
            <a:t>komunikac</a:t>
          </a:r>
          <a:r>
            <a:rPr lang="sl-SI" sz="1200" dirty="0">
              <a:solidFill>
                <a:schemeClr val="tx1"/>
              </a:solidFill>
            </a:rPr>
            <a:t>. kompetence, </a:t>
          </a:r>
          <a:r>
            <a:rPr lang="sl-SI" sz="1200" dirty="0" err="1">
              <a:solidFill>
                <a:schemeClr val="tx1"/>
              </a:solidFill>
            </a:rPr>
            <a:t>asertivnost</a:t>
          </a:r>
          <a:r>
            <a:rPr lang="sl-SI" sz="1200" dirty="0">
              <a:solidFill>
                <a:schemeClr val="tx1"/>
              </a:solidFill>
            </a:rPr>
            <a:t>, spodbudnost </a:t>
          </a:r>
          <a:r>
            <a:rPr lang="sl-SI" sz="1200" dirty="0" err="1">
              <a:solidFill>
                <a:schemeClr val="tx1"/>
              </a:solidFill>
            </a:rPr>
            <a:t>konstr</a:t>
          </a:r>
          <a:r>
            <a:rPr lang="sl-SI" sz="1200" dirty="0">
              <a:solidFill>
                <a:schemeClr val="tx1"/>
              </a:solidFill>
            </a:rPr>
            <a:t>. </a:t>
          </a:r>
          <a:r>
            <a:rPr lang="sl-SI" sz="1200" dirty="0" err="1">
              <a:solidFill>
                <a:schemeClr val="tx1"/>
              </a:solidFill>
            </a:rPr>
            <a:t>povr</a:t>
          </a:r>
          <a:r>
            <a:rPr lang="sl-SI" sz="1200" dirty="0">
              <a:solidFill>
                <a:schemeClr val="tx1"/>
              </a:solidFill>
            </a:rPr>
            <a:t>. </a:t>
          </a:r>
          <a:r>
            <a:rPr lang="sl-SI" sz="1200" dirty="0" err="1">
              <a:solidFill>
                <a:schemeClr val="tx1"/>
              </a:solidFill>
            </a:rPr>
            <a:t>info</a:t>
          </a:r>
          <a:r>
            <a:rPr lang="sl-SI" sz="1200" dirty="0">
              <a:solidFill>
                <a:schemeClr val="tx1"/>
              </a:solidFill>
            </a:rPr>
            <a:t>, </a:t>
          </a:r>
          <a:r>
            <a:rPr lang="sl-SI" sz="1200" dirty="0" err="1">
              <a:solidFill>
                <a:schemeClr val="tx1"/>
              </a:solidFill>
            </a:rPr>
            <a:t>sodelovalnost</a:t>
          </a:r>
          <a:r>
            <a:rPr lang="sl-SI" sz="1200" dirty="0">
              <a:solidFill>
                <a:schemeClr val="tx1"/>
              </a:solidFill>
            </a:rPr>
            <a:t>, pogajanje,  reševanje konfliktov ter problemov </a:t>
          </a:r>
        </a:p>
      </dgm:t>
    </dgm:pt>
    <dgm:pt modelId="{C9490C17-5D41-4DD2-AD77-94A8AEC50D3A}" type="parTrans" cxnId="{AD23BBC9-4293-45D5-AFDE-98D9DAD3ADFD}">
      <dgm:prSet/>
      <dgm:spPr/>
      <dgm:t>
        <a:bodyPr/>
        <a:lstStyle/>
        <a:p>
          <a:endParaRPr lang="sl-SI"/>
        </a:p>
      </dgm:t>
    </dgm:pt>
    <dgm:pt modelId="{C43F13BF-F26F-400D-BA62-5F4B4BAB3997}" type="sibTrans" cxnId="{AD23BBC9-4293-45D5-AFDE-98D9DAD3ADFD}">
      <dgm:prSet/>
      <dgm:spPr/>
      <dgm:t>
        <a:bodyPr/>
        <a:lstStyle/>
        <a:p>
          <a:endParaRPr lang="sl-SI"/>
        </a:p>
      </dgm:t>
    </dgm:pt>
    <dgm:pt modelId="{AAB1CC11-6096-48D6-9BC1-7F16F8AA7291}">
      <dgm:prSet phldrT="[besedilo]" custT="1"/>
      <dgm:spPr/>
      <dgm:t>
        <a:bodyPr/>
        <a:lstStyle/>
        <a:p>
          <a:r>
            <a:rPr lang="sl-SI" sz="1200" dirty="0">
              <a:solidFill>
                <a:schemeClr val="tx1"/>
              </a:solidFill>
            </a:rPr>
            <a:t>ZAVZETOST </a:t>
          </a:r>
          <a:r>
            <a:rPr lang="sl-SI" sz="1200" dirty="0" smtClean="0">
              <a:solidFill>
                <a:schemeClr val="tx1"/>
              </a:solidFill>
            </a:rPr>
            <a:t>, PROAKTIVNOST:                      interes </a:t>
          </a:r>
          <a:r>
            <a:rPr lang="sl-SI" sz="1200" dirty="0">
              <a:solidFill>
                <a:schemeClr val="tx1"/>
              </a:solidFill>
            </a:rPr>
            <a:t>in motiviranost, preudarna uporaba virov in informirano odločanje, navduševanje drugih, </a:t>
          </a:r>
          <a:r>
            <a:rPr lang="sl-SI" sz="1200" dirty="0" smtClean="0">
              <a:solidFill>
                <a:schemeClr val="tx1"/>
              </a:solidFill>
            </a:rPr>
            <a:t>načrtovanje,           odgovornost </a:t>
          </a:r>
          <a:r>
            <a:rPr lang="sl-SI" sz="1300" dirty="0" smtClean="0">
              <a:solidFill>
                <a:schemeClr val="tx1"/>
              </a:solidFill>
            </a:rPr>
            <a:t> </a:t>
          </a:r>
          <a:endParaRPr lang="sl-SI" sz="1300" dirty="0">
            <a:solidFill>
              <a:schemeClr val="tx1"/>
            </a:solidFill>
          </a:endParaRPr>
        </a:p>
      </dgm:t>
    </dgm:pt>
    <dgm:pt modelId="{F9978840-38EE-4785-ABE9-23981E5A9C89}" type="parTrans" cxnId="{16337CBC-DE3C-42F3-993B-0EEC0A6B6323}">
      <dgm:prSet/>
      <dgm:spPr/>
      <dgm:t>
        <a:bodyPr/>
        <a:lstStyle/>
        <a:p>
          <a:endParaRPr lang="sl-SI"/>
        </a:p>
      </dgm:t>
    </dgm:pt>
    <dgm:pt modelId="{1DF30404-1011-4E91-B718-345B6F14A79C}" type="sibTrans" cxnId="{16337CBC-DE3C-42F3-993B-0EEC0A6B6323}">
      <dgm:prSet/>
      <dgm:spPr/>
      <dgm:t>
        <a:bodyPr/>
        <a:lstStyle/>
        <a:p>
          <a:endParaRPr lang="sl-SI"/>
        </a:p>
      </dgm:t>
    </dgm:pt>
    <dgm:pt modelId="{889D210B-2453-4429-A26C-ADC394342C42}">
      <dgm:prSet phldrT="[besedilo]" custT="1"/>
      <dgm:spPr/>
      <dgm:t>
        <a:bodyPr/>
        <a:lstStyle/>
        <a:p>
          <a:r>
            <a:rPr lang="sl-SI" sz="900" dirty="0"/>
            <a:t>                          </a:t>
          </a:r>
          <a:r>
            <a:rPr lang="sl-SI" sz="1100" dirty="0">
              <a:solidFill>
                <a:schemeClr val="tx1"/>
              </a:solidFill>
            </a:rPr>
            <a:t>SAMOZ</a:t>
          </a:r>
          <a:r>
            <a:rPr lang="sl-SI" sz="1200" dirty="0">
              <a:solidFill>
                <a:schemeClr val="tx1"/>
              </a:solidFill>
            </a:rPr>
            <a:t>AVEDANJE:        </a:t>
          </a:r>
        </a:p>
        <a:p>
          <a:r>
            <a:rPr lang="sl-SI" sz="1200" dirty="0">
              <a:solidFill>
                <a:schemeClr val="tx1"/>
              </a:solidFill>
            </a:rPr>
            <a:t>   zavedanje občutkov,     prepoznavanje čustev,  povezanosti s telesom, razumevanje čustev in povezav z vedenjem</a:t>
          </a:r>
          <a:r>
            <a:rPr lang="sl-SI" sz="1200" dirty="0" smtClean="0">
              <a:solidFill>
                <a:schemeClr val="tx1"/>
              </a:solidFill>
            </a:rPr>
            <a:t>,                </a:t>
          </a:r>
          <a:r>
            <a:rPr lang="sl-SI" sz="1200" dirty="0">
              <a:solidFill>
                <a:schemeClr val="tx1"/>
              </a:solidFill>
            </a:rPr>
            <a:t>realna </a:t>
          </a:r>
          <a:r>
            <a:rPr lang="sl-SI" sz="1200" dirty="0" err="1">
              <a:solidFill>
                <a:schemeClr val="tx1"/>
              </a:solidFill>
            </a:rPr>
            <a:t>samopresoja</a:t>
          </a:r>
          <a:r>
            <a:rPr lang="sl-SI" sz="1200" dirty="0">
              <a:solidFill>
                <a:schemeClr val="tx1"/>
              </a:solidFill>
            </a:rPr>
            <a:t> in samorefleksija, samozaupanje </a:t>
          </a:r>
        </a:p>
        <a:p>
          <a:endParaRPr lang="sl-SI" sz="700" dirty="0"/>
        </a:p>
        <a:p>
          <a:endParaRPr lang="sl-SI" sz="700" dirty="0"/>
        </a:p>
        <a:p>
          <a:endParaRPr lang="sl-SI" sz="700" dirty="0"/>
        </a:p>
        <a:p>
          <a:endParaRPr lang="sl-SI" sz="700" dirty="0"/>
        </a:p>
      </dgm:t>
    </dgm:pt>
    <dgm:pt modelId="{9EFA04B6-AA47-45DE-B0E3-D3538576BC1E}" type="parTrans" cxnId="{D3650F66-4C21-4B36-B82B-AE6625D2DFB2}">
      <dgm:prSet/>
      <dgm:spPr/>
      <dgm:t>
        <a:bodyPr/>
        <a:lstStyle/>
        <a:p>
          <a:endParaRPr lang="sl-SI"/>
        </a:p>
      </dgm:t>
    </dgm:pt>
    <dgm:pt modelId="{28BB6E0D-70F5-4B18-B194-F07B674FEDDB}" type="sibTrans" cxnId="{D3650F66-4C21-4B36-B82B-AE6625D2DFB2}">
      <dgm:prSet/>
      <dgm:spPr/>
      <dgm:t>
        <a:bodyPr/>
        <a:lstStyle/>
        <a:p>
          <a:endParaRPr lang="sl-SI"/>
        </a:p>
      </dgm:t>
    </dgm:pt>
    <dgm:pt modelId="{07D86C0E-9272-4DBC-AD43-D2BE1B1FCEC1}">
      <dgm:prSet custT="1"/>
      <dgm:spPr/>
      <dgm:t>
        <a:bodyPr/>
        <a:lstStyle/>
        <a:p>
          <a:r>
            <a:rPr lang="sl-SI" sz="1200" dirty="0"/>
            <a:t>    </a:t>
          </a:r>
          <a:r>
            <a:rPr lang="sl-SI" sz="1200" dirty="0">
              <a:solidFill>
                <a:schemeClr val="tx1"/>
              </a:solidFill>
            </a:rPr>
            <a:t>SOCIALNO ZAVEDANJE:</a:t>
          </a:r>
        </a:p>
        <a:p>
          <a:r>
            <a:rPr lang="sl-SI" sz="1200" dirty="0">
              <a:solidFill>
                <a:schemeClr val="tx1"/>
              </a:solidFill>
            </a:rPr>
            <a:t>zanimanje za druge (</a:t>
          </a:r>
          <a:r>
            <a:rPr lang="sl-SI" sz="1200" dirty="0" err="1">
              <a:solidFill>
                <a:schemeClr val="tx1"/>
              </a:solidFill>
            </a:rPr>
            <a:t>nj</a:t>
          </a:r>
          <a:r>
            <a:rPr lang="sl-SI" sz="1200" dirty="0">
              <a:solidFill>
                <a:schemeClr val="tx1"/>
              </a:solidFill>
            </a:rPr>
            <a:t>. občutke, misli, počutje),       zaznavanje in razumevanje čustev drugih;      spoštovanje,             empatija,                                solidarnost</a:t>
          </a:r>
        </a:p>
      </dgm:t>
    </dgm:pt>
    <dgm:pt modelId="{F7CC25F8-C35E-4ECA-8FB3-45303A19BEDA}" type="parTrans" cxnId="{3A424526-3581-4910-88C4-630C41FB1A68}">
      <dgm:prSet/>
      <dgm:spPr/>
      <dgm:t>
        <a:bodyPr/>
        <a:lstStyle/>
        <a:p>
          <a:endParaRPr lang="sl-SI"/>
        </a:p>
      </dgm:t>
    </dgm:pt>
    <dgm:pt modelId="{D3D87A5F-03F0-4585-BA8C-23A6EE91E85C}" type="sibTrans" cxnId="{3A424526-3581-4910-88C4-630C41FB1A68}">
      <dgm:prSet/>
      <dgm:spPr/>
      <dgm:t>
        <a:bodyPr/>
        <a:lstStyle/>
        <a:p>
          <a:endParaRPr lang="sl-SI"/>
        </a:p>
      </dgm:t>
    </dgm:pt>
    <dgm:pt modelId="{BAADA25C-849D-4407-A534-E06907EF3289}">
      <dgm:prSet custT="1"/>
      <dgm:spPr/>
      <dgm:t>
        <a:bodyPr/>
        <a:lstStyle/>
        <a:p>
          <a:pPr algn="ctr"/>
          <a:r>
            <a:rPr lang="sl-SI" sz="1200" dirty="0" smtClean="0">
              <a:solidFill>
                <a:schemeClr val="tx1"/>
              </a:solidFill>
            </a:rPr>
            <a:t>SAMOURAVNAVANJE</a:t>
          </a:r>
          <a:r>
            <a:rPr lang="sl-SI" sz="1200" dirty="0">
              <a:solidFill>
                <a:schemeClr val="tx1"/>
              </a:solidFill>
            </a:rPr>
            <a:t>:</a:t>
          </a:r>
        </a:p>
        <a:p>
          <a:pPr algn="l"/>
          <a:r>
            <a:rPr lang="sl-SI" sz="1200" dirty="0">
              <a:solidFill>
                <a:schemeClr val="tx1"/>
              </a:solidFill>
            </a:rPr>
            <a:t>nadzor impulzov in uravnavanje čustev/vedenja,                       odlaganje nagrade in vztrajnost,                          odpornost in </a:t>
          </a:r>
          <a:r>
            <a:rPr lang="sl-SI" sz="1200" dirty="0" smtClean="0">
              <a:solidFill>
                <a:schemeClr val="tx1"/>
              </a:solidFill>
            </a:rPr>
            <a:t>                   obvladovanje </a:t>
          </a:r>
          <a:r>
            <a:rPr lang="sl-SI" sz="1200" dirty="0">
              <a:solidFill>
                <a:schemeClr val="tx1"/>
              </a:solidFill>
            </a:rPr>
            <a:t>stresa</a:t>
          </a:r>
        </a:p>
        <a:p>
          <a:pPr algn="ctr"/>
          <a:endParaRPr lang="sl-SI" sz="900" dirty="0"/>
        </a:p>
        <a:p>
          <a:pPr algn="ctr"/>
          <a:endParaRPr lang="sl-SI" sz="900" dirty="0"/>
        </a:p>
      </dgm:t>
    </dgm:pt>
    <dgm:pt modelId="{C4140C96-ADE3-4463-A232-D32F7ACB29B8}" type="parTrans" cxnId="{036C4980-A20C-4720-9627-6B4221D59198}">
      <dgm:prSet/>
      <dgm:spPr/>
      <dgm:t>
        <a:bodyPr/>
        <a:lstStyle/>
        <a:p>
          <a:endParaRPr lang="sl-SI"/>
        </a:p>
      </dgm:t>
    </dgm:pt>
    <dgm:pt modelId="{636A72D7-D8F4-442E-A5E4-22390D0A7F68}" type="sibTrans" cxnId="{036C4980-A20C-4720-9627-6B4221D59198}">
      <dgm:prSet/>
      <dgm:spPr/>
      <dgm:t>
        <a:bodyPr/>
        <a:lstStyle/>
        <a:p>
          <a:endParaRPr lang="sl-SI"/>
        </a:p>
      </dgm:t>
    </dgm:pt>
    <dgm:pt modelId="{B90F6CA9-28AA-45C4-B5EC-44971F2B1758}" type="pres">
      <dgm:prSet presAssocID="{E532ED75-AEFD-4B9A-A208-6D5435089E71}" presName="compositeShape" presStyleCnt="0">
        <dgm:presLayoutVars>
          <dgm:chMax val="7"/>
          <dgm:dir/>
          <dgm:resizeHandles val="exact"/>
        </dgm:presLayoutVars>
      </dgm:prSet>
      <dgm:spPr/>
    </dgm:pt>
    <dgm:pt modelId="{512A9D9C-0770-4585-BF51-F26419506254}" type="pres">
      <dgm:prSet presAssocID="{E532ED75-AEFD-4B9A-A208-6D5435089E71}" presName="wedge1" presStyleLbl="node1" presStyleIdx="0" presStyleCnt="5" custScaleX="104987"/>
      <dgm:spPr/>
      <dgm:t>
        <a:bodyPr/>
        <a:lstStyle/>
        <a:p>
          <a:endParaRPr lang="sl-SI"/>
        </a:p>
      </dgm:t>
    </dgm:pt>
    <dgm:pt modelId="{CF9D9A5E-2528-45BC-8F80-6E8B8E557CD3}" type="pres">
      <dgm:prSet presAssocID="{E532ED75-AEFD-4B9A-A208-6D5435089E71}" presName="dummy1a" presStyleCnt="0"/>
      <dgm:spPr/>
    </dgm:pt>
    <dgm:pt modelId="{B1CD75B6-96AF-4C7B-8F58-3BD4DCD91C15}" type="pres">
      <dgm:prSet presAssocID="{E532ED75-AEFD-4B9A-A208-6D5435089E71}" presName="dummy1b" presStyleCnt="0"/>
      <dgm:spPr/>
    </dgm:pt>
    <dgm:pt modelId="{AE6E4558-8AF7-4500-B1B9-87B6A344A61B}" type="pres">
      <dgm:prSet presAssocID="{E532ED75-AEFD-4B9A-A208-6D5435089E7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DEBF0D-A859-4A5B-B3E3-36C214FF4A27}" type="pres">
      <dgm:prSet presAssocID="{E532ED75-AEFD-4B9A-A208-6D5435089E71}" presName="wedge2" presStyleLbl="node1" presStyleIdx="1" presStyleCnt="5" custLinFactNeighborX="162"/>
      <dgm:spPr/>
      <dgm:t>
        <a:bodyPr/>
        <a:lstStyle/>
        <a:p>
          <a:endParaRPr lang="sl-SI"/>
        </a:p>
      </dgm:t>
    </dgm:pt>
    <dgm:pt modelId="{DD042F1B-4303-4E05-8911-234FB533EA25}" type="pres">
      <dgm:prSet presAssocID="{E532ED75-AEFD-4B9A-A208-6D5435089E71}" presName="dummy2a" presStyleCnt="0"/>
      <dgm:spPr/>
    </dgm:pt>
    <dgm:pt modelId="{EBF788E5-4019-4BB3-832E-2C2D7456F75E}" type="pres">
      <dgm:prSet presAssocID="{E532ED75-AEFD-4B9A-A208-6D5435089E71}" presName="dummy2b" presStyleCnt="0"/>
      <dgm:spPr/>
    </dgm:pt>
    <dgm:pt modelId="{5CE346C3-148C-48E5-9779-6406A2389642}" type="pres">
      <dgm:prSet presAssocID="{E532ED75-AEFD-4B9A-A208-6D5435089E7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0FD7813-54CA-43B3-83FF-1D53972653CE}" type="pres">
      <dgm:prSet presAssocID="{E532ED75-AEFD-4B9A-A208-6D5435089E71}" presName="wedge3" presStyleLbl="node1" presStyleIdx="2" presStyleCnt="5" custScaleY="97687"/>
      <dgm:spPr/>
      <dgm:t>
        <a:bodyPr/>
        <a:lstStyle/>
        <a:p>
          <a:endParaRPr lang="sl-SI"/>
        </a:p>
      </dgm:t>
    </dgm:pt>
    <dgm:pt modelId="{B19FDE19-B0DE-40C9-A38F-634C20F7DDFE}" type="pres">
      <dgm:prSet presAssocID="{E532ED75-AEFD-4B9A-A208-6D5435089E71}" presName="dummy3a" presStyleCnt="0"/>
      <dgm:spPr/>
    </dgm:pt>
    <dgm:pt modelId="{CC699429-BF82-4CFE-8E91-CE6F8C61CD9F}" type="pres">
      <dgm:prSet presAssocID="{E532ED75-AEFD-4B9A-A208-6D5435089E71}" presName="dummy3b" presStyleCnt="0"/>
      <dgm:spPr/>
    </dgm:pt>
    <dgm:pt modelId="{EBEF96B0-F3D7-4705-8573-8A28CC7B6529}" type="pres">
      <dgm:prSet presAssocID="{E532ED75-AEFD-4B9A-A208-6D5435089E7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3D36BDD-5C1B-453E-AD9B-4A1C3FAA2220}" type="pres">
      <dgm:prSet presAssocID="{E532ED75-AEFD-4B9A-A208-6D5435089E71}" presName="wedge4" presStyleLbl="node1" presStyleIdx="3" presStyleCnt="5"/>
      <dgm:spPr/>
      <dgm:t>
        <a:bodyPr/>
        <a:lstStyle/>
        <a:p>
          <a:endParaRPr lang="sl-SI"/>
        </a:p>
      </dgm:t>
    </dgm:pt>
    <dgm:pt modelId="{827DA647-91B7-4835-A712-49CFC50B1DD2}" type="pres">
      <dgm:prSet presAssocID="{E532ED75-AEFD-4B9A-A208-6D5435089E71}" presName="dummy4a" presStyleCnt="0"/>
      <dgm:spPr/>
    </dgm:pt>
    <dgm:pt modelId="{76DC4051-C863-4D65-A837-F234E6789FCA}" type="pres">
      <dgm:prSet presAssocID="{E532ED75-AEFD-4B9A-A208-6D5435089E71}" presName="dummy4b" presStyleCnt="0"/>
      <dgm:spPr/>
    </dgm:pt>
    <dgm:pt modelId="{75C4A837-FA8D-400B-9483-B4C08B8F4428}" type="pres">
      <dgm:prSet presAssocID="{E532ED75-AEFD-4B9A-A208-6D5435089E7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A9ACBBC-C796-41FB-9C15-7406C1286B06}" type="pres">
      <dgm:prSet presAssocID="{E532ED75-AEFD-4B9A-A208-6D5435089E71}" presName="wedge5" presStyleLbl="node1" presStyleIdx="4" presStyleCnt="5" custScaleY="103548"/>
      <dgm:spPr/>
      <dgm:t>
        <a:bodyPr/>
        <a:lstStyle/>
        <a:p>
          <a:endParaRPr lang="sl-SI"/>
        </a:p>
      </dgm:t>
    </dgm:pt>
    <dgm:pt modelId="{15F6BEAC-90A0-4F57-8774-5FB67A69AC91}" type="pres">
      <dgm:prSet presAssocID="{E532ED75-AEFD-4B9A-A208-6D5435089E71}" presName="dummy5a" presStyleCnt="0"/>
      <dgm:spPr/>
    </dgm:pt>
    <dgm:pt modelId="{13F6C9A2-26E5-4723-898B-86A10FF0EB42}" type="pres">
      <dgm:prSet presAssocID="{E532ED75-AEFD-4B9A-A208-6D5435089E71}" presName="dummy5b" presStyleCnt="0"/>
      <dgm:spPr/>
    </dgm:pt>
    <dgm:pt modelId="{203DAF95-0121-4D61-B9D1-BFD3F1002752}" type="pres">
      <dgm:prSet presAssocID="{E532ED75-AEFD-4B9A-A208-6D5435089E7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BFE2CFA-A888-4D1F-BE35-9B14DFCB9B14}" type="pres">
      <dgm:prSet presAssocID="{636A72D7-D8F4-442E-A5E4-22390D0A7F68}" presName="arrowWedge1" presStyleLbl="fgSibTrans2D1" presStyleIdx="0" presStyleCnt="5"/>
      <dgm:spPr/>
    </dgm:pt>
    <dgm:pt modelId="{952DD716-2388-4C00-A27F-01D0423D163C}" type="pres">
      <dgm:prSet presAssocID="{D3D87A5F-03F0-4585-BA8C-23A6EE91E85C}" presName="arrowWedge2" presStyleLbl="fgSibTrans2D1" presStyleIdx="1" presStyleCnt="5"/>
      <dgm:spPr/>
    </dgm:pt>
    <dgm:pt modelId="{27B2CA95-23A7-4F56-AB1B-665BEFCEB87F}" type="pres">
      <dgm:prSet presAssocID="{C43F13BF-F26F-400D-BA62-5F4B4BAB3997}" presName="arrowWedge3" presStyleLbl="fgSibTrans2D1" presStyleIdx="2" presStyleCnt="5"/>
      <dgm:spPr/>
    </dgm:pt>
    <dgm:pt modelId="{394D4F41-EF3D-4DDA-9687-15C98B26DE99}" type="pres">
      <dgm:prSet presAssocID="{1DF30404-1011-4E91-B718-345B6F14A79C}" presName="arrowWedge4" presStyleLbl="fgSibTrans2D1" presStyleIdx="3" presStyleCnt="5"/>
      <dgm:spPr/>
    </dgm:pt>
    <dgm:pt modelId="{E5F6E34F-295C-47A5-BDAD-38CB5867F7CB}" type="pres">
      <dgm:prSet presAssocID="{28BB6E0D-70F5-4B18-B194-F07B674FEDDB}" presName="arrowWedge5" presStyleLbl="fgSibTrans2D1" presStyleIdx="4" presStyleCnt="5"/>
      <dgm:spPr/>
    </dgm:pt>
  </dgm:ptLst>
  <dgm:cxnLst>
    <dgm:cxn modelId="{3A424526-3581-4910-88C4-630C41FB1A68}" srcId="{E532ED75-AEFD-4B9A-A208-6D5435089E71}" destId="{07D86C0E-9272-4DBC-AD43-D2BE1B1FCEC1}" srcOrd="1" destOrd="0" parTransId="{F7CC25F8-C35E-4ECA-8FB3-45303A19BEDA}" sibTransId="{D3D87A5F-03F0-4585-BA8C-23A6EE91E85C}"/>
    <dgm:cxn modelId="{AD23BBC9-4293-45D5-AFDE-98D9DAD3ADFD}" srcId="{E532ED75-AEFD-4B9A-A208-6D5435089E71}" destId="{F29C36BF-CD1C-462D-8898-F7D543612039}" srcOrd="2" destOrd="0" parTransId="{C9490C17-5D41-4DD2-AD77-94A8AEC50D3A}" sibTransId="{C43F13BF-F26F-400D-BA62-5F4B4BAB3997}"/>
    <dgm:cxn modelId="{036C4980-A20C-4720-9627-6B4221D59198}" srcId="{E532ED75-AEFD-4B9A-A208-6D5435089E71}" destId="{BAADA25C-849D-4407-A534-E06907EF3289}" srcOrd="0" destOrd="0" parTransId="{C4140C96-ADE3-4463-A232-D32F7ACB29B8}" sibTransId="{636A72D7-D8F4-442E-A5E4-22390D0A7F68}"/>
    <dgm:cxn modelId="{021A11FE-5272-482C-A2C3-0564745C6674}" type="presOf" srcId="{07D86C0E-9272-4DBC-AD43-D2BE1B1FCEC1}" destId="{2CDEBF0D-A859-4A5B-B3E3-36C214FF4A27}" srcOrd="0" destOrd="0" presId="urn:microsoft.com/office/officeart/2005/8/layout/cycle8"/>
    <dgm:cxn modelId="{16337CBC-DE3C-42F3-993B-0EEC0A6B6323}" srcId="{E532ED75-AEFD-4B9A-A208-6D5435089E71}" destId="{AAB1CC11-6096-48D6-9BC1-7F16F8AA7291}" srcOrd="3" destOrd="0" parTransId="{F9978840-38EE-4785-ABE9-23981E5A9C89}" sibTransId="{1DF30404-1011-4E91-B718-345B6F14A79C}"/>
    <dgm:cxn modelId="{A59DCE54-A1B4-4A4D-A829-81812355E5D6}" type="presOf" srcId="{F29C36BF-CD1C-462D-8898-F7D543612039}" destId="{EBEF96B0-F3D7-4705-8573-8A28CC7B6529}" srcOrd="1" destOrd="0" presId="urn:microsoft.com/office/officeart/2005/8/layout/cycle8"/>
    <dgm:cxn modelId="{54017C25-F382-4F06-878E-10980DAA2216}" type="presOf" srcId="{F29C36BF-CD1C-462D-8898-F7D543612039}" destId="{90FD7813-54CA-43B3-83FF-1D53972653CE}" srcOrd="0" destOrd="0" presId="urn:microsoft.com/office/officeart/2005/8/layout/cycle8"/>
    <dgm:cxn modelId="{9935CFFA-A558-40FF-BCD0-8A19A2FFB5D1}" type="presOf" srcId="{AAB1CC11-6096-48D6-9BC1-7F16F8AA7291}" destId="{75C4A837-FA8D-400B-9483-B4C08B8F4428}" srcOrd="1" destOrd="0" presId="urn:microsoft.com/office/officeart/2005/8/layout/cycle8"/>
    <dgm:cxn modelId="{8D6A527A-72AD-4244-A64E-F70BAD29AFF8}" type="presOf" srcId="{889D210B-2453-4429-A26C-ADC394342C42}" destId="{203DAF95-0121-4D61-B9D1-BFD3F1002752}" srcOrd="1" destOrd="0" presId="urn:microsoft.com/office/officeart/2005/8/layout/cycle8"/>
    <dgm:cxn modelId="{912779F3-0C1D-4BA8-A4E8-62CB7061FB7D}" type="presOf" srcId="{E532ED75-AEFD-4B9A-A208-6D5435089E71}" destId="{B90F6CA9-28AA-45C4-B5EC-44971F2B1758}" srcOrd="0" destOrd="0" presId="urn:microsoft.com/office/officeart/2005/8/layout/cycle8"/>
    <dgm:cxn modelId="{C1A4A123-AB6E-40F6-A59C-8FA62B4909EE}" type="presOf" srcId="{BAADA25C-849D-4407-A534-E06907EF3289}" destId="{512A9D9C-0770-4585-BF51-F26419506254}" srcOrd="0" destOrd="0" presId="urn:microsoft.com/office/officeart/2005/8/layout/cycle8"/>
    <dgm:cxn modelId="{20C492E4-0021-4A09-8D21-29FCA5A79683}" type="presOf" srcId="{889D210B-2453-4429-A26C-ADC394342C42}" destId="{CA9ACBBC-C796-41FB-9C15-7406C1286B06}" srcOrd="0" destOrd="0" presId="urn:microsoft.com/office/officeart/2005/8/layout/cycle8"/>
    <dgm:cxn modelId="{D3650F66-4C21-4B36-B82B-AE6625D2DFB2}" srcId="{E532ED75-AEFD-4B9A-A208-6D5435089E71}" destId="{889D210B-2453-4429-A26C-ADC394342C42}" srcOrd="4" destOrd="0" parTransId="{9EFA04B6-AA47-45DE-B0E3-D3538576BC1E}" sibTransId="{28BB6E0D-70F5-4B18-B194-F07B674FEDDB}"/>
    <dgm:cxn modelId="{98237463-D990-4F75-956E-37761DAB2EDF}" type="presOf" srcId="{BAADA25C-849D-4407-A534-E06907EF3289}" destId="{AE6E4558-8AF7-4500-B1B9-87B6A344A61B}" srcOrd="1" destOrd="0" presId="urn:microsoft.com/office/officeart/2005/8/layout/cycle8"/>
    <dgm:cxn modelId="{EFF01C39-C75B-46DD-A040-0B7E0529244D}" type="presOf" srcId="{AAB1CC11-6096-48D6-9BC1-7F16F8AA7291}" destId="{43D36BDD-5C1B-453E-AD9B-4A1C3FAA2220}" srcOrd="0" destOrd="0" presId="urn:microsoft.com/office/officeart/2005/8/layout/cycle8"/>
    <dgm:cxn modelId="{CF064861-127D-493F-A451-A680900A0B3F}" type="presOf" srcId="{07D86C0E-9272-4DBC-AD43-D2BE1B1FCEC1}" destId="{5CE346C3-148C-48E5-9779-6406A2389642}" srcOrd="1" destOrd="0" presId="urn:microsoft.com/office/officeart/2005/8/layout/cycle8"/>
    <dgm:cxn modelId="{23AA4A42-2C05-48FF-9309-D7B21A56297E}" type="presParOf" srcId="{B90F6CA9-28AA-45C4-B5EC-44971F2B1758}" destId="{512A9D9C-0770-4585-BF51-F26419506254}" srcOrd="0" destOrd="0" presId="urn:microsoft.com/office/officeart/2005/8/layout/cycle8"/>
    <dgm:cxn modelId="{B9ED2AE5-7CDC-4574-97BA-EC8AC41AC24B}" type="presParOf" srcId="{B90F6CA9-28AA-45C4-B5EC-44971F2B1758}" destId="{CF9D9A5E-2528-45BC-8F80-6E8B8E557CD3}" srcOrd="1" destOrd="0" presId="urn:microsoft.com/office/officeart/2005/8/layout/cycle8"/>
    <dgm:cxn modelId="{F81C010F-EF15-432A-BE18-6A23F2401C51}" type="presParOf" srcId="{B90F6CA9-28AA-45C4-B5EC-44971F2B1758}" destId="{B1CD75B6-96AF-4C7B-8F58-3BD4DCD91C15}" srcOrd="2" destOrd="0" presId="urn:microsoft.com/office/officeart/2005/8/layout/cycle8"/>
    <dgm:cxn modelId="{822404E6-B698-4614-BD0B-3F75A37A8F90}" type="presParOf" srcId="{B90F6CA9-28AA-45C4-B5EC-44971F2B1758}" destId="{AE6E4558-8AF7-4500-B1B9-87B6A344A61B}" srcOrd="3" destOrd="0" presId="urn:microsoft.com/office/officeart/2005/8/layout/cycle8"/>
    <dgm:cxn modelId="{752732B4-8DB7-46F4-B735-F905AEF00D3A}" type="presParOf" srcId="{B90F6CA9-28AA-45C4-B5EC-44971F2B1758}" destId="{2CDEBF0D-A859-4A5B-B3E3-36C214FF4A27}" srcOrd="4" destOrd="0" presId="urn:microsoft.com/office/officeart/2005/8/layout/cycle8"/>
    <dgm:cxn modelId="{D4FCAC63-C7ED-4CF0-9833-80B0B35A097A}" type="presParOf" srcId="{B90F6CA9-28AA-45C4-B5EC-44971F2B1758}" destId="{DD042F1B-4303-4E05-8911-234FB533EA25}" srcOrd="5" destOrd="0" presId="urn:microsoft.com/office/officeart/2005/8/layout/cycle8"/>
    <dgm:cxn modelId="{86B132F0-EE51-499E-A284-ADC4D8E26AFE}" type="presParOf" srcId="{B90F6CA9-28AA-45C4-B5EC-44971F2B1758}" destId="{EBF788E5-4019-4BB3-832E-2C2D7456F75E}" srcOrd="6" destOrd="0" presId="urn:microsoft.com/office/officeart/2005/8/layout/cycle8"/>
    <dgm:cxn modelId="{28C67410-8FBB-40DC-ACB7-64B3FCD54DF6}" type="presParOf" srcId="{B90F6CA9-28AA-45C4-B5EC-44971F2B1758}" destId="{5CE346C3-148C-48E5-9779-6406A2389642}" srcOrd="7" destOrd="0" presId="urn:microsoft.com/office/officeart/2005/8/layout/cycle8"/>
    <dgm:cxn modelId="{D26384C1-5ABF-4ACA-A67B-DF102949D5ED}" type="presParOf" srcId="{B90F6CA9-28AA-45C4-B5EC-44971F2B1758}" destId="{90FD7813-54CA-43B3-83FF-1D53972653CE}" srcOrd="8" destOrd="0" presId="urn:microsoft.com/office/officeart/2005/8/layout/cycle8"/>
    <dgm:cxn modelId="{A273CD27-FBB2-4619-B5AE-0EC2820AE5CC}" type="presParOf" srcId="{B90F6CA9-28AA-45C4-B5EC-44971F2B1758}" destId="{B19FDE19-B0DE-40C9-A38F-634C20F7DDFE}" srcOrd="9" destOrd="0" presId="urn:microsoft.com/office/officeart/2005/8/layout/cycle8"/>
    <dgm:cxn modelId="{FA9A0A6E-D2B5-421A-B04D-AB93414BF5BC}" type="presParOf" srcId="{B90F6CA9-28AA-45C4-B5EC-44971F2B1758}" destId="{CC699429-BF82-4CFE-8E91-CE6F8C61CD9F}" srcOrd="10" destOrd="0" presId="urn:microsoft.com/office/officeart/2005/8/layout/cycle8"/>
    <dgm:cxn modelId="{7BEA44B7-B36F-4545-A9F7-372B6A4F3656}" type="presParOf" srcId="{B90F6CA9-28AA-45C4-B5EC-44971F2B1758}" destId="{EBEF96B0-F3D7-4705-8573-8A28CC7B6529}" srcOrd="11" destOrd="0" presId="urn:microsoft.com/office/officeart/2005/8/layout/cycle8"/>
    <dgm:cxn modelId="{3A94096A-ECF5-4A37-B8A7-78E0AD8C96A8}" type="presParOf" srcId="{B90F6CA9-28AA-45C4-B5EC-44971F2B1758}" destId="{43D36BDD-5C1B-453E-AD9B-4A1C3FAA2220}" srcOrd="12" destOrd="0" presId="urn:microsoft.com/office/officeart/2005/8/layout/cycle8"/>
    <dgm:cxn modelId="{ACF306DE-6876-4CFB-823B-702B51E953EE}" type="presParOf" srcId="{B90F6CA9-28AA-45C4-B5EC-44971F2B1758}" destId="{827DA647-91B7-4835-A712-49CFC50B1DD2}" srcOrd="13" destOrd="0" presId="urn:microsoft.com/office/officeart/2005/8/layout/cycle8"/>
    <dgm:cxn modelId="{28EB5E20-FF2D-4E64-8561-51341B46F358}" type="presParOf" srcId="{B90F6CA9-28AA-45C4-B5EC-44971F2B1758}" destId="{76DC4051-C863-4D65-A837-F234E6789FCA}" srcOrd="14" destOrd="0" presId="urn:microsoft.com/office/officeart/2005/8/layout/cycle8"/>
    <dgm:cxn modelId="{2CF648A7-C580-4F9B-AA86-539EF6E1A7B9}" type="presParOf" srcId="{B90F6CA9-28AA-45C4-B5EC-44971F2B1758}" destId="{75C4A837-FA8D-400B-9483-B4C08B8F4428}" srcOrd="15" destOrd="0" presId="urn:microsoft.com/office/officeart/2005/8/layout/cycle8"/>
    <dgm:cxn modelId="{1E0AF72F-5D09-45AF-8CEF-6A6054D1FADB}" type="presParOf" srcId="{B90F6CA9-28AA-45C4-B5EC-44971F2B1758}" destId="{CA9ACBBC-C796-41FB-9C15-7406C1286B06}" srcOrd="16" destOrd="0" presId="urn:microsoft.com/office/officeart/2005/8/layout/cycle8"/>
    <dgm:cxn modelId="{17E1A3C9-1D5F-404C-8A14-3DA0621EE50C}" type="presParOf" srcId="{B90F6CA9-28AA-45C4-B5EC-44971F2B1758}" destId="{15F6BEAC-90A0-4F57-8774-5FB67A69AC91}" srcOrd="17" destOrd="0" presId="urn:microsoft.com/office/officeart/2005/8/layout/cycle8"/>
    <dgm:cxn modelId="{5C1481A4-D8F2-4C8C-A54F-9C4ADEB6B9D6}" type="presParOf" srcId="{B90F6CA9-28AA-45C4-B5EC-44971F2B1758}" destId="{13F6C9A2-26E5-4723-898B-86A10FF0EB42}" srcOrd="18" destOrd="0" presId="urn:microsoft.com/office/officeart/2005/8/layout/cycle8"/>
    <dgm:cxn modelId="{3225A450-8A6C-4305-AD61-F0C7FBA37BC1}" type="presParOf" srcId="{B90F6CA9-28AA-45C4-B5EC-44971F2B1758}" destId="{203DAF95-0121-4D61-B9D1-BFD3F1002752}" srcOrd="19" destOrd="0" presId="urn:microsoft.com/office/officeart/2005/8/layout/cycle8"/>
    <dgm:cxn modelId="{92194E4C-68BF-477D-8135-6800FDFCB2BC}" type="presParOf" srcId="{B90F6CA9-28AA-45C4-B5EC-44971F2B1758}" destId="{CBFE2CFA-A888-4D1F-BE35-9B14DFCB9B14}" srcOrd="20" destOrd="0" presId="urn:microsoft.com/office/officeart/2005/8/layout/cycle8"/>
    <dgm:cxn modelId="{4A560D88-E15B-4AD5-9BBD-46E3295ECC27}" type="presParOf" srcId="{B90F6CA9-28AA-45C4-B5EC-44971F2B1758}" destId="{952DD716-2388-4C00-A27F-01D0423D163C}" srcOrd="21" destOrd="0" presId="urn:microsoft.com/office/officeart/2005/8/layout/cycle8"/>
    <dgm:cxn modelId="{BD8C62C8-24E4-4BDE-9ED7-F31C05699C47}" type="presParOf" srcId="{B90F6CA9-28AA-45C4-B5EC-44971F2B1758}" destId="{27B2CA95-23A7-4F56-AB1B-665BEFCEB87F}" srcOrd="22" destOrd="0" presId="urn:microsoft.com/office/officeart/2005/8/layout/cycle8"/>
    <dgm:cxn modelId="{A9523414-C90B-4AF6-A6E2-27D3F8F101B6}" type="presParOf" srcId="{B90F6CA9-28AA-45C4-B5EC-44971F2B1758}" destId="{394D4F41-EF3D-4DDA-9687-15C98B26DE99}" srcOrd="23" destOrd="0" presId="urn:microsoft.com/office/officeart/2005/8/layout/cycle8"/>
    <dgm:cxn modelId="{5DC4ED0B-C864-4C33-B5D8-D15D74AFBF57}" type="presParOf" srcId="{B90F6CA9-28AA-45C4-B5EC-44971F2B1758}" destId="{E5F6E34F-295C-47A5-BDAD-38CB5867F7C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A9D9C-0770-4585-BF51-F26419506254}">
      <dsp:nvSpPr>
        <dsp:cNvPr id="0" name=""/>
        <dsp:cNvSpPr/>
      </dsp:nvSpPr>
      <dsp:spPr>
        <a:xfrm>
          <a:off x="2167250" y="425225"/>
          <a:ext cx="4422381" cy="4422381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>
              <a:solidFill>
                <a:schemeClr val="tx1"/>
              </a:solidFill>
            </a:rPr>
            <a:t>SAMOURAVNAVANJE</a:t>
          </a:r>
        </a:p>
      </dsp:txBody>
      <dsp:txXfrm>
        <a:off x="4474259" y="1168606"/>
        <a:ext cx="1421479" cy="947653"/>
      </dsp:txXfrm>
    </dsp:sp>
    <dsp:sp modelId="{2CDEBF0D-A859-4A5B-B3E3-36C214FF4A27}">
      <dsp:nvSpPr>
        <dsp:cNvPr id="0" name=""/>
        <dsp:cNvSpPr/>
      </dsp:nvSpPr>
      <dsp:spPr>
        <a:xfrm>
          <a:off x="2219175" y="452275"/>
          <a:ext cx="4422381" cy="4422381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>
              <a:solidFill>
                <a:schemeClr val="tx1"/>
              </a:solidFill>
            </a:rPr>
            <a:t>SOCIALNO ZAVEDANJE</a:t>
          </a:r>
        </a:p>
      </dsp:txBody>
      <dsp:txXfrm>
        <a:off x="5067399" y="2472882"/>
        <a:ext cx="1316185" cy="1052948"/>
      </dsp:txXfrm>
    </dsp:sp>
    <dsp:sp modelId="{90FD7813-54CA-43B3-83FF-1D53972653CE}">
      <dsp:nvSpPr>
        <dsp:cNvPr id="0" name=""/>
        <dsp:cNvSpPr/>
      </dsp:nvSpPr>
      <dsp:spPr>
        <a:xfrm>
          <a:off x="2119145" y="524928"/>
          <a:ext cx="4422381" cy="4422381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ODNOSNE IN SODELOVALNE </a:t>
          </a:r>
          <a:r>
            <a:rPr lang="sl-SI" sz="1200" b="1" kern="1200" dirty="0">
              <a:solidFill>
                <a:schemeClr val="tx1"/>
              </a:solidFill>
            </a:rPr>
            <a:t>SPRETNOSTI</a:t>
          </a:r>
        </a:p>
      </dsp:txBody>
      <dsp:txXfrm>
        <a:off x="3698567" y="3631125"/>
        <a:ext cx="1263537" cy="1158242"/>
      </dsp:txXfrm>
    </dsp:sp>
    <dsp:sp modelId="{43D36BDD-5C1B-453E-AD9B-4A1C3FAA2220}">
      <dsp:nvSpPr>
        <dsp:cNvPr id="0" name=""/>
        <dsp:cNvSpPr/>
      </dsp:nvSpPr>
      <dsp:spPr>
        <a:xfrm>
          <a:off x="2019115" y="452275"/>
          <a:ext cx="4422381" cy="4422381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tx1"/>
              </a:solidFill>
            </a:rPr>
            <a:t>ZAVZETOST, PROAKTIVNOST IN ODGOVORNOST</a:t>
          </a:r>
          <a:endParaRPr lang="sl-SI" sz="1200" b="1" kern="1200" dirty="0">
            <a:solidFill>
              <a:schemeClr val="tx1"/>
            </a:solidFill>
          </a:endParaRPr>
        </a:p>
      </dsp:txBody>
      <dsp:txXfrm>
        <a:off x="2277087" y="2472882"/>
        <a:ext cx="1316185" cy="1052948"/>
      </dsp:txXfrm>
    </dsp:sp>
    <dsp:sp modelId="{CA9ACBBC-C796-41FB-9C15-7406C1286B06}">
      <dsp:nvSpPr>
        <dsp:cNvPr id="0" name=""/>
        <dsp:cNvSpPr/>
      </dsp:nvSpPr>
      <dsp:spPr>
        <a:xfrm>
          <a:off x="2057021" y="388408"/>
          <a:ext cx="4422381" cy="4456212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>
              <a:solidFill>
                <a:schemeClr val="tx1"/>
              </a:solidFill>
            </a:rPr>
            <a:t>SAMOZAVEDANJE</a:t>
          </a:r>
        </a:p>
      </dsp:txBody>
      <dsp:txXfrm>
        <a:off x="2750914" y="1137476"/>
        <a:ext cx="1421479" cy="954902"/>
      </dsp:txXfrm>
    </dsp:sp>
    <dsp:sp modelId="{CBFE2CFA-A888-4D1F-BE35-9B14DFCB9B14}">
      <dsp:nvSpPr>
        <dsp:cNvPr id="0" name=""/>
        <dsp:cNvSpPr/>
      </dsp:nvSpPr>
      <dsp:spPr>
        <a:xfrm>
          <a:off x="1893275" y="151458"/>
          <a:ext cx="4969914" cy="496991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DD716-2388-4C00-A27F-01D0423D163C}">
      <dsp:nvSpPr>
        <dsp:cNvPr id="0" name=""/>
        <dsp:cNvSpPr/>
      </dsp:nvSpPr>
      <dsp:spPr>
        <a:xfrm>
          <a:off x="1945714" y="178470"/>
          <a:ext cx="4969914" cy="496991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2CA95-23A7-4F56-AB1B-665BEFCEB87F}">
      <dsp:nvSpPr>
        <dsp:cNvPr id="0" name=""/>
        <dsp:cNvSpPr/>
      </dsp:nvSpPr>
      <dsp:spPr>
        <a:xfrm>
          <a:off x="1845378" y="251345"/>
          <a:ext cx="4969914" cy="496991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D4F41-EF3D-4DDA-9687-15C98B26DE99}">
      <dsp:nvSpPr>
        <dsp:cNvPr id="0" name=""/>
        <dsp:cNvSpPr/>
      </dsp:nvSpPr>
      <dsp:spPr>
        <a:xfrm>
          <a:off x="1745043" y="178470"/>
          <a:ext cx="4969914" cy="496991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6E34F-295C-47A5-BDAD-38CB5867F7CB}">
      <dsp:nvSpPr>
        <dsp:cNvPr id="0" name=""/>
        <dsp:cNvSpPr/>
      </dsp:nvSpPr>
      <dsp:spPr>
        <a:xfrm>
          <a:off x="1783463" y="131420"/>
          <a:ext cx="4969914" cy="496991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A9D9C-0770-4585-BF51-F26419506254}">
      <dsp:nvSpPr>
        <dsp:cNvPr id="0" name=""/>
        <dsp:cNvSpPr/>
      </dsp:nvSpPr>
      <dsp:spPr>
        <a:xfrm>
          <a:off x="452010" y="1250470"/>
          <a:ext cx="6230263" cy="5934319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>
              <a:solidFill>
                <a:schemeClr val="tx1"/>
              </a:solidFill>
            </a:rPr>
            <a:t>SAMOURAVNAVANJE</a:t>
          </a:r>
          <a:r>
            <a:rPr lang="sl-SI" sz="1200" kern="1200" dirty="0">
              <a:solidFill>
                <a:schemeClr val="tx1"/>
              </a:solidFill>
            </a:rPr>
            <a:t>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nadzor impulzov in uravnavanje čustev/vedenja,                       odlaganje nagrade in vztrajnost,                          odpornost in </a:t>
          </a:r>
          <a:r>
            <a:rPr lang="sl-SI" sz="1200" kern="1200" dirty="0" smtClean="0">
              <a:solidFill>
                <a:schemeClr val="tx1"/>
              </a:solidFill>
            </a:rPr>
            <a:t>                   obvladovanje </a:t>
          </a:r>
          <a:r>
            <a:rPr lang="sl-SI" sz="1200" kern="1200" dirty="0">
              <a:solidFill>
                <a:schemeClr val="tx1"/>
              </a:solidFill>
            </a:rPr>
            <a:t>stresa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 dirty="0"/>
        </a:p>
      </dsp:txBody>
      <dsp:txXfrm>
        <a:off x="3702131" y="2248001"/>
        <a:ext cx="2002584" cy="1271639"/>
      </dsp:txXfrm>
    </dsp:sp>
    <dsp:sp modelId="{2CDEBF0D-A859-4A5B-B3E3-36C214FF4A27}">
      <dsp:nvSpPr>
        <dsp:cNvPr id="0" name=""/>
        <dsp:cNvSpPr/>
      </dsp:nvSpPr>
      <dsp:spPr>
        <a:xfrm>
          <a:off x="660462" y="1408719"/>
          <a:ext cx="5934319" cy="5934319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    </a:t>
          </a:r>
          <a:r>
            <a:rPr lang="sl-SI" sz="1200" kern="1200" dirty="0">
              <a:solidFill>
                <a:schemeClr val="tx1"/>
              </a:solidFill>
            </a:rPr>
            <a:t>SOCIALNO ZAVEDANJE: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zanimanje za druge (</a:t>
          </a:r>
          <a:r>
            <a:rPr lang="sl-SI" sz="1200" kern="1200" dirty="0" err="1">
              <a:solidFill>
                <a:schemeClr val="tx1"/>
              </a:solidFill>
            </a:rPr>
            <a:t>nj</a:t>
          </a:r>
          <a:r>
            <a:rPr lang="sl-SI" sz="1200" kern="1200" dirty="0">
              <a:solidFill>
                <a:schemeClr val="tx1"/>
              </a:solidFill>
            </a:rPr>
            <a:t>. občutke, misli, počutje),       zaznavanje in razumevanje čustev drugih;      spoštovanje,             empatija,                                solidarnost</a:t>
          </a:r>
        </a:p>
      </dsp:txBody>
      <dsp:txXfrm>
        <a:off x="4482446" y="4120138"/>
        <a:ext cx="1766166" cy="1412933"/>
      </dsp:txXfrm>
    </dsp:sp>
    <dsp:sp modelId="{90FD7813-54CA-43B3-83FF-1D53972653CE}">
      <dsp:nvSpPr>
        <dsp:cNvPr id="0" name=""/>
        <dsp:cNvSpPr/>
      </dsp:nvSpPr>
      <dsp:spPr>
        <a:xfrm>
          <a:off x="516619" y="1574842"/>
          <a:ext cx="5934319" cy="5797058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ODNOSNE SPRETNOSTI: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vzpostavljanje in </a:t>
          </a:r>
          <a:r>
            <a:rPr lang="sl-SI" sz="1200" kern="1200" dirty="0" smtClean="0">
              <a:solidFill>
                <a:schemeClr val="tx1"/>
              </a:solidFill>
            </a:rPr>
            <a:t>vzdrževanje stika,                 </a:t>
          </a:r>
          <a:r>
            <a:rPr lang="sl-SI" sz="1200" kern="1200" dirty="0" err="1">
              <a:solidFill>
                <a:schemeClr val="tx1"/>
              </a:solidFill>
            </a:rPr>
            <a:t>komunikac</a:t>
          </a:r>
          <a:r>
            <a:rPr lang="sl-SI" sz="1200" kern="1200" dirty="0">
              <a:solidFill>
                <a:schemeClr val="tx1"/>
              </a:solidFill>
            </a:rPr>
            <a:t>. kompetence, </a:t>
          </a:r>
          <a:r>
            <a:rPr lang="sl-SI" sz="1200" kern="1200" dirty="0" err="1">
              <a:solidFill>
                <a:schemeClr val="tx1"/>
              </a:solidFill>
            </a:rPr>
            <a:t>asertivnost</a:t>
          </a:r>
          <a:r>
            <a:rPr lang="sl-SI" sz="1200" kern="1200" dirty="0">
              <a:solidFill>
                <a:schemeClr val="tx1"/>
              </a:solidFill>
            </a:rPr>
            <a:t>, spodbudnost </a:t>
          </a:r>
          <a:r>
            <a:rPr lang="sl-SI" sz="1200" kern="1200" dirty="0" err="1">
              <a:solidFill>
                <a:schemeClr val="tx1"/>
              </a:solidFill>
            </a:rPr>
            <a:t>konstr</a:t>
          </a:r>
          <a:r>
            <a:rPr lang="sl-SI" sz="1200" kern="1200" dirty="0">
              <a:solidFill>
                <a:schemeClr val="tx1"/>
              </a:solidFill>
            </a:rPr>
            <a:t>. </a:t>
          </a:r>
          <a:r>
            <a:rPr lang="sl-SI" sz="1200" kern="1200" dirty="0" err="1">
              <a:solidFill>
                <a:schemeClr val="tx1"/>
              </a:solidFill>
            </a:rPr>
            <a:t>povr</a:t>
          </a:r>
          <a:r>
            <a:rPr lang="sl-SI" sz="1200" kern="1200" dirty="0">
              <a:solidFill>
                <a:schemeClr val="tx1"/>
              </a:solidFill>
            </a:rPr>
            <a:t>. </a:t>
          </a:r>
          <a:r>
            <a:rPr lang="sl-SI" sz="1200" kern="1200" dirty="0" err="1">
              <a:solidFill>
                <a:schemeClr val="tx1"/>
              </a:solidFill>
            </a:rPr>
            <a:t>info</a:t>
          </a:r>
          <a:r>
            <a:rPr lang="sl-SI" sz="1200" kern="1200" dirty="0">
              <a:solidFill>
                <a:schemeClr val="tx1"/>
              </a:solidFill>
            </a:rPr>
            <a:t>, </a:t>
          </a:r>
          <a:r>
            <a:rPr lang="sl-SI" sz="1200" kern="1200" dirty="0" err="1">
              <a:solidFill>
                <a:schemeClr val="tx1"/>
              </a:solidFill>
            </a:rPr>
            <a:t>sodelovalnost</a:t>
          </a:r>
          <a:r>
            <a:rPr lang="sl-SI" sz="1200" kern="1200" dirty="0">
              <a:solidFill>
                <a:schemeClr val="tx1"/>
              </a:solidFill>
            </a:rPr>
            <a:t>, pogajanje,  reševanje konfliktov ter problemov </a:t>
          </a:r>
        </a:p>
      </dsp:txBody>
      <dsp:txXfrm>
        <a:off x="2636019" y="5646585"/>
        <a:ext cx="1695519" cy="1518277"/>
      </dsp:txXfrm>
    </dsp:sp>
    <dsp:sp modelId="{43D36BDD-5C1B-453E-AD9B-4A1C3FAA2220}">
      <dsp:nvSpPr>
        <dsp:cNvPr id="0" name=""/>
        <dsp:cNvSpPr/>
      </dsp:nvSpPr>
      <dsp:spPr>
        <a:xfrm>
          <a:off x="382391" y="1408719"/>
          <a:ext cx="5934319" cy="5934319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ZAVZETOST </a:t>
          </a:r>
          <a:r>
            <a:rPr lang="sl-SI" sz="1200" kern="1200" dirty="0" smtClean="0">
              <a:solidFill>
                <a:schemeClr val="tx1"/>
              </a:solidFill>
            </a:rPr>
            <a:t>, PROAKTIVNOST:                      interes </a:t>
          </a:r>
          <a:r>
            <a:rPr lang="sl-SI" sz="1200" kern="1200" dirty="0">
              <a:solidFill>
                <a:schemeClr val="tx1"/>
              </a:solidFill>
            </a:rPr>
            <a:t>in motiviranost, preudarna uporaba virov in informirano odločanje, navduševanje drugih, </a:t>
          </a:r>
          <a:r>
            <a:rPr lang="sl-SI" sz="1200" kern="1200" dirty="0" smtClean="0">
              <a:solidFill>
                <a:schemeClr val="tx1"/>
              </a:solidFill>
            </a:rPr>
            <a:t>načrtovanje,           odgovornost </a:t>
          </a:r>
          <a:r>
            <a:rPr lang="sl-SI" sz="1300" kern="1200" dirty="0" smtClean="0">
              <a:solidFill>
                <a:schemeClr val="tx1"/>
              </a:solidFill>
            </a:rPr>
            <a:t> </a:t>
          </a:r>
          <a:endParaRPr lang="sl-SI" sz="1300" kern="1200" dirty="0">
            <a:solidFill>
              <a:schemeClr val="tx1"/>
            </a:solidFill>
          </a:endParaRPr>
        </a:p>
      </dsp:txBody>
      <dsp:txXfrm>
        <a:off x="728559" y="4120138"/>
        <a:ext cx="1766166" cy="1412933"/>
      </dsp:txXfrm>
    </dsp:sp>
    <dsp:sp modelId="{CA9ACBBC-C796-41FB-9C15-7406C1286B06}">
      <dsp:nvSpPr>
        <dsp:cNvPr id="0" name=""/>
        <dsp:cNvSpPr/>
      </dsp:nvSpPr>
      <dsp:spPr>
        <a:xfrm>
          <a:off x="433256" y="1145196"/>
          <a:ext cx="5934319" cy="6144869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/>
            <a:t>                          </a:t>
          </a:r>
          <a:r>
            <a:rPr lang="sl-SI" sz="1100" kern="1200" dirty="0">
              <a:solidFill>
                <a:schemeClr val="tx1"/>
              </a:solidFill>
            </a:rPr>
            <a:t>SAMOZ</a:t>
          </a:r>
          <a:r>
            <a:rPr lang="sl-SI" sz="1200" kern="1200" dirty="0">
              <a:solidFill>
                <a:schemeClr val="tx1"/>
              </a:solidFill>
            </a:rPr>
            <a:t>AVEDANJE:      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   zavedanje občutkov,     prepoznavanje čustev,  povezanosti s telesom, razumevanje čustev in povezav z vedenjem</a:t>
          </a:r>
          <a:r>
            <a:rPr lang="sl-SI" sz="1200" kern="1200" dirty="0" smtClean="0">
              <a:solidFill>
                <a:schemeClr val="tx1"/>
              </a:solidFill>
            </a:rPr>
            <a:t>,                </a:t>
          </a:r>
          <a:r>
            <a:rPr lang="sl-SI" sz="1200" kern="1200" dirty="0">
              <a:solidFill>
                <a:schemeClr val="tx1"/>
              </a:solidFill>
            </a:rPr>
            <a:t>realna </a:t>
          </a:r>
          <a:r>
            <a:rPr lang="sl-SI" sz="1200" kern="1200" dirty="0" err="1">
              <a:solidFill>
                <a:schemeClr val="tx1"/>
              </a:solidFill>
            </a:rPr>
            <a:t>samopresoja</a:t>
          </a:r>
          <a:r>
            <a:rPr lang="sl-SI" sz="1200" kern="1200" dirty="0">
              <a:solidFill>
                <a:schemeClr val="tx1"/>
              </a:solidFill>
            </a:rPr>
            <a:t> in samorefleksija, samozaupanje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7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7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7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700" kern="1200" dirty="0"/>
        </a:p>
      </dsp:txBody>
      <dsp:txXfrm>
        <a:off x="1364379" y="2178119"/>
        <a:ext cx="1907459" cy="1316757"/>
      </dsp:txXfrm>
    </dsp:sp>
    <dsp:sp modelId="{CBFE2CFA-A888-4D1F-BE35-9B14DFCB9B14}">
      <dsp:nvSpPr>
        <dsp:cNvPr id="0" name=""/>
        <dsp:cNvSpPr/>
      </dsp:nvSpPr>
      <dsp:spPr>
        <a:xfrm>
          <a:off x="231398" y="883108"/>
          <a:ext cx="6669044" cy="666904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DD716-2388-4C00-A27F-01D0423D163C}">
      <dsp:nvSpPr>
        <dsp:cNvPr id="0" name=""/>
        <dsp:cNvSpPr/>
      </dsp:nvSpPr>
      <dsp:spPr>
        <a:xfrm>
          <a:off x="293509" y="1041304"/>
          <a:ext cx="6669044" cy="666904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2CA95-23A7-4F56-AB1B-665BEFCEB87F}">
      <dsp:nvSpPr>
        <dsp:cNvPr id="0" name=""/>
        <dsp:cNvSpPr/>
      </dsp:nvSpPr>
      <dsp:spPr>
        <a:xfrm>
          <a:off x="149257" y="1139501"/>
          <a:ext cx="6669044" cy="666904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D4F41-EF3D-4DDA-9687-15C98B26DE99}">
      <dsp:nvSpPr>
        <dsp:cNvPr id="0" name=""/>
        <dsp:cNvSpPr/>
      </dsp:nvSpPr>
      <dsp:spPr>
        <a:xfrm>
          <a:off x="14618" y="1041304"/>
          <a:ext cx="6669044" cy="666904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6E34F-295C-47A5-BDAD-38CB5867F7CB}">
      <dsp:nvSpPr>
        <dsp:cNvPr id="0" name=""/>
        <dsp:cNvSpPr/>
      </dsp:nvSpPr>
      <dsp:spPr>
        <a:xfrm>
          <a:off x="66173" y="882446"/>
          <a:ext cx="6669044" cy="666904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A56F-6269-4F3A-AA4E-791A1EB4D6E3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5432-D38E-41D1-9A23-345AB21F8D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756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Označba mest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>
              <a:latin typeface="Arial" panose="020B0604020202020204" pitchFamily="34" charset="0"/>
            </a:endParaRPr>
          </a:p>
        </p:txBody>
      </p:sp>
      <p:sp>
        <p:nvSpPr>
          <p:cNvPr id="17412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0" indent="-28566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44" indent="-2285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03" indent="-2285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60" indent="-2285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18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876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34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91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B550B-D2B0-4AFF-B660-A5238684BD85}" type="slidenum">
              <a:rPr lang="sl-SI" altLang="sl-SI" smtClean="0"/>
              <a:pPr/>
              <a:t>18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02976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Označba mest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>
              <a:latin typeface="Arial" panose="020B0604020202020204" pitchFamily="34" charset="0"/>
            </a:endParaRPr>
          </a:p>
        </p:txBody>
      </p:sp>
      <p:sp>
        <p:nvSpPr>
          <p:cNvPr id="20484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0" indent="-28566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44" indent="-2285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03" indent="-2285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60" indent="-2285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18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876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34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91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11D5A7-B487-434A-B4DC-EFDC03736BBF}" type="slidenum">
              <a:rPr lang="sl-SI" altLang="sl-SI" smtClean="0"/>
              <a:pPr/>
              <a:t>19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66578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68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420598" y="-12700"/>
            <a:ext cx="1787100" cy="280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9919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2963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7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9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90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1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2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18. 08. 2021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7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zrss.si/strokovne-resitve/digitalna-bralnica/podrobno?publikacija=195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rss.si/zrss/wp-content/uploads/2020-04-17-revija-viz_3-4_2018.pdf" TargetMode="External"/><Relationship Id="rId2" Type="http://schemas.openxmlformats.org/officeDocument/2006/relationships/hyperlink" Target="https://www.zrss.si/stiki-s-prakso/aktualno/varno-spodbudno-ucno-okolj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rss.si/strokovne-resitve/ponudba-resitev/medvrstnisko-nasilje-v-viz" TargetMode="External"/><Relationship Id="rId4" Type="http://schemas.openxmlformats.org/officeDocument/2006/relationships/hyperlink" Target="https://www.zrss.si/digitalnaknjiznica/VIZ-4-5-2015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m/m" TargetMode="External"/><Relationship Id="rId2" Type="http://schemas.openxmlformats.org/officeDocument/2006/relationships/hyperlink" Target="https://www.shutterstock.com/explore/royalty-free-imag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va.com/" TargetMode="External"/><Relationship Id="rId4" Type="http://schemas.openxmlformats.org/officeDocument/2006/relationships/hyperlink" Target="https://www.pexel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83743" y="2794955"/>
            <a:ext cx="6858000" cy="785007"/>
          </a:xfrm>
        </p:spPr>
        <p:txBody>
          <a:bodyPr>
            <a:normAutofit/>
          </a:bodyPr>
          <a:lstStyle/>
          <a:p>
            <a:pPr algn="l"/>
            <a:r>
              <a:rPr lang="sl-SI" sz="2400" b="1" smtClean="0">
                <a:latin typeface="Arial" panose="020B0604020202020204" pitchFamily="34" charset="0"/>
                <a:cs typeface="Arial" panose="020B0604020202020204" pitchFamily="34" charset="0"/>
              </a:rPr>
              <a:t>DOBRI ODNOSI ZA VEČJO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USPEŠNOST IN PSIHIČNO BLAGOSTANJE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 smtClean="0"/>
              <a:t>Zora Rutar Ilc</a:t>
            </a:r>
            <a:endParaRPr lang="sl-SI" sz="1800" dirty="0"/>
          </a:p>
          <a:p>
            <a:pPr algn="l"/>
            <a:r>
              <a:rPr lang="sl-SI" sz="1800" dirty="0" smtClean="0"/>
              <a:t>Zavod Republike Slovenije za šolstvo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/>
              <a:t/>
            </a:r>
            <a:br>
              <a:rPr lang="sl-SI" sz="3600" dirty="0"/>
            </a:br>
            <a:r>
              <a:rPr lang="sl-SI" sz="3100" b="1" dirty="0" smtClean="0"/>
              <a:t>Kako lahko ugotavljamo počutje/klimo?</a:t>
            </a:r>
            <a:r>
              <a:rPr lang="sl-SI" sz="3100" b="1" dirty="0"/>
              <a:t/>
            </a:r>
            <a:br>
              <a:rPr lang="sl-SI" sz="3100" b="1" dirty="0"/>
            </a:br>
            <a:r>
              <a:rPr lang="sl-SI" sz="2700" i="1" dirty="0"/>
              <a:t>Lestvica za klimo: </a:t>
            </a:r>
            <a:r>
              <a:rPr lang="sl-SI" sz="2700" dirty="0"/>
              <a:t>priročnik, 3. zvezek, str. 14</a:t>
            </a:r>
            <a:br>
              <a:rPr lang="sl-SI" sz="2700" dirty="0"/>
            </a:br>
            <a:r>
              <a:rPr lang="sl-SI" sz="4800" dirty="0"/>
              <a:t/>
            </a:r>
            <a:br>
              <a:rPr lang="sl-SI" sz="4800" dirty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9" y="2338251"/>
            <a:ext cx="2249263" cy="18154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16" y="2338252"/>
            <a:ext cx="2612507" cy="181545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2134879"/>
            <a:ext cx="1887035" cy="201883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770709" y="4401957"/>
            <a:ext cx="7818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Možnost uporabe kot </a:t>
            </a:r>
            <a:r>
              <a:rPr lang="sl-SI" sz="2400" dirty="0"/>
              <a:t>izhodišče za pogovore: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s posamezniki in skupino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v kolektivu o učencih in razredih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s starši na GU in RS.</a:t>
            </a:r>
          </a:p>
        </p:txBody>
      </p:sp>
    </p:spTree>
    <p:extLst>
      <p:ext uri="{BB962C8B-B14F-4D97-AF65-F5344CB8AC3E}">
        <p14:creationId xmlns:p14="http://schemas.microsoft.com/office/powerpoint/2010/main" val="34303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5761" y="266700"/>
            <a:ext cx="8516982" cy="106680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l-SI" altLang="sl-SI" sz="2800" b="1" dirty="0">
                <a:cs typeface="Arial" panose="020B0604020202020204" pitchFamily="34" charset="0"/>
              </a:rPr>
              <a:t>Kaj lahko za dobro klimo in počutje naredi </a:t>
            </a:r>
            <a:r>
              <a:rPr lang="sl-SI" altLang="sl-SI" sz="2800" b="1" dirty="0" smtClean="0">
                <a:cs typeface="Arial" panose="020B0604020202020204" pitchFamily="34" charset="0"/>
              </a:rPr>
              <a:t>učitelj?</a:t>
            </a:r>
            <a:r>
              <a:rPr lang="sl-SI" altLang="sl-SI" sz="2800" b="1" dirty="0">
                <a:cs typeface="Arial" panose="020B0604020202020204" pitchFamily="34" charset="0"/>
              </a:rPr>
              <a:t/>
            </a:r>
            <a:br>
              <a:rPr lang="sl-SI" altLang="sl-SI" sz="2800" b="1" dirty="0">
                <a:cs typeface="Arial" panose="020B0604020202020204" pitchFamily="34" charset="0"/>
              </a:rPr>
            </a:br>
            <a:r>
              <a:rPr lang="sl-SI" altLang="sl-SI" sz="2400" dirty="0"/>
              <a:t>Opomnik </a:t>
            </a:r>
            <a:r>
              <a:rPr lang="sl-SI" altLang="sl-SI" sz="2400" i="1" dirty="0"/>
              <a:t>„Vodenje razreda za dobro klimo“: </a:t>
            </a:r>
            <a:r>
              <a:rPr lang="sl-SI" altLang="sl-SI" sz="2400" i="1" dirty="0" smtClean="0"/>
              <a:t>3</a:t>
            </a:r>
            <a:r>
              <a:rPr lang="sl-SI" altLang="sl-SI" sz="2400" i="1" dirty="0"/>
              <a:t>.</a:t>
            </a:r>
            <a:r>
              <a:rPr lang="sl-SI" altLang="sl-SI" sz="2400" dirty="0"/>
              <a:t> </a:t>
            </a:r>
            <a:r>
              <a:rPr lang="sl-SI" altLang="sl-SI" sz="2400" dirty="0" smtClean="0"/>
              <a:t>zvezek, str</a:t>
            </a:r>
            <a:r>
              <a:rPr lang="sl-SI" altLang="sl-SI" sz="2400" dirty="0"/>
              <a:t>. 12</a:t>
            </a:r>
            <a:br>
              <a:rPr lang="sl-SI" altLang="sl-SI" sz="2400" dirty="0"/>
            </a:b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5761" y="1447801"/>
            <a:ext cx="8516981" cy="45592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sl-SI" altLang="sl-SI" dirty="0"/>
              <a:t>SKRB ZA VARNOST, ORIENTACIJO</a:t>
            </a:r>
          </a:p>
          <a:p>
            <a:r>
              <a:rPr lang="sl-SI" altLang="sl-SI" dirty="0"/>
              <a:t>POTRDITEV, SPREJETOST</a:t>
            </a:r>
          </a:p>
          <a:p>
            <a:r>
              <a:rPr lang="sl-SI" altLang="sl-SI" dirty="0"/>
              <a:t>SPOŠTLJIVA IN SPODBUDNA KOMUNIKACIJA</a:t>
            </a:r>
          </a:p>
          <a:p>
            <a:r>
              <a:rPr lang="sl-SI" altLang="sl-SI" dirty="0"/>
              <a:t>PODPORA IN POZITIVNA IN REALISTIČNA PRIČAKOVANJA</a:t>
            </a:r>
          </a:p>
          <a:p>
            <a:r>
              <a:rPr lang="sl-SI" altLang="sl-SI" dirty="0"/>
              <a:t>SPREJEMANJE RAZLIČNOSTI, INDIVIDUALIZACIJA, PERSONALIZACIJA</a:t>
            </a:r>
          </a:p>
          <a:p>
            <a:r>
              <a:rPr lang="sl-SI" altLang="sl-SI" dirty="0"/>
              <a:t>PRAVIČNOST</a:t>
            </a:r>
          </a:p>
          <a:p>
            <a:r>
              <a:rPr lang="sl-SI" altLang="sl-SI" dirty="0"/>
              <a:t>UPRAVLJANJE S KONFLIKTI</a:t>
            </a:r>
          </a:p>
          <a:p>
            <a:r>
              <a:rPr lang="sl-SI" altLang="sl-SI" dirty="0"/>
              <a:t>SKRB ZA PSIHOFIZIČNO BLAGOSTANJE</a:t>
            </a:r>
          </a:p>
          <a:p>
            <a:pPr marL="0" indent="0">
              <a:buNone/>
            </a:pPr>
            <a:endParaRPr lang="sl-SI" altLang="sl-SI" sz="900" dirty="0" smtClean="0"/>
          </a:p>
          <a:p>
            <a:pPr marL="0" indent="0">
              <a:buNone/>
            </a:pPr>
            <a:r>
              <a:rPr lang="sl-SI" altLang="sl-SI" sz="1900" dirty="0" smtClean="0"/>
              <a:t>Prim. tudi: Kakovost </a:t>
            </a:r>
            <a:r>
              <a:rPr lang="sl-SI" altLang="sl-SI" sz="1900" dirty="0"/>
              <a:t>v vrtcih in šolah (http://solazaravnatelje.si/ISBN/978-961-6989-31-2.pdf</a:t>
            </a:r>
            <a:r>
              <a:rPr lang="sl-SI" altLang="sl-SI" sz="1900" dirty="0" smtClean="0"/>
              <a:t>)</a:t>
            </a: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1891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6398" y="117566"/>
            <a:ext cx="7886700" cy="1573123"/>
          </a:xfrm>
        </p:spPr>
        <p:txBody>
          <a:bodyPr>
            <a:normAutofit/>
          </a:bodyPr>
          <a:lstStyle/>
          <a:p>
            <a:r>
              <a:rPr lang="sl-SI" altLang="sl-SI" sz="3600" b="1" dirty="0" smtClean="0"/>
              <a:t>Kako in na kaj delujejo odnosi?</a:t>
            </a:r>
            <a:br>
              <a:rPr lang="sl-SI" altLang="sl-SI" sz="3600" b="1" dirty="0" smtClean="0"/>
            </a:br>
            <a:r>
              <a:rPr lang="sl-SI" altLang="sl-SI" sz="900" b="1" dirty="0"/>
              <a:t/>
            </a:r>
            <a:br>
              <a:rPr lang="sl-SI" altLang="sl-SI" sz="900" b="1" dirty="0"/>
            </a:br>
            <a:r>
              <a:rPr lang="sl-SI" altLang="sl-SI" sz="2800" b="1" dirty="0">
                <a:solidFill>
                  <a:srgbClr val="0070C0"/>
                </a:solidFill>
              </a:rPr>
              <a:t>O</a:t>
            </a:r>
            <a:r>
              <a:rPr lang="sl-SI" altLang="sl-SI" sz="2800" b="1" dirty="0" smtClean="0">
                <a:solidFill>
                  <a:srgbClr val="0070C0"/>
                </a:solidFill>
              </a:rPr>
              <a:t>bčutek </a:t>
            </a:r>
            <a:r>
              <a:rPr lang="sl-SI" altLang="sl-SI" sz="2800" b="1" dirty="0">
                <a:solidFill>
                  <a:srgbClr val="0070C0"/>
                </a:solidFill>
              </a:rPr>
              <a:t>lastne vrednosti in kompetentnosti                    </a:t>
            </a:r>
            <a:br>
              <a:rPr lang="sl-SI" altLang="sl-SI" sz="2800" b="1" dirty="0">
                <a:solidFill>
                  <a:srgbClr val="0070C0"/>
                </a:solidFill>
              </a:rPr>
            </a:br>
            <a:endParaRPr lang="sl-SI" sz="2800" b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8021" y="1397726"/>
            <a:ext cx="8032024" cy="4779237"/>
          </a:xfrm>
        </p:spPr>
        <p:txBody>
          <a:bodyPr>
            <a:normAutofit/>
          </a:bodyPr>
          <a:lstStyle/>
          <a:p>
            <a:r>
              <a:rPr lang="sl-SI" altLang="sl-SI" dirty="0">
                <a:solidFill>
                  <a:srgbClr val="00B050"/>
                </a:solidFill>
              </a:rPr>
              <a:t>KAKO VREDEN IN POMEMBEN SEM KOT OSEBA –</a:t>
            </a:r>
            <a:r>
              <a:rPr lang="sl-SI" altLang="sl-SI" i="1" dirty="0">
                <a:solidFill>
                  <a:srgbClr val="00B050"/>
                </a:solidFill>
              </a:rPr>
              <a:t> </a:t>
            </a:r>
            <a:r>
              <a:rPr lang="sl-SI" altLang="sl-SI" b="1" i="1" dirty="0" smtClean="0">
                <a:solidFill>
                  <a:srgbClr val="0070C0"/>
                </a:solidFill>
              </a:rPr>
              <a:t>„Drugim </a:t>
            </a:r>
            <a:r>
              <a:rPr lang="sl-SI" altLang="sl-SI" b="1" i="1" dirty="0">
                <a:solidFill>
                  <a:srgbClr val="0070C0"/>
                </a:solidFill>
              </a:rPr>
              <a:t>je mar zame!“</a:t>
            </a:r>
            <a:endParaRPr lang="sl-SI" altLang="sl-SI" i="1" dirty="0">
              <a:solidFill>
                <a:srgbClr val="0070C0"/>
              </a:solidFill>
            </a:endParaRPr>
          </a:p>
          <a:p>
            <a:r>
              <a:rPr lang="sl-SI" altLang="sl-SI" dirty="0">
                <a:solidFill>
                  <a:srgbClr val="00B050"/>
                </a:solidFill>
              </a:rPr>
              <a:t>KAJ (ŽE) ZMOREM, KAJ MI USPEVA, KAKO NAPREDUJEM, KAKO SI </a:t>
            </a:r>
            <a:r>
              <a:rPr lang="sl-SI" altLang="sl-SI" dirty="0" smtClean="0">
                <a:solidFill>
                  <a:srgbClr val="00B050"/>
                </a:solidFill>
              </a:rPr>
              <a:t>PRIZADEVAM – </a:t>
            </a:r>
            <a:r>
              <a:rPr lang="sl-SI" altLang="sl-SI" dirty="0" smtClean="0">
                <a:solidFill>
                  <a:srgbClr val="0070C0"/>
                </a:solidFill>
              </a:rPr>
              <a:t>pomen FB/FS</a:t>
            </a:r>
            <a:endParaRPr lang="sl-SI" altLang="sl-SI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altLang="sl-SI" sz="2200" dirty="0" smtClean="0">
                <a:solidFill>
                  <a:srgbClr val="FF0000"/>
                </a:solidFill>
              </a:rPr>
              <a:t>   </a:t>
            </a:r>
            <a:r>
              <a:rPr lang="sl-SI" altLang="sl-SI" sz="2000" dirty="0" smtClean="0">
                <a:solidFill>
                  <a:srgbClr val="FF0000"/>
                </a:solidFill>
              </a:rPr>
              <a:t>Nekritično </a:t>
            </a:r>
            <a:r>
              <a:rPr lang="sl-SI" altLang="sl-SI" sz="2000" dirty="0">
                <a:solidFill>
                  <a:srgbClr val="FF0000"/>
                </a:solidFill>
              </a:rPr>
              <a:t>oboževanje, „potuha“       </a:t>
            </a:r>
            <a:r>
              <a:rPr lang="sl-SI" altLang="sl-SI" sz="2000" dirty="0" smtClean="0">
                <a:solidFill>
                  <a:srgbClr val="FF0000"/>
                </a:solidFill>
              </a:rPr>
              <a:t>     </a:t>
            </a:r>
            <a:r>
              <a:rPr lang="sl-SI" altLang="sl-SI" sz="2000" dirty="0">
                <a:solidFill>
                  <a:srgbClr val="FF0000"/>
                </a:solidFill>
              </a:rPr>
              <a:t>nerealna </a:t>
            </a:r>
            <a:r>
              <a:rPr lang="sl-SI" altLang="sl-SI" sz="2000" dirty="0" smtClean="0">
                <a:solidFill>
                  <a:srgbClr val="FF0000"/>
                </a:solidFill>
              </a:rPr>
              <a:t>samopodoba </a:t>
            </a:r>
            <a:endParaRPr lang="sl-SI" altLang="sl-SI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altLang="sl-SI" sz="2000" dirty="0" smtClean="0">
                <a:solidFill>
                  <a:srgbClr val="FF0000"/>
                </a:solidFill>
              </a:rPr>
              <a:t>   Neusmiljen </a:t>
            </a:r>
            <a:r>
              <a:rPr lang="sl-SI" altLang="sl-SI" sz="2000" dirty="0">
                <a:solidFill>
                  <a:srgbClr val="FF0000"/>
                </a:solidFill>
              </a:rPr>
              <a:t>pritisk </a:t>
            </a:r>
            <a:r>
              <a:rPr lang="sl-SI" altLang="sl-SI" sz="2000" dirty="0" smtClean="0">
                <a:solidFill>
                  <a:srgbClr val="FF0000"/>
                </a:solidFill>
              </a:rPr>
              <a:t>          </a:t>
            </a:r>
            <a:r>
              <a:rPr lang="sl-SI" altLang="sl-SI" sz="2000" dirty="0">
                <a:solidFill>
                  <a:srgbClr val="FF0000"/>
                </a:solidFill>
              </a:rPr>
              <a:t>občutki </a:t>
            </a:r>
            <a:r>
              <a:rPr lang="sl-SI" altLang="sl-SI" sz="2000" dirty="0" err="1">
                <a:solidFill>
                  <a:srgbClr val="FF0000"/>
                </a:solidFill>
              </a:rPr>
              <a:t>nekompetentosti</a:t>
            </a:r>
            <a:r>
              <a:rPr lang="sl-SI" altLang="sl-SI" sz="2000" dirty="0">
                <a:solidFill>
                  <a:srgbClr val="FF0000"/>
                </a:solidFill>
              </a:rPr>
              <a:t>, nizko </a:t>
            </a:r>
            <a:r>
              <a:rPr lang="sl-SI" altLang="sl-SI" sz="2000" dirty="0" smtClean="0">
                <a:solidFill>
                  <a:srgbClr val="FF0000"/>
                </a:solidFill>
              </a:rPr>
              <a:t>samozaupanje</a:t>
            </a:r>
          </a:p>
          <a:p>
            <a:pPr marL="0" indent="0">
              <a:buNone/>
            </a:pPr>
            <a:r>
              <a:rPr lang="sl-SI" altLang="sl-SI" sz="2000" dirty="0">
                <a:solidFill>
                  <a:srgbClr val="FF0000"/>
                </a:solidFill>
              </a:rPr>
              <a:t> </a:t>
            </a:r>
            <a:r>
              <a:rPr lang="sl-SI" altLang="sl-SI" sz="2000" dirty="0" smtClean="0">
                <a:solidFill>
                  <a:srgbClr val="FF0000"/>
                </a:solidFill>
              </a:rPr>
              <a:t>  </a:t>
            </a:r>
            <a:r>
              <a:rPr lang="sl-SI" altLang="sl-SI" sz="2000" dirty="0">
                <a:solidFill>
                  <a:srgbClr val="FF0000"/>
                </a:solidFill>
              </a:rPr>
              <a:t>I</a:t>
            </a:r>
            <a:r>
              <a:rPr lang="sl-SI" altLang="sl-SI" sz="2000" dirty="0" smtClean="0">
                <a:solidFill>
                  <a:srgbClr val="FF0000"/>
                </a:solidFill>
              </a:rPr>
              <a:t>gnoranca in zanemarjanje ali pa agresija</a:t>
            </a:r>
            <a:endParaRPr lang="sl-SI" altLang="sl-SI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altLang="sl-SI" sz="1000" dirty="0"/>
          </a:p>
          <a:p>
            <a:pPr marL="0" indent="0">
              <a:buNone/>
            </a:pPr>
            <a:r>
              <a:rPr lang="sl-SI" altLang="sl-SI" dirty="0" smtClean="0"/>
              <a:t>  </a:t>
            </a:r>
            <a:endParaRPr lang="sl-SI" dirty="0"/>
          </a:p>
        </p:txBody>
      </p:sp>
      <p:pic>
        <p:nvPicPr>
          <p:cNvPr id="11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56" y="4400265"/>
            <a:ext cx="2605916" cy="17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7" y="4400265"/>
            <a:ext cx="3286817" cy="1871864"/>
          </a:xfrm>
          <a:prstGeom prst="rect">
            <a:avLst/>
          </a:prstGeom>
        </p:spPr>
      </p:pic>
      <p:sp>
        <p:nvSpPr>
          <p:cNvPr id="13" name="Desna puščica 12"/>
          <p:cNvSpPr/>
          <p:nvPr/>
        </p:nvSpPr>
        <p:spPr>
          <a:xfrm>
            <a:off x="4278901" y="3214050"/>
            <a:ext cx="470263" cy="249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Desna puščica 13"/>
          <p:cNvSpPr/>
          <p:nvPr/>
        </p:nvSpPr>
        <p:spPr>
          <a:xfrm>
            <a:off x="2681214" y="3716597"/>
            <a:ext cx="470263" cy="232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04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996" y="0"/>
            <a:ext cx="8886305" cy="466683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+mn-lt"/>
              </a:rPr>
              <a:t> </a:t>
            </a:r>
            <a:r>
              <a:rPr lang="sl-SI" sz="2400" dirty="0" smtClean="0">
                <a:latin typeface="+mn-lt"/>
              </a:rPr>
              <a:t> Pasti in posledice skrajnosti</a:t>
            </a:r>
            <a:endParaRPr lang="sl-SI" sz="24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4813" y="639946"/>
            <a:ext cx="3125588" cy="74982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2000" dirty="0" smtClean="0"/>
              <a:t>  </a:t>
            </a:r>
            <a:r>
              <a:rPr lang="sl-SI" sz="2300" b="1" dirty="0" smtClean="0">
                <a:solidFill>
                  <a:srgbClr val="FF0000"/>
                </a:solidFill>
              </a:rPr>
              <a:t>POVELIČEVANJE IN POPUSTLJIVOST</a:t>
            </a:r>
          </a:p>
          <a:p>
            <a:pPr marL="0" indent="0">
              <a:buNone/>
            </a:pPr>
            <a:endParaRPr lang="sl-SI" sz="1300" dirty="0" smtClean="0"/>
          </a:p>
          <a:p>
            <a:r>
              <a:rPr lang="sl-SI" sz="2900" dirty="0" smtClean="0"/>
              <a:t>Poveličevanje in zaščitništvo</a:t>
            </a:r>
          </a:p>
          <a:p>
            <a:r>
              <a:rPr lang="sl-SI" sz="2900" dirty="0" smtClean="0"/>
              <a:t>Spregledovanje napak in pomanjkljivosti, zmanjševanje njihove pomembnosti</a:t>
            </a:r>
          </a:p>
          <a:p>
            <a:r>
              <a:rPr lang="sl-SI" sz="2900" dirty="0" smtClean="0"/>
              <a:t>Odvezovanje od odgovornosti, popustljivost</a:t>
            </a:r>
          </a:p>
          <a:p>
            <a:r>
              <a:rPr lang="sl-SI" sz="2900" dirty="0" smtClean="0"/>
              <a:t>Nekritična pričakovanja brez spodbujanja prizadevanja ali upoštevanja sposobnosti </a:t>
            </a:r>
          </a:p>
          <a:p>
            <a:r>
              <a:rPr lang="sl-SI" sz="2900" dirty="0" smtClean="0"/>
              <a:t>„Potuha“ namesto ustrezno odmerjenih zahtev in podpore</a:t>
            </a:r>
          </a:p>
          <a:p>
            <a:endParaRPr lang="sl-SI" sz="2300" dirty="0" smtClean="0"/>
          </a:p>
          <a:p>
            <a:endParaRPr lang="sl-SI" sz="2300" dirty="0" smtClean="0"/>
          </a:p>
          <a:p>
            <a:endParaRPr lang="sl-SI" sz="2300" dirty="0" smtClean="0"/>
          </a:p>
          <a:p>
            <a:pPr marL="0" indent="0">
              <a:buNone/>
            </a:pPr>
            <a:r>
              <a:rPr lang="sl-SI" sz="3200" dirty="0" smtClean="0"/>
              <a:t>Narcisoidnost, razvajenost, odsotnost zdrave samokritičnosti, pripisovanje krivde in odgovornosti drugim, socialna neobčutljivost, neodgovornost, nesamostojnost, lagodnost</a:t>
            </a:r>
          </a:p>
          <a:p>
            <a:endParaRPr lang="sl-SI" sz="20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03246" y="387359"/>
            <a:ext cx="3023418" cy="66535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2000" dirty="0" smtClean="0"/>
              <a:t> </a:t>
            </a:r>
            <a:r>
              <a:rPr lang="sl-SI" sz="2500" b="1" dirty="0" smtClean="0">
                <a:solidFill>
                  <a:srgbClr val="FF0000"/>
                </a:solidFill>
              </a:rPr>
              <a:t>IGNORANCA, ZANIČEVANJE, AGRESIJA</a:t>
            </a:r>
          </a:p>
          <a:p>
            <a:pPr marL="0" indent="0">
              <a:buNone/>
            </a:pPr>
            <a:endParaRPr lang="sl-SI" sz="1300" b="1" dirty="0" smtClean="0">
              <a:solidFill>
                <a:srgbClr val="FF0000"/>
              </a:solidFill>
            </a:endParaRPr>
          </a:p>
          <a:p>
            <a:r>
              <a:rPr lang="sl-SI" sz="3300" dirty="0" smtClean="0"/>
              <a:t>Ignoranca, omalovaževanje, zaničevanje, zmerjanje, žaljenje </a:t>
            </a:r>
          </a:p>
          <a:p>
            <a:r>
              <a:rPr lang="sl-SI" sz="3300" dirty="0"/>
              <a:t>P</a:t>
            </a:r>
            <a:r>
              <a:rPr lang="sl-SI" sz="3300" dirty="0" smtClean="0"/>
              <a:t>otenciranje napak, pomanjkljivosti, fokus samo nanje, enačenje z vrednostjo osebe</a:t>
            </a:r>
          </a:p>
          <a:p>
            <a:r>
              <a:rPr lang="sl-SI" sz="3300" dirty="0" smtClean="0"/>
              <a:t>Obsojanje, obtoževanje, agresija</a:t>
            </a:r>
          </a:p>
          <a:p>
            <a:r>
              <a:rPr lang="sl-SI" sz="3300" dirty="0" smtClean="0"/>
              <a:t>Prenizka pričakovanja, </a:t>
            </a:r>
            <a:r>
              <a:rPr lang="sl-SI" sz="3300" dirty="0" err="1" smtClean="0"/>
              <a:t>podcenitev</a:t>
            </a:r>
            <a:r>
              <a:rPr lang="sl-SI" sz="3300" dirty="0" smtClean="0"/>
              <a:t> prizadevanj ali sposobnosti</a:t>
            </a:r>
          </a:p>
          <a:p>
            <a:pPr marL="0" indent="0">
              <a:buNone/>
            </a:pPr>
            <a:endParaRPr lang="sl-SI" sz="2300" dirty="0" smtClean="0"/>
          </a:p>
          <a:p>
            <a:pPr marL="0" indent="0">
              <a:buNone/>
            </a:pPr>
            <a:endParaRPr lang="sl-SI" sz="2300" dirty="0" smtClean="0"/>
          </a:p>
          <a:p>
            <a:pPr marL="0" indent="0">
              <a:buNone/>
            </a:pPr>
            <a:endParaRPr lang="sl-SI" sz="2300" dirty="0" smtClean="0"/>
          </a:p>
          <a:p>
            <a:pPr marL="0" indent="0">
              <a:buNone/>
            </a:pPr>
            <a:endParaRPr lang="sl-SI" sz="2300" dirty="0" smtClean="0"/>
          </a:p>
          <a:p>
            <a:pPr marL="0" indent="0">
              <a:buNone/>
            </a:pPr>
            <a:endParaRPr lang="sl-SI" sz="2300" dirty="0" smtClean="0"/>
          </a:p>
          <a:p>
            <a:pPr marL="0" indent="0">
              <a:buNone/>
            </a:pPr>
            <a:r>
              <a:rPr lang="sl-SI" sz="3200" dirty="0" smtClean="0"/>
              <a:t>Odsotnost samospoštovanja, nezaupanje v svoje zmožnosti, občutki krivde, iskanje potrditev s strani 2. ali pa neustrezne oblike uveljavljanja, premajhna pričakovanja do sebe in premajhna odgovornost</a:t>
            </a:r>
          </a:p>
        </p:txBody>
      </p:sp>
      <p:sp>
        <p:nvSpPr>
          <p:cNvPr id="5" name="Puščica dol 4"/>
          <p:cNvSpPr/>
          <p:nvPr/>
        </p:nvSpPr>
        <p:spPr>
          <a:xfrm>
            <a:off x="1169880" y="3766332"/>
            <a:ext cx="479323" cy="521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 dol 6"/>
          <p:cNvSpPr/>
          <p:nvPr/>
        </p:nvSpPr>
        <p:spPr>
          <a:xfrm>
            <a:off x="7235632" y="4126086"/>
            <a:ext cx="479323" cy="521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200401" y="387359"/>
            <a:ext cx="2900675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sl-SI" sz="1400" b="1" dirty="0" smtClean="0">
                <a:solidFill>
                  <a:srgbClr val="FF0000"/>
                </a:solidFill>
              </a:rPr>
              <a:t>PREVELIK PRITISK</a:t>
            </a:r>
            <a:endParaRPr lang="sl-SI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Ambicije, perfekcionizem</a:t>
            </a:r>
          </a:p>
          <a:p>
            <a:endParaRPr lang="sl-SI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Strah pred napakami, sporočanje, da niso OK, zaskrbljenost, zbujanje občutkov </a:t>
            </a:r>
            <a:r>
              <a:rPr lang="sl-SI" dirty="0" err="1" smtClean="0"/>
              <a:t>nekompetent</a:t>
            </a:r>
            <a:r>
              <a:rPr lang="sl-SI" dirty="0"/>
              <a:t>.</a:t>
            </a:r>
            <a:endParaRPr lang="sl-SI" dirty="0" smtClean="0"/>
          </a:p>
          <a:p>
            <a:endParaRPr lang="sl-SI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Obsojanje</a:t>
            </a:r>
            <a:r>
              <a:rPr lang="sl-SI" dirty="0"/>
              <a:t>, obtoževanje, zbujanje občutkov krivde, </a:t>
            </a:r>
            <a:r>
              <a:rPr lang="sl-SI" dirty="0" smtClean="0"/>
              <a:t>  </a:t>
            </a:r>
          </a:p>
          <a:p>
            <a:r>
              <a:rPr lang="sl-SI" dirty="0" smtClean="0"/>
              <a:t>              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Pretirana </a:t>
            </a:r>
            <a:r>
              <a:rPr lang="sl-SI" dirty="0"/>
              <a:t>pričakovanja in </a:t>
            </a:r>
            <a:r>
              <a:rPr lang="sl-SI" dirty="0" smtClean="0"/>
              <a:t>storilnostni pritisk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b="1" dirty="0" smtClean="0">
              <a:latin typeface="+mj-lt"/>
            </a:endParaRPr>
          </a:p>
          <a:p>
            <a:r>
              <a:rPr lang="sl-SI" sz="1400" b="1" dirty="0" smtClean="0">
                <a:latin typeface="+mj-lt"/>
              </a:rPr>
              <a:t>                      </a:t>
            </a:r>
            <a:endParaRPr lang="sl-SI" sz="1400" b="1" dirty="0">
              <a:latin typeface="+mj-lt"/>
            </a:endParaRPr>
          </a:p>
          <a:p>
            <a:endParaRPr lang="sl-SI" sz="1400" b="1" dirty="0">
              <a:latin typeface="+mj-lt"/>
            </a:endParaRPr>
          </a:p>
          <a:p>
            <a:endParaRPr lang="sl-SI" dirty="0" smtClean="0"/>
          </a:p>
          <a:p>
            <a:r>
              <a:rPr lang="sl-SI" dirty="0" smtClean="0"/>
              <a:t>Nizko samospoštovanje, </a:t>
            </a:r>
            <a:r>
              <a:rPr lang="sl-SI" dirty="0"/>
              <a:t>nezaupanje v svoje zmožnosti, občutki krivde, </a:t>
            </a:r>
            <a:r>
              <a:rPr lang="sl-SI" dirty="0" smtClean="0"/>
              <a:t>perfekcionizem, iskanje </a:t>
            </a:r>
            <a:r>
              <a:rPr lang="sl-SI" dirty="0"/>
              <a:t>potrditev s strani 2., preobremenjenost in izgorelost, zaskrbljenost, pretirana odgovornost </a:t>
            </a:r>
            <a:endParaRPr lang="sl-SI" dirty="0" smtClean="0"/>
          </a:p>
          <a:p>
            <a:endParaRPr lang="sl-SI" sz="1400" b="1" dirty="0">
              <a:latin typeface="+mj-lt"/>
            </a:endParaRPr>
          </a:p>
          <a:p>
            <a:endParaRPr lang="sl-SI" sz="1400" b="1" dirty="0" smtClean="0">
              <a:latin typeface="+mj-lt"/>
            </a:endParaRPr>
          </a:p>
          <a:p>
            <a:endParaRPr lang="sl-SI" sz="1400" b="1" dirty="0">
              <a:latin typeface="+mj-lt"/>
            </a:endParaRPr>
          </a:p>
          <a:p>
            <a:endParaRPr lang="sl-SI" sz="1400" b="1" dirty="0" smtClean="0">
              <a:latin typeface="+mj-lt"/>
            </a:endParaRPr>
          </a:p>
          <a:p>
            <a:endParaRPr lang="sl-SI" sz="1400" b="1" dirty="0">
              <a:latin typeface="+mj-lt"/>
            </a:endParaRPr>
          </a:p>
          <a:p>
            <a:endParaRPr lang="sl-SI" sz="1400" b="1" dirty="0" smtClean="0">
              <a:latin typeface="+mj-lt"/>
            </a:endParaRPr>
          </a:p>
          <a:p>
            <a:endParaRPr lang="sl-SI" sz="1400" b="1" dirty="0">
              <a:latin typeface="+mj-lt"/>
            </a:endParaRPr>
          </a:p>
          <a:p>
            <a:endParaRPr lang="sl-SI" sz="1400" b="1" dirty="0">
              <a:latin typeface="+mj-lt"/>
            </a:endParaRPr>
          </a:p>
        </p:txBody>
      </p:sp>
      <p:sp>
        <p:nvSpPr>
          <p:cNvPr id="8" name="Puščica dol 7"/>
          <p:cNvSpPr/>
          <p:nvPr/>
        </p:nvSpPr>
        <p:spPr>
          <a:xfrm>
            <a:off x="4220656" y="4128449"/>
            <a:ext cx="479323" cy="521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81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534" y="61070"/>
            <a:ext cx="9715500" cy="574271"/>
          </a:xfrm>
        </p:spPr>
        <p:txBody>
          <a:bodyPr>
            <a:normAutofit/>
          </a:bodyPr>
          <a:lstStyle/>
          <a:p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vzgojni tipi staršev in učinki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sl-SI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Bondy</a:t>
            </a:r>
            <a:r>
              <a:rPr lang="sl-SI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in Ross</a:t>
            </a:r>
            <a:r>
              <a:rPr lang="sl-SI" sz="1100" dirty="0" smtClean="0"/>
              <a:t>, </a:t>
            </a:r>
            <a:r>
              <a:rPr lang="sl-SI" sz="1100" dirty="0" err="1" smtClean="0"/>
              <a:t>Bowlby</a:t>
            </a:r>
            <a:r>
              <a:rPr lang="sl-SI" sz="1100" dirty="0" smtClean="0"/>
              <a:t> </a:t>
            </a:r>
            <a:r>
              <a:rPr lang="sl-SI" sz="1100" dirty="0" err="1" smtClean="0"/>
              <a:t>idr</a:t>
            </a:r>
            <a:r>
              <a:rPr lang="sl-SI" sz="1100" dirty="0" smtClean="0"/>
              <a:t> … izpeljala Rutar Ilc, Zavod RS za šolstvo, 2020) </a:t>
            </a:r>
            <a:endParaRPr lang="sl-S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49325" y="662781"/>
            <a:ext cx="8978900" cy="55141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400" dirty="0"/>
          </a:p>
        </p:txBody>
      </p:sp>
      <p:sp>
        <p:nvSpPr>
          <p:cNvPr id="7" name="Pravokotnik 6"/>
          <p:cNvSpPr/>
          <p:nvPr/>
        </p:nvSpPr>
        <p:spPr>
          <a:xfrm>
            <a:off x="209007" y="779700"/>
            <a:ext cx="8660674" cy="607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4346652" y="1015049"/>
            <a:ext cx="45085" cy="539115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otnik 9"/>
          <p:cNvSpPr>
            <a:spLocks noChangeArrowheads="1"/>
          </p:cNvSpPr>
          <p:nvPr/>
        </p:nvSpPr>
        <p:spPr bwMode="auto">
          <a:xfrm>
            <a:off x="354958" y="812634"/>
            <a:ext cx="3737882" cy="2621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l-SI" altLang="sl-SI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SPODBUDNO ODLOČEN (»WARM DEMANDER«)     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prizadeva za dober stik in zaupanje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zraža toplino/naklonjenost skozi </a:t>
            </a: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ne)verbalne znake: nasmeh, dotik, spodbuden ton in dobrodušen humor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l-SI" altLang="sl-SI" sz="1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azumevajoč, 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spoštljiv, podporen na vseh področjih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zanima za</a:t>
            </a:r>
            <a:r>
              <a:rPr kumimoji="0" lang="sl-SI" altLang="sl-S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pomembne osebe in dogodke svojega</a:t>
            </a:r>
            <a:r>
              <a:rPr kumimoji="0" lang="sl-SI" altLang="sl-S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otroka</a:t>
            </a:r>
            <a:endParaRPr lang="sl-SI" altLang="sl-SI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zraža visoka pričakovanja in ponuja ustrezno dozo podpore 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l-SI" altLang="sl-SI" sz="1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podbuja </a:t>
            </a:r>
            <a:r>
              <a:rPr lang="sl-SI" altLang="sl-SI" sz="1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potreben napor oz. zavzetost pri učenju in pomaga </a:t>
            </a:r>
            <a:r>
              <a:rPr lang="sl-SI" altLang="sl-SI" sz="1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krepiti psihično </a:t>
            </a:r>
            <a:r>
              <a:rPr lang="sl-SI" altLang="sl-SI" sz="1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odpornost in zdravo </a:t>
            </a:r>
            <a:r>
              <a:rPr lang="sl-SI" altLang="sl-SI" sz="1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asertivnost</a:t>
            </a:r>
            <a:r>
              <a:rPr lang="sl-SI" altLang="sl-SI" sz="1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sl-SI" altLang="sl-SI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podbuja potreben napor oz. zavzetost pri učenju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oživljen kot skrben,  osebno zavzet, dobronameren, potrpežljiv, naklonjen in spodbuden</a:t>
            </a: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l-SI" altLang="sl-SI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Občutek lastne vrednosti, samospoštovanje, zaupanje v lastne zmožnosti, osebnostna čvrstost, odločnost, odgovornost, samouravnavanje, </a:t>
            </a: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učna zavzetost, realna</a:t>
            </a:r>
            <a:r>
              <a:rPr kumimoji="0" lang="sl-SI" altLang="sl-SI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pričakovanja, spoštljivost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Pravokotnik 14"/>
          <p:cNvSpPr>
            <a:spLocks noChangeArrowheads="1"/>
          </p:cNvSpPr>
          <p:nvPr/>
        </p:nvSpPr>
        <p:spPr bwMode="auto">
          <a:xfrm>
            <a:off x="365760" y="3810006"/>
            <a:ext cx="3720100" cy="266904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altLang="sl-SI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l-SI" altLang="sl-SI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altLang="sl-SI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l-SI" altLang="sl-SI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SENTIMENTALIST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Ščiti pred vsakršno preizkušnjo in neuspehom</a:t>
            </a:r>
            <a:endParaRPr lang="sl-SI" altLang="sl-SI" sz="10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šče izgovore za neuspeh in premajhna prizadevanja, popustljiv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Preveč podpira ali pa znižuje zahtevnost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spodbuja potrebne</a:t>
            </a:r>
            <a:r>
              <a:rPr kumimoji="0" lang="sl-SI" altLang="sl-S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zavzetosti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Dopušča vedenje , ki ni v korist, preveč popustljiv.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1000" dirty="0" smtClean="0"/>
              <a:t>Daje „potuho“ </a:t>
            </a:r>
            <a:r>
              <a:rPr lang="sl-SI" sz="1000" dirty="0"/>
              <a:t>namesto ustrezno odmerjenih </a:t>
            </a:r>
            <a:r>
              <a:rPr lang="sl-SI" sz="1000" dirty="0" smtClean="0"/>
              <a:t>zahtev, </a:t>
            </a:r>
            <a:r>
              <a:rPr lang="sl-SI" sz="1000" dirty="0"/>
              <a:t>podpore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000" dirty="0" smtClean="0"/>
              <a:t>Neutemeljeno </a:t>
            </a:r>
            <a:r>
              <a:rPr lang="sl-SI" sz="1000" dirty="0"/>
              <a:t>pretirano poveličevanje in zaščitništvo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000" dirty="0"/>
              <a:t>Spregledovanje napak in pomanjkljivosti, zmanjševanje njihove pomembnosti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000" dirty="0"/>
              <a:t>Odvezovanje od odgovornosti, nekritična </a:t>
            </a:r>
            <a:r>
              <a:rPr lang="sl-SI" sz="1000" dirty="0" smtClean="0"/>
              <a:t>popustljivost</a:t>
            </a:r>
          </a:p>
          <a:p>
            <a:r>
              <a:rPr lang="sl-SI" sz="1000" dirty="0" smtClean="0"/>
              <a:t>Doživljen kot tak, da se ga da manipulirati in izkoriščati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000" dirty="0" smtClean="0"/>
          </a:p>
          <a:p>
            <a:r>
              <a:rPr lang="sl-SI" sz="1000" b="1" dirty="0" smtClean="0"/>
              <a:t>Narcisoidnost</a:t>
            </a:r>
            <a:r>
              <a:rPr lang="sl-SI" sz="1000" b="1" dirty="0"/>
              <a:t>, razvajenost, odsotnost zdrave samokritičnosti, pripisovanje krivde in odgovornosti drugim, socialna neobčutljivost, neodgovornost, nesamostojnost, lagodnost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000" dirty="0"/>
          </a:p>
          <a:p>
            <a:r>
              <a:rPr lang="sl-SI" sz="1000" dirty="0" smtClean="0"/>
              <a:t>  </a:t>
            </a:r>
            <a:endParaRPr lang="sl-SI" sz="10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avokotnik 15"/>
          <p:cNvSpPr>
            <a:spLocks noChangeArrowheads="1"/>
          </p:cNvSpPr>
          <p:nvPr/>
        </p:nvSpPr>
        <p:spPr bwMode="auto">
          <a:xfrm>
            <a:off x="4668249" y="3892800"/>
            <a:ext cx="3992424" cy="258625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1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sl-SI" sz="1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sl-SI" sz="10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sl-SI" sz="1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1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IGNORANT ALI AGRESIVNEŽ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nudi podpore, ni skrben, ne nudi topline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Ignorira otroka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1000" dirty="0" smtClean="0"/>
              <a:t>Ali pa omalovažuje, zaničuje, zmerja, žali, nadira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1000" dirty="0" smtClean="0"/>
              <a:t>Ignorira tudi neuspeh in vedenjska odstopanja ali pa nanje reagira agresivno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1000" dirty="0" smtClean="0"/>
              <a:t>Potencira napake, </a:t>
            </a:r>
            <a:r>
              <a:rPr lang="sl-SI" sz="1000" dirty="0"/>
              <a:t>pomanjkljivosti, fokus samo nanje, enačenje z vrednostjo </a:t>
            </a:r>
            <a:r>
              <a:rPr lang="sl-SI" sz="1000" dirty="0" smtClean="0"/>
              <a:t>osebe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1000" dirty="0" smtClean="0"/>
              <a:t>Napada, obsoja, obtožuje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1000" dirty="0" smtClean="0"/>
              <a:t>Ima nerealna - prenizka ali previsoka pričakovanja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sz="1000" dirty="0" smtClean="0"/>
              <a:t>Doživljen kot nezainteresiran, hladen ali kaznovalen in oster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l-SI" sz="1000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l-SI" sz="10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1000" b="1" dirty="0" err="1" smtClean="0"/>
              <a:t>Nesamospoštovanje</a:t>
            </a:r>
            <a:r>
              <a:rPr lang="sl-SI" sz="1000" b="1" dirty="0" smtClean="0"/>
              <a:t>, </a:t>
            </a:r>
            <a:r>
              <a:rPr lang="sl-SI" sz="1000" b="1" dirty="0"/>
              <a:t>nezaupanje v svoje zmožnosti, občutki krivde, iskanje potrditev s strani 2. ali pa neustrezne oblike uveljavljanja, premajhna pričakovanja do sebe in premajhna odgovornost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sz="1000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l-SI" sz="10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Pravokotnik 16"/>
          <p:cNvSpPr>
            <a:spLocks noChangeArrowheads="1"/>
          </p:cNvSpPr>
          <p:nvPr/>
        </p:nvSpPr>
        <p:spPr bwMode="auto">
          <a:xfrm>
            <a:off x="4683520" y="812029"/>
            <a:ext cx="3977153" cy="266439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STORILNOSTNI AMBICIOZNEŽ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močan interes za otrokove vidne dosežke, ne</a:t>
            </a:r>
            <a:r>
              <a:rPr kumimoji="0" lang="sl-SI" altLang="sl-S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 za njegovo </a:t>
            </a: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psihično blagostanje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 absolutne dosežke, ne pa procesa in napredka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visoke standarde, ambicije</a:t>
            </a:r>
            <a:r>
              <a:rPr kumimoji="0" lang="sl-SI" altLang="sl-S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zastopa</a:t>
            </a:r>
            <a:r>
              <a:rPr kumimoji="0" lang="sl-SI" altLang="sl-SI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000" dirty="0" smtClean="0"/>
              <a:t>perfekcionizem</a:t>
            </a:r>
            <a:endParaRPr lang="sl-SI" sz="10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1000" dirty="0"/>
              <a:t>S</a:t>
            </a:r>
            <a:r>
              <a:rPr lang="sl-SI" sz="1000" dirty="0" smtClean="0"/>
              <a:t>vari pred </a:t>
            </a:r>
            <a:r>
              <a:rPr lang="sl-SI" sz="1000" dirty="0"/>
              <a:t>napakami, </a:t>
            </a:r>
            <a:r>
              <a:rPr lang="sl-SI" sz="1000" dirty="0" smtClean="0"/>
              <a:t>sporoča, </a:t>
            </a:r>
            <a:r>
              <a:rPr lang="sl-SI" sz="1000" dirty="0"/>
              <a:t>da niso </a:t>
            </a:r>
            <a:r>
              <a:rPr lang="sl-SI" sz="1000" dirty="0" smtClean="0"/>
              <a:t>OK,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1000" dirty="0"/>
              <a:t>Z</a:t>
            </a:r>
            <a:r>
              <a:rPr lang="sl-SI" sz="1000" dirty="0" smtClean="0"/>
              <a:t>askrbljen, zbuja občutke negotovosti in nekompetentnosti</a:t>
            </a:r>
            <a:endParaRPr 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1000" dirty="0"/>
              <a:t>N</a:t>
            </a:r>
            <a:r>
              <a:rPr lang="sl-SI" sz="1000" dirty="0" smtClean="0"/>
              <a:t>eizprosen </a:t>
            </a:r>
            <a:r>
              <a:rPr lang="sl-SI" sz="1000" dirty="0"/>
              <a:t>storilnostni pritisk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1000" dirty="0"/>
              <a:t>V</a:t>
            </a:r>
            <a:r>
              <a:rPr lang="sl-SI" sz="1000" dirty="0" smtClean="0"/>
              <a:t>siljuje preveč pomoči, izčrpava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1000" dirty="0"/>
              <a:t>O</a:t>
            </a:r>
            <a:r>
              <a:rPr lang="sl-SI" sz="1000" dirty="0" smtClean="0"/>
              <a:t>b neuspehu obsoja, zbuja občutke krivde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sz="1000" dirty="0" smtClean="0"/>
              <a:t>Doživljen kot zahteven, skrben, kaznovalen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sz="1000" b="1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1100" b="1" dirty="0"/>
              <a:t>Nizko samospoštovanje, nezaupanje v svoje zmožnosti, občutki krivde, perfekcionizem, iskanje potrditev s strani 2., </a:t>
            </a:r>
            <a:r>
              <a:rPr lang="sl-SI" sz="1100" b="1" dirty="0" smtClean="0"/>
              <a:t>preobremenjenost, </a:t>
            </a:r>
            <a:r>
              <a:rPr lang="sl-SI" sz="1100" b="1" dirty="0"/>
              <a:t>izgorelost, zaskrbljenost, </a:t>
            </a:r>
            <a:r>
              <a:rPr lang="sl-SI" sz="1100" b="1" dirty="0" err="1" smtClean="0"/>
              <a:t>pretir</a:t>
            </a:r>
            <a:r>
              <a:rPr lang="sl-SI" sz="1100" b="1" dirty="0" smtClean="0"/>
              <a:t> </a:t>
            </a:r>
            <a:r>
              <a:rPr lang="sl-SI" sz="1100" b="1" dirty="0"/>
              <a:t>odgovornost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Zaobljeni pravokotnik 4"/>
          <p:cNvSpPr>
            <a:spLocks noChangeArrowheads="1"/>
          </p:cNvSpPr>
          <p:nvPr/>
        </p:nvSpPr>
        <p:spPr bwMode="auto">
          <a:xfrm>
            <a:off x="3542665" y="561809"/>
            <a:ext cx="1447800" cy="250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 ZAHTEVANJE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Zaobljeni pravokotnik 6"/>
          <p:cNvSpPr>
            <a:spLocks noChangeArrowheads="1"/>
          </p:cNvSpPr>
          <p:nvPr/>
        </p:nvSpPr>
        <p:spPr bwMode="auto">
          <a:xfrm>
            <a:off x="0" y="3381715"/>
            <a:ext cx="1244600" cy="307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OSEBNA </a:t>
            </a:r>
            <a:r>
              <a:rPr lang="sl-SI" altLang="sl-SI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ZAVZETOST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Zaobljeni pravokotnik 7"/>
          <p:cNvSpPr>
            <a:spLocks noChangeArrowheads="1"/>
          </p:cNvSpPr>
          <p:nvPr/>
        </p:nvSpPr>
        <p:spPr bwMode="auto">
          <a:xfrm>
            <a:off x="7436613" y="3396513"/>
            <a:ext cx="1154112" cy="4587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IGNORIRANJE</a:t>
            </a:r>
            <a:r>
              <a:rPr kumimoji="0" lang="sl-SI" altLang="sl-SI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POTREB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Zaobljeni pravokotnik 8"/>
          <p:cNvSpPr>
            <a:spLocks noChangeArrowheads="1"/>
          </p:cNvSpPr>
          <p:nvPr/>
        </p:nvSpPr>
        <p:spPr bwMode="auto">
          <a:xfrm>
            <a:off x="3399790" y="6479055"/>
            <a:ext cx="1590675" cy="307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PASIVNA TOLERANCA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Raven puščični povezovalnik 17"/>
          <p:cNvCxnSpPr/>
          <p:nvPr/>
        </p:nvCxnSpPr>
        <p:spPr>
          <a:xfrm flipV="1">
            <a:off x="2643504" y="3679530"/>
            <a:ext cx="3103245" cy="101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949325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949325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49325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0" name="Puščica dol 19"/>
          <p:cNvSpPr/>
          <p:nvPr/>
        </p:nvSpPr>
        <p:spPr>
          <a:xfrm>
            <a:off x="1701644" y="2706820"/>
            <a:ext cx="238414" cy="259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uščica dol 20"/>
          <p:cNvSpPr/>
          <p:nvPr/>
        </p:nvSpPr>
        <p:spPr>
          <a:xfrm>
            <a:off x="1985485" y="5803365"/>
            <a:ext cx="238414" cy="259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uščica dol 30"/>
          <p:cNvSpPr/>
          <p:nvPr/>
        </p:nvSpPr>
        <p:spPr>
          <a:xfrm>
            <a:off x="6757217" y="2573259"/>
            <a:ext cx="238414" cy="267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uščica dol 31"/>
          <p:cNvSpPr/>
          <p:nvPr/>
        </p:nvSpPr>
        <p:spPr>
          <a:xfrm>
            <a:off x="6440361" y="5704168"/>
            <a:ext cx="238414" cy="259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4850" y="60730"/>
            <a:ext cx="9715500" cy="574271"/>
          </a:xfrm>
        </p:spPr>
        <p:txBody>
          <a:bodyPr>
            <a:normAutofit fontScale="90000"/>
          </a:bodyPr>
          <a:lstStyle/>
          <a:p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Spodbudna odločnost (</a:t>
            </a:r>
            <a:r>
              <a:rPr lang="sl-SI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demander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l-S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Bondy</a:t>
            </a:r>
            <a:r>
              <a:rPr lang="sl-S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Ross</a:t>
            </a:r>
            <a:r>
              <a:rPr lang="sl-SI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 smtClean="0"/>
              <a:t>2008</a:t>
            </a:r>
            <a:r>
              <a:rPr lang="sl-SI" sz="1100" dirty="0" smtClean="0"/>
              <a:t>), T</a:t>
            </a:r>
            <a:r>
              <a:rPr lang="en-US" sz="1100" dirty="0" smtClean="0"/>
              <a:t>he </a:t>
            </a:r>
            <a:r>
              <a:rPr lang="en-US" sz="1100" dirty="0"/>
              <a:t>Positive </a:t>
            </a:r>
            <a:r>
              <a:rPr lang="en-US" sz="1100" dirty="0" smtClean="0"/>
              <a:t>Classroom</a:t>
            </a:r>
            <a:r>
              <a:rPr lang="sl-SI" sz="1100" dirty="0" smtClean="0"/>
              <a:t>, 66/1, str.</a:t>
            </a:r>
            <a:r>
              <a:rPr lang="en-US" sz="1100" dirty="0" smtClean="0"/>
              <a:t> </a:t>
            </a:r>
            <a:r>
              <a:rPr lang="en-US" sz="1100" dirty="0"/>
              <a:t>54-58</a:t>
            </a:r>
            <a:br>
              <a:rPr lang="en-US" sz="1100" dirty="0"/>
            </a:br>
            <a:r>
              <a:rPr lang="sl-SI" sz="1100" dirty="0" smtClean="0"/>
              <a:t>Prevod in priredba Rutar Ilc, Zavod RS za šolstvo </a:t>
            </a:r>
            <a:endParaRPr lang="sl-S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49325" y="662781"/>
            <a:ext cx="8978900" cy="55141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400" dirty="0"/>
          </a:p>
        </p:txBody>
      </p:sp>
      <p:sp>
        <p:nvSpPr>
          <p:cNvPr id="7" name="Pravokotnik 6"/>
          <p:cNvSpPr/>
          <p:nvPr/>
        </p:nvSpPr>
        <p:spPr>
          <a:xfrm>
            <a:off x="382385" y="779700"/>
            <a:ext cx="7506393" cy="607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4195128" y="1015049"/>
            <a:ext cx="45085" cy="539115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otnik 9"/>
          <p:cNvSpPr>
            <a:spLocks noChangeArrowheads="1"/>
          </p:cNvSpPr>
          <p:nvPr/>
        </p:nvSpPr>
        <p:spPr bwMode="auto">
          <a:xfrm>
            <a:off x="917576" y="890588"/>
            <a:ext cx="3083878" cy="2625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SPODBUDNO ODLOČEN,</a:t>
            </a:r>
            <a:r>
              <a:rPr kumimoji="0" lang="sl-SI" altLang="sl-SI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VKLJUČUJOČ</a:t>
            </a: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prizadeva za dober stik in zaupanje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zraža naklonjenost skozi </a:t>
            </a: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ne)verbalne znake: nasmeh, spodbuden ton in dobrohoten humor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zraža spoštljivo zanimanje za učence oz. za pomembne osebe in dogodke v njihovem življenju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 spodbuditi vključenost in zavzetost učencev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ompetenten v stroki, didaktiki in organizaciji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zraža visoka pričakovanja in ponuja emocionalno in učno podporo oz. oporo (»</a:t>
            </a:r>
            <a:r>
              <a:rPr kumimoji="0" lang="sl-SI" altLang="sl-SI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scaffold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«)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podbuja potreben napor oz. zavzetost pri učenju in pomaga krepiti odpornost</a:t>
            </a:r>
            <a:r>
              <a:rPr kumimoji="0" lang="sl-SI" altLang="sl-S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zdravo </a:t>
            </a:r>
            <a:r>
              <a:rPr kumimoji="0" lang="sl-SI" altLang="sl-SI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asertivnost</a:t>
            </a:r>
            <a:r>
              <a:rPr kumimoji="0" lang="sl-SI" altLang="sl-S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altLang="sl-SI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oživljen kot skrben,  osebno zavzet, dobronameren, potrpežljiv, pošten, naklonjen in spodbuden.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Pravokotnik 14"/>
          <p:cNvSpPr>
            <a:spLocks noChangeArrowheads="1"/>
          </p:cNvSpPr>
          <p:nvPr/>
        </p:nvSpPr>
        <p:spPr bwMode="auto">
          <a:xfrm>
            <a:off x="834484" y="3839129"/>
            <a:ext cx="3171097" cy="263992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SENTIMENTALIST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zraža toplino/naklonjenost skozi (ne)verbalne znake: nasmeh, dotik, spodbuden ton in dobrodušen humor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zraža spoštljivo zanimanje za</a:t>
            </a:r>
            <a:r>
              <a:rPr kumimoji="0" lang="sl-SI" altLang="sl-S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učence …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šče izgovore za neuspeh in premajhna prizadevanja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»usmiljenja« ima nižja pričakovanja do tistih, ki so pod pritiskom ali šibki , skuša ščitit pred neuspehom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preveč podpira ali pa znižuje zahtevnost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spodbuja potrebnega napredka pri učencih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opušča vedenje , ki jim ni v korist, preveč popustljiv.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altLang="sl-SI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Učenc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ga imajo radi, </a:t>
            </a: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izkoriščajo pa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njegovo popustljivost.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avokotnik 15"/>
          <p:cNvSpPr>
            <a:spLocks noChangeArrowheads="1"/>
          </p:cNvSpPr>
          <p:nvPr/>
        </p:nvSpPr>
        <p:spPr bwMode="auto">
          <a:xfrm>
            <a:off x="4401182" y="3918926"/>
            <a:ext cx="3060321" cy="248727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ELITIST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pozoren na stik in razvijanje odnosov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distanco do</a:t>
            </a:r>
            <a:r>
              <a:rPr kumimoji="0" lang="sl-SI" altLang="sl-S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učencev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mu niso blizu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nižja pričakovanja do šibkih.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oučevanje osredotoča na uspešne in neodvisne, ne posveča pozornosti pomoči potrebnim.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edkulturne in </a:t>
            </a: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razlike, ki izvirajo iz zunanjih okoliščin, pripisuje intelektualni nižjim zmožnostim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katerim zato zbuja občutek, da so izključeni iz intelektualnih aktivnosti skupine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olerira </a:t>
            </a: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samostoj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in uspešne učence, da počnejo aktivnosti, nepovezane s poukom, dokler ne motijo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altLang="sl-SI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Učenci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 doživljajo kot hladnega in neskrbnega,</a:t>
            </a:r>
            <a:r>
              <a:rPr kumimoji="0" lang="sl-SI" altLang="sl-SI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protekcijo do najbolj uspešnih.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Pravokotnik 16"/>
          <p:cNvSpPr>
            <a:spLocks noChangeArrowheads="1"/>
          </p:cNvSpPr>
          <p:nvPr/>
        </p:nvSpPr>
        <p:spPr bwMode="auto">
          <a:xfrm>
            <a:off x="4401183" y="890588"/>
            <a:ext cx="3060320" cy="25810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TEHNOKRAT 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pozoren na stik in razvijanje odnosov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močan interes za </a:t>
            </a: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stroko oz.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teme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visoke standarde in pričakuje, da bodo doseženi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elo strokovno kompetenten.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sl-SI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oljši pri spodbujanju učenja neodvisnih otrok, manj pri spodbujanju tistih, ki potrebujejo pomoč.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altLang="sl-SI" sz="1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1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Doživljan kot za stroko zavzet, a distanciran.</a:t>
            </a: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Zaobljeni pravokotnik 4"/>
          <p:cNvSpPr>
            <a:spLocks noChangeArrowheads="1"/>
          </p:cNvSpPr>
          <p:nvPr/>
        </p:nvSpPr>
        <p:spPr bwMode="auto">
          <a:xfrm>
            <a:off x="3542665" y="561809"/>
            <a:ext cx="1447800" cy="250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 ZAHTEVANJE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Zaobljeni pravokotnik 6"/>
          <p:cNvSpPr>
            <a:spLocks noChangeArrowheads="1"/>
          </p:cNvSpPr>
          <p:nvPr/>
        </p:nvSpPr>
        <p:spPr bwMode="auto">
          <a:xfrm>
            <a:off x="0" y="3381375"/>
            <a:ext cx="1244600" cy="307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OSEBNA TOPLINA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Zaobljeni pravokotnik 7"/>
          <p:cNvSpPr>
            <a:spLocks noChangeArrowheads="1"/>
          </p:cNvSpPr>
          <p:nvPr/>
        </p:nvSpPr>
        <p:spPr bwMode="auto">
          <a:xfrm>
            <a:off x="7384011" y="3396513"/>
            <a:ext cx="1154112" cy="4587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PROFESIONALNA RAZDALJA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Zaobljeni pravokotnik 8"/>
          <p:cNvSpPr>
            <a:spLocks noChangeArrowheads="1"/>
          </p:cNvSpPr>
          <p:nvPr/>
        </p:nvSpPr>
        <p:spPr bwMode="auto">
          <a:xfrm>
            <a:off x="3399790" y="6479055"/>
            <a:ext cx="1590675" cy="307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PASIVNA TOLERANCA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Raven puščični povezovalnik 17"/>
          <p:cNvCxnSpPr/>
          <p:nvPr/>
        </p:nvCxnSpPr>
        <p:spPr>
          <a:xfrm flipV="1">
            <a:off x="2475389" y="3679530"/>
            <a:ext cx="3103245" cy="101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949325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949325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49325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83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629" y="365126"/>
            <a:ext cx="9013371" cy="967285"/>
          </a:xfrm>
        </p:spPr>
        <p:txBody>
          <a:bodyPr>
            <a:noAutofit/>
          </a:bodyPr>
          <a:lstStyle/>
          <a:p>
            <a:r>
              <a:rPr lang="sl-SI" sz="3600" b="1" dirty="0"/>
              <a:t> </a:t>
            </a:r>
            <a:r>
              <a:rPr lang="sl-SI" sz="3600" b="1" dirty="0" smtClean="0"/>
              <a:t>   Kdaj torej „smemo“ </a:t>
            </a:r>
            <a:r>
              <a:rPr lang="sl-SI" sz="3600" b="1" dirty="0"/>
              <a:t>biti </a:t>
            </a:r>
            <a:r>
              <a:rPr lang="sl-SI" sz="3600" b="1" dirty="0" smtClean="0"/>
              <a:t>prijazni? </a:t>
            </a:r>
            <a:r>
              <a:rPr lang="sl-SI" sz="3600" dirty="0"/>
              <a:t/>
            </a:r>
            <a:br>
              <a:rPr lang="sl-SI" sz="3600" dirty="0"/>
            </a:b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3509" y="1332411"/>
            <a:ext cx="8543108" cy="484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sz="2400" dirty="0" smtClean="0"/>
              <a:t>Ko gre naklonjenost, spodbudnost, zanimanje, odzivnost, spoštljivost, skupaj s pozitivnimi pričakovanji in stopnjevano oporo.</a:t>
            </a:r>
            <a:endParaRPr lang="sl-SI" altLang="sl-SI" sz="2400" dirty="0"/>
          </a:p>
          <a:p>
            <a:pPr marL="0" indent="0">
              <a:buNone/>
            </a:pPr>
            <a:endParaRPr lang="sl-SI" altLang="sl-SI" sz="8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altLang="sl-SI" sz="2400" b="1" dirty="0" smtClean="0">
                <a:solidFill>
                  <a:srgbClr val="0070C0"/>
                </a:solidFill>
              </a:rPr>
              <a:t>„Prijaznost“ DA, če je učitelj hkrati odločen                                                          in </a:t>
            </a:r>
            <a:r>
              <a:rPr lang="sl-SI" altLang="sl-SI" sz="2400" b="1" dirty="0">
                <a:solidFill>
                  <a:srgbClr val="0070C0"/>
                </a:solidFill>
              </a:rPr>
              <a:t>zna postaviti </a:t>
            </a:r>
            <a:r>
              <a:rPr lang="sl-SI" altLang="sl-SI" sz="2400" b="1" dirty="0" smtClean="0">
                <a:solidFill>
                  <a:srgbClr val="0070C0"/>
                </a:solidFill>
              </a:rPr>
              <a:t>meje in pričakovanja                                                                   in pri tem ustrezno podpreti! </a:t>
            </a:r>
            <a:endParaRPr lang="sl-SI" altLang="sl-SI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altLang="sl-SI" sz="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altLang="sl-SI" sz="2400" b="1" dirty="0" smtClean="0">
                <a:solidFill>
                  <a:srgbClr val="0070C0"/>
                </a:solidFill>
              </a:rPr>
              <a:t>Ne da se izsiliti „rad imeti vse“, zadošča:</a:t>
            </a:r>
          </a:p>
          <a:p>
            <a:pPr marL="0" indent="0">
              <a:buNone/>
            </a:pPr>
            <a:r>
              <a:rPr lang="sl-SI" altLang="sl-SI" sz="2400" b="1" dirty="0" smtClean="0">
                <a:solidFill>
                  <a:srgbClr val="00B0F0"/>
                </a:solidFill>
              </a:rPr>
              <a:t> </a:t>
            </a:r>
            <a:r>
              <a:rPr lang="sl-SI" altLang="sl-SI" b="1" dirty="0" smtClean="0">
                <a:solidFill>
                  <a:srgbClr val="0070C0"/>
                </a:solidFill>
              </a:rPr>
              <a:t>SPODBUDNA ODLOČNOST, PODPORNA ZAHTEVNOST                </a:t>
            </a:r>
            <a:r>
              <a:rPr lang="sl-SI" altLang="sl-SI" dirty="0" smtClean="0">
                <a:solidFill>
                  <a:srgbClr val="0070C0"/>
                </a:solidFill>
              </a:rPr>
              <a:t>(</a:t>
            </a:r>
            <a:r>
              <a:rPr lang="sl-SI" altLang="sl-SI" dirty="0" err="1" smtClean="0">
                <a:solidFill>
                  <a:srgbClr val="0070C0"/>
                </a:solidFill>
              </a:rPr>
              <a:t>Warm</a:t>
            </a:r>
            <a:r>
              <a:rPr lang="sl-SI" altLang="sl-SI" dirty="0" smtClean="0">
                <a:solidFill>
                  <a:srgbClr val="0070C0"/>
                </a:solidFill>
              </a:rPr>
              <a:t> </a:t>
            </a:r>
            <a:r>
              <a:rPr lang="sl-SI" altLang="sl-SI" dirty="0" err="1">
                <a:solidFill>
                  <a:srgbClr val="0070C0"/>
                </a:solidFill>
              </a:rPr>
              <a:t>Demander</a:t>
            </a:r>
            <a:r>
              <a:rPr lang="sl-SI" altLang="sl-SI" dirty="0">
                <a:solidFill>
                  <a:srgbClr val="0070C0"/>
                </a:solidFill>
              </a:rPr>
              <a:t>)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42" y="2148235"/>
            <a:ext cx="2142308" cy="16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260624"/>
            <a:ext cx="7886700" cy="1084851"/>
          </a:xfrm>
        </p:spPr>
        <p:txBody>
          <a:bodyPr/>
          <a:lstStyle/>
          <a:p>
            <a:r>
              <a:rPr lang="sl-SI" sz="3600" b="1" dirty="0" smtClean="0"/>
              <a:t>Kako s tem krepimo </a:t>
            </a:r>
            <a:r>
              <a:rPr lang="sl-SI" sz="3600" b="1" dirty="0"/>
              <a:t>občutek „zmorem“?</a:t>
            </a:r>
            <a:br>
              <a:rPr lang="sl-SI" sz="3600" b="1" dirty="0"/>
            </a:b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0135" y="927463"/>
            <a:ext cx="8074848" cy="552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„Spodbudno zahteven“ odnos oz. vključujoč pristop gradi na:</a:t>
            </a:r>
            <a:endParaRPr lang="sl-SI" sz="2400" dirty="0"/>
          </a:p>
          <a:p>
            <a:pPr marL="0" indent="0">
              <a:buNone/>
            </a:pPr>
            <a:endParaRPr lang="sl-SI" sz="800" dirty="0"/>
          </a:p>
          <a:p>
            <a:pPr marL="342900" indent="-342900"/>
            <a:r>
              <a:rPr lang="sl-SI" sz="2400" dirty="0" smtClean="0">
                <a:solidFill>
                  <a:srgbClr val="0070C0"/>
                </a:solidFill>
              </a:rPr>
              <a:t>kompetentnosti</a:t>
            </a:r>
            <a:r>
              <a:rPr lang="sl-SI" sz="2400" dirty="0" smtClean="0"/>
              <a:t> </a:t>
            </a:r>
            <a:r>
              <a:rPr lang="sl-SI" sz="2400" dirty="0"/>
              <a:t>(povratna info z usmerjeno pohvalo</a:t>
            </a:r>
            <a:r>
              <a:rPr lang="sl-SI" altLang="sl-SI" sz="2400" dirty="0"/>
              <a:t>,                  </a:t>
            </a:r>
            <a:r>
              <a:rPr lang="sl-SI" altLang="sl-SI" sz="2400" dirty="0" smtClean="0"/>
              <a:t>spodbude, pozitivna </a:t>
            </a:r>
            <a:r>
              <a:rPr lang="sl-SI" altLang="sl-SI" sz="2400" dirty="0"/>
              <a:t>realna </a:t>
            </a:r>
            <a:r>
              <a:rPr lang="sl-SI" altLang="sl-SI" sz="2400" dirty="0" smtClean="0"/>
              <a:t>pričakovanja s podporo)</a:t>
            </a:r>
            <a:endParaRPr lang="sl-SI" altLang="sl-SI" sz="2400" dirty="0"/>
          </a:p>
          <a:p>
            <a:pPr marL="0" indent="0">
              <a:buNone/>
            </a:pPr>
            <a:endParaRPr lang="sl-SI" altLang="sl-SI" sz="800" dirty="0"/>
          </a:p>
          <a:p>
            <a:pPr marL="342900" indent="-342900"/>
            <a:r>
              <a:rPr lang="sl-SI" sz="2400" dirty="0" smtClean="0">
                <a:solidFill>
                  <a:srgbClr val="0070C0"/>
                </a:solidFill>
              </a:rPr>
              <a:t>samouravnavanju in avtonomiji </a:t>
            </a:r>
            <a:r>
              <a:rPr lang="sl-SI" sz="2400" dirty="0" smtClean="0"/>
              <a:t>(možnost </a:t>
            </a:r>
            <a:r>
              <a:rPr lang="sl-SI" sz="2400" dirty="0"/>
              <a:t>izbire</a:t>
            </a:r>
            <a:r>
              <a:rPr lang="sl-SI" sz="2400" dirty="0" smtClean="0"/>
              <a:t>,                          in prispevanje, prevzemanje odgovornosti)   </a:t>
            </a:r>
            <a:endParaRPr lang="sl-SI" sz="2400" dirty="0"/>
          </a:p>
          <a:p>
            <a:endParaRPr lang="sl-SI" sz="800" dirty="0"/>
          </a:p>
          <a:p>
            <a:pPr marL="342900" indent="-342900"/>
            <a:r>
              <a:rPr lang="sl-SI" sz="2400" dirty="0" smtClean="0">
                <a:solidFill>
                  <a:srgbClr val="0070C0"/>
                </a:solidFill>
              </a:rPr>
              <a:t>sprejetosti in povezanosti</a:t>
            </a:r>
            <a:r>
              <a:rPr lang="sl-SI" sz="2400" dirty="0" smtClean="0"/>
              <a:t> </a:t>
            </a:r>
            <a:r>
              <a:rPr lang="sl-SI" sz="2400" dirty="0"/>
              <a:t>(socialna opora, toplo okolje </a:t>
            </a:r>
            <a:r>
              <a:rPr lang="sl-SI" sz="2400" dirty="0" smtClean="0"/>
              <a:t>-                                      “mar mu </a:t>
            </a:r>
            <a:r>
              <a:rPr lang="sl-SI" sz="2400" dirty="0"/>
              <a:t>je </a:t>
            </a:r>
            <a:r>
              <a:rPr lang="sl-SI" sz="2400" dirty="0" smtClean="0"/>
              <a:t>zame</a:t>
            </a:r>
            <a:r>
              <a:rPr lang="sl-SI" sz="2400" dirty="0"/>
              <a:t>“, </a:t>
            </a:r>
            <a:r>
              <a:rPr lang="sl-SI" sz="2400" dirty="0" err="1"/>
              <a:t>sodelovalnost</a:t>
            </a:r>
            <a:r>
              <a:rPr lang="sl-SI" sz="2400" dirty="0"/>
              <a:t>, druženje). </a:t>
            </a:r>
            <a:endParaRPr lang="sl-SI" sz="2400" dirty="0" smtClean="0"/>
          </a:p>
          <a:p>
            <a:pPr marL="0" indent="0">
              <a:buNone/>
            </a:pPr>
            <a:endParaRPr lang="sl-SI" sz="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rgbClr val="0070C0"/>
                </a:solidFill>
              </a:rPr>
              <a:t>NE RAZVAJANJE/POMEHKUŽENJE, AMPAK VZGAJANJE K SAMOURAVNAVANJU IN SAMOSTOJNOSTI!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0070C0"/>
                </a:solidFill>
              </a:rPr>
              <a:t>S stopnjevano (p)o(d)poro in FB krepimo spoprijemanje z izzivi.</a:t>
            </a:r>
            <a:endParaRPr lang="sl-SI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1600" dirty="0" smtClean="0"/>
              <a:t>Didaktični pristop, ki je v skladu s tem, je FORMATIVNO SPREMLJANJE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14" y="1470479"/>
            <a:ext cx="1403076" cy="10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09" y="2867461"/>
            <a:ext cx="2364281" cy="6842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14" y="3551690"/>
            <a:ext cx="1452327" cy="11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-74815" y="-315913"/>
            <a:ext cx="9360131" cy="1223963"/>
          </a:xfrm>
        </p:spPr>
        <p:txBody>
          <a:bodyPr/>
          <a:lstStyle/>
          <a:p>
            <a:r>
              <a:rPr lang="sl-SI" altLang="sl-SI" sz="2400" dirty="0" smtClean="0"/>
              <a:t> </a:t>
            </a:r>
            <a:r>
              <a:rPr lang="sl-SI" altLang="sl-SI" sz="2800" b="1" dirty="0" smtClean="0">
                <a:latin typeface="+mn-lt"/>
              </a:rPr>
              <a:t>Vodenje razreda za dobro vključenost / zavzetost 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509451"/>
          <a:ext cx="9144000" cy="7339403"/>
        </p:xfrm>
        <a:graphic>
          <a:graphicData uri="http://schemas.openxmlformats.org/drawingml/2006/table">
            <a:tbl>
              <a:tblPr/>
              <a:tblGrid>
                <a:gridCol w="5225143">
                  <a:extLst>
                    <a:ext uri="{9D8B030D-6E8A-4147-A177-3AD203B41FA5}">
                      <a16:colId xmlns:a16="http://schemas.microsoft.com/office/drawing/2014/main" val="1129662471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1347314436"/>
                    </a:ext>
                  </a:extLst>
                </a:gridCol>
              </a:tblGrid>
              <a:tr h="7339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alt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UČNI PROCES, DIDAKTIKA                           </a:t>
                      </a: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Zanimive in osmišljene dejavnosti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Aktivna vloga       </a:t>
                      </a:r>
                      <a:r>
                        <a:rPr kumimoji="0" lang="sl-SI" alt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Konstruktivne povratne informacije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KOMUNIKACIJA, ODNOS</a:t>
                      </a:r>
                    </a:p>
                    <a:p>
                      <a:r>
                        <a:rPr lang="sl-SI" altLang="sl-SI" sz="1600" dirty="0" smtClean="0"/>
                        <a:t>  varnost, orientacija</a:t>
                      </a:r>
                    </a:p>
                    <a:p>
                      <a:r>
                        <a:rPr lang="sl-SI" altLang="sl-SI" sz="1600" dirty="0" smtClean="0"/>
                        <a:t>  potrditev, sprejetost</a:t>
                      </a:r>
                    </a:p>
                    <a:p>
                      <a:r>
                        <a:rPr lang="sl-SI" altLang="sl-SI" sz="1600" dirty="0" smtClean="0"/>
                        <a:t>  spoštljiva in spodbudna komunikacija</a:t>
                      </a:r>
                    </a:p>
                    <a:p>
                      <a:r>
                        <a:rPr lang="sl-SI" altLang="sl-SI" sz="1600" dirty="0" smtClean="0"/>
                        <a:t>  podpora in pozitivna pričakovanja</a:t>
                      </a:r>
                    </a:p>
                    <a:p>
                      <a:r>
                        <a:rPr lang="sl-SI" altLang="sl-SI" sz="1600" dirty="0" smtClean="0"/>
                        <a:t>  pravičnost</a:t>
                      </a:r>
                    </a:p>
                    <a:p>
                      <a:r>
                        <a:rPr lang="sl-SI" altLang="sl-SI" sz="1600" dirty="0" smtClean="0"/>
                        <a:t>  upravljanje s konflikti</a:t>
                      </a:r>
                    </a:p>
                    <a:p>
                      <a:r>
                        <a:rPr lang="sl-SI" altLang="sl-SI" sz="1600" dirty="0" smtClean="0"/>
                        <a:t>  skrb za psihofizično blagostanje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VODENJE RAZREDA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Učinkovita organizacija dela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Jasna navodila, postopki, rutine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Smiselna, jasna pravila, meje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Spremljanje, spodbudna odločnost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Ukrepanje v primeru odstopanj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l-SI" sz="2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l-SI" sz="2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sl-SI" alt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55877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78" y="3640720"/>
            <a:ext cx="3531405" cy="33164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78" y="675818"/>
            <a:ext cx="3531405" cy="28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-21590" y="-130628"/>
            <a:ext cx="9109075" cy="123462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altLang="sl-SI" sz="2800" b="1" dirty="0" smtClean="0">
                <a:latin typeface="+mn-lt"/>
              </a:rPr>
              <a:t>Vodenje razreda za dobro vključenost (disciplino)</a:t>
            </a:r>
            <a:br>
              <a:rPr lang="sl-SI" altLang="sl-SI" sz="2800" b="1" dirty="0" smtClean="0">
                <a:latin typeface="+mn-lt"/>
              </a:rPr>
            </a:br>
            <a:r>
              <a:rPr lang="sl-SI" altLang="sl-SI" sz="2400" b="1" dirty="0" smtClean="0">
                <a:latin typeface="+mn-lt"/>
              </a:rPr>
              <a:t> </a:t>
            </a:r>
            <a:r>
              <a:rPr lang="sl-SI" altLang="sl-SI" sz="2400" b="1" dirty="0" smtClean="0"/>
              <a:t>(3. zvez., str. 22)</a:t>
            </a:r>
            <a:r>
              <a:rPr lang="sl-SI" altLang="sl-SI" sz="2400" b="1" dirty="0" smtClean="0">
                <a:latin typeface="+mn-lt"/>
              </a:rPr>
              <a:t>  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-56515" y="1047001"/>
          <a:ext cx="9104811" cy="6601302"/>
        </p:xfrm>
        <a:graphic>
          <a:graphicData uri="http://schemas.openxmlformats.org/drawingml/2006/table">
            <a:tbl>
              <a:tblPr/>
              <a:tblGrid>
                <a:gridCol w="9104811">
                  <a:extLst>
                    <a:ext uri="{9D8B030D-6E8A-4147-A177-3AD203B41FA5}">
                      <a16:colId xmlns:a16="http://schemas.microsoft.com/office/drawing/2014/main" val="843208680"/>
                    </a:ext>
                  </a:extLst>
                </a:gridCol>
              </a:tblGrid>
              <a:tr h="6601302"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Strategija vstopa v učilnico/sprejem.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Nastop („spodbudna odločnost“).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Umirjanje, pridobivanje pozornosti.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Učinkovita priprava na dejavnosti.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Ureditev prostora, sedežnega reda za varnost, učinkovito učenje in vodenje.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Smiselna umestitev aktivnih in sodelovalnih oblik, obvladovanje le-teh.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Razumljivo pojasnjevanje pomembnih informacij, navodil, postopkov.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Obvladovanje tekočih prehodov ter premikov.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Sooblikovanje smiselnih pravil, vidnih.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Spremljanje vseh, dogajanja, pozornost na učno in vzgojno zahtevne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Prilagajanje načinov vključevanja.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Premišljena uporaba signalov (očesni stik, približevanje, ne-verbalno).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2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0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130629"/>
            <a:ext cx="7692390" cy="1325563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Zavajajoče </a:t>
            </a:r>
            <a:r>
              <a:rPr lang="sl-SI" sz="3600" b="1" dirty="0" smtClean="0"/>
              <a:t>dileme in miti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7383" y="1306286"/>
            <a:ext cx="8673737" cy="5131934"/>
          </a:xfrm>
        </p:spPr>
        <p:txBody>
          <a:bodyPr>
            <a:normAutofit/>
          </a:bodyPr>
          <a:lstStyle/>
          <a:p>
            <a:r>
              <a:rPr lang="sl-SI" sz="2400" dirty="0" smtClean="0"/>
              <a:t>Ali naj si prizadevamo za dobro počutje ali znanje?</a:t>
            </a:r>
          </a:p>
          <a:p>
            <a:r>
              <a:rPr lang="sl-SI" sz="2400" dirty="0" smtClean="0"/>
              <a:t>Ali dober odnos vodi v razvajanje/mehkužnost ali krepi odpornost?</a:t>
            </a:r>
          </a:p>
          <a:p>
            <a:r>
              <a:rPr lang="sl-SI" sz="2400" dirty="0" smtClean="0"/>
              <a:t>Ali je dober stik trepljanje in smehljanje?</a:t>
            </a:r>
          </a:p>
          <a:p>
            <a:r>
              <a:rPr lang="sl-SI" sz="2400" dirty="0"/>
              <a:t>Ali moramo imeti radi vse otroke?</a:t>
            </a:r>
          </a:p>
          <a:p>
            <a:r>
              <a:rPr lang="sl-SI" sz="2400" dirty="0" smtClean="0"/>
              <a:t>Ali naj bo učenje igra ali napor?</a:t>
            </a:r>
          </a:p>
          <a:p>
            <a:r>
              <a:rPr lang="sl-SI" sz="2400" dirty="0" smtClean="0"/>
              <a:t>Ali naj bomo prijazni ali strogi?</a:t>
            </a:r>
          </a:p>
          <a:p>
            <a:r>
              <a:rPr lang="sl-SI" sz="2400" dirty="0" smtClean="0"/>
              <a:t>Ali je lahko dobra samopodoba škodljiva?</a:t>
            </a:r>
          </a:p>
          <a:p>
            <a:r>
              <a:rPr lang="sl-SI" sz="2400" dirty="0" smtClean="0"/>
              <a:t>Ali razumevanje vedenja pomeni odobravanje</a:t>
            </a:r>
            <a:r>
              <a:rPr lang="sl-SI" sz="2400" dirty="0" smtClean="0"/>
              <a:t>?</a:t>
            </a:r>
          </a:p>
          <a:p>
            <a:r>
              <a:rPr lang="sl-SI" sz="2400" dirty="0" smtClean="0"/>
              <a:t>Ali je direktnost iskrenost?</a:t>
            </a:r>
            <a:endParaRPr lang="sl-SI" sz="2400" dirty="0" smtClean="0"/>
          </a:p>
          <a:p>
            <a:r>
              <a:rPr lang="sl-SI" sz="2400" dirty="0" smtClean="0"/>
              <a:t>Ali je čustveno opismenjevanje </a:t>
            </a:r>
            <a:r>
              <a:rPr lang="sl-SI" sz="2400" dirty="0" err="1" smtClean="0"/>
              <a:t>razčustvovanost</a:t>
            </a:r>
            <a:r>
              <a:rPr lang="sl-SI" sz="2400" dirty="0" smtClean="0"/>
              <a:t>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63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>
          <a:xfrm>
            <a:off x="0" y="13063"/>
            <a:ext cx="9144000" cy="91439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altLang="sl-SI" sz="2800" b="1" dirty="0" smtClean="0">
                <a:latin typeface="+mn-lt"/>
              </a:rPr>
              <a:t>Stopnjevanje signalov  </a:t>
            </a:r>
            <a:r>
              <a:rPr lang="sl-SI" altLang="sl-SI" sz="2400" b="1" dirty="0">
                <a:latin typeface="+mn-lt"/>
              </a:rPr>
              <a:t/>
            </a:r>
            <a:br>
              <a:rPr lang="sl-SI" altLang="sl-SI" sz="2400" b="1" dirty="0">
                <a:latin typeface="+mn-lt"/>
              </a:rPr>
            </a:br>
            <a:r>
              <a:rPr lang="sl-SI" altLang="sl-SI" sz="2400" b="1" dirty="0" smtClean="0">
                <a:latin typeface="+mn-lt"/>
              </a:rPr>
              <a:t>O</a:t>
            </a:r>
            <a:r>
              <a:rPr lang="sl-SI" altLang="sl-SI" sz="2000" b="1" dirty="0" smtClean="0">
                <a:latin typeface="+mn-lt"/>
              </a:rPr>
              <a:t>pomnik za dobro disciplino, 3. zvezek, str. 22, 23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927462"/>
            <a:ext cx="9144000" cy="5930537"/>
          </a:xfrm>
          <a:solidFill>
            <a:srgbClr val="CCFF99"/>
          </a:solidFill>
        </p:spPr>
        <p:txBody>
          <a:bodyPr>
            <a:normAutofit/>
          </a:bodyPr>
          <a:lstStyle/>
          <a:p>
            <a:pPr>
              <a:defRPr/>
            </a:pPr>
            <a:endParaRPr lang="sl-SI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(Ne)besedni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signali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pokažem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, da sem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opazil, spomnim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dogovore.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l-SI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Uporaba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premora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preneham s svojo aktivnostjo. </a:t>
            </a:r>
          </a:p>
          <a:p>
            <a:pPr>
              <a:defRPr/>
            </a:pPr>
            <a:endParaRPr lang="sl-SI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Okrepljeni neverbalni signali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stopnjujem kontakt, npr. približevanje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l-SI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Razjasnjevanje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zastavim vprašanja.</a:t>
            </a:r>
          </a:p>
          <a:p>
            <a:pPr>
              <a:defRPr/>
            </a:pPr>
            <a:endParaRPr lang="sl-SI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Sklicevanje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na odgovornost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sklicevanju na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pravila dam možnost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lahko spremeni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vedenje; podam predloge in navodila. </a:t>
            </a:r>
          </a:p>
          <a:p>
            <a:pPr>
              <a:defRPr/>
            </a:pPr>
            <a:endParaRPr lang="sl-SI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Napoved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posledic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odločno pozovem k prenehanju,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napovem posledice.</a:t>
            </a:r>
          </a:p>
          <a:p>
            <a:pPr>
              <a:defRPr/>
            </a:pPr>
            <a:endParaRPr lang="sl-SI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Izvajanje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dogovorov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ravnam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 skladu z dogovori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sl-SI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Timsko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sodelovanje: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potrebi se povežem s svetovalno službo in starši </a:t>
            </a:r>
          </a:p>
        </p:txBody>
      </p:sp>
    </p:spTree>
    <p:extLst>
      <p:ext uri="{BB962C8B-B14F-4D97-AF65-F5344CB8AC3E}">
        <p14:creationId xmlns:p14="http://schemas.microsoft.com/office/powerpoint/2010/main" val="1072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381000" y="336875"/>
            <a:ext cx="8229600" cy="1508550"/>
          </a:xfrm>
        </p:spPr>
        <p:txBody>
          <a:bodyPr>
            <a:normAutofit/>
          </a:bodyPr>
          <a:lstStyle/>
          <a:p>
            <a:r>
              <a:rPr lang="sl-SI" altLang="sl-SI" sz="3200" b="1" dirty="0" smtClean="0"/>
              <a:t>Kaj je za neželenim vedenjem?</a:t>
            </a:r>
          </a:p>
        </p:txBody>
      </p:sp>
      <p:sp>
        <p:nvSpPr>
          <p:cNvPr id="29699" name="Označba mesta vsebine 2"/>
          <p:cNvSpPr>
            <a:spLocks noGrp="1"/>
          </p:cNvSpPr>
          <p:nvPr>
            <p:ph sz="half" idx="1"/>
          </p:nvPr>
        </p:nvSpPr>
        <p:spPr>
          <a:xfrm>
            <a:off x="179388" y="2247526"/>
            <a:ext cx="4316412" cy="43926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l-SI" altLang="sl-SI" sz="2400" b="1" dirty="0" smtClean="0"/>
              <a:t>Nepozornost, odsotnost</a:t>
            </a:r>
          </a:p>
          <a:p>
            <a:r>
              <a:rPr lang="sl-SI" altLang="sl-SI" sz="2400" dirty="0" smtClean="0"/>
              <a:t>Neupoštevanje navodil, nesodelovanje pri aktivnosti</a:t>
            </a:r>
          </a:p>
          <a:p>
            <a:r>
              <a:rPr lang="sl-SI" altLang="sl-SI" sz="2400" dirty="0" smtClean="0"/>
              <a:t>Nemir, klepet, motenje</a:t>
            </a:r>
          </a:p>
          <a:p>
            <a:r>
              <a:rPr lang="sl-SI" altLang="sl-SI" sz="2400" dirty="0" smtClean="0"/>
              <a:t>Vstajanje, premiki po </a:t>
            </a:r>
            <a:r>
              <a:rPr lang="sl-SI" altLang="sl-SI" sz="2400" dirty="0" err="1" smtClean="0"/>
              <a:t>razr</a:t>
            </a:r>
            <a:r>
              <a:rPr lang="sl-SI" altLang="sl-SI" sz="2400" dirty="0" smtClean="0"/>
              <a:t>.</a:t>
            </a:r>
          </a:p>
          <a:p>
            <a:r>
              <a:rPr lang="sl-SI" altLang="sl-SI" sz="2400" dirty="0" smtClean="0"/>
              <a:t>Oglašanje, pripombe</a:t>
            </a:r>
          </a:p>
          <a:p>
            <a:r>
              <a:rPr lang="sl-SI" altLang="sl-SI" sz="2400" dirty="0" smtClean="0"/>
              <a:t>Vpitje, kričanje, žaljenje</a:t>
            </a:r>
          </a:p>
          <a:p>
            <a:r>
              <a:rPr lang="sl-SI" altLang="sl-SI" sz="2400" dirty="0" smtClean="0"/>
              <a:t>Agresija, nasilno vedenje</a:t>
            </a:r>
          </a:p>
          <a:p>
            <a:endParaRPr lang="sl-SI" altLang="sl-SI" sz="2400" dirty="0" smtClean="0"/>
          </a:p>
        </p:txBody>
      </p:sp>
      <p:sp>
        <p:nvSpPr>
          <p:cNvPr id="29700" name="Označba mesta vsebine 3"/>
          <p:cNvSpPr>
            <a:spLocks noGrp="1"/>
          </p:cNvSpPr>
          <p:nvPr>
            <p:ph sz="half" idx="2"/>
          </p:nvPr>
        </p:nvSpPr>
        <p:spPr>
          <a:xfrm>
            <a:off x="4495800" y="2247526"/>
            <a:ext cx="4540250" cy="43926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sl-SI" altLang="sl-SI" sz="2400" dirty="0" smtClean="0"/>
              <a:t>Dolgčas, nesmisel</a:t>
            </a:r>
          </a:p>
          <a:p>
            <a:r>
              <a:rPr lang="sl-SI" altLang="sl-SI" sz="2400" dirty="0" smtClean="0"/>
              <a:t>Nerazvite delovne navade</a:t>
            </a:r>
          </a:p>
          <a:p>
            <a:r>
              <a:rPr lang="sl-SI" altLang="sl-SI" sz="2400" dirty="0" smtClean="0"/>
              <a:t>Vzgojna zanemarjenost</a:t>
            </a:r>
          </a:p>
          <a:p>
            <a:r>
              <a:rPr lang="sl-SI" altLang="sl-SI" sz="2400" dirty="0" smtClean="0"/>
              <a:t>Manjša zmožnost inhibicije</a:t>
            </a:r>
          </a:p>
          <a:p>
            <a:r>
              <a:rPr lang="sl-SI" altLang="sl-SI" sz="2400" dirty="0" smtClean="0"/>
              <a:t>Motnje pozornosti</a:t>
            </a:r>
          </a:p>
          <a:p>
            <a:r>
              <a:rPr lang="sl-SI" altLang="sl-SI" sz="2400" dirty="0" smtClean="0"/>
              <a:t>Nevrološke motnje</a:t>
            </a:r>
          </a:p>
          <a:p>
            <a:r>
              <a:rPr lang="sl-SI" altLang="sl-SI" sz="2400" dirty="0" smtClean="0"/>
              <a:t>Hude čustvene stiske, travme</a:t>
            </a:r>
          </a:p>
          <a:p>
            <a:r>
              <a:rPr lang="sl-SI" altLang="sl-SI" sz="2400" dirty="0" smtClean="0"/>
              <a:t>Nevrotične in psihiatrične motnje</a:t>
            </a:r>
          </a:p>
          <a:p>
            <a:r>
              <a:rPr lang="sl-SI" altLang="sl-SI" sz="2400" dirty="0" smtClean="0"/>
              <a:t>Vzorci v družini</a:t>
            </a:r>
          </a:p>
          <a:p>
            <a:r>
              <a:rPr lang="sl-SI" altLang="sl-SI" sz="2400" dirty="0" smtClean="0"/>
              <a:t>Agresija, zlorabe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27" y="-21492"/>
            <a:ext cx="2836273" cy="22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/>
          <p:cNvSpPr>
            <a:spLocks noGrp="1"/>
          </p:cNvSpPr>
          <p:nvPr>
            <p:ph type="title"/>
          </p:nvPr>
        </p:nvSpPr>
        <p:spPr>
          <a:xfrm>
            <a:off x="96838" y="282950"/>
            <a:ext cx="8229600" cy="861831"/>
          </a:xfrm>
        </p:spPr>
        <p:txBody>
          <a:bodyPr>
            <a:noAutofit/>
          </a:bodyPr>
          <a:lstStyle/>
          <a:p>
            <a:r>
              <a:rPr lang="sl-SI" altLang="sl-SI" sz="2800" b="1" dirty="0" smtClean="0"/>
              <a:t>Kako ravnati?</a:t>
            </a:r>
            <a:br>
              <a:rPr lang="sl-SI" altLang="sl-SI" sz="2800" b="1" dirty="0" smtClean="0"/>
            </a:br>
            <a:r>
              <a:rPr lang="sl-SI" altLang="sl-SI" sz="2000" b="1" dirty="0" smtClean="0">
                <a:latin typeface="+mn-lt"/>
              </a:rPr>
              <a:t>4. zvezek</a:t>
            </a:r>
            <a:endParaRPr lang="sl-SI" altLang="sl-SI" sz="2800" b="1" dirty="0" smtClean="0">
              <a:latin typeface="+mn-lt"/>
            </a:endParaRPr>
          </a:p>
        </p:txBody>
      </p:sp>
      <p:sp>
        <p:nvSpPr>
          <p:cNvPr id="30723" name="Označba mesta vsebine 2"/>
          <p:cNvSpPr>
            <a:spLocks noGrp="1"/>
          </p:cNvSpPr>
          <p:nvPr>
            <p:ph sz="half" idx="1"/>
          </p:nvPr>
        </p:nvSpPr>
        <p:spPr>
          <a:xfrm>
            <a:off x="0" y="1709449"/>
            <a:ext cx="4603750" cy="489743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l-SI" altLang="sl-SI" sz="2400" dirty="0" smtClean="0"/>
              <a:t>Dolgčas, nesmisel</a:t>
            </a:r>
          </a:p>
          <a:p>
            <a:r>
              <a:rPr lang="sl-SI" altLang="sl-SI" sz="2400" dirty="0" smtClean="0"/>
              <a:t>Nerazvite delovne navade</a:t>
            </a:r>
          </a:p>
          <a:p>
            <a:r>
              <a:rPr lang="sl-SI" altLang="sl-SI" sz="2400" dirty="0" smtClean="0"/>
              <a:t>Vzgojna zanemarjenost</a:t>
            </a:r>
          </a:p>
          <a:p>
            <a:r>
              <a:rPr lang="sl-SI" altLang="sl-SI" sz="2400" dirty="0" smtClean="0"/>
              <a:t>Manjša inhibicija</a:t>
            </a:r>
          </a:p>
          <a:p>
            <a:r>
              <a:rPr lang="sl-SI" altLang="sl-SI" sz="2400" dirty="0" smtClean="0"/>
              <a:t>Motnje pozornosti</a:t>
            </a:r>
          </a:p>
          <a:p>
            <a:r>
              <a:rPr lang="sl-SI" altLang="sl-SI" sz="2400" dirty="0" smtClean="0"/>
              <a:t>Nevrološke motnje</a:t>
            </a:r>
          </a:p>
          <a:p>
            <a:r>
              <a:rPr lang="sl-SI" altLang="sl-SI" sz="2400" dirty="0" smtClean="0"/>
              <a:t>Hude čustvene stiske, travme</a:t>
            </a:r>
          </a:p>
          <a:p>
            <a:r>
              <a:rPr lang="sl-SI" altLang="sl-SI" sz="2400" dirty="0" smtClean="0"/>
              <a:t>Nevrotične in psihiatrične m.</a:t>
            </a:r>
          </a:p>
          <a:p>
            <a:r>
              <a:rPr lang="sl-SI" altLang="sl-SI" sz="2400" dirty="0" smtClean="0"/>
              <a:t>Vzorci v družini</a:t>
            </a:r>
          </a:p>
          <a:p>
            <a:r>
              <a:rPr lang="sl-SI" altLang="sl-SI" sz="2400" dirty="0" smtClean="0"/>
              <a:t>Agresija, zlorabe </a:t>
            </a:r>
          </a:p>
          <a:p>
            <a:endParaRPr lang="sl-SI" altLang="sl-SI" sz="2400" dirty="0" smtClean="0"/>
          </a:p>
        </p:txBody>
      </p:sp>
      <p:sp>
        <p:nvSpPr>
          <p:cNvPr id="28676" name="Označba mesta vsebine 3"/>
          <p:cNvSpPr>
            <a:spLocks noGrp="1"/>
          </p:cNvSpPr>
          <p:nvPr>
            <p:ph sz="half" idx="2"/>
          </p:nvPr>
        </p:nvSpPr>
        <p:spPr>
          <a:xfrm>
            <a:off x="4211638" y="1709449"/>
            <a:ext cx="4968875" cy="48974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sl-SI" altLang="sl-SI" sz="2400" dirty="0" smtClean="0"/>
              <a:t>Zanimive, vključujoče dejavnosti</a:t>
            </a:r>
          </a:p>
          <a:p>
            <a:pPr>
              <a:defRPr/>
            </a:pPr>
            <a:r>
              <a:rPr lang="sl-SI" altLang="sl-SI" sz="2400" dirty="0" smtClean="0"/>
              <a:t>Načrt podpore (strategije, dogovor) </a:t>
            </a:r>
          </a:p>
          <a:p>
            <a:pPr>
              <a:defRPr/>
            </a:pPr>
            <a:r>
              <a:rPr lang="sl-SI" altLang="sl-SI" sz="2400" dirty="0"/>
              <a:t>S</a:t>
            </a:r>
            <a:r>
              <a:rPr lang="sl-SI" altLang="sl-SI" sz="2400" dirty="0" smtClean="0"/>
              <a:t>premljanje, skupine, starši</a:t>
            </a:r>
          </a:p>
          <a:p>
            <a:pPr>
              <a:defRPr/>
            </a:pPr>
            <a:r>
              <a:rPr lang="sl-SI" altLang="sl-SI" sz="2400" dirty="0" smtClean="0"/>
              <a:t>Učenje učenja, FS, čustveno-socialno učenje, vedenjsko </a:t>
            </a:r>
            <a:r>
              <a:rPr lang="sl-SI" altLang="sl-SI" sz="2400" dirty="0" err="1" smtClean="0"/>
              <a:t>kognitivi</a:t>
            </a:r>
            <a:r>
              <a:rPr lang="sl-SI" altLang="sl-SI" sz="2400" dirty="0" smtClean="0"/>
              <a:t> pristop</a:t>
            </a:r>
          </a:p>
          <a:p>
            <a:pPr marL="0" indent="0">
              <a:buNone/>
              <a:defRPr/>
            </a:pPr>
            <a:endParaRPr lang="sl-SI" altLang="sl-SI" sz="800" dirty="0" smtClean="0"/>
          </a:p>
          <a:p>
            <a:pPr>
              <a:defRPr/>
            </a:pPr>
            <a:r>
              <a:rPr lang="sl-SI" altLang="sl-SI" sz="2400" dirty="0" smtClean="0"/>
              <a:t>Nevrološka, </a:t>
            </a:r>
            <a:r>
              <a:rPr lang="sl-SI" altLang="sl-SI" sz="2400" dirty="0" err="1" smtClean="0"/>
              <a:t>pedopsihiatrična</a:t>
            </a:r>
            <a:r>
              <a:rPr lang="sl-SI" altLang="sl-SI" sz="2400" dirty="0" smtClean="0"/>
              <a:t>, psihoterapevtska obravnava</a:t>
            </a:r>
          </a:p>
          <a:p>
            <a:pPr>
              <a:defRPr/>
            </a:pPr>
            <a:r>
              <a:rPr lang="sl-SI" altLang="sl-SI" sz="2400" dirty="0" smtClean="0"/>
              <a:t>Premestitve, namestitve, specialno pedagoška obravnava</a:t>
            </a:r>
          </a:p>
          <a:p>
            <a:pPr marL="0" indent="0">
              <a:buFontTx/>
              <a:buNone/>
              <a:defRPr/>
            </a:pPr>
            <a:endParaRPr lang="sl-SI" altLang="sl-SI" sz="2400" dirty="0"/>
          </a:p>
          <a:p>
            <a:pPr marL="0" indent="0">
              <a:buFontTx/>
              <a:buNone/>
              <a:defRPr/>
            </a:pPr>
            <a:endParaRPr lang="sl-SI" altLang="sl-SI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38" y="38591"/>
            <a:ext cx="2078182" cy="16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801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altLang="sl-SI" dirty="0" smtClean="0"/>
              <a:t/>
            </a:r>
            <a:br>
              <a:rPr lang="sl-SI" altLang="sl-SI" dirty="0" smtClean="0"/>
            </a:br>
            <a:r>
              <a:rPr lang="sl-SI" altLang="sl-SI" sz="3100" b="1" dirty="0" smtClean="0"/>
              <a:t>4R </a:t>
            </a:r>
            <a:r>
              <a:rPr lang="sl-SI" altLang="sl-SI" sz="3100" b="1" dirty="0"/>
              <a:t>za disciplinske probleme, 3. zvezek, str. </a:t>
            </a:r>
            <a:r>
              <a:rPr lang="sl-SI" altLang="sl-SI" sz="3100" b="1" dirty="0" smtClean="0"/>
              <a:t>25                </a:t>
            </a:r>
            <a:r>
              <a:rPr lang="sl-SI" altLang="sl-SI" sz="2200" b="1" dirty="0" smtClean="0"/>
              <a:t>ABC </a:t>
            </a:r>
            <a:r>
              <a:rPr lang="sl-SI" altLang="sl-SI" sz="2200" b="1" dirty="0"/>
              <a:t>model za neželeno vedenje, 4. zvezek, str. 18 - 22</a:t>
            </a:r>
            <a:r>
              <a:rPr lang="sl-SI" sz="2200" b="1" dirty="0"/>
              <a:t/>
            </a:r>
            <a:br>
              <a:rPr lang="sl-SI" sz="2200" b="1" dirty="0"/>
            </a:br>
            <a:endParaRPr lang="sl-SI" sz="2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4949" y="1436913"/>
            <a:ext cx="8386354" cy="4740049"/>
          </a:xfrm>
        </p:spPr>
        <p:txBody>
          <a:bodyPr>
            <a:normAutofit fontScale="77500" lnSpcReduction="20000"/>
          </a:bodyPr>
          <a:lstStyle/>
          <a:p>
            <a:r>
              <a:rPr lang="sl-SI" altLang="sl-SI" b="1" dirty="0"/>
              <a:t>Razumno</a:t>
            </a:r>
            <a:r>
              <a:rPr lang="sl-SI" altLang="sl-SI" dirty="0"/>
              <a:t> se odzovem: vzdržim se nepremišljenih impulzivnih reakcij</a:t>
            </a:r>
          </a:p>
          <a:p>
            <a:endParaRPr lang="sl-SI" altLang="sl-SI" sz="2400" dirty="0"/>
          </a:p>
          <a:p>
            <a:endParaRPr lang="sl-SI" altLang="sl-SI" sz="2400" dirty="0"/>
          </a:p>
          <a:p>
            <a:r>
              <a:rPr lang="sl-SI" altLang="sl-SI" b="1" dirty="0"/>
              <a:t>Razlikujem</a:t>
            </a:r>
            <a:r>
              <a:rPr lang="sl-SI" altLang="sl-SI" dirty="0"/>
              <a:t> vedenje od osebe</a:t>
            </a:r>
          </a:p>
          <a:p>
            <a:endParaRPr lang="sl-SI" altLang="sl-SI" sz="2400" dirty="0"/>
          </a:p>
          <a:p>
            <a:endParaRPr lang="sl-SI" altLang="sl-SI" sz="2400" b="1" dirty="0"/>
          </a:p>
          <a:p>
            <a:r>
              <a:rPr lang="sl-SI" altLang="sl-SI" b="1" dirty="0"/>
              <a:t>Razumem</a:t>
            </a:r>
            <a:r>
              <a:rPr lang="sl-SI" altLang="sl-SI" dirty="0"/>
              <a:t> dogajanje in ga ne vzamem osebno, npr.: razumem čustva za vedenjem in to pomagam razumeti tudi učencu                </a:t>
            </a:r>
            <a:r>
              <a:rPr lang="sl-SI" altLang="sl-SI" b="1" dirty="0">
                <a:solidFill>
                  <a:srgbClr val="0070C0"/>
                </a:solidFill>
              </a:rPr>
              <a:t>ABC</a:t>
            </a:r>
          </a:p>
          <a:p>
            <a:endParaRPr lang="sl-SI" altLang="sl-SI" sz="2400" b="1" dirty="0"/>
          </a:p>
          <a:p>
            <a:endParaRPr lang="sl-SI" altLang="sl-SI" sz="2400" b="1" dirty="0"/>
          </a:p>
          <a:p>
            <a:r>
              <a:rPr lang="sl-SI" altLang="sl-SI" b="1" dirty="0"/>
              <a:t>Reagiram</a:t>
            </a:r>
            <a:r>
              <a:rPr lang="sl-SI" altLang="sl-SI" dirty="0"/>
              <a:t> odločno, a konstruktivno, usmerjeno v rešitve, spodbujam  prevzemanje odgovornosti                 </a:t>
            </a:r>
            <a:r>
              <a:rPr lang="sl-SI" altLang="sl-SI" b="1" dirty="0">
                <a:solidFill>
                  <a:srgbClr val="0070C0"/>
                </a:solidFill>
              </a:rPr>
              <a:t>načrt podpore želenemu vedenju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888671"/>
            <a:ext cx="2498047" cy="1638298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>
            <a:off x="6644197" y="3683722"/>
            <a:ext cx="577964" cy="451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Desna puščica 6"/>
          <p:cNvSpPr/>
          <p:nvPr/>
        </p:nvSpPr>
        <p:spPr>
          <a:xfrm>
            <a:off x="3979001" y="4926127"/>
            <a:ext cx="6191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60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17567"/>
            <a:ext cx="7886700" cy="1541418"/>
          </a:xfrm>
        </p:spPr>
        <p:txBody>
          <a:bodyPr>
            <a:noAutofit/>
          </a:bodyPr>
          <a:lstStyle/>
          <a:p>
            <a:r>
              <a:rPr lang="sl-SI" sz="3200" b="1" dirty="0" smtClean="0"/>
              <a:t>Kaj sestavlja čustveno </a:t>
            </a:r>
            <a:r>
              <a:rPr lang="sl-SI" sz="3200" b="1" dirty="0"/>
              <a:t>in </a:t>
            </a:r>
            <a:r>
              <a:rPr lang="sl-SI" sz="3200" b="1" dirty="0" smtClean="0"/>
              <a:t>socialno pismenost?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2000" dirty="0" smtClean="0"/>
              <a:t>več </a:t>
            </a:r>
            <a:r>
              <a:rPr lang="sl-SI" sz="2000" dirty="0"/>
              <a:t>v Vidmar, Kozina idr., VIZ 3/4, 2018), glej tudi </a:t>
            </a:r>
            <a:r>
              <a:rPr lang="sl-SI" sz="2000" u="sng" dirty="0">
                <a:hlinkClick r:id="rId2"/>
              </a:rPr>
              <a:t>https://www.zrss.si/strokovne-resitve/digitalna-alnica/podrobno?publikacija=195</a:t>
            </a:r>
            <a:r>
              <a:rPr lang="sl-SI" altLang="sl-SI" sz="2000" dirty="0"/>
              <a:t> </a:t>
            </a:r>
            <a:r>
              <a:rPr lang="sl-SI" sz="2000" dirty="0"/>
              <a:t/>
            </a:r>
            <a:br>
              <a:rPr lang="sl-SI" sz="2000" dirty="0"/>
            </a:br>
            <a:endParaRPr lang="sl-SI" sz="2000" b="1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016961"/>
              </p:ext>
            </p:extLst>
          </p:nvPr>
        </p:nvGraphicFramePr>
        <p:xfrm>
          <a:off x="628650" y="1293223"/>
          <a:ext cx="8660672" cy="526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38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643955" y="-164814"/>
            <a:ext cx="7099192" cy="164814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431074" y="381000"/>
            <a:ext cx="7223173" cy="6009525"/>
          </a:xfrm>
        </p:spPr>
        <p:txBody>
          <a:bodyPr/>
          <a:lstStyle/>
          <a:p>
            <a:r>
              <a:rPr lang="sl-SI" dirty="0" smtClean="0"/>
              <a:t>ČSP ni </a:t>
            </a:r>
            <a:r>
              <a:rPr lang="sl-SI" dirty="0" err="1" smtClean="0"/>
              <a:t>razčustvovanost</a:t>
            </a:r>
            <a:r>
              <a:rPr lang="sl-SI" dirty="0" smtClean="0"/>
              <a:t>,</a:t>
            </a:r>
          </a:p>
          <a:p>
            <a:r>
              <a:rPr lang="sl-SI" dirty="0" smtClean="0"/>
              <a:t>ampak </a:t>
            </a:r>
            <a:r>
              <a:rPr lang="sl-SI" b="1" dirty="0" smtClean="0">
                <a:solidFill>
                  <a:srgbClr val="0070C0"/>
                </a:solidFill>
              </a:rPr>
              <a:t>zavedanje </a:t>
            </a:r>
          </a:p>
          <a:p>
            <a:r>
              <a:rPr lang="sl-SI" b="1" dirty="0">
                <a:solidFill>
                  <a:srgbClr val="0070C0"/>
                </a:solidFill>
              </a:rPr>
              <a:t>i</a:t>
            </a:r>
            <a:r>
              <a:rPr lang="sl-SI" b="1" dirty="0" smtClean="0">
                <a:solidFill>
                  <a:srgbClr val="0070C0"/>
                </a:solidFill>
              </a:rPr>
              <a:t>n uravnavanje</a:t>
            </a:r>
          </a:p>
          <a:p>
            <a:r>
              <a:rPr lang="sl-SI" b="1" dirty="0">
                <a:solidFill>
                  <a:srgbClr val="0070C0"/>
                </a:solidFill>
              </a:rPr>
              <a:t>č</a:t>
            </a:r>
            <a:r>
              <a:rPr lang="sl-SI" b="1" dirty="0" smtClean="0">
                <a:solidFill>
                  <a:srgbClr val="0070C0"/>
                </a:solidFill>
              </a:rPr>
              <a:t>ustev ter </a:t>
            </a:r>
          </a:p>
          <a:p>
            <a:r>
              <a:rPr lang="sl-SI" b="1" dirty="0" smtClean="0">
                <a:solidFill>
                  <a:srgbClr val="0070C0"/>
                </a:solidFill>
              </a:rPr>
              <a:t>upoštevanje</a:t>
            </a:r>
          </a:p>
          <a:p>
            <a:r>
              <a:rPr lang="sl-SI" b="1" dirty="0" smtClean="0">
                <a:solidFill>
                  <a:srgbClr val="0070C0"/>
                </a:solidFill>
              </a:rPr>
              <a:t>drugih</a:t>
            </a:r>
            <a:r>
              <a:rPr lang="sl-SI" dirty="0" smtClean="0"/>
              <a:t>:</a:t>
            </a:r>
            <a:endParaRPr lang="sl-SI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292950" y="-954223"/>
          <a:ext cx="7064666" cy="851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0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7216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/>
              <a:t>Kaj lahko naredimo v razredu, šoli, okolju? 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10344"/>
            <a:ext cx="8203474" cy="5066620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sl-SI" dirty="0" smtClean="0"/>
              <a:t>RU in </a:t>
            </a:r>
            <a:r>
              <a:rPr lang="sl-SI" dirty="0" err="1" smtClean="0"/>
              <a:t>RaP</a:t>
            </a:r>
            <a:r>
              <a:rPr lang="sl-SI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delavnice</a:t>
            </a:r>
            <a:r>
              <a:rPr lang="en-GB" dirty="0"/>
              <a:t>/ </a:t>
            </a:r>
            <a:r>
              <a:rPr lang="en-GB" dirty="0" err="1"/>
              <a:t>pogovori</a:t>
            </a:r>
            <a:r>
              <a:rPr lang="sl-SI" dirty="0"/>
              <a:t>/interakcijske</a:t>
            </a:r>
            <a:r>
              <a:rPr lang="en-GB" dirty="0"/>
              <a:t> </a:t>
            </a:r>
            <a:r>
              <a:rPr lang="en-GB" dirty="0" err="1"/>
              <a:t>igre</a:t>
            </a:r>
            <a:r>
              <a:rPr lang="sl-SI" dirty="0"/>
              <a:t>/</a:t>
            </a:r>
            <a:r>
              <a:rPr lang="en-GB" dirty="0" err="1"/>
              <a:t>povezovalne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)</a:t>
            </a:r>
            <a:endParaRPr lang="sl-SI" dirty="0"/>
          </a:p>
          <a:p>
            <a:pPr marL="342900" indent="-342900"/>
            <a:r>
              <a:rPr lang="sl-SI" b="1" dirty="0"/>
              <a:t>p</a:t>
            </a:r>
            <a:r>
              <a:rPr lang="sl-SI" b="1" dirty="0" smtClean="0"/>
              <a:t>ri pouku</a:t>
            </a:r>
            <a:r>
              <a:rPr lang="sl-SI" dirty="0" smtClean="0"/>
              <a:t> kratke vaje za koncentracijo, sproščanje, </a:t>
            </a:r>
            <a:r>
              <a:rPr lang="sl-SI" dirty="0" err="1" smtClean="0"/>
              <a:t>samouravnavnavanje</a:t>
            </a:r>
            <a:r>
              <a:rPr lang="sl-SI" dirty="0" smtClean="0"/>
              <a:t>, povezovanje, refleksijo … </a:t>
            </a:r>
          </a:p>
          <a:p>
            <a:pPr marL="342900" indent="-342900"/>
            <a:r>
              <a:rPr lang="sl-SI" b="1" dirty="0" smtClean="0"/>
              <a:t>pouk </a:t>
            </a:r>
            <a:r>
              <a:rPr lang="sl-SI" b="1" dirty="0"/>
              <a:t>pri </a:t>
            </a:r>
            <a:r>
              <a:rPr lang="sl-SI" dirty="0"/>
              <a:t>predmetu, </a:t>
            </a:r>
            <a:r>
              <a:rPr lang="de-DE" dirty="0" err="1"/>
              <a:t>seminarske</a:t>
            </a:r>
            <a:r>
              <a:rPr lang="de-DE" dirty="0"/>
              <a:t>, </a:t>
            </a:r>
            <a:r>
              <a:rPr lang="de-DE" dirty="0" err="1"/>
              <a:t>raziskovalne</a:t>
            </a:r>
            <a:r>
              <a:rPr lang="de-DE" dirty="0"/>
              <a:t> </a:t>
            </a:r>
            <a:r>
              <a:rPr lang="de-DE" dirty="0" err="1"/>
              <a:t>nal</a:t>
            </a:r>
            <a:r>
              <a:rPr lang="sl-SI" dirty="0" err="1"/>
              <a:t>oge</a:t>
            </a:r>
            <a:r>
              <a:rPr lang="de-DE" dirty="0"/>
              <a:t>, </a:t>
            </a:r>
            <a:r>
              <a:rPr lang="de-DE" dirty="0" err="1"/>
              <a:t>eseji</a:t>
            </a:r>
            <a:r>
              <a:rPr lang="sl-SI" dirty="0"/>
              <a:t> na odnosne teme </a:t>
            </a:r>
          </a:p>
          <a:p>
            <a:pPr marL="342900" lvl="0" indent="-342900"/>
            <a:r>
              <a:rPr lang="sl-SI" dirty="0"/>
              <a:t>m</a:t>
            </a:r>
            <a:r>
              <a:rPr lang="de-DE" dirty="0" err="1"/>
              <a:t>edpredmetne</a:t>
            </a:r>
            <a:r>
              <a:rPr lang="sl-SI" dirty="0"/>
              <a:t>/</a:t>
            </a:r>
            <a:r>
              <a:rPr lang="de-DE" dirty="0" err="1"/>
              <a:t>kurikularne</a:t>
            </a:r>
            <a:r>
              <a:rPr lang="de-DE" dirty="0"/>
              <a:t> </a:t>
            </a:r>
            <a:r>
              <a:rPr lang="de-DE" dirty="0" err="1"/>
              <a:t>povezave</a:t>
            </a:r>
            <a:endParaRPr lang="sl-SI" dirty="0"/>
          </a:p>
          <a:p>
            <a:pPr marL="342900" lvl="0" indent="-342900"/>
            <a:r>
              <a:rPr lang="de-DE" dirty="0" err="1"/>
              <a:t>projektno</a:t>
            </a:r>
            <a:r>
              <a:rPr lang="de-DE" dirty="0"/>
              <a:t> delo, </a:t>
            </a:r>
            <a:r>
              <a:rPr lang="de-DE" dirty="0" err="1"/>
              <a:t>interesne</a:t>
            </a:r>
            <a:r>
              <a:rPr lang="de-DE" dirty="0"/>
              <a:t> </a:t>
            </a:r>
            <a:r>
              <a:rPr lang="de-DE" dirty="0" err="1"/>
              <a:t>dejavnosti</a:t>
            </a:r>
            <a:r>
              <a:rPr lang="de-DE" dirty="0"/>
              <a:t>, </a:t>
            </a:r>
            <a:endParaRPr lang="sl-SI" dirty="0"/>
          </a:p>
          <a:p>
            <a:pPr marL="342900" lvl="0" indent="-342900"/>
            <a:r>
              <a:rPr lang="de-DE" dirty="0" err="1"/>
              <a:t>razstave</a:t>
            </a:r>
            <a:r>
              <a:rPr lang="de-DE" dirty="0"/>
              <a:t>, </a:t>
            </a:r>
            <a:r>
              <a:rPr lang="de-DE" dirty="0" err="1"/>
              <a:t>prireditve</a:t>
            </a:r>
            <a:r>
              <a:rPr lang="de-DE" dirty="0"/>
              <a:t>, </a:t>
            </a:r>
            <a:r>
              <a:rPr lang="de-DE" dirty="0" err="1"/>
              <a:t>okrogle</a:t>
            </a:r>
            <a:r>
              <a:rPr lang="de-DE" dirty="0"/>
              <a:t> </a:t>
            </a:r>
            <a:r>
              <a:rPr lang="de-DE" dirty="0" err="1"/>
              <a:t>mize</a:t>
            </a:r>
            <a:r>
              <a:rPr lang="de-DE" dirty="0"/>
              <a:t>, </a:t>
            </a:r>
            <a:r>
              <a:rPr lang="sl-SI" dirty="0"/>
              <a:t>akcije, natečaji (npr. za solidarne akcije)</a:t>
            </a:r>
          </a:p>
          <a:p>
            <a:pPr marL="342900" indent="-342900"/>
            <a:r>
              <a:rPr lang="sl-SI" dirty="0"/>
              <a:t>sistematična krepitev kulture nenasilja </a:t>
            </a:r>
            <a:r>
              <a:rPr lang="de-DE" dirty="0" smtClean="0"/>
              <a:t>(</a:t>
            </a:r>
            <a:r>
              <a:rPr lang="sl-SI" dirty="0" smtClean="0"/>
              <a:t>aktivnosti </a:t>
            </a:r>
            <a:r>
              <a:rPr lang="sl-SI" dirty="0"/>
              <a:t>za krepitev </a:t>
            </a:r>
            <a:r>
              <a:rPr lang="sl-SI" dirty="0" smtClean="0"/>
              <a:t>povezanosti-</a:t>
            </a:r>
            <a:r>
              <a:rPr lang="de-DE" dirty="0" err="1" smtClean="0"/>
              <a:t>delavnic</a:t>
            </a:r>
            <a:r>
              <a:rPr lang="sl-SI" dirty="0" smtClean="0"/>
              <a:t>e, krožki, </a:t>
            </a:r>
            <a:r>
              <a:rPr lang="de-DE" dirty="0" err="1" smtClean="0"/>
              <a:t>spoznavni</a:t>
            </a:r>
            <a:r>
              <a:rPr lang="de-DE" dirty="0" smtClean="0"/>
              <a:t> </a:t>
            </a:r>
            <a:r>
              <a:rPr lang="de-DE" dirty="0" err="1" smtClean="0"/>
              <a:t>tabori</a:t>
            </a:r>
            <a:r>
              <a:rPr lang="de-DE" dirty="0" smtClean="0"/>
              <a:t>, </a:t>
            </a:r>
            <a:r>
              <a:rPr lang="sl-SI" dirty="0" smtClean="0"/>
              <a:t>„</a:t>
            </a:r>
            <a:r>
              <a:rPr lang="de-DE" dirty="0" err="1" smtClean="0"/>
              <a:t>timbilding</a:t>
            </a:r>
            <a:r>
              <a:rPr lang="sl-SI" dirty="0" smtClean="0"/>
              <a:t>i“ </a:t>
            </a:r>
            <a:r>
              <a:rPr lang="sl-SI" dirty="0"/>
              <a:t>…</a:t>
            </a:r>
            <a:r>
              <a:rPr lang="de-DE" dirty="0"/>
              <a:t>)</a:t>
            </a:r>
            <a:endParaRPr lang="sl-SI" dirty="0"/>
          </a:p>
          <a:p>
            <a:pPr marL="342900" lvl="0" indent="-342900"/>
            <a:r>
              <a:rPr lang="sl-SI" dirty="0" err="1"/>
              <a:t>p</a:t>
            </a:r>
            <a:r>
              <a:rPr lang="de-DE" dirty="0" err="1" smtClean="0"/>
              <a:t>ostavljanje</a:t>
            </a:r>
            <a:r>
              <a:rPr lang="sl-SI" dirty="0" smtClean="0"/>
              <a:t> dogovorov </a:t>
            </a:r>
            <a:r>
              <a:rPr lang="sl-SI" dirty="0"/>
              <a:t>o sodelovanju</a:t>
            </a:r>
            <a:r>
              <a:rPr lang="de-DE" dirty="0"/>
              <a:t>/</a:t>
            </a:r>
            <a:r>
              <a:rPr lang="de-DE" dirty="0" err="1"/>
              <a:t>kultur</a:t>
            </a:r>
            <a:r>
              <a:rPr lang="sl-SI" dirty="0"/>
              <a:t>i</a:t>
            </a:r>
            <a:r>
              <a:rPr lang="de-DE" dirty="0"/>
              <a:t> </a:t>
            </a:r>
            <a:r>
              <a:rPr lang="de-DE" dirty="0" err="1"/>
              <a:t>nenasilja</a:t>
            </a:r>
            <a:r>
              <a:rPr lang="de-DE" dirty="0"/>
              <a:t> z </a:t>
            </a:r>
            <a:r>
              <a:rPr lang="de-DE" dirty="0" err="1"/>
              <a:t>učenci</a:t>
            </a:r>
            <a:endParaRPr lang="sl-SI" dirty="0"/>
          </a:p>
          <a:p>
            <a:pPr marL="342900" lvl="0" indent="-342900"/>
            <a:r>
              <a:rPr lang="sl-SI" dirty="0"/>
              <a:t>m</a:t>
            </a:r>
            <a:r>
              <a:rPr lang="sl-SI" dirty="0" smtClean="0"/>
              <a:t>oderirani skupni </a:t>
            </a:r>
            <a:r>
              <a:rPr lang="sl-SI" dirty="0"/>
              <a:t>pogovori o pomembnih </a:t>
            </a:r>
            <a:r>
              <a:rPr lang="de-DE" dirty="0" err="1"/>
              <a:t>tem</a:t>
            </a:r>
            <a:r>
              <a:rPr lang="sl-SI" dirty="0"/>
              <a:t>ah</a:t>
            </a:r>
            <a:r>
              <a:rPr lang="de-DE" dirty="0"/>
              <a:t>: </a:t>
            </a:r>
            <a:r>
              <a:rPr lang="de-DE" dirty="0" err="1"/>
              <a:t>pohvale</a:t>
            </a:r>
            <a:r>
              <a:rPr lang="de-DE" dirty="0"/>
              <a:t>/ </a:t>
            </a:r>
            <a:r>
              <a:rPr lang="de-DE" dirty="0" err="1"/>
              <a:t>sankcije</a:t>
            </a:r>
            <a:r>
              <a:rPr lang="de-DE" dirty="0"/>
              <a:t>, </a:t>
            </a:r>
            <a:r>
              <a:rPr lang="de-DE" dirty="0" err="1"/>
              <a:t>sodelovalnost</a:t>
            </a:r>
            <a:r>
              <a:rPr lang="de-DE" dirty="0"/>
              <a:t>/ </a:t>
            </a:r>
            <a:r>
              <a:rPr lang="de-DE" dirty="0" err="1"/>
              <a:t>tekmovalnost</a:t>
            </a:r>
            <a:r>
              <a:rPr lang="de-DE" dirty="0"/>
              <a:t>, </a:t>
            </a:r>
            <a:r>
              <a:rPr lang="de-DE" dirty="0" err="1"/>
              <a:t>vrednote</a:t>
            </a:r>
            <a:r>
              <a:rPr lang="sl-SI" dirty="0"/>
              <a:t> 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60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1525"/>
          </a:xfrm>
        </p:spPr>
        <p:txBody>
          <a:bodyPr>
            <a:normAutofit/>
          </a:bodyPr>
          <a:lstStyle/>
          <a:p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4503" y="966651"/>
            <a:ext cx="8830491" cy="5210311"/>
          </a:xfrm>
        </p:spPr>
        <p:txBody>
          <a:bodyPr>
            <a:normAutofit fontScale="77500" lnSpcReduction="20000"/>
          </a:bodyPr>
          <a:lstStyle/>
          <a:p>
            <a:pPr marL="342900" lvl="0" indent="-342900"/>
            <a:endParaRPr lang="sl-SI" dirty="0" smtClean="0"/>
          </a:p>
          <a:p>
            <a:pPr marL="342900" lvl="0" indent="-342900"/>
            <a:endParaRPr lang="sl-SI" dirty="0"/>
          </a:p>
          <a:p>
            <a:pPr marL="342900" lvl="0" indent="-342900"/>
            <a:endParaRPr lang="sl-SI" dirty="0" smtClean="0"/>
          </a:p>
          <a:p>
            <a:pPr marL="342900" lvl="0" indent="-342900"/>
            <a:endParaRPr lang="sl-SI" dirty="0"/>
          </a:p>
          <a:p>
            <a:pPr marL="342900" lvl="0" indent="-342900"/>
            <a:r>
              <a:rPr lang="de-DE" dirty="0" err="1" smtClean="0"/>
              <a:t>dobro</a:t>
            </a:r>
            <a:r>
              <a:rPr lang="de-DE" dirty="0" smtClean="0"/>
              <a:t> </a:t>
            </a:r>
            <a:r>
              <a:rPr lang="de-DE" dirty="0" err="1"/>
              <a:t>vodeni</a:t>
            </a:r>
            <a:r>
              <a:rPr lang="de-DE" dirty="0"/>
              <a:t> </a:t>
            </a:r>
            <a:r>
              <a:rPr lang="de-DE" dirty="0" err="1"/>
              <a:t>vključujoči</a:t>
            </a:r>
            <a:r>
              <a:rPr lang="de-DE" dirty="0"/>
              <a:t>, </a:t>
            </a:r>
            <a:r>
              <a:rPr lang="de-DE" dirty="0" err="1"/>
              <a:t>moderirani</a:t>
            </a:r>
            <a:r>
              <a:rPr lang="de-DE" dirty="0"/>
              <a:t> </a:t>
            </a:r>
            <a:r>
              <a:rPr lang="de-DE" dirty="0" err="1"/>
              <a:t>sestanki</a:t>
            </a:r>
            <a:r>
              <a:rPr lang="de-DE" dirty="0"/>
              <a:t> /</a:t>
            </a:r>
            <a:r>
              <a:rPr lang="de-DE" dirty="0" err="1"/>
              <a:t>razprave</a:t>
            </a:r>
            <a:r>
              <a:rPr lang="de-DE" dirty="0"/>
              <a:t> </a:t>
            </a:r>
            <a:r>
              <a:rPr lang="de-DE" dirty="0" err="1"/>
              <a:t>med</a:t>
            </a:r>
            <a:r>
              <a:rPr lang="de-DE" dirty="0"/>
              <a:t> </a:t>
            </a:r>
            <a:r>
              <a:rPr lang="de-DE" dirty="0" err="1"/>
              <a:t>osebjem</a:t>
            </a:r>
            <a:r>
              <a:rPr lang="sl-SI" dirty="0"/>
              <a:t>, s </a:t>
            </a:r>
            <a:r>
              <a:rPr lang="de-DE" dirty="0" err="1"/>
              <a:t>starši</a:t>
            </a:r>
            <a:r>
              <a:rPr lang="de-DE" dirty="0"/>
              <a:t> </a:t>
            </a:r>
            <a:r>
              <a:rPr lang="sl-SI" dirty="0"/>
              <a:t>s skupinskimi formati, npr. Reševanje dilem, Svetovna kavarna …</a:t>
            </a:r>
            <a:r>
              <a:rPr lang="de-DE" dirty="0"/>
              <a:t>),</a:t>
            </a:r>
            <a:endParaRPr lang="sl-SI" dirty="0"/>
          </a:p>
          <a:p>
            <a:pPr marL="342900" lvl="0" indent="-342900"/>
            <a:r>
              <a:rPr lang="sl-SI" dirty="0"/>
              <a:t>k</a:t>
            </a:r>
            <a:r>
              <a:rPr lang="de-DE" dirty="0" err="1"/>
              <a:t>olegialn</a:t>
            </a:r>
            <a:r>
              <a:rPr lang="sl-SI" dirty="0"/>
              <a:t>o podpiranje</a:t>
            </a:r>
            <a:r>
              <a:rPr lang="de-DE" dirty="0"/>
              <a:t> ob </a:t>
            </a:r>
            <a:r>
              <a:rPr lang="de-DE" dirty="0" err="1"/>
              <a:t>vzgojnih</a:t>
            </a:r>
            <a:r>
              <a:rPr lang="de-DE" dirty="0"/>
              <a:t> in </a:t>
            </a:r>
            <a:r>
              <a:rPr lang="de-DE" dirty="0" err="1"/>
              <a:t>disciplinskih</a:t>
            </a:r>
            <a:r>
              <a:rPr lang="de-DE" dirty="0"/>
              <a:t> </a:t>
            </a:r>
            <a:r>
              <a:rPr lang="de-DE" dirty="0" err="1"/>
              <a:t>izzivih</a:t>
            </a:r>
            <a:r>
              <a:rPr lang="sl-SI" dirty="0"/>
              <a:t> (npr. s pomočjo opomnikov)</a:t>
            </a:r>
            <a:r>
              <a:rPr lang="de-DE" dirty="0"/>
              <a:t> </a:t>
            </a:r>
            <a:endParaRPr lang="sl-SI" dirty="0"/>
          </a:p>
          <a:p>
            <a:pPr marL="342900" lvl="0" indent="-342900"/>
            <a:r>
              <a:rPr lang="sl-SI" dirty="0"/>
              <a:t>d</a:t>
            </a:r>
            <a:r>
              <a:rPr lang="de-DE" dirty="0" err="1"/>
              <a:t>eliberacija</a:t>
            </a:r>
            <a:r>
              <a:rPr lang="de-DE" dirty="0"/>
              <a:t> (</a:t>
            </a:r>
            <a:r>
              <a:rPr lang="de-DE" dirty="0" err="1"/>
              <a:t>javna</a:t>
            </a:r>
            <a:r>
              <a:rPr lang="de-DE" dirty="0"/>
              <a:t> </a:t>
            </a:r>
            <a:r>
              <a:rPr lang="de-DE" dirty="0" err="1"/>
              <a:t>razprava</a:t>
            </a:r>
            <a:r>
              <a:rPr lang="de-DE" dirty="0"/>
              <a:t> </a:t>
            </a:r>
            <a:r>
              <a:rPr lang="de-DE" dirty="0" err="1"/>
              <a:t>vseh</a:t>
            </a:r>
            <a:r>
              <a:rPr lang="de-DE" dirty="0"/>
              <a:t> </a:t>
            </a:r>
            <a:r>
              <a:rPr lang="de-DE" dirty="0" err="1"/>
              <a:t>deležnikov</a:t>
            </a:r>
            <a:r>
              <a:rPr lang="de-DE" dirty="0"/>
              <a:t> o </a:t>
            </a:r>
            <a:r>
              <a:rPr lang="de-DE" dirty="0" err="1"/>
              <a:t>perečih</a:t>
            </a:r>
            <a:r>
              <a:rPr lang="de-DE" dirty="0"/>
              <a:t> </a:t>
            </a:r>
            <a:r>
              <a:rPr lang="de-DE" dirty="0" err="1"/>
              <a:t>temah</a:t>
            </a:r>
            <a:r>
              <a:rPr lang="de-DE" dirty="0"/>
              <a:t>)</a:t>
            </a:r>
            <a:endParaRPr lang="sl-SI" dirty="0"/>
          </a:p>
          <a:p>
            <a:pPr marL="342900" lvl="0" indent="-342900"/>
            <a:r>
              <a:rPr lang="sl-SI" dirty="0"/>
              <a:t>u</a:t>
            </a:r>
            <a:r>
              <a:rPr lang="de-DE" dirty="0" err="1"/>
              <a:t>sposabljanja</a:t>
            </a:r>
            <a:r>
              <a:rPr lang="de-DE" dirty="0"/>
              <a:t> </a:t>
            </a:r>
            <a:r>
              <a:rPr lang="de-DE" dirty="0" err="1"/>
              <a:t>učencev</a:t>
            </a:r>
            <a:r>
              <a:rPr lang="de-DE" dirty="0"/>
              <a:t>, </a:t>
            </a:r>
            <a:r>
              <a:rPr lang="de-DE" dirty="0" err="1"/>
              <a:t>učiteljev</a:t>
            </a:r>
            <a:r>
              <a:rPr lang="de-DE" dirty="0"/>
              <a:t> in </a:t>
            </a:r>
            <a:r>
              <a:rPr lang="de-DE" dirty="0" err="1"/>
              <a:t>staršev</a:t>
            </a:r>
            <a:r>
              <a:rPr lang="de-DE" dirty="0"/>
              <a:t> (</a:t>
            </a:r>
            <a:r>
              <a:rPr lang="de-DE" dirty="0" err="1"/>
              <a:t>senzitivni</a:t>
            </a:r>
            <a:r>
              <a:rPr lang="de-DE" dirty="0"/>
              <a:t> </a:t>
            </a:r>
            <a:r>
              <a:rPr lang="de-DE" dirty="0" err="1"/>
              <a:t>treningi</a:t>
            </a:r>
            <a:r>
              <a:rPr lang="de-DE" dirty="0"/>
              <a:t>, </a:t>
            </a:r>
            <a:r>
              <a:rPr lang="de-DE" dirty="0" err="1"/>
              <a:t>komunikacijske</a:t>
            </a:r>
            <a:r>
              <a:rPr lang="de-DE" dirty="0"/>
              <a:t> in </a:t>
            </a:r>
            <a:r>
              <a:rPr lang="de-DE" dirty="0" err="1"/>
              <a:t>socialne</a:t>
            </a:r>
            <a:r>
              <a:rPr lang="de-DE" dirty="0"/>
              <a:t> </a:t>
            </a:r>
            <a:r>
              <a:rPr lang="de-DE" dirty="0" err="1"/>
              <a:t>spretnosti</a:t>
            </a:r>
            <a:r>
              <a:rPr lang="de-DE" dirty="0"/>
              <a:t>, </a:t>
            </a:r>
            <a:r>
              <a:rPr lang="de-DE" dirty="0" err="1"/>
              <a:t>mediacija</a:t>
            </a:r>
            <a:r>
              <a:rPr lang="de-DE" dirty="0"/>
              <a:t>, </a:t>
            </a:r>
            <a:r>
              <a:rPr lang="de-DE" dirty="0" err="1"/>
              <a:t>reševanje</a:t>
            </a:r>
            <a:r>
              <a:rPr lang="de-DE" dirty="0"/>
              <a:t> </a:t>
            </a:r>
            <a:r>
              <a:rPr lang="de-DE" dirty="0" err="1"/>
              <a:t>konfliktov</a:t>
            </a:r>
            <a:r>
              <a:rPr lang="de-DE" dirty="0"/>
              <a:t>, </a:t>
            </a:r>
            <a:r>
              <a:rPr lang="de-DE" dirty="0" err="1"/>
              <a:t>kolegialni</a:t>
            </a:r>
            <a:r>
              <a:rPr lang="de-DE" dirty="0"/>
              <a:t> </a:t>
            </a:r>
            <a:r>
              <a:rPr lang="de-DE" dirty="0" err="1"/>
              <a:t>coaching</a:t>
            </a:r>
            <a:r>
              <a:rPr lang="de-DE" dirty="0"/>
              <a:t> …) </a:t>
            </a:r>
            <a:endParaRPr lang="sl-SI" dirty="0"/>
          </a:p>
          <a:p>
            <a:pPr marL="342900" lvl="0" indent="-342900"/>
            <a:r>
              <a:rPr lang="sl-SI" dirty="0"/>
              <a:t>vrstniška mediacija, tutorstvo, prostovoljstvo</a:t>
            </a:r>
          </a:p>
          <a:p>
            <a:pPr marL="342900" lvl="0" indent="-342900"/>
            <a:r>
              <a:rPr lang="de-DE" dirty="0" err="1"/>
              <a:t>oblikovanje</a:t>
            </a:r>
            <a:r>
              <a:rPr lang="de-DE" dirty="0"/>
              <a:t> </a:t>
            </a:r>
            <a:r>
              <a:rPr lang="de-DE" dirty="0" err="1"/>
              <a:t>tima</a:t>
            </a:r>
            <a:r>
              <a:rPr lang="de-DE" dirty="0"/>
              <a:t> za </a:t>
            </a:r>
            <a:r>
              <a:rPr lang="de-DE" dirty="0" err="1"/>
              <a:t>spodbudno</a:t>
            </a:r>
            <a:r>
              <a:rPr lang="de-DE" dirty="0"/>
              <a:t> in </a:t>
            </a:r>
            <a:r>
              <a:rPr lang="de-DE" dirty="0" err="1"/>
              <a:t>varno</a:t>
            </a:r>
            <a:r>
              <a:rPr lang="de-DE" dirty="0"/>
              <a:t> </a:t>
            </a:r>
            <a:r>
              <a:rPr lang="de-DE" dirty="0" err="1"/>
              <a:t>učno</a:t>
            </a:r>
            <a:r>
              <a:rPr lang="de-DE" dirty="0"/>
              <a:t> </a:t>
            </a:r>
            <a:r>
              <a:rPr lang="de-DE" dirty="0" err="1"/>
              <a:t>okolje</a:t>
            </a:r>
            <a:r>
              <a:rPr lang="de-DE" dirty="0"/>
              <a:t> </a:t>
            </a:r>
            <a:r>
              <a:rPr lang="sl-SI" dirty="0"/>
              <a:t>.</a:t>
            </a:r>
            <a:r>
              <a:rPr lang="de-DE" dirty="0"/>
              <a:t> </a:t>
            </a:r>
            <a:endParaRPr lang="sl-SI" dirty="0" smtClean="0"/>
          </a:p>
          <a:p>
            <a:pPr marL="342900" lvl="0" indent="-342900"/>
            <a:endParaRPr lang="sl-SI" sz="1100" b="1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sl-SI" b="1" dirty="0" smtClean="0">
                <a:solidFill>
                  <a:srgbClr val="0070C0"/>
                </a:solidFill>
              </a:rPr>
              <a:t>VELIKE SPREMEMBE SE NE ZGODIJO NAKLJUČNO, AMPAK SISTEMATIČNO!</a:t>
            </a: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62" y="151946"/>
            <a:ext cx="1549357" cy="20701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6328"/>
            <a:ext cx="1432864" cy="2029722"/>
          </a:xfrm>
          <a:prstGeom prst="rect">
            <a:avLst/>
          </a:prstGeom>
        </p:spPr>
      </p:pic>
      <p:pic>
        <p:nvPicPr>
          <p:cNvPr id="7" name="Picture 4" descr="dLib.si - Kolegialni co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45" y="95933"/>
            <a:ext cx="1468776" cy="20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1" y="146328"/>
            <a:ext cx="1549357" cy="20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7651"/>
          </a:xfrm>
        </p:spPr>
        <p:txBody>
          <a:bodyPr>
            <a:normAutofit/>
          </a:bodyPr>
          <a:lstStyle/>
          <a:p>
            <a:r>
              <a:rPr lang="sl-SI" sz="2800" b="1" i="1" dirty="0" smtClean="0">
                <a:solidFill>
                  <a:srgbClr val="0070C0"/>
                </a:solidFill>
              </a:rPr>
              <a:t>Primer: „Veščina meseca“</a:t>
            </a:r>
            <a:endParaRPr lang="sl-SI" sz="2800" b="1" i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110343"/>
            <a:ext cx="7886700" cy="50666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altLang="sl-SI" sz="1800" dirty="0"/>
              <a:t>Tim/ŠSD/koordinator … z UZ poišče </a:t>
            </a:r>
            <a:r>
              <a:rPr lang="sl-SI" altLang="sl-SI" sz="1800" b="1" dirty="0"/>
              <a:t> izbrane veščine ter</a:t>
            </a:r>
            <a:r>
              <a:rPr lang="sl-SI" altLang="sl-SI" sz="1800" dirty="0"/>
              <a:t> </a:t>
            </a:r>
            <a:r>
              <a:rPr lang="sl-SI" altLang="sl-SI" sz="1800" b="1" dirty="0" smtClean="0"/>
              <a:t>dejavnosti</a:t>
            </a:r>
            <a:r>
              <a:rPr lang="sl-SI" altLang="sl-SI" sz="1800" dirty="0" smtClean="0"/>
              <a:t>. </a:t>
            </a:r>
            <a:endParaRPr lang="sl-SI" altLang="sl-SI" sz="1800" dirty="0"/>
          </a:p>
          <a:p>
            <a:pPr>
              <a:defRPr/>
            </a:pPr>
            <a:r>
              <a:rPr lang="sl-SI" altLang="sl-SI" sz="1800" dirty="0"/>
              <a:t>Vsi učitelji ob različnih priložnostih izvajajo te dejavnosti z učenci  npr. na RU,  medpredmetnih povezavah, v projektih, pri RAP ...</a:t>
            </a:r>
          </a:p>
          <a:p>
            <a:pPr>
              <a:defRPr/>
            </a:pPr>
            <a:r>
              <a:rPr lang="sl-SI" altLang="sl-SI" sz="1800" dirty="0"/>
              <a:t>Primeri veščin/tem </a:t>
            </a:r>
            <a:r>
              <a:rPr lang="sl-SI" altLang="sl-SI" sz="1800" dirty="0" smtClean="0"/>
              <a:t>tedna/meseca (po priročniku To sem jaz, NIJZ): </a:t>
            </a:r>
            <a:endParaRPr lang="sl-SI" altLang="sl-SI" sz="1800" dirty="0"/>
          </a:p>
          <a:p>
            <a:pPr lvl="1">
              <a:defRPr/>
            </a:pPr>
            <a:r>
              <a:rPr lang="sl-SI" altLang="sl-SI" sz="1800" dirty="0"/>
              <a:t>AKTIVNO POSLUŠAM</a:t>
            </a:r>
          </a:p>
          <a:p>
            <a:pPr lvl="1">
              <a:defRPr/>
            </a:pPr>
            <a:r>
              <a:rPr lang="sl-SI" altLang="sl-SI" sz="1800" dirty="0"/>
              <a:t>POSTAVIM SE ZASE</a:t>
            </a:r>
          </a:p>
          <a:p>
            <a:pPr lvl="1">
              <a:defRPr/>
            </a:pPr>
            <a:r>
              <a:rPr lang="sl-SI" altLang="sl-SI" sz="1800" dirty="0"/>
              <a:t>ZAUPAM IN SODELUJEM; </a:t>
            </a:r>
          </a:p>
          <a:p>
            <a:pPr lvl="1">
              <a:defRPr/>
            </a:pPr>
            <a:r>
              <a:rPr lang="sl-SI" altLang="sl-SI" sz="1800" dirty="0"/>
              <a:t>MOJI POTENCIALI IN INTERESI; </a:t>
            </a:r>
          </a:p>
          <a:p>
            <a:pPr lvl="1">
              <a:defRPr/>
            </a:pPr>
            <a:r>
              <a:rPr lang="sl-SI" altLang="sl-SI" sz="1800" dirty="0"/>
              <a:t>JAZ IN NEUSPEH; </a:t>
            </a:r>
          </a:p>
          <a:p>
            <a:pPr lvl="1">
              <a:defRPr/>
            </a:pPr>
            <a:r>
              <a:rPr lang="sl-SI" altLang="sl-SI" sz="1800" dirty="0"/>
              <a:t>SPROŠČAM SE; </a:t>
            </a:r>
          </a:p>
          <a:p>
            <a:pPr lvl="1">
              <a:defRPr/>
            </a:pPr>
            <a:r>
              <a:rPr lang="sl-SI" altLang="sl-SI" sz="1800" dirty="0"/>
              <a:t>PREPOZNAVAM IN IZRAŽAM SVOJA ČUSTVA; </a:t>
            </a:r>
          </a:p>
          <a:p>
            <a:pPr lvl="1">
              <a:defRPr/>
            </a:pPr>
            <a:r>
              <a:rPr lang="sl-SI" altLang="sl-SI" sz="1800" dirty="0"/>
              <a:t>PREVZEMAM ODGOVORNOST ZA SVOJE VEDENJE, </a:t>
            </a:r>
          </a:p>
          <a:p>
            <a:pPr lvl="1">
              <a:defRPr/>
            </a:pPr>
            <a:r>
              <a:rPr lang="sl-SI" altLang="sl-SI" sz="1800" dirty="0"/>
              <a:t>REŠUJEMO KONFLIKTE</a:t>
            </a:r>
          </a:p>
          <a:p>
            <a:pPr lvl="1">
              <a:defRPr/>
            </a:pPr>
            <a:r>
              <a:rPr lang="sl-SI" altLang="sl-SI" sz="1800" dirty="0"/>
              <a:t>REŠUJEMO PROBLEME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5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/>
          <p:cNvSpPr>
            <a:spLocks noGrp="1"/>
          </p:cNvSpPr>
          <p:nvPr>
            <p:ph type="title"/>
          </p:nvPr>
        </p:nvSpPr>
        <p:spPr>
          <a:xfrm>
            <a:off x="1" y="0"/>
            <a:ext cx="8879928" cy="145371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sl-SI" altLang="sl-SI" sz="2400" i="1" dirty="0" smtClean="0">
                <a:solidFill>
                  <a:srgbClr val="0070C0"/>
                </a:solidFill>
              </a:rPr>
              <a:t>Primer</a:t>
            </a:r>
            <a:r>
              <a:rPr lang="sl-SI" altLang="sl-SI" sz="2400" dirty="0" smtClean="0">
                <a:solidFill>
                  <a:srgbClr val="0070C0"/>
                </a:solidFill>
              </a:rPr>
              <a:t>: </a:t>
            </a:r>
            <a:r>
              <a:rPr lang="sl-SI" altLang="sl-SI" sz="2400" b="1" dirty="0" smtClean="0">
                <a:solidFill>
                  <a:srgbClr val="0070C0"/>
                </a:solidFill>
              </a:rPr>
              <a:t>Model ČSP </a:t>
            </a:r>
            <a:r>
              <a:rPr lang="sl-SI" altLang="sl-SI" sz="2400" b="1" dirty="0">
                <a:solidFill>
                  <a:srgbClr val="0070C0"/>
                </a:solidFill>
              </a:rPr>
              <a:t>CASEL sistematično vgrajen </a:t>
            </a:r>
            <a:r>
              <a:rPr lang="sl-SI" altLang="sl-SI" sz="2400" b="1" dirty="0" smtClean="0">
                <a:solidFill>
                  <a:srgbClr val="0070C0"/>
                </a:solidFill>
              </a:rPr>
              <a:t>v pouk ali v </a:t>
            </a:r>
            <a:r>
              <a:rPr lang="sl-SI" altLang="sl-SI" sz="2400" b="1" dirty="0" err="1">
                <a:solidFill>
                  <a:srgbClr val="0070C0"/>
                </a:solidFill>
              </a:rPr>
              <a:t>RaP</a:t>
            </a:r>
            <a:r>
              <a:rPr lang="sl-SI" altLang="sl-SI" sz="2400" b="1" dirty="0">
                <a:solidFill>
                  <a:srgbClr val="0070C0"/>
                </a:solidFill>
              </a:rPr>
              <a:t> (1-9):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77636"/>
          <a:ext cx="9144000" cy="5716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5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0734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Model ČSU</a:t>
                      </a:r>
                      <a:r>
                        <a:rPr lang="sl-SI" sz="1200" baseline="0" dirty="0" smtClean="0"/>
                        <a:t> (CASEL)</a:t>
                      </a:r>
                      <a:endParaRPr lang="sl-SI" sz="12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Samo-</a:t>
                      </a:r>
                    </a:p>
                    <a:p>
                      <a:r>
                        <a:rPr lang="sl-SI" sz="1200" dirty="0" smtClean="0"/>
                        <a:t>zavedanje</a:t>
                      </a:r>
                      <a:endParaRPr lang="sl-SI" sz="12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Samo-</a:t>
                      </a:r>
                    </a:p>
                    <a:p>
                      <a:r>
                        <a:rPr lang="sl-SI" sz="1200" dirty="0" smtClean="0"/>
                        <a:t>uravnavanje</a:t>
                      </a:r>
                      <a:endParaRPr lang="sl-SI" sz="12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Zavedanje drugih</a:t>
                      </a:r>
                      <a:endParaRPr lang="sl-SI" sz="12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Odnosna kompetenca</a:t>
                      </a:r>
                      <a:endParaRPr lang="sl-SI" sz="12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odgovornost in etično odločanje</a:t>
                      </a:r>
                      <a:endParaRPr lang="sl-SI" sz="1200" dirty="0"/>
                    </a:p>
                  </a:txBody>
                  <a:tcPr marL="68574" marR="68574" marT="34274" marB="342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621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1. razred</a:t>
                      </a:r>
                      <a:endParaRPr lang="sl-SI" sz="14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i="1" u="sng" dirty="0" smtClean="0"/>
                        <a:t>Dnevno</a:t>
                      </a:r>
                      <a:r>
                        <a:rPr lang="sl-SI" sz="1200" i="1" dirty="0" smtClean="0"/>
                        <a:t>:</a:t>
                      </a:r>
                      <a:r>
                        <a:rPr lang="sl-SI" sz="1200" i="1" baseline="0" dirty="0" smtClean="0"/>
                        <a:t> sprostitvene </a:t>
                      </a:r>
                      <a:r>
                        <a:rPr lang="sl-SI" sz="1200" i="1" dirty="0" smtClean="0"/>
                        <a:t>vaje na</a:t>
                      </a:r>
                      <a:r>
                        <a:rPr lang="sl-SI" sz="1200" i="1" baseline="0" dirty="0" smtClean="0"/>
                        <a:t> začetku</a:t>
                      </a:r>
                    </a:p>
                    <a:p>
                      <a:r>
                        <a:rPr lang="sl-SI" sz="1200" i="1" u="sng" baseline="0" dirty="0" smtClean="0"/>
                        <a:t>Mesečno</a:t>
                      </a:r>
                      <a:r>
                        <a:rPr lang="sl-SI" sz="1200" i="1" baseline="0" dirty="0" smtClean="0"/>
                        <a:t>:</a:t>
                      </a:r>
                    </a:p>
                    <a:p>
                      <a:r>
                        <a:rPr lang="sl-SI" sz="1200" i="1" baseline="0" dirty="0" smtClean="0"/>
                        <a:t>Spremljanje dosežkov</a:t>
                      </a:r>
                      <a:endParaRPr lang="sl-SI" sz="1200" i="1" dirty="0" smtClean="0"/>
                    </a:p>
                    <a:p>
                      <a:endParaRPr lang="sl-SI" sz="14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i="1" u="sng" dirty="0" smtClean="0"/>
                        <a:t>Tedensko</a:t>
                      </a:r>
                      <a:r>
                        <a:rPr lang="sl-SI" sz="1200" i="1" dirty="0" smtClean="0"/>
                        <a:t>:</a:t>
                      </a:r>
                    </a:p>
                    <a:p>
                      <a:r>
                        <a:rPr lang="sl-SI" sz="1200" i="1" dirty="0" smtClean="0"/>
                        <a:t> vaje za uravnavanje čustev, </a:t>
                      </a:r>
                      <a:r>
                        <a:rPr lang="sl-SI" sz="1200" i="1" dirty="0" err="1" smtClean="0"/>
                        <a:t>npr</a:t>
                      </a:r>
                      <a:r>
                        <a:rPr lang="sl-SI" sz="1200" i="1" baseline="0" dirty="0" smtClean="0"/>
                        <a:t> „drsnik“,</a:t>
                      </a:r>
                      <a:r>
                        <a:rPr lang="sl-SI" sz="1200" i="1" dirty="0" smtClean="0"/>
                        <a:t> „pomirimo tigra</a:t>
                      </a:r>
                      <a:r>
                        <a:rPr lang="sl-SI" sz="1400" dirty="0" smtClean="0"/>
                        <a:t>“…</a:t>
                      </a:r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i="1" u="sng" dirty="0" smtClean="0"/>
                        <a:t>Tedensko</a:t>
                      </a:r>
                      <a:r>
                        <a:rPr lang="sl-SI" sz="1200" i="1" dirty="0" smtClean="0"/>
                        <a:t> :</a:t>
                      </a:r>
                    </a:p>
                    <a:p>
                      <a:r>
                        <a:rPr lang="sl-SI" sz="1200" i="1" dirty="0" smtClean="0"/>
                        <a:t>igrice empatije  „stopanje</a:t>
                      </a:r>
                      <a:r>
                        <a:rPr lang="sl-SI" sz="1200" i="1" baseline="0" dirty="0" smtClean="0"/>
                        <a:t> v copate drugega</a:t>
                      </a:r>
                      <a:r>
                        <a:rPr lang="sl-SI" sz="1200" i="1" dirty="0" smtClean="0"/>
                        <a:t>“ ter dnevno spodbujanje k medsebojni</a:t>
                      </a:r>
                      <a:r>
                        <a:rPr lang="sl-SI" sz="1200" i="1" baseline="0" dirty="0" smtClean="0"/>
                        <a:t> pomoči</a:t>
                      </a:r>
                      <a:endParaRPr lang="sl-SI" sz="1200" i="1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i="1" u="sng" dirty="0" smtClean="0"/>
                        <a:t>Mesečno:</a:t>
                      </a:r>
                      <a:r>
                        <a:rPr lang="sl-SI" sz="1200" i="1" dirty="0" smtClean="0"/>
                        <a:t> delavnice, npr. „Jezik žiraf in volkov“, </a:t>
                      </a:r>
                    </a:p>
                    <a:p>
                      <a:r>
                        <a:rPr lang="sl-SI" sz="1200" i="1" dirty="0" smtClean="0"/>
                        <a:t>„tečaj reševanja</a:t>
                      </a:r>
                      <a:r>
                        <a:rPr lang="sl-SI" sz="1200" i="1" baseline="0" dirty="0" smtClean="0"/>
                        <a:t> nesporazumov“-z igro vlog izvajajo starejši učenci s pomočjo mentorja</a:t>
                      </a:r>
                      <a:endParaRPr lang="sl-SI" sz="1200" i="1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i="1" u="sng" dirty="0" smtClean="0"/>
                        <a:t>Tekom</a:t>
                      </a:r>
                      <a:r>
                        <a:rPr lang="sl-SI" sz="1200" i="1" u="sng" baseline="0" dirty="0" smtClean="0"/>
                        <a:t> leta</a:t>
                      </a:r>
                      <a:r>
                        <a:rPr lang="sl-SI" sz="1200" i="1" baseline="0" dirty="0" smtClean="0"/>
                        <a:t>: </a:t>
                      </a:r>
                      <a:r>
                        <a:rPr lang="sl-SI" sz="1200" i="1" dirty="0" smtClean="0"/>
                        <a:t>Decembrsko</a:t>
                      </a:r>
                      <a:r>
                        <a:rPr lang="sl-SI" sz="1200" i="1" baseline="0" dirty="0" smtClean="0"/>
                        <a:t> načrtovanje obdarovanja ostarelih-s podporo starejših učencev</a:t>
                      </a:r>
                    </a:p>
                    <a:p>
                      <a:endParaRPr lang="sl-SI" sz="1200" i="1" dirty="0"/>
                    </a:p>
                  </a:txBody>
                  <a:tcPr marL="68574" marR="68574" marT="34274" marB="342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13">
                <a:tc>
                  <a:txBody>
                    <a:bodyPr/>
                    <a:lstStyle/>
                    <a:p>
                      <a:r>
                        <a:rPr lang="sl-SI" sz="600" dirty="0" smtClean="0"/>
                        <a:t>2. In 3.</a:t>
                      </a:r>
                      <a:endParaRPr lang="sl-SI" sz="6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6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74" marR="68574" marT="34274" marB="342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13">
                <a:tc>
                  <a:txBody>
                    <a:bodyPr/>
                    <a:lstStyle/>
                    <a:p>
                      <a:r>
                        <a:rPr lang="sl-SI" sz="600" dirty="0" smtClean="0"/>
                        <a:t>4. In 5.</a:t>
                      </a:r>
                      <a:endParaRPr lang="sl-SI" sz="6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74" marR="68574" marT="34274" marB="342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213">
                <a:tc>
                  <a:txBody>
                    <a:bodyPr/>
                    <a:lstStyle/>
                    <a:p>
                      <a:r>
                        <a:rPr lang="sl-SI" sz="600" dirty="0" smtClean="0"/>
                        <a:t>6. In 7.</a:t>
                      </a:r>
                      <a:endParaRPr lang="sl-SI" sz="6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74" marR="68574" marT="34274" marB="342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785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8. In 9. </a:t>
                      </a:r>
                      <a:endParaRPr lang="sl-SI" sz="14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i="1" u="sng" dirty="0" smtClean="0"/>
                        <a:t>Dnevno</a:t>
                      </a:r>
                      <a:r>
                        <a:rPr lang="sl-SI" sz="1200" i="1" baseline="0" dirty="0" smtClean="0"/>
                        <a:t> i</a:t>
                      </a:r>
                      <a:r>
                        <a:rPr lang="sl-SI" sz="1200" i="1" dirty="0" smtClean="0"/>
                        <a:t>zražanje počutja</a:t>
                      </a:r>
                      <a:r>
                        <a:rPr lang="sl-SI" sz="1200" i="1" baseline="0" dirty="0" smtClean="0"/>
                        <a:t> s termometrom, metaforo na začetku</a:t>
                      </a:r>
                      <a:endParaRPr lang="sl-SI" sz="1200" i="1" dirty="0" smtClean="0"/>
                    </a:p>
                    <a:p>
                      <a:endParaRPr lang="sl-SI" sz="1400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i="1" u="sng" dirty="0" smtClean="0"/>
                        <a:t>Tedensko </a:t>
                      </a:r>
                      <a:r>
                        <a:rPr lang="sl-SI" sz="1200" i="1" u="none" dirty="0" smtClean="0"/>
                        <a:t>spremljanje</a:t>
                      </a:r>
                      <a:r>
                        <a:rPr lang="sl-SI" sz="1200" i="1" u="none" baseline="0" dirty="0" smtClean="0"/>
                        <a:t> dogovorov</a:t>
                      </a:r>
                    </a:p>
                    <a:p>
                      <a:r>
                        <a:rPr lang="sl-SI" sz="1200" i="1" u="sng" baseline="0" dirty="0" smtClean="0"/>
                        <a:t>Fakultativno tedensko</a:t>
                      </a:r>
                      <a:r>
                        <a:rPr lang="sl-SI" sz="1200" i="1" u="none" baseline="0" dirty="0" smtClean="0"/>
                        <a:t> Tečaj uravnavanja jeze, krepitve osebnostne čvrstosti, izražanja čustev …</a:t>
                      </a:r>
                      <a:endParaRPr lang="sl-SI" sz="1200" i="1" u="sng" dirty="0" smtClean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i="1" u="sng" dirty="0" smtClean="0"/>
                        <a:t>Mesečno </a:t>
                      </a:r>
                      <a:endParaRPr lang="sl-SI" sz="1200" i="1" u="none" dirty="0" smtClean="0"/>
                    </a:p>
                    <a:p>
                      <a:r>
                        <a:rPr lang="sl-SI" sz="1200" i="1" u="none" baseline="0" dirty="0" smtClean="0"/>
                        <a:t>Različne povezovalne aktivnosti, npr. „3 pozitivne lastnosti“,</a:t>
                      </a:r>
                      <a:r>
                        <a:rPr lang="sl-SI" sz="1200" i="1" baseline="0" dirty="0" smtClean="0"/>
                        <a:t> „Skriti prijatelj“;</a:t>
                      </a:r>
                    </a:p>
                    <a:p>
                      <a:r>
                        <a:rPr lang="sl-SI" sz="1200" i="1" baseline="0" dirty="0" smtClean="0"/>
                        <a:t>Izvajanje pravljičnih uric za mlajše</a:t>
                      </a:r>
                    </a:p>
                    <a:p>
                      <a:r>
                        <a:rPr lang="sl-SI" sz="1200" i="1" baseline="0" dirty="0" smtClean="0"/>
                        <a:t>Učenje dajanja konstruktivne povratne informacije</a:t>
                      </a:r>
                    </a:p>
                    <a:p>
                      <a:endParaRPr lang="sl-SI" sz="1200" i="1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i="1" u="sng" dirty="0" smtClean="0"/>
                        <a:t>Mesečno</a:t>
                      </a:r>
                      <a:r>
                        <a:rPr lang="sl-SI" sz="1200" i="1" baseline="0" dirty="0" smtClean="0"/>
                        <a:t> pripovedovanje osebnih zgodb; vodenje vrstniške mediacije/reševanja problemov pri mlajših</a:t>
                      </a:r>
                    </a:p>
                    <a:p>
                      <a:endParaRPr lang="sl-SI" sz="1200" i="1" baseline="0" dirty="0" smtClean="0"/>
                    </a:p>
                    <a:p>
                      <a:r>
                        <a:rPr lang="sl-SI" sz="1200" i="1" baseline="0" dirty="0" smtClean="0"/>
                        <a:t>Alternativa: aktivnosti iz To sem jaz</a:t>
                      </a:r>
                      <a:endParaRPr lang="sl-SI" sz="1200" i="1" dirty="0"/>
                    </a:p>
                  </a:txBody>
                  <a:tcPr marL="68574" marR="68574" marT="34274" marB="34274"/>
                </a:tc>
                <a:tc>
                  <a:txBody>
                    <a:bodyPr/>
                    <a:lstStyle/>
                    <a:p>
                      <a:r>
                        <a:rPr lang="sl-SI" sz="1200" i="1" u="sng" dirty="0" smtClean="0"/>
                        <a:t>Letno</a:t>
                      </a:r>
                      <a:r>
                        <a:rPr lang="sl-SI" sz="1200" i="1" dirty="0" smtClean="0"/>
                        <a:t> načrtovanje</a:t>
                      </a:r>
                      <a:r>
                        <a:rPr lang="sl-SI" sz="1200" i="1" baseline="0" dirty="0" smtClean="0"/>
                        <a:t> solidarnostne akcije v okolju, pomoč mlajšim učencem, kritično prijateljevanje v parih …</a:t>
                      </a:r>
                      <a:endParaRPr lang="sl-SI" sz="1200" i="1" dirty="0"/>
                    </a:p>
                  </a:txBody>
                  <a:tcPr marL="68574" marR="68574" marT="34274" marB="3427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3150" y="205071"/>
            <a:ext cx="7886700" cy="714374"/>
          </a:xfrm>
        </p:spPr>
        <p:txBody>
          <a:bodyPr/>
          <a:lstStyle/>
          <a:p>
            <a:r>
              <a:rPr lang="sl-SI" dirty="0" smtClean="0"/>
              <a:t>                 </a:t>
            </a:r>
            <a:r>
              <a:rPr lang="sl-SI" sz="3600" dirty="0" smtClean="0"/>
              <a:t>Velika slika</a:t>
            </a:r>
            <a:endParaRPr lang="sl-SI" sz="3600" dirty="0"/>
          </a:p>
        </p:txBody>
      </p:sp>
      <p:pic>
        <p:nvPicPr>
          <p:cNvPr id="4" name="Slika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05" y="1025462"/>
            <a:ext cx="2813050" cy="19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62" y="3189879"/>
            <a:ext cx="2813050" cy="19865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06" y="4937216"/>
            <a:ext cx="2813050" cy="199297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10" y="975363"/>
            <a:ext cx="2861938" cy="1996902"/>
          </a:xfrm>
          <a:prstGeom prst="rect">
            <a:avLst/>
          </a:prstGeom>
        </p:spPr>
      </p:pic>
      <p:pic>
        <p:nvPicPr>
          <p:cNvPr id="8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10" y="3061012"/>
            <a:ext cx="2976216" cy="194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85" y="5109279"/>
            <a:ext cx="2987941" cy="1748721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4792624" y="3075708"/>
            <a:ext cx="2561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002060"/>
                </a:solidFill>
              </a:rPr>
              <a:t>Občutek </a:t>
            </a:r>
            <a:r>
              <a:rPr lang="sl-SI" b="1" dirty="0">
                <a:solidFill>
                  <a:srgbClr val="002060"/>
                </a:solidFill>
              </a:rPr>
              <a:t>lastne vrednosti</a:t>
            </a:r>
          </a:p>
          <a:p>
            <a:r>
              <a:rPr lang="sl-SI" b="1" dirty="0">
                <a:solidFill>
                  <a:srgbClr val="002060"/>
                </a:solidFill>
              </a:rPr>
              <a:t>in občutek „zmorem“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4866055" y="5104270"/>
            <a:ext cx="296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Čustvena in </a:t>
            </a:r>
          </a:p>
          <a:p>
            <a:r>
              <a:rPr lang="sl-SI" b="1" dirty="0">
                <a:solidFill>
                  <a:srgbClr val="002060"/>
                </a:solidFill>
              </a:rPr>
              <a:t>socialna pismenost</a:t>
            </a:r>
            <a:endParaRPr lang="sl-SI" dirty="0"/>
          </a:p>
        </p:txBody>
      </p:sp>
      <p:sp>
        <p:nvSpPr>
          <p:cNvPr id="14" name="Pravokotnik 13"/>
          <p:cNvSpPr/>
          <p:nvPr/>
        </p:nvSpPr>
        <p:spPr>
          <a:xfrm>
            <a:off x="1645815" y="1243076"/>
            <a:ext cx="4843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002060"/>
                </a:solidFill>
              </a:rPr>
              <a:t>Dobra klima in</a:t>
            </a:r>
          </a:p>
          <a:p>
            <a:r>
              <a:rPr lang="sl-SI" sz="2000" b="1" dirty="0">
                <a:solidFill>
                  <a:srgbClr val="002060"/>
                </a:solidFill>
              </a:rPr>
              <a:t>počutje </a:t>
            </a:r>
            <a:endParaRPr lang="sl-SI" sz="2000" dirty="0">
              <a:solidFill>
                <a:srgbClr val="002060"/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1645815" y="3292457"/>
            <a:ext cx="2509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0070C0"/>
                </a:solidFill>
              </a:rPr>
              <a:t>Odnosna kompetenca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5016500" y="1273853"/>
            <a:ext cx="2397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Vodenje razreda in </a:t>
            </a:r>
          </a:p>
          <a:p>
            <a:r>
              <a:rPr lang="sl-SI" b="1" dirty="0"/>
              <a:t>spodbudna odločnost</a:t>
            </a:r>
            <a:endParaRPr lang="sl-SI" dirty="0"/>
          </a:p>
        </p:txBody>
      </p:sp>
      <p:sp>
        <p:nvSpPr>
          <p:cNvPr id="17" name="Pravokotnik 16"/>
          <p:cNvSpPr/>
          <p:nvPr/>
        </p:nvSpPr>
        <p:spPr>
          <a:xfrm>
            <a:off x="1798673" y="5430716"/>
            <a:ext cx="2269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Neželeno </a:t>
            </a:r>
            <a:r>
              <a:rPr lang="sl-SI" sz="2000" b="1" dirty="0" smtClean="0">
                <a:solidFill>
                  <a:srgbClr val="FF0000"/>
                </a:solidFill>
              </a:rPr>
              <a:t>vedenje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9" name="Desna puščica 18"/>
          <p:cNvSpPr/>
          <p:nvPr/>
        </p:nvSpPr>
        <p:spPr>
          <a:xfrm>
            <a:off x="3936703" y="3813622"/>
            <a:ext cx="855921" cy="363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Leva puščica 20"/>
          <p:cNvSpPr/>
          <p:nvPr/>
        </p:nvSpPr>
        <p:spPr>
          <a:xfrm>
            <a:off x="3936703" y="2118375"/>
            <a:ext cx="767182" cy="3327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uščica gor 24"/>
          <p:cNvSpPr/>
          <p:nvPr/>
        </p:nvSpPr>
        <p:spPr>
          <a:xfrm>
            <a:off x="2628900" y="2598439"/>
            <a:ext cx="370332" cy="7476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uščica dol 25"/>
          <p:cNvSpPr/>
          <p:nvPr/>
        </p:nvSpPr>
        <p:spPr>
          <a:xfrm>
            <a:off x="2612040" y="4467661"/>
            <a:ext cx="387192" cy="781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Leva puščica 26"/>
          <p:cNvSpPr/>
          <p:nvPr/>
        </p:nvSpPr>
        <p:spPr>
          <a:xfrm>
            <a:off x="3948428" y="6088321"/>
            <a:ext cx="767182" cy="3327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uščica gor 27"/>
          <p:cNvSpPr/>
          <p:nvPr/>
        </p:nvSpPr>
        <p:spPr>
          <a:xfrm>
            <a:off x="5845119" y="4363189"/>
            <a:ext cx="370332" cy="7476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65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365127"/>
            <a:ext cx="9143999" cy="457834"/>
          </a:xfrm>
        </p:spPr>
        <p:txBody>
          <a:bodyPr>
            <a:noAutofit/>
          </a:bodyPr>
          <a:lstStyle/>
          <a:p>
            <a:r>
              <a:rPr lang="sl-SI" sz="2800" dirty="0" smtClean="0">
                <a:latin typeface="+mn-lt"/>
              </a:rPr>
              <a:t>Predloga za načrt strategije na ravni šole</a:t>
            </a:r>
            <a:br>
              <a:rPr lang="sl-SI" sz="2800" dirty="0" smtClean="0">
                <a:latin typeface="+mn-lt"/>
              </a:rPr>
            </a:br>
            <a:r>
              <a:rPr lang="sl-SI" sz="2000" i="1" dirty="0" smtClean="0">
                <a:latin typeface="+mn-lt"/>
              </a:rPr>
              <a:t>Koliko in katere konkretne kakovostne izkušnje z odnosnega področja bo vsak učenec naše šole pridobil v naslednjih 3 letih?</a:t>
            </a:r>
            <a:endParaRPr lang="sl-SI" sz="2000" i="1" dirty="0">
              <a:latin typeface="+mn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0" y="1515294"/>
          <a:ext cx="9143999" cy="54567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7167">
                  <a:extLst>
                    <a:ext uri="{9D8B030D-6E8A-4147-A177-3AD203B41FA5}">
                      <a16:colId xmlns:a16="http://schemas.microsoft.com/office/drawing/2014/main" val="3172056016"/>
                    </a:ext>
                  </a:extLst>
                </a:gridCol>
                <a:gridCol w="1197210">
                  <a:extLst>
                    <a:ext uri="{9D8B030D-6E8A-4147-A177-3AD203B41FA5}">
                      <a16:colId xmlns:a16="http://schemas.microsoft.com/office/drawing/2014/main" val="156940907"/>
                    </a:ext>
                  </a:extLst>
                </a:gridCol>
                <a:gridCol w="1528354">
                  <a:extLst>
                    <a:ext uri="{9D8B030D-6E8A-4147-A177-3AD203B41FA5}">
                      <a16:colId xmlns:a16="http://schemas.microsoft.com/office/drawing/2014/main" val="2348707481"/>
                    </a:ext>
                  </a:extLst>
                </a:gridCol>
                <a:gridCol w="1789612">
                  <a:extLst>
                    <a:ext uri="{9D8B030D-6E8A-4147-A177-3AD203B41FA5}">
                      <a16:colId xmlns:a16="http://schemas.microsoft.com/office/drawing/2014/main" val="3277346964"/>
                    </a:ext>
                  </a:extLst>
                </a:gridCol>
                <a:gridCol w="1776548">
                  <a:extLst>
                    <a:ext uri="{9D8B030D-6E8A-4147-A177-3AD203B41FA5}">
                      <a16:colId xmlns:a16="http://schemas.microsoft.com/office/drawing/2014/main" val="1324927936"/>
                    </a:ext>
                  </a:extLst>
                </a:gridCol>
                <a:gridCol w="1685108">
                  <a:extLst>
                    <a:ext uri="{9D8B030D-6E8A-4147-A177-3AD203B41FA5}">
                      <a16:colId xmlns:a16="http://schemas.microsoft.com/office/drawing/2014/main" val="1850165341"/>
                    </a:ext>
                  </a:extLst>
                </a:gridCol>
              </a:tblGrid>
              <a:tr h="3692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dirty="0">
                          <a:effectLst/>
                        </a:rPr>
                        <a:t>KJE – PRILOŽNOSTI</a:t>
                      </a:r>
                      <a:r>
                        <a:rPr lang="sl-SI" sz="1200" dirty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effectLst/>
                        </a:rPr>
                        <a:t>POUK, MEDPREDMETN. IN KROSURIKUL. RAVEN, ŠV, RAP, DNEVI DEJAVNOSTI, EKSKURZIJE, TABORI, ŠOLA V NARAVI,  ŠSD, DSP, KROŽKI, NATEČAJI, VSAKODNEVNA </a:t>
                      </a:r>
                      <a:r>
                        <a:rPr lang="sl-SI" sz="1200" dirty="0" smtClean="0">
                          <a:effectLst/>
                        </a:rPr>
                        <a:t>KOMUNIKACIJA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dirty="0">
                          <a:effectLst/>
                        </a:rPr>
                        <a:t>KAJ - VRSTA AKTIVNOSTI</a:t>
                      </a:r>
                      <a:r>
                        <a:rPr lang="sl-SI" sz="1200" dirty="0">
                          <a:effectLst/>
                        </a:rPr>
                        <a:t>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 smtClean="0">
                          <a:effectLst/>
                        </a:rPr>
                        <a:t>VAJE (npr. </a:t>
                      </a:r>
                      <a:r>
                        <a:rPr lang="sl-SI" sz="1200" dirty="0" err="1" smtClean="0">
                          <a:effectLst/>
                        </a:rPr>
                        <a:t>ledotalilci</a:t>
                      </a:r>
                      <a:r>
                        <a:rPr lang="sl-SI" sz="1200" dirty="0" smtClean="0">
                          <a:effectLst/>
                        </a:rPr>
                        <a:t>, povezovalci, empatija, čustva)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 smtClean="0">
                          <a:effectLst/>
                        </a:rPr>
                        <a:t>DELAVNICE (npr. Oblikovanje</a:t>
                      </a:r>
                      <a:r>
                        <a:rPr lang="sl-SI" sz="1200" baseline="0" dirty="0" smtClean="0">
                          <a:effectLst/>
                        </a:rPr>
                        <a:t> skupnih dogovorov, Reševanje dilem)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 smtClean="0">
                          <a:effectLst/>
                        </a:rPr>
                        <a:t> PROGRAMI</a:t>
                      </a:r>
                      <a:r>
                        <a:rPr lang="sl-SI" sz="1200" baseline="0" dirty="0" smtClean="0">
                          <a:effectLst/>
                        </a:rPr>
                        <a:t> (npr. Nenasilna komunikacija, To sem jaz)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dirty="0">
                          <a:effectLst/>
                        </a:rPr>
                        <a:t>KAKO POGOSTO IN OB KATERIH </a:t>
                      </a:r>
                      <a:r>
                        <a:rPr lang="sl-SI" sz="1200" b="1" dirty="0" smtClean="0">
                          <a:effectLst/>
                        </a:rPr>
                        <a:t>PRILOŽNOSTIH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PRI</a:t>
                      </a:r>
                      <a:r>
                        <a:rPr lang="sl-SI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POSAMEZNI URI, UČNEM SKLOPU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 TEDNU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 MESECU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LETNO</a:t>
                      </a:r>
                      <a:endParaRPr lang="sl-SI" sz="12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dirty="0">
                          <a:effectLst/>
                        </a:rPr>
                        <a:t>KDO/KATERI UČITELJI, STROK. DEL. OZ. AKTIVI</a:t>
                      </a:r>
                      <a:r>
                        <a:rPr lang="sl-SI" sz="12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 smtClean="0">
                          <a:effectLst/>
                        </a:rPr>
                        <a:t>OPOMNIK </a:t>
                      </a:r>
                      <a:r>
                        <a:rPr lang="sl-SI" sz="1200" dirty="0">
                          <a:effectLst/>
                        </a:rPr>
                        <a:t>OZ. OSEBNI NAČRT UVAJANJA </a:t>
                      </a:r>
                      <a:r>
                        <a:rPr lang="sl-SI" sz="1200" dirty="0" smtClean="0">
                          <a:effectLst/>
                        </a:rPr>
                        <a:t>VSUO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aseline="0" dirty="0" smtClean="0">
                          <a:effectLst/>
                        </a:rPr>
                        <a:t>Npr.: na začetku ure sproščanje z </a:t>
                      </a:r>
                      <a:r>
                        <a:rPr lang="sl-SI" sz="1200" baseline="0" dirty="0" err="1" smtClean="0">
                          <a:effectLst/>
                        </a:rPr>
                        <a:t>ledotalilci</a:t>
                      </a:r>
                      <a:r>
                        <a:rPr lang="sl-SI" sz="1200" baseline="0" dirty="0" smtClean="0">
                          <a:effectLst/>
                        </a:rPr>
                        <a:t>, vmes vaje čuječnosti za zbranost, obravnava odnosne teme A, B in C, </a:t>
                      </a:r>
                      <a:r>
                        <a:rPr lang="sl-SI" sz="1200" baseline="0" dirty="0" err="1" smtClean="0">
                          <a:effectLst/>
                        </a:rPr>
                        <a:t>kroskurikularni</a:t>
                      </a:r>
                      <a:r>
                        <a:rPr lang="sl-SI" sz="1200" baseline="0" dirty="0" smtClean="0">
                          <a:effectLst/>
                        </a:rPr>
                        <a:t> projekt, kolegialno podpiranje ob opomniku za vključenost … </a:t>
                      </a:r>
                      <a:r>
                        <a:rPr lang="sl-SI" sz="1200" dirty="0" smtClean="0">
                          <a:effectLst/>
                        </a:rPr>
                        <a:t> 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dirty="0">
                          <a:effectLst/>
                        </a:rPr>
                        <a:t>S KOM/ KATERI RAZREDI, SKUPINE UČENCEV </a:t>
                      </a:r>
                      <a:r>
                        <a:rPr lang="sl-SI" sz="1200" b="1" dirty="0" smtClean="0">
                          <a:effectLst/>
                        </a:rPr>
                        <a:t>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Vsak učitelj zapiše v kateri skupini oz. oddelku (če jih ima več)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Skupni</a:t>
                      </a:r>
                      <a:r>
                        <a:rPr lang="sl-SI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pregled, če so vsi učenci zajeti z dovolj izkušnjami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dirty="0">
                          <a:effectLst/>
                        </a:rPr>
                        <a:t>VKLJUČENOST UČENCEV PRI </a:t>
                      </a:r>
                      <a:r>
                        <a:rPr lang="sl-SI" sz="1200" b="1" dirty="0" smtClean="0">
                          <a:effectLst/>
                        </a:rPr>
                        <a:t>NAČRTOVANJU AKTIVNOSTI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Npr.: na začetku šol. l. pri pouku predmeta, refleksije</a:t>
                      </a:r>
                      <a:r>
                        <a:rPr lang="sl-SI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ob koncu pouka</a:t>
                      </a:r>
                      <a:r>
                        <a:rPr lang="sl-SI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na RU, pri </a:t>
                      </a:r>
                      <a:r>
                        <a:rPr lang="sl-SI" sz="12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RaP</a:t>
                      </a:r>
                      <a:r>
                        <a:rPr lang="sl-SI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…</a:t>
                      </a:r>
                      <a:endParaRPr lang="sl-SI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3641817575"/>
                  </a:ext>
                </a:extLst>
              </a:tr>
              <a:tr h="35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1690606248"/>
                  </a:ext>
                </a:extLst>
              </a:tr>
              <a:tr h="35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3193343389"/>
                  </a:ext>
                </a:extLst>
              </a:tr>
              <a:tr h="35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544993692"/>
                  </a:ext>
                </a:extLst>
              </a:tr>
              <a:tr h="35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1043823054"/>
                  </a:ext>
                </a:extLst>
              </a:tr>
              <a:tr h="35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200461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5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628650" y="-156753"/>
            <a:ext cx="7886700" cy="156754"/>
          </a:xfrm>
        </p:spPr>
        <p:txBody>
          <a:bodyPr>
            <a:normAutofit fontScale="90000"/>
          </a:bodyPr>
          <a:lstStyle/>
          <a:p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" y="104503"/>
            <a:ext cx="9183758" cy="6622868"/>
          </a:xfrm>
        </p:spPr>
        <p:txBody>
          <a:bodyPr>
            <a:normAutofit fontScale="70000" lnSpcReduction="20000"/>
          </a:bodyPr>
          <a:lstStyle/>
          <a:p>
            <a:r>
              <a:rPr lang="sl-SI" sz="2200" dirty="0" smtClean="0"/>
              <a:t>Ali naj si prizadevamo za dobro počutje ali znanje?</a:t>
            </a:r>
            <a:r>
              <a:rPr lang="sl-SI" dirty="0" smtClean="0"/>
              <a:t>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Z dobrim počutjem/vključujočim odnosom pozitivno vplivamo nanj.</a:t>
            </a:r>
          </a:p>
          <a:p>
            <a:r>
              <a:rPr lang="sl-SI" sz="2200" dirty="0" smtClean="0"/>
              <a:t>Ali dober odnos vodi v razvajanje in pomehkuženje?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</a:t>
            </a:r>
            <a:r>
              <a:rPr lang="sl-SI" dirty="0"/>
              <a:t>Č</a:t>
            </a:r>
            <a:r>
              <a:rPr lang="sl-SI" dirty="0" smtClean="0"/>
              <a:t>e razumljen kot dozirana podpora ob zahtevah, spodbuja odgovornost in čvrstost.</a:t>
            </a:r>
            <a:endParaRPr lang="sl-SI" sz="2200" dirty="0" smtClean="0"/>
          </a:p>
          <a:p>
            <a:r>
              <a:rPr lang="sl-SI" sz="2200" dirty="0" smtClean="0"/>
              <a:t>Ali je dober stik trepljanje in smehljanje?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Ne, ampak je upoštevanje potreb in podpora pri napredku – „mar mi je zate!“</a:t>
            </a:r>
          </a:p>
          <a:p>
            <a:r>
              <a:rPr lang="sl-SI" sz="2200" dirty="0"/>
              <a:t>Ali moramo imeti radi vse otroke</a:t>
            </a:r>
            <a:r>
              <a:rPr lang="sl-SI" sz="2200" dirty="0" smtClean="0"/>
              <a:t>?</a:t>
            </a:r>
          </a:p>
          <a:p>
            <a:pPr marL="0" indent="0">
              <a:buNone/>
            </a:pPr>
            <a:r>
              <a:rPr lang="sl-SI" dirty="0" smtClean="0"/>
              <a:t>   Ne, če tega ne čutimo, človeško in pedagoško pa je, da smo podporni in „</a:t>
            </a:r>
            <a:r>
              <a:rPr lang="sl-SI" dirty="0" err="1" smtClean="0"/>
              <a:t>fer</a:t>
            </a:r>
            <a:r>
              <a:rPr lang="sl-SI" dirty="0" smtClean="0"/>
              <a:t>“.</a:t>
            </a:r>
            <a:endParaRPr lang="sl-SI" sz="2200" dirty="0" smtClean="0"/>
          </a:p>
          <a:p>
            <a:r>
              <a:rPr lang="sl-SI" sz="2200" dirty="0" smtClean="0"/>
              <a:t>Ali naj bo učenje igra ali napor?</a:t>
            </a:r>
          </a:p>
          <a:p>
            <a:pPr marL="0" indent="0">
              <a:buNone/>
            </a:pPr>
            <a:r>
              <a:rPr lang="sl-SI" dirty="0" smtClean="0"/>
              <a:t>   Učenje je lahko igrivo, je pa tudi napor, z gornjim pa ga olajšujemo.</a:t>
            </a:r>
            <a:endParaRPr lang="sl-SI" sz="2100" dirty="0" smtClean="0"/>
          </a:p>
          <a:p>
            <a:r>
              <a:rPr lang="sl-SI" sz="2100" dirty="0" smtClean="0"/>
              <a:t>Ali naj bomo prijazni ali strogi?</a:t>
            </a:r>
          </a:p>
          <a:p>
            <a:pPr marL="0" indent="0">
              <a:buNone/>
            </a:pPr>
            <a:r>
              <a:rPr lang="sl-SI" dirty="0"/>
              <a:t>  </a:t>
            </a:r>
            <a:r>
              <a:rPr lang="sl-SI" dirty="0" smtClean="0"/>
              <a:t> Spodbudno odločni, toplo zahtevni in podporni.</a:t>
            </a:r>
          </a:p>
          <a:p>
            <a:r>
              <a:rPr lang="sl-SI" sz="2100" dirty="0" smtClean="0"/>
              <a:t>Ali je lahko dobra samopodoba škodljiva?</a:t>
            </a:r>
          </a:p>
          <a:p>
            <a:pPr marL="0" indent="0">
              <a:buNone/>
            </a:pPr>
            <a:r>
              <a:rPr lang="sl-SI" dirty="0" smtClean="0"/>
              <a:t>   </a:t>
            </a:r>
            <a:r>
              <a:rPr lang="sl-SI" dirty="0"/>
              <a:t>O</a:t>
            </a:r>
            <a:r>
              <a:rPr lang="sl-SI" dirty="0" smtClean="0"/>
              <a:t>bčutek kompetentnosti, temelječ na prizadevanjih in povratni info, je formativen.</a:t>
            </a:r>
          </a:p>
          <a:p>
            <a:r>
              <a:rPr lang="sl-SI" sz="2300" dirty="0" smtClean="0"/>
              <a:t>Ali razumevanje vedenja pomeni odobravanje?</a:t>
            </a:r>
          </a:p>
          <a:p>
            <a:pPr marL="0" indent="0">
              <a:buNone/>
            </a:pPr>
            <a:r>
              <a:rPr lang="sl-SI" sz="2300" dirty="0"/>
              <a:t> </a:t>
            </a:r>
            <a:r>
              <a:rPr lang="sl-SI" sz="2300" dirty="0" smtClean="0"/>
              <a:t>  </a:t>
            </a:r>
            <a:r>
              <a:rPr lang="sl-SI" dirty="0" smtClean="0"/>
              <a:t>Ne, pomeni pa, da razumemo razloge zanj in bolj preudarno izbiramo odzive</a:t>
            </a:r>
            <a:r>
              <a:rPr lang="sl-SI" dirty="0" smtClean="0"/>
              <a:t>.</a:t>
            </a:r>
          </a:p>
          <a:p>
            <a:r>
              <a:rPr lang="sl-SI" sz="2000" dirty="0" smtClean="0"/>
              <a:t>Ali je iskrenost direktnost?  </a:t>
            </a:r>
            <a:r>
              <a:rPr lang="sl-SI" sz="2900" dirty="0" smtClean="0"/>
              <a:t>Ne, je nerahločutna impulzivnost, iskrenost pa </a:t>
            </a:r>
            <a:r>
              <a:rPr lang="sl-SI" sz="2900" smtClean="0"/>
              <a:t>pomeni DOSEČI 2.</a:t>
            </a:r>
            <a:endParaRPr lang="sl-SI" sz="2900" dirty="0" smtClean="0"/>
          </a:p>
          <a:p>
            <a:r>
              <a:rPr lang="sl-SI" sz="2300" dirty="0" smtClean="0"/>
              <a:t>Ali je čustveno opismenjevanje </a:t>
            </a:r>
            <a:r>
              <a:rPr lang="sl-SI" sz="2300" dirty="0" err="1" smtClean="0"/>
              <a:t>razčustvovanost</a:t>
            </a:r>
            <a:r>
              <a:rPr lang="sl-SI" sz="2300" dirty="0" smtClean="0"/>
              <a:t>?</a:t>
            </a:r>
          </a:p>
          <a:p>
            <a:pPr marL="0" indent="0">
              <a:buNone/>
            </a:pPr>
            <a:r>
              <a:rPr lang="sl-SI" dirty="0" smtClean="0"/>
              <a:t>   Ne, nasprotno: je učenje uravnavanja čustev/reakcij in upoštevanja teh pri drugih.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5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/>
              <a:t>    Popotnica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8090" y="2062561"/>
            <a:ext cx="7457259" cy="4114402"/>
          </a:xfrm>
        </p:spPr>
        <p:txBody>
          <a:bodyPr/>
          <a:lstStyle/>
          <a:p>
            <a:pPr marL="0" indent="0">
              <a:buNone/>
            </a:pPr>
            <a:r>
              <a:rPr lang="sl-SI" i="1" dirty="0" smtClean="0"/>
              <a:t>Ker si vreden,</a:t>
            </a:r>
          </a:p>
          <a:p>
            <a:pPr marL="0" indent="0">
              <a:buNone/>
            </a:pPr>
            <a:r>
              <a:rPr lang="sl-SI" i="1" dirty="0" smtClean="0"/>
              <a:t>mi je mar „zate“, </a:t>
            </a:r>
          </a:p>
          <a:p>
            <a:pPr marL="0" indent="0">
              <a:buNone/>
            </a:pPr>
            <a:r>
              <a:rPr lang="sl-SI" i="1" dirty="0" smtClean="0"/>
              <a:t>zato zaupam vate               </a:t>
            </a:r>
          </a:p>
          <a:p>
            <a:pPr marL="0" indent="0">
              <a:buNone/>
            </a:pPr>
            <a:r>
              <a:rPr lang="sl-SI" i="1" dirty="0"/>
              <a:t>i</a:t>
            </a:r>
            <a:r>
              <a:rPr lang="sl-SI" i="1" dirty="0" smtClean="0"/>
              <a:t>n te podpiram</a:t>
            </a:r>
          </a:p>
          <a:p>
            <a:pPr marL="0" indent="0">
              <a:buNone/>
            </a:pPr>
            <a:r>
              <a:rPr lang="sl-SI" i="1" dirty="0" smtClean="0"/>
              <a:t>pri učenju </a:t>
            </a:r>
            <a:endParaRPr lang="sl-SI" i="1" dirty="0"/>
          </a:p>
          <a:p>
            <a:pPr marL="0" indent="0">
              <a:buNone/>
            </a:pPr>
            <a:r>
              <a:rPr lang="sl-SI" i="1" dirty="0"/>
              <a:t>t</a:t>
            </a:r>
            <a:r>
              <a:rPr lang="sl-SI" i="1" dirty="0" smtClean="0"/>
              <a:t>er pri premagovanju ovir.  </a:t>
            </a:r>
            <a:endParaRPr lang="sl-SI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59" y="1282039"/>
            <a:ext cx="2728955" cy="2183164"/>
          </a:xfrm>
          <a:prstGeom prst="rect">
            <a:avLst/>
          </a:prstGeom>
        </p:spPr>
      </p:pic>
      <p:pic>
        <p:nvPicPr>
          <p:cNvPr id="5" name="Picture 2" descr="https://images.freeimages.com/images/large-previews/43f/get-start-1578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49" y="3590250"/>
            <a:ext cx="2707065" cy="180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6211"/>
          </a:xfrm>
        </p:spPr>
        <p:txBody>
          <a:bodyPr>
            <a:normAutofit fontScale="90000"/>
          </a:bodyPr>
          <a:lstStyle/>
          <a:p>
            <a:r>
              <a:rPr lang="sl-SI" sz="3600" b="1" dirty="0"/>
              <a:t>Povezave</a:t>
            </a:r>
            <a:br>
              <a:rPr lang="sl-SI" sz="3600" b="1" dirty="0"/>
            </a:b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901337"/>
            <a:ext cx="7886700" cy="5014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mtClean="0"/>
              <a:t>Zavihek VSUO na </a:t>
            </a:r>
            <a:r>
              <a:rPr lang="sl-SI" dirty="0" smtClean="0"/>
              <a:t>spletni strani ZRSŠ: </a:t>
            </a: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u="sng" dirty="0">
                <a:hlinkClick r:id="rId2"/>
              </a:rPr>
              <a:t>https://www.zrss.si/stiki-s-prakso/aktualno/varno-spodbudno-ucno-okolje/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Tematska </a:t>
            </a:r>
            <a:r>
              <a:rPr lang="sl-SI" dirty="0"/>
              <a:t>številka revije Vzgoja in izobraževanje o odnosih. 2018, št. 3-4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https://www.zrss.si/zrss/wp-content/uploads/2020-04-17-revija-viz_3-4_2018.pdf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Tematska številka revije Vzgoja in izobraževanje o vzgoji in avtoriteti. 2015, št. 4-5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https://www.zrss.si/digitalnaknjiznica/VIZ-4-5-2015/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Navodila za ravnanje v primeru </a:t>
            </a:r>
            <a:r>
              <a:rPr lang="sl-SI" dirty="0" err="1"/>
              <a:t>medvrstniškega</a:t>
            </a:r>
            <a:r>
              <a:rPr lang="sl-SI" dirty="0"/>
              <a:t> nasilja</a:t>
            </a:r>
            <a:endParaRPr lang="sl-SI" dirty="0">
              <a:hlinkClick r:id="rId5"/>
            </a:endParaRPr>
          </a:p>
          <a:p>
            <a:pPr marL="0" indent="0">
              <a:buNone/>
            </a:pPr>
            <a:r>
              <a:rPr lang="sl-SI" dirty="0">
                <a:hlinkClick r:id="rId5"/>
              </a:rPr>
              <a:t>https://www.zrss.si/strokovne-resitve/ponudba-resitev/medvrstnisko-nasilje-v-viz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01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1525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Viri: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966651"/>
            <a:ext cx="7886700" cy="5432380"/>
          </a:xfrm>
        </p:spPr>
        <p:txBody>
          <a:bodyPr>
            <a:normAutofit fontScale="55000" lnSpcReduction="20000"/>
          </a:bodyPr>
          <a:lstStyle/>
          <a:p>
            <a:r>
              <a:rPr lang="sl-SI" dirty="0" err="1"/>
              <a:t>Bluestein</a:t>
            </a:r>
            <a:r>
              <a:rPr lang="sl-SI" dirty="0"/>
              <a:t> J. (1998). Disciplina 21. stoletja. Ljubljana, Zavod RS za šolstvo.</a:t>
            </a:r>
          </a:p>
          <a:p>
            <a:pPr fontAlgn="base"/>
            <a:r>
              <a:rPr lang="sl-SI" dirty="0" err="1"/>
              <a:t>Bondy</a:t>
            </a:r>
            <a:r>
              <a:rPr lang="sl-SI" dirty="0"/>
              <a:t> E. in Ross D. D. (2</a:t>
            </a:r>
            <a:r>
              <a:rPr lang="en-US" dirty="0"/>
              <a:t>008</a:t>
            </a:r>
            <a:r>
              <a:rPr lang="sl-SI" dirty="0"/>
              <a:t>),</a:t>
            </a:r>
            <a:r>
              <a:rPr lang="en-US" dirty="0"/>
              <a:t> The Teacher as Warm Demander</a:t>
            </a:r>
            <a:r>
              <a:rPr lang="sl-SI" dirty="0"/>
              <a:t>, </a:t>
            </a:r>
            <a:r>
              <a:rPr lang="en-US" dirty="0"/>
              <a:t>The Positive Classroom</a:t>
            </a:r>
            <a:r>
              <a:rPr lang="sl-SI" dirty="0"/>
              <a:t>, v </a:t>
            </a:r>
            <a:r>
              <a:rPr lang="sl-SI" dirty="0" err="1"/>
              <a:t>Educational</a:t>
            </a:r>
            <a:r>
              <a:rPr lang="sl-SI" dirty="0"/>
              <a:t> </a:t>
            </a:r>
            <a:r>
              <a:rPr lang="sl-SI" dirty="0" err="1"/>
              <a:t>Leadership</a:t>
            </a:r>
            <a:r>
              <a:rPr lang="sl-SI" dirty="0"/>
              <a:t>, 66/1, str. 54</a:t>
            </a:r>
            <a:r>
              <a:rPr lang="en-US" dirty="0"/>
              <a:t>-58</a:t>
            </a:r>
          </a:p>
          <a:p>
            <a:r>
              <a:rPr lang="en-US" dirty="0" err="1" smtClean="0"/>
              <a:t>Deci</a:t>
            </a:r>
            <a:r>
              <a:rPr lang="en-US" dirty="0" smtClean="0"/>
              <a:t> </a:t>
            </a:r>
            <a:r>
              <a:rPr lang="en-US" dirty="0"/>
              <a:t>E. L</a:t>
            </a:r>
            <a:r>
              <a:rPr lang="en-US" dirty="0" smtClean="0"/>
              <a:t>. </a:t>
            </a:r>
            <a:r>
              <a:rPr lang="sl-SI" dirty="0" smtClean="0"/>
              <a:t>in</a:t>
            </a:r>
            <a:r>
              <a:rPr lang="en-US" dirty="0" smtClean="0"/>
              <a:t> Ryan </a:t>
            </a:r>
            <a:r>
              <a:rPr lang="en-US" dirty="0"/>
              <a:t>R. M. (2010). Self-Determination. New York, NY: John Wiley &amp; Sons, Inc. </a:t>
            </a:r>
            <a:endParaRPr lang="sl-SI" dirty="0" smtClean="0"/>
          </a:p>
          <a:p>
            <a:r>
              <a:rPr lang="sl-SI" dirty="0" smtClean="0"/>
              <a:t>Greene R. W. (1999). Eksplozivni otrok. Ljubljana, </a:t>
            </a:r>
            <a:r>
              <a:rPr lang="sl-SI" dirty="0"/>
              <a:t>Orbis </a:t>
            </a:r>
            <a:r>
              <a:rPr lang="sl-SI" dirty="0" smtClean="0"/>
              <a:t>1999.</a:t>
            </a:r>
            <a:endParaRPr lang="sl-SI" dirty="0"/>
          </a:p>
          <a:p>
            <a:r>
              <a:rPr lang="sl-SI" dirty="0" err="1" smtClean="0"/>
              <a:t>Hattie</a:t>
            </a:r>
            <a:r>
              <a:rPr lang="sl-SI" dirty="0" smtClean="0"/>
              <a:t> </a:t>
            </a:r>
            <a:r>
              <a:rPr lang="sl-SI" dirty="0"/>
              <a:t>J. (2012). </a:t>
            </a:r>
            <a:r>
              <a:rPr lang="en-US" dirty="0"/>
              <a:t>Visible Learning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Teachers</a:t>
            </a:r>
            <a:r>
              <a:rPr lang="sl-SI" dirty="0"/>
              <a:t>. </a:t>
            </a:r>
            <a:r>
              <a:rPr lang="sl-SI" dirty="0" err="1"/>
              <a:t>Oxon</a:t>
            </a:r>
            <a:r>
              <a:rPr lang="sl-SI" dirty="0"/>
              <a:t>: </a:t>
            </a:r>
            <a:r>
              <a:rPr lang="sl-SI" dirty="0" err="1"/>
              <a:t>Routledge</a:t>
            </a:r>
            <a:r>
              <a:rPr lang="sl-SI" dirty="0"/>
              <a:t>. Glej tudi: https://visible-learning.org/hattie-ranking-influences-effect-sizes-learning-achievement/</a:t>
            </a:r>
          </a:p>
          <a:p>
            <a:r>
              <a:rPr lang="sl-SI" dirty="0" err="1"/>
              <a:t>Juul</a:t>
            </a:r>
            <a:r>
              <a:rPr lang="sl-SI" dirty="0"/>
              <a:t>, J. (2014). Šolski infarkt. Kaj lahko storimo, da bo šlo otrokom, staršem in učiteljem bolje. Celovec: Mohorjeva družba.</a:t>
            </a:r>
          </a:p>
          <a:p>
            <a:r>
              <a:rPr lang="sl-SI" dirty="0"/>
              <a:t>Košir K. (2013). Psihosocialni odnosi v šoli. Maribor: Pedagoška fakulteta Univerze v Mariboru.</a:t>
            </a:r>
          </a:p>
          <a:p>
            <a:r>
              <a:rPr lang="sl-SI" dirty="0" smtClean="0"/>
              <a:t>Kozina </a:t>
            </a:r>
            <a:r>
              <a:rPr lang="sl-SI" dirty="0"/>
              <a:t>A. idr. (2018). Kako do spodbudne in vključujoče razredne klime z razvijanjem empatije? V Vzgoja in izobraževanje 5/2018. Ljubljana: ZRSŠ. Str. 10-17</a:t>
            </a:r>
          </a:p>
          <a:p>
            <a:r>
              <a:rPr lang="sl-SI" dirty="0"/>
              <a:t>Malešević T. (2018). Pomen dobrih socialnih odnosov med učitelji in učenci in učiteljeve odnosne kompetence. V Vzgoja in izobraževanje 5/2018. Ljubljana: ZRSŠ. Str. 17-25.</a:t>
            </a:r>
          </a:p>
          <a:p>
            <a:r>
              <a:rPr lang="sl-SI" dirty="0"/>
              <a:t>Peklaj C. in Pečjak S. (2015). Psihosocialni odnosi v šoli. Ljubljana, Znanstvena založba FF.</a:t>
            </a:r>
          </a:p>
          <a:p>
            <a:r>
              <a:rPr lang="sl-SI" dirty="0"/>
              <a:t>Rutar Ilc Z. (2017). Vodenje razreda za dobro klimo in vključenost. Ljubljana, ZRSŠ</a:t>
            </a:r>
          </a:p>
          <a:p>
            <a:r>
              <a:rPr lang="sl-SI" dirty="0"/>
              <a:t>Vidmar idr. (2018). Čustvene in socialne kompetence strokovnih delavcev: (spregledani) dejavnik v razvoju strokovnih delavcev ter učencev. V Učiteljev glas, priloga revije Vzgoja in izobraževanje 5/2018. Ljubljana: ZRSŠ. Str. 18-26.</a:t>
            </a:r>
          </a:p>
          <a:p>
            <a:endParaRPr lang="sl-SI" sz="1700" dirty="0">
              <a:hlinkClick r:id="rId2"/>
            </a:endParaRPr>
          </a:p>
          <a:p>
            <a:pPr marL="0" indent="0">
              <a:buNone/>
            </a:pPr>
            <a:r>
              <a:rPr lang="sl-SI" dirty="0" err="1">
                <a:hlinkClick r:id="rId2"/>
              </a:rPr>
              <a:t>Fotorafije</a:t>
            </a:r>
            <a:r>
              <a:rPr lang="sl-SI" dirty="0">
                <a:hlinkClick r:id="rId2"/>
              </a:rPr>
              <a:t> pridobljene na: https://www.shutterstock.com/explore/royalty-free-images</a:t>
            </a:r>
            <a:r>
              <a:rPr lang="sl-SI" dirty="0"/>
              <a:t>; </a:t>
            </a:r>
            <a:r>
              <a:rPr lang="sl-SI" dirty="0">
                <a:hlinkClick r:id="rId3"/>
              </a:rPr>
              <a:t>https://www.gettyimages.com/m</a:t>
            </a:r>
            <a:r>
              <a:rPr lang="sl-SI" dirty="0"/>
              <a:t> ; </a:t>
            </a:r>
            <a:r>
              <a:rPr lang="sl-SI" dirty="0">
                <a:hlinkClick r:id="rId4"/>
              </a:rPr>
              <a:t>https://www.pexels.com/</a:t>
            </a:r>
            <a:r>
              <a:rPr lang="sl-SI" dirty="0"/>
              <a:t>; </a:t>
            </a:r>
            <a:r>
              <a:rPr lang="sl-SI" dirty="0">
                <a:hlinkClick r:id="rId5"/>
              </a:rPr>
              <a:t>https://www.canva.com/</a:t>
            </a:r>
            <a:r>
              <a:rPr lang="sl-SI" dirty="0"/>
              <a:t>  …</a:t>
            </a:r>
          </a:p>
        </p:txBody>
      </p:sp>
    </p:spTree>
    <p:extLst>
      <p:ext uri="{BB962C8B-B14F-4D97-AF65-F5344CB8AC3E}">
        <p14:creationId xmlns:p14="http://schemas.microsoft.com/office/powerpoint/2010/main" val="32004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sl-SI" altLang="sl-SI" sz="3600" b="1" dirty="0" smtClean="0"/>
              <a:t> Dobro počutje </a:t>
            </a:r>
            <a:r>
              <a:rPr lang="sl-SI" altLang="sl-SI" sz="3600" b="1" dirty="0"/>
              <a:t>ali </a:t>
            </a:r>
            <a:r>
              <a:rPr lang="sl-SI" altLang="sl-SI" sz="3600" b="1" dirty="0" smtClean="0"/>
              <a:t>dobro znanje?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49" y="1541417"/>
            <a:ext cx="8066305" cy="463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dirty="0"/>
              <a:t>Absurdno: dobra klima ali učinkovito delo?</a:t>
            </a:r>
          </a:p>
          <a:p>
            <a:endParaRPr lang="sl-SI" altLang="sl-SI" sz="800" dirty="0"/>
          </a:p>
          <a:p>
            <a:endParaRPr lang="sl-SI" altLang="sl-SI" sz="800" dirty="0"/>
          </a:p>
          <a:p>
            <a:pPr marL="0" indent="0">
              <a:buNone/>
            </a:pPr>
            <a:r>
              <a:rPr lang="sl-SI" altLang="sl-SI" dirty="0"/>
              <a:t>Aktivnost lažje opravljamo, če </a:t>
            </a:r>
            <a:r>
              <a:rPr lang="sl-SI" altLang="sl-SI" dirty="0" smtClean="0"/>
              <a:t>se </a:t>
            </a:r>
            <a:r>
              <a:rPr lang="sl-SI" altLang="sl-SI" b="1" dirty="0" smtClean="0">
                <a:solidFill>
                  <a:srgbClr val="0070C0"/>
                </a:solidFill>
              </a:rPr>
              <a:t>DOBRO POČUTIMO</a:t>
            </a:r>
            <a:r>
              <a:rPr lang="sl-SI" altLang="sl-SI" dirty="0" smtClean="0"/>
              <a:t>: </a:t>
            </a:r>
            <a:endParaRPr lang="sl-SI" altLang="sl-SI" dirty="0"/>
          </a:p>
          <a:p>
            <a:pPr marL="342900" indent="-342900"/>
            <a:r>
              <a:rPr lang="sl-SI" altLang="sl-SI" dirty="0">
                <a:solidFill>
                  <a:srgbClr val="0070C0"/>
                </a:solidFill>
              </a:rPr>
              <a:t>če nas aktivnost </a:t>
            </a:r>
            <a:r>
              <a:rPr lang="sl-SI" altLang="sl-SI" b="1" dirty="0">
                <a:solidFill>
                  <a:srgbClr val="0070C0"/>
                </a:solidFill>
              </a:rPr>
              <a:t>zanima</a:t>
            </a:r>
            <a:r>
              <a:rPr lang="sl-SI" altLang="sl-SI" dirty="0">
                <a:solidFill>
                  <a:srgbClr val="0070C0"/>
                </a:solidFill>
              </a:rPr>
              <a:t>, se nam zdi </a:t>
            </a:r>
            <a:r>
              <a:rPr lang="sl-SI" altLang="sl-SI" b="1" dirty="0">
                <a:solidFill>
                  <a:srgbClr val="0070C0"/>
                </a:solidFill>
              </a:rPr>
              <a:t>smiselna</a:t>
            </a:r>
            <a:r>
              <a:rPr lang="sl-SI" altLang="sl-SI" dirty="0">
                <a:solidFill>
                  <a:srgbClr val="0070C0"/>
                </a:solidFill>
              </a:rPr>
              <a:t>, </a:t>
            </a:r>
          </a:p>
          <a:p>
            <a:pPr marL="342900" indent="-342900"/>
            <a:r>
              <a:rPr lang="sl-SI" altLang="sl-SI" dirty="0">
                <a:solidFill>
                  <a:srgbClr val="0070C0"/>
                </a:solidFill>
              </a:rPr>
              <a:t>če smo </a:t>
            </a:r>
            <a:r>
              <a:rPr lang="sl-SI" altLang="sl-SI" b="1" dirty="0">
                <a:solidFill>
                  <a:srgbClr val="0070C0"/>
                </a:solidFill>
              </a:rPr>
              <a:t>dejavni in </a:t>
            </a:r>
            <a:r>
              <a:rPr lang="sl-SI" altLang="sl-SI" dirty="0">
                <a:solidFill>
                  <a:srgbClr val="0070C0"/>
                </a:solidFill>
              </a:rPr>
              <a:t>čutimo, da imamo </a:t>
            </a:r>
            <a:r>
              <a:rPr lang="sl-SI" altLang="sl-SI" b="1" dirty="0">
                <a:solidFill>
                  <a:srgbClr val="0070C0"/>
                </a:solidFill>
              </a:rPr>
              <a:t>vpliv</a:t>
            </a:r>
            <a:r>
              <a:rPr lang="sl-SI" altLang="sl-SI" dirty="0">
                <a:solidFill>
                  <a:srgbClr val="0070C0"/>
                </a:solidFill>
              </a:rPr>
              <a:t>, </a:t>
            </a:r>
          </a:p>
          <a:p>
            <a:pPr marL="342900" indent="-342900"/>
            <a:r>
              <a:rPr lang="sl-SI" altLang="sl-SI" dirty="0">
                <a:solidFill>
                  <a:srgbClr val="0070C0"/>
                </a:solidFill>
              </a:rPr>
              <a:t>če </a:t>
            </a:r>
            <a:r>
              <a:rPr lang="sl-SI" altLang="sl-SI" dirty="0" smtClean="0">
                <a:solidFill>
                  <a:srgbClr val="0070C0"/>
                </a:solidFill>
              </a:rPr>
              <a:t>smo postavljeni </a:t>
            </a:r>
            <a:r>
              <a:rPr lang="sl-SI" altLang="sl-SI" b="1" dirty="0" smtClean="0">
                <a:solidFill>
                  <a:srgbClr val="0070C0"/>
                </a:solidFill>
              </a:rPr>
              <a:t>pred izzive,</a:t>
            </a:r>
            <a:r>
              <a:rPr lang="sl-SI" altLang="sl-SI" dirty="0" smtClean="0">
                <a:solidFill>
                  <a:srgbClr val="0070C0"/>
                </a:solidFill>
              </a:rPr>
              <a:t>                                         ki smo jim </a:t>
            </a:r>
            <a:r>
              <a:rPr lang="sl-SI" altLang="sl-SI" b="1" dirty="0" smtClean="0">
                <a:solidFill>
                  <a:srgbClr val="0070C0"/>
                </a:solidFill>
              </a:rPr>
              <a:t>kos</a:t>
            </a:r>
            <a:r>
              <a:rPr lang="sl-SI" altLang="sl-SI" dirty="0" smtClean="0">
                <a:solidFill>
                  <a:srgbClr val="0070C0"/>
                </a:solidFill>
              </a:rPr>
              <a:t>, </a:t>
            </a:r>
            <a:endParaRPr lang="sl-SI" altLang="sl-SI" dirty="0">
              <a:solidFill>
                <a:srgbClr val="0070C0"/>
              </a:solidFill>
            </a:endParaRPr>
          </a:p>
          <a:p>
            <a:pPr marL="342900" indent="-342900"/>
            <a:r>
              <a:rPr lang="sl-SI" altLang="sl-SI" dirty="0">
                <a:solidFill>
                  <a:srgbClr val="0070C0"/>
                </a:solidFill>
              </a:rPr>
              <a:t>in čutimo </a:t>
            </a:r>
            <a:r>
              <a:rPr lang="sl-SI" altLang="sl-SI" b="1" dirty="0">
                <a:solidFill>
                  <a:srgbClr val="0070C0"/>
                </a:solidFill>
              </a:rPr>
              <a:t>spodbudo in podporo</a:t>
            </a:r>
            <a:r>
              <a:rPr lang="sl-SI" altLang="sl-SI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    </a:t>
            </a:r>
            <a:r>
              <a:rPr lang="sl-SI" dirty="0" smtClean="0"/>
              <a:t>                                                             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29" y="3997234"/>
            <a:ext cx="2873826" cy="21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9633" y="0"/>
            <a:ext cx="8804365" cy="1325563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cs typeface="Arial" panose="020B0604020202020204" pitchFamily="34" charset="0"/>
              </a:rPr>
              <a:t>Kaj mislimo z dobrim počutjem </a:t>
            </a:r>
            <a:r>
              <a:rPr lang="sl-SI" sz="3600" b="1" dirty="0">
                <a:cs typeface="Arial" panose="020B0604020202020204" pitchFamily="34" charset="0"/>
              </a:rPr>
              <a:t>v učnem </a:t>
            </a:r>
            <a:r>
              <a:rPr lang="sl-SI" sz="3600" b="1" dirty="0" smtClean="0">
                <a:cs typeface="Arial" panose="020B0604020202020204" pitchFamily="34" charset="0"/>
              </a:rPr>
              <a:t>okolju?</a:t>
            </a:r>
            <a:r>
              <a:rPr lang="sl-SI" sz="3600" b="1" dirty="0"/>
              <a:t/>
            </a:r>
            <a:br>
              <a:rPr lang="sl-SI" sz="3600" b="1" dirty="0"/>
            </a:b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39634" y="793658"/>
            <a:ext cx="8804365" cy="54242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altLang="sl-SI" dirty="0" smtClean="0"/>
              <a:t>Ne </a:t>
            </a:r>
            <a:r>
              <a:rPr lang="sl-SI" altLang="sl-SI" dirty="0"/>
              <a:t>lenoba, pasivnost in čutno ugodje, ampak  </a:t>
            </a:r>
          </a:p>
          <a:p>
            <a:pPr marL="0" indent="0">
              <a:buNone/>
            </a:pPr>
            <a:endParaRPr lang="sl-SI" altLang="sl-SI" sz="800" dirty="0"/>
          </a:p>
          <a:p>
            <a:pPr marL="0" indent="0">
              <a:buNone/>
            </a:pPr>
            <a:r>
              <a:rPr lang="sl-SI" altLang="sl-SI" dirty="0"/>
              <a:t>DOBER STIK (z drugimi in s seboj) TER  VKLJUČENOST V SMISELNO </a:t>
            </a:r>
            <a:r>
              <a:rPr lang="sl-SI" altLang="sl-SI" dirty="0" smtClean="0"/>
              <a:t>DEJAVNOST!</a:t>
            </a:r>
          </a:p>
          <a:p>
            <a:pPr marL="0" indent="0">
              <a:buNone/>
            </a:pPr>
            <a:endParaRPr lang="sl-SI" altLang="sl-SI" dirty="0"/>
          </a:p>
          <a:p>
            <a:pPr marL="0" indent="0">
              <a:buNone/>
            </a:pPr>
            <a:endParaRPr lang="sl-SI" altLang="sl-SI" dirty="0" smtClean="0"/>
          </a:p>
          <a:p>
            <a:pPr marL="0" indent="0">
              <a:buNone/>
            </a:pPr>
            <a:endParaRPr lang="sl-SI" altLang="sl-SI" dirty="0"/>
          </a:p>
          <a:p>
            <a:pPr marL="0" indent="0">
              <a:buNone/>
            </a:pPr>
            <a:endParaRPr lang="sl-SI" altLang="sl-SI" dirty="0" smtClean="0"/>
          </a:p>
          <a:p>
            <a:pPr marL="0" indent="0">
              <a:buNone/>
            </a:pPr>
            <a:endParaRPr lang="sl-SI" altLang="sl-SI" dirty="0"/>
          </a:p>
          <a:p>
            <a:pPr marL="0" indent="0">
              <a:buNone/>
            </a:pPr>
            <a:endParaRPr lang="sl-SI" altLang="sl-SI" dirty="0"/>
          </a:p>
          <a:p>
            <a:pPr marL="0" indent="0">
              <a:buNone/>
            </a:pPr>
            <a:r>
              <a:rPr lang="sl-SI" altLang="sl-SI" sz="3300" dirty="0" smtClean="0"/>
              <a:t>Ali je učenje igra ali napor?</a:t>
            </a:r>
          </a:p>
          <a:p>
            <a:pPr marL="0" indent="0">
              <a:buNone/>
            </a:pPr>
            <a:endParaRPr lang="sl-SI" altLang="sl-SI" sz="9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altLang="sl-SI" b="1" dirty="0" smtClean="0">
                <a:solidFill>
                  <a:srgbClr val="0070C0"/>
                </a:solidFill>
              </a:rPr>
              <a:t>Učenje je lahko igrivo, a sta potrebna tudi zavzetost in trud.   </a:t>
            </a:r>
          </a:p>
          <a:p>
            <a:pPr marL="0" indent="0">
              <a:buNone/>
            </a:pPr>
            <a:r>
              <a:rPr lang="sl-SI" altLang="sl-SI" b="1" dirty="0" smtClean="0">
                <a:solidFill>
                  <a:srgbClr val="0070C0"/>
                </a:solidFill>
              </a:rPr>
              <a:t>Z vključujočim pristopom/dobrimi odnosi pa ga lahko olajšamo in hkrati prispevamo k zdravemu osebnostnemu razvoju!</a:t>
            </a:r>
          </a:p>
          <a:p>
            <a:pPr marL="0" indent="0">
              <a:buNone/>
            </a:pPr>
            <a:endParaRPr lang="sl-SI" altLang="sl-SI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altLang="sl-SI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37" y="2221330"/>
            <a:ext cx="2214142" cy="1771313"/>
          </a:xfrm>
          <a:prstGeom prst="rect">
            <a:avLst/>
          </a:prstGeom>
        </p:spPr>
      </p:pic>
      <p:pic>
        <p:nvPicPr>
          <p:cNvPr id="5" name="Picture 2" descr="https://images.freeimages.com/images/large-previews/43f/get-start-1578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74" y="2317489"/>
            <a:ext cx="3210810" cy="21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/>
              <a:t>Kaj nam o tem povedo raziskave?</a:t>
            </a:r>
            <a:r>
              <a:rPr lang="sl-SI" sz="3600" b="1" dirty="0"/>
              <a:t/>
            </a:r>
            <a:br>
              <a:rPr lang="sl-SI" sz="3600" b="1" dirty="0"/>
            </a:b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436913"/>
            <a:ext cx="7886700" cy="47400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sl-SI" b="1" i="1" dirty="0"/>
              <a:t>POZITIVNI ODNOSI</a:t>
            </a:r>
            <a:r>
              <a:rPr lang="sl-SI" i="1" dirty="0"/>
              <a:t> se odražajo (Pečjak, Peklaj, 2015, Košir, 2006):</a:t>
            </a:r>
          </a:p>
          <a:p>
            <a:pPr>
              <a:defRPr/>
            </a:pPr>
            <a:r>
              <a:rPr lang="sl-SI" sz="2400" i="1" dirty="0"/>
              <a:t>v dobrem počutju oz. občutju pripadnosti</a:t>
            </a:r>
          </a:p>
          <a:p>
            <a:pPr>
              <a:defRPr/>
            </a:pPr>
            <a:r>
              <a:rPr lang="sl-SI" sz="2400" i="1" dirty="0"/>
              <a:t>višji samozavesti</a:t>
            </a:r>
          </a:p>
          <a:p>
            <a:pPr>
              <a:defRPr/>
            </a:pPr>
            <a:r>
              <a:rPr lang="sl-SI" sz="2400" i="1" dirty="0"/>
              <a:t>višjem vrednotenju socialnosti</a:t>
            </a:r>
          </a:p>
          <a:p>
            <a:pPr>
              <a:defRPr/>
            </a:pPr>
            <a:r>
              <a:rPr lang="sl-SI" sz="2400" i="1" dirty="0"/>
              <a:t>večji učni zavzetosti</a:t>
            </a:r>
          </a:p>
          <a:p>
            <a:pPr>
              <a:defRPr/>
            </a:pPr>
            <a:r>
              <a:rPr lang="sl-SI" sz="2400" i="1" dirty="0"/>
              <a:t>boljšem učnem dosežku.</a:t>
            </a:r>
          </a:p>
          <a:p>
            <a:pPr>
              <a:defRPr/>
            </a:pPr>
            <a:endParaRPr lang="sl-SI" sz="800" dirty="0"/>
          </a:p>
          <a:p>
            <a:pPr marL="0" indent="0">
              <a:buNone/>
              <a:defRPr/>
            </a:pPr>
            <a:r>
              <a:rPr lang="sl-SI" b="1" i="1" dirty="0"/>
              <a:t>ODNOS UČITELJ-UČENEC</a:t>
            </a:r>
            <a:r>
              <a:rPr lang="sl-SI" i="1" dirty="0"/>
              <a:t> ima zelo močan vpliv (0,72) na ŠOLSKE DOSEŽKE (</a:t>
            </a:r>
            <a:r>
              <a:rPr lang="sl-SI" i="1" dirty="0" err="1"/>
              <a:t>Hattie</a:t>
            </a:r>
            <a:r>
              <a:rPr lang="sl-SI" i="1" dirty="0"/>
              <a:t>, 2014)</a:t>
            </a:r>
          </a:p>
          <a:p>
            <a:pPr>
              <a:defRPr/>
            </a:pPr>
            <a:endParaRPr lang="sl-SI" sz="800" i="1" dirty="0"/>
          </a:p>
          <a:p>
            <a:pPr marL="0" indent="0">
              <a:buNone/>
              <a:defRPr/>
            </a:pPr>
            <a:r>
              <a:rPr lang="sl-SI" b="1" i="1" dirty="0"/>
              <a:t>KAKO UČENCI VIDIJO UČITELJA</a:t>
            </a:r>
            <a:r>
              <a:rPr lang="sl-SI" i="1" dirty="0"/>
              <a:t> (ali jih učitelj upošteva, spodbuja, se lahko nanj obračajo) pa srednje močan (0,44). </a:t>
            </a:r>
          </a:p>
          <a:p>
            <a:pPr>
              <a:defRPr/>
            </a:pPr>
            <a:endParaRPr lang="sl-SI" sz="800" i="1" dirty="0"/>
          </a:p>
          <a:p>
            <a:pPr marL="0" indent="0">
              <a:buNone/>
              <a:defRPr/>
            </a:pPr>
            <a:r>
              <a:rPr lang="sl-SI" i="1" dirty="0"/>
              <a:t>„Poučevanje je veliko več kot le uporaba dobre didaktike, ampak imajo pri učinkih poučevanja odločilno vlogo </a:t>
            </a:r>
            <a:r>
              <a:rPr lang="sl-SI" b="1" i="1" dirty="0"/>
              <a:t>ODNOSI</a:t>
            </a:r>
            <a:r>
              <a:rPr lang="sl-SI" i="1" dirty="0"/>
              <a:t>.“ (</a:t>
            </a:r>
            <a:r>
              <a:rPr lang="sl-SI" i="1" dirty="0" err="1"/>
              <a:t>Pianta</a:t>
            </a:r>
            <a:r>
              <a:rPr lang="sl-SI" i="1" dirty="0"/>
              <a:t> v Pečjak, Peklaj, 2015)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75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cs typeface="Arial" panose="020B0604020202020204" pitchFamily="34" charset="0"/>
              </a:rPr>
              <a:t>Zakaj nas skrbijo ugotovitve PISE?</a:t>
            </a:r>
            <a:r>
              <a:rPr lang="sl-SI" sz="3600" b="1" dirty="0"/>
              <a:t/>
            </a:r>
            <a:br>
              <a:rPr lang="sl-SI" sz="3600" b="1" dirty="0"/>
            </a:b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528353"/>
            <a:ext cx="7886700" cy="44413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i="1" dirty="0"/>
              <a:t>Ob zelo dobrih dosežkih v znanju</a:t>
            </a:r>
            <a:r>
              <a:rPr lang="sl-SI" b="1" i="1" dirty="0"/>
              <a:t> slaba zaznava učiteljev podpore in lastnih pozitivnih čustev pri pouku:</a:t>
            </a:r>
          </a:p>
          <a:p>
            <a:endParaRPr lang="sl-SI" sz="800" b="1" i="1" dirty="0"/>
          </a:p>
          <a:p>
            <a:pPr marL="342900" indent="-342900"/>
            <a:r>
              <a:rPr lang="sl-SI" i="1" dirty="0"/>
              <a:t>podpovprečna raven zadovoljstva v branju…</a:t>
            </a:r>
          </a:p>
          <a:p>
            <a:endParaRPr lang="sl-SI" sz="800" i="1" dirty="0"/>
          </a:p>
          <a:p>
            <a:pPr marL="342900" indent="-342900"/>
            <a:r>
              <a:rPr lang="sl-SI" i="1" dirty="0"/>
              <a:t>podpovprečna zaznava navdušenja pri poučevanju</a:t>
            </a:r>
          </a:p>
          <a:p>
            <a:pPr>
              <a:buFontTx/>
              <a:buChar char="-"/>
            </a:pPr>
            <a:endParaRPr lang="sl-SI" sz="800" i="1" dirty="0"/>
          </a:p>
          <a:p>
            <a:pPr marL="342900" indent="-342900"/>
            <a:r>
              <a:rPr lang="sl-SI" i="1" dirty="0"/>
              <a:t>najnižja pogostost povratne informacije o napredku</a:t>
            </a:r>
          </a:p>
          <a:p>
            <a:pPr>
              <a:buFontTx/>
              <a:buChar char="-"/>
            </a:pPr>
            <a:endParaRPr lang="sl-SI" sz="800" b="1" i="1" dirty="0"/>
          </a:p>
          <a:p>
            <a:pPr marL="342900" indent="-342900"/>
            <a:r>
              <a:rPr lang="sl-SI" b="1" i="1" dirty="0">
                <a:solidFill>
                  <a:srgbClr val="FF0000"/>
                </a:solidFill>
              </a:rPr>
              <a:t>najnižji rezultat zaznavanja </a:t>
            </a:r>
            <a:r>
              <a:rPr lang="sl-SI" b="1" i="1" dirty="0" smtClean="0">
                <a:solidFill>
                  <a:srgbClr val="FF0000"/>
                </a:solidFill>
              </a:rPr>
              <a:t>ponosa </a:t>
            </a:r>
            <a:r>
              <a:rPr lang="sl-SI" b="1" i="1" dirty="0">
                <a:solidFill>
                  <a:srgbClr val="FF0000"/>
                </a:solidFill>
              </a:rPr>
              <a:t>in radosti.</a:t>
            </a:r>
            <a:endParaRPr lang="sl-SI" i="1" dirty="0">
              <a:solidFill>
                <a:srgbClr val="FF0000"/>
              </a:solidFill>
            </a:endParaRPr>
          </a:p>
          <a:p>
            <a:endParaRPr lang="sl-SI" sz="800" i="1" dirty="0"/>
          </a:p>
          <a:p>
            <a:r>
              <a:rPr lang="sl-SI" i="1" dirty="0"/>
              <a:t>35 % slo učencev/k poročalo, da so </a:t>
            </a:r>
            <a:r>
              <a:rPr lang="sl-SI" b="1" i="1" dirty="0">
                <a:solidFill>
                  <a:srgbClr val="FF0000"/>
                </a:solidFill>
              </a:rPr>
              <a:t>pogosto ali vedno žalostni</a:t>
            </a:r>
            <a:r>
              <a:rPr lang="sl-SI" i="1" dirty="0"/>
              <a:t>, </a:t>
            </a:r>
          </a:p>
          <a:p>
            <a:r>
              <a:rPr lang="sl-SI" i="1" dirty="0"/>
              <a:t>polovica, da se </a:t>
            </a:r>
            <a:r>
              <a:rPr lang="sl-SI" b="1" i="1" dirty="0">
                <a:solidFill>
                  <a:srgbClr val="FF0000"/>
                </a:solidFill>
              </a:rPr>
              <a:t>pogosto ali vedno počutijo zaskrbljene</a:t>
            </a:r>
            <a:r>
              <a:rPr lang="sl-SI" i="1" dirty="0"/>
              <a:t>.</a:t>
            </a:r>
          </a:p>
          <a:p>
            <a:endParaRPr lang="sl-SI" sz="1050" i="1" dirty="0"/>
          </a:p>
          <a:p>
            <a:pPr marL="0" indent="0">
              <a:buNone/>
            </a:pPr>
            <a:r>
              <a:rPr lang="sl-SI" sz="1050" i="1" dirty="0"/>
              <a:t>https://www.pei.si/sporocilo-za-medije-rezultati-mednarodne-raziskave-pisa-2018/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39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221435"/>
            <a:ext cx="8547100" cy="113710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3600" b="1" dirty="0" smtClean="0"/>
              <a:t/>
            </a:r>
            <a:br>
              <a:rPr lang="sl-SI" sz="3600" b="1" dirty="0" smtClean="0"/>
            </a:br>
            <a:r>
              <a:rPr lang="sl-SI" sz="3600" b="1" dirty="0" smtClean="0"/>
              <a:t>  Interaktivna </a:t>
            </a:r>
            <a:r>
              <a:rPr lang="sl-SI" sz="3600" b="1" dirty="0"/>
              <a:t>aktivnost</a:t>
            </a:r>
            <a:br>
              <a:rPr lang="sl-SI" sz="3600" b="1" dirty="0"/>
            </a:b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2900" y="1358538"/>
            <a:ext cx="8382000" cy="448055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sl-SI" sz="3200" b="1" dirty="0">
                <a:solidFill>
                  <a:schemeClr val="accent6"/>
                </a:solidFill>
              </a:rPr>
              <a:t>„Kaj potrebujem za dobro </a:t>
            </a:r>
            <a:r>
              <a:rPr lang="sl-SI" sz="3200" b="1" dirty="0" smtClean="0">
                <a:solidFill>
                  <a:schemeClr val="accent6"/>
                </a:solidFill>
              </a:rPr>
              <a:t>delovanje (v skupini)“</a:t>
            </a:r>
            <a:endParaRPr lang="sl-SI" sz="3200" b="1" dirty="0">
              <a:solidFill>
                <a:schemeClr val="accent6"/>
              </a:solidFill>
            </a:endParaRPr>
          </a:p>
          <a:p>
            <a:endParaRPr lang="sl-SI" dirty="0">
              <a:solidFill>
                <a:schemeClr val="accent6"/>
              </a:solidFill>
            </a:endParaRPr>
          </a:p>
          <a:p>
            <a:endParaRPr lang="sl-SI" dirty="0" smtClean="0">
              <a:solidFill>
                <a:schemeClr val="accent6"/>
              </a:solidFill>
            </a:endParaRPr>
          </a:p>
          <a:p>
            <a:endParaRPr lang="sl-SI" dirty="0">
              <a:solidFill>
                <a:schemeClr val="accent6"/>
              </a:solidFill>
            </a:endParaRPr>
          </a:p>
          <a:p>
            <a:endParaRPr lang="sl-SI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sl-SI" sz="2000" dirty="0" smtClean="0"/>
              <a:t>Uporaba </a:t>
            </a:r>
            <a:r>
              <a:rPr lang="sl-SI" sz="2000" dirty="0"/>
              <a:t>v kolektivu, z učenci … za oblikovanje </a:t>
            </a:r>
            <a:r>
              <a:rPr lang="sl-SI" sz="2000" dirty="0" smtClean="0"/>
              <a:t>dogovorov/pravil </a:t>
            </a:r>
            <a:r>
              <a:rPr lang="sl-SI" sz="2000" dirty="0"/>
              <a:t>o </a:t>
            </a:r>
            <a:r>
              <a:rPr lang="sl-SI" sz="2000" dirty="0" smtClean="0"/>
              <a:t>so-delovanju</a:t>
            </a:r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4" descr="Heart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88" y="2288276"/>
            <a:ext cx="2223424" cy="18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49" y="168466"/>
            <a:ext cx="7537451" cy="146049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altLang="sl-SI" dirty="0" smtClean="0"/>
              <a:t/>
            </a:r>
            <a:br>
              <a:rPr lang="sl-SI" altLang="sl-SI" dirty="0" smtClean="0"/>
            </a:br>
            <a:r>
              <a:rPr lang="sl-SI" altLang="sl-SI" dirty="0" smtClean="0"/>
              <a:t> </a:t>
            </a:r>
            <a:r>
              <a:rPr lang="sl-SI" altLang="sl-SI" sz="4000" b="1" dirty="0" smtClean="0"/>
              <a:t>Priročniki </a:t>
            </a:r>
            <a:r>
              <a:rPr lang="sl-SI" altLang="sl-SI" sz="4000" b="1" dirty="0"/>
              <a:t>z orodji ZRSŠ</a:t>
            </a:r>
            <a:r>
              <a:rPr lang="sl-SI" sz="4000" b="1" dirty="0"/>
              <a:t/>
            </a:r>
            <a:br>
              <a:rPr lang="sl-SI" sz="4000" b="1" dirty="0"/>
            </a:br>
            <a:endParaRPr lang="sl-SI" sz="4000" b="1" dirty="0"/>
          </a:p>
        </p:txBody>
      </p:sp>
      <p:pic>
        <p:nvPicPr>
          <p:cNvPr id="4" name="Picture 2" descr="C:\Users\TMalesevic\AppData\Local\Microsoft\Windows\Temporary Internet Files\Content.Outlook\BYRGFGJZ\Vključujoča šola - 4. zvezek naslovnica 300 dp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25785"/>
            <a:ext cx="2086495" cy="295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TMalesevic\AppData\Local\Microsoft\Windows\Temporary Internet Files\Content.Outlook\BYRGFGJZ\Vključujoča šola - 3. zvezek naslovnica 300 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09" y="1943099"/>
            <a:ext cx="1972272" cy="278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913018" y="4927219"/>
            <a:ext cx="5342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https://www.zrss.si/wp-content/uploads/2021/varno%20in%20spodbudno%20ucno%20okolje/2019-05-10-kako-do-spodbudnega-in-varnega-ucnega-okolja.pdf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45" y="1735840"/>
            <a:ext cx="1879028" cy="26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1467</TotalTime>
  <Words>4032</Words>
  <Application>Microsoft Office PowerPoint</Application>
  <PresentationFormat>Diaprojekcija na zaslonu (4:3)</PresentationFormat>
  <Paragraphs>600</Paragraphs>
  <Slides>34</Slides>
  <Notes>2</Notes>
  <HiddenSlides>1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Times New Roman</vt:lpstr>
      <vt:lpstr>Officeova tema</vt:lpstr>
      <vt:lpstr>DOBRI ODNOSI ZA VEČJO USPEŠNOST IN PSIHIČNO BLAGOSTANJE</vt:lpstr>
      <vt:lpstr>Zavajajoče dileme in miti</vt:lpstr>
      <vt:lpstr>                 Velika slika</vt:lpstr>
      <vt:lpstr> Dobro počutje ali dobro znanje?</vt:lpstr>
      <vt:lpstr>Kaj mislimo z dobrim počutjem v učnem okolju? </vt:lpstr>
      <vt:lpstr>Kaj nam o tem povedo raziskave? </vt:lpstr>
      <vt:lpstr>Zakaj nas skrbijo ugotovitve PISE? </vt:lpstr>
      <vt:lpstr>   Interaktivna aktivnost </vt:lpstr>
      <vt:lpstr>  Priročniki z orodji ZRSŠ </vt:lpstr>
      <vt:lpstr>  Kako lahko ugotavljamo počutje/klimo? Lestvica za klimo: priročnik, 3. zvezek, str. 14  </vt:lpstr>
      <vt:lpstr>Kaj lahko za dobro klimo in počutje naredi učitelj? Opomnik „Vodenje razreda za dobro klimo“: 3. zvezek, str. 12 </vt:lpstr>
      <vt:lpstr>Kako in na kaj delujejo odnosi?  Občutek lastne vrednosti in kompetentnosti                     </vt:lpstr>
      <vt:lpstr>  Pasti in posledice skrajnosti</vt:lpstr>
      <vt:lpstr>4 vzgojni tipi staršev in učinki (po Bondy in Ross, Bowlby idr … izpeljala Rutar Ilc, Zavod RS za šolstvo, 2020) </vt:lpstr>
      <vt:lpstr>Spodbudna odločnost (an. warm demander) Bondy in Ross (2008), The Positive Classroom, 66/1, str. 54-58 Prevod in priredba Rutar Ilc, Zavod RS za šolstvo </vt:lpstr>
      <vt:lpstr>    Kdaj torej „smemo“ biti prijazni?  </vt:lpstr>
      <vt:lpstr>Kako s tem krepimo občutek „zmorem“? </vt:lpstr>
      <vt:lpstr> Vodenje razreda za dobro vključenost / zavzetost </vt:lpstr>
      <vt:lpstr>Vodenje razreda za dobro vključenost (disciplino)  (3. zvez., str. 22)  </vt:lpstr>
      <vt:lpstr>Stopnjevanje signalov   Opomnik za dobro disciplino, 3. zvezek, str. 22, 23</vt:lpstr>
      <vt:lpstr>Kaj je za neželenim vedenjem?</vt:lpstr>
      <vt:lpstr>Kako ravnati? 4. zvezek</vt:lpstr>
      <vt:lpstr> 4R za disciplinske probleme, 3. zvezek, str. 25                ABC model za neželeno vedenje, 4. zvezek, str. 18 - 22 </vt:lpstr>
      <vt:lpstr>Kaj sestavlja čustveno in socialno pismenost? več v Vidmar, Kozina idr., VIZ 3/4, 2018), glej tudi https://www.zrss.si/strokovne-resitve/digitalna-alnica/podrobno?publikacija=195  </vt:lpstr>
      <vt:lpstr>PowerPointova predstavitev</vt:lpstr>
      <vt:lpstr>Kaj lahko naredimo v razredu, šoli, okolju?  </vt:lpstr>
      <vt:lpstr>PowerPointova predstavitev</vt:lpstr>
      <vt:lpstr>Primer: „Veščina meseca“</vt:lpstr>
      <vt:lpstr>Primer: Model ČSP CASEL sistematično vgrajen v pouk ali v RaP (1-9):</vt:lpstr>
      <vt:lpstr>Predloga za načrt strategije na ravni šole Koliko in katere konkretne kakovostne izkušnje z odnosnega področja bo vsak učenec naše šole pridobil v naslednjih 3 letih?</vt:lpstr>
      <vt:lpstr>PowerPointova predstavitev</vt:lpstr>
      <vt:lpstr>    Popotnica</vt:lpstr>
      <vt:lpstr>Povezave </vt:lpstr>
      <vt:lpstr>Viri: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Zora Rutar Ilc</cp:lastModifiedBy>
  <cp:revision>93</cp:revision>
  <cp:lastPrinted>2021-07-21T10:25:32Z</cp:lastPrinted>
  <dcterms:created xsi:type="dcterms:W3CDTF">2017-08-16T10:43:35Z</dcterms:created>
  <dcterms:modified xsi:type="dcterms:W3CDTF">2021-08-18T12:24:42Z</dcterms:modified>
</cp:coreProperties>
</file>