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86" r:id="rId3"/>
    <p:sldId id="288" r:id="rId4"/>
    <p:sldId id="290" r:id="rId5"/>
    <p:sldId id="287" r:id="rId6"/>
    <p:sldId id="289" r:id="rId7"/>
    <p:sldId id="262" r:id="rId8"/>
    <p:sldId id="291" r:id="rId9"/>
    <p:sldId id="292" r:id="rId10"/>
    <p:sldId id="293" r:id="rId11"/>
    <p:sldId id="261" r:id="rId12"/>
    <p:sldId id="295" r:id="rId13"/>
    <p:sldId id="297" r:id="rId14"/>
    <p:sldId id="294" r:id="rId15"/>
    <p:sldId id="273" r:id="rId16"/>
    <p:sldId id="296" r:id="rId17"/>
    <p:sldId id="271" r:id="rId18"/>
    <p:sldId id="276" r:id="rId19"/>
    <p:sldId id="279" r:id="rId20"/>
    <p:sldId id="263" r:id="rId21"/>
    <p:sldId id="260" r:id="rId22"/>
    <p:sldId id="26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969"/>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6" d="100"/>
          <a:sy n="86" d="100"/>
        </p:scale>
        <p:origin x="12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1B950-A77B-4155-88B5-F1508FF9F60F}" type="datetimeFigureOut">
              <a:rPr lang="sl-SI" smtClean="0"/>
              <a:t>22. 08. 2021</a:t>
            </a:fld>
            <a:endParaRPr lang="sl-SI"/>
          </a:p>
        </p:txBody>
      </p:sp>
      <p:sp>
        <p:nvSpPr>
          <p:cNvPr id="4" name="Označba mesta stranske slik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C0305-786D-4CCF-AF9B-05B76599905F}" type="slidenum">
              <a:rPr lang="sl-SI" smtClean="0"/>
              <a:t>‹#›</a:t>
            </a:fld>
            <a:endParaRPr lang="sl-SI"/>
          </a:p>
        </p:txBody>
      </p:sp>
    </p:spTree>
    <p:extLst>
      <p:ext uri="{BB962C8B-B14F-4D97-AF65-F5344CB8AC3E}">
        <p14:creationId xmlns:p14="http://schemas.microsoft.com/office/powerpoint/2010/main" val="1239110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značba mesta stranske slike 1"/>
          <p:cNvSpPr>
            <a:spLocks noGrp="1" noRot="1" noChangeAspect="1" noTextEdit="1"/>
          </p:cNvSpPr>
          <p:nvPr>
            <p:ph type="sldImg"/>
          </p:nvPr>
        </p:nvSpPr>
        <p:spPr>
          <a:ln/>
        </p:spPr>
      </p:sp>
      <p:sp>
        <p:nvSpPr>
          <p:cNvPr id="12291" name="Označba mesta opomb 2"/>
          <p:cNvSpPr>
            <a:spLocks noGrp="1"/>
          </p:cNvSpPr>
          <p:nvPr>
            <p:ph type="body" idx="1"/>
          </p:nvPr>
        </p:nvSpPr>
        <p:spPr>
          <a:noFill/>
        </p:spPr>
        <p:txBody>
          <a:bodyPr/>
          <a:lstStyle/>
          <a:p>
            <a:endParaRPr lang="sl-SI" altLang="sl-SI">
              <a:latin typeface="Arial" panose="020B0604020202020204" pitchFamily="34" charset="0"/>
            </a:endParaRPr>
          </a:p>
        </p:txBody>
      </p:sp>
      <p:sp>
        <p:nvSpPr>
          <p:cNvPr id="12292" name="Označba mesta številke diapozitiva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4B6AB0-4AB3-405A-B05D-AC14DAC04403}" type="slidenum">
              <a:rPr kumimoji="0" lang="sl-SI" altLang="sl-SI"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sl-SI" altLang="sl-SI"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0945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značba mesta stranske slike 1"/>
          <p:cNvSpPr>
            <a:spLocks noGrp="1" noRot="1" noChangeAspect="1" noTextEdit="1"/>
          </p:cNvSpPr>
          <p:nvPr>
            <p:ph type="sldImg"/>
          </p:nvPr>
        </p:nvSpPr>
        <p:spPr>
          <a:ln/>
        </p:spPr>
      </p:sp>
      <p:sp>
        <p:nvSpPr>
          <p:cNvPr id="12291" name="Označba mesta opomb 2"/>
          <p:cNvSpPr>
            <a:spLocks noGrp="1"/>
          </p:cNvSpPr>
          <p:nvPr>
            <p:ph type="body" idx="1"/>
          </p:nvPr>
        </p:nvSpPr>
        <p:spPr>
          <a:noFill/>
        </p:spPr>
        <p:txBody>
          <a:bodyPr/>
          <a:lstStyle/>
          <a:p>
            <a:endParaRPr lang="sl-SI" altLang="sl-SI">
              <a:latin typeface="Arial" panose="020B0604020202020204" pitchFamily="34" charset="0"/>
            </a:endParaRPr>
          </a:p>
        </p:txBody>
      </p:sp>
      <p:sp>
        <p:nvSpPr>
          <p:cNvPr id="12292" name="Označba mesta številke diapozitiva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4B6AB0-4AB3-405A-B05D-AC14DAC04403}" type="slidenum">
              <a:rPr kumimoji="0" lang="sl-SI" altLang="sl-SI"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sl-SI" altLang="sl-SI"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588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značba mesta stranske slike 1"/>
          <p:cNvSpPr>
            <a:spLocks noGrp="1" noRot="1" noChangeAspect="1" noTextEdit="1"/>
          </p:cNvSpPr>
          <p:nvPr>
            <p:ph type="sldImg"/>
          </p:nvPr>
        </p:nvSpPr>
        <p:spPr>
          <a:ln/>
        </p:spPr>
      </p:sp>
      <p:sp>
        <p:nvSpPr>
          <p:cNvPr id="12291" name="Označba mesta opomb 2"/>
          <p:cNvSpPr>
            <a:spLocks noGrp="1"/>
          </p:cNvSpPr>
          <p:nvPr>
            <p:ph type="body" idx="1"/>
          </p:nvPr>
        </p:nvSpPr>
        <p:spPr>
          <a:noFill/>
        </p:spPr>
        <p:txBody>
          <a:bodyPr/>
          <a:lstStyle/>
          <a:p>
            <a:endParaRPr lang="sl-SI" altLang="sl-SI">
              <a:latin typeface="Arial" panose="020B0604020202020204" pitchFamily="34" charset="0"/>
            </a:endParaRPr>
          </a:p>
        </p:txBody>
      </p:sp>
      <p:sp>
        <p:nvSpPr>
          <p:cNvPr id="12292" name="Označba mesta številke diapozitiva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4B6AB0-4AB3-405A-B05D-AC14DAC04403}" type="slidenum">
              <a:rPr kumimoji="0" lang="sl-SI" altLang="sl-SI"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sl-SI" altLang="sl-SI"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1325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a:spcAft>
                <a:spcPts val="0"/>
              </a:spcAft>
            </a:pPr>
            <a:r>
              <a:rPr lang="sl-SI" sz="1200" dirty="0">
                <a:solidFill>
                  <a:srgbClr val="002060"/>
                </a:solidFill>
                <a:effectLst/>
                <a:latin typeface="Times New Roman"/>
                <a:ea typeface="Courier New"/>
              </a:rPr>
              <a:t>Zavod RS za šolstvo je ustanovljen na podlagi krovnega zakona na področju </a:t>
            </a:r>
            <a:r>
              <a:rPr lang="sl-SI" sz="1200" dirty="0" err="1">
                <a:solidFill>
                  <a:srgbClr val="002060"/>
                </a:solidFill>
                <a:effectLst/>
                <a:latin typeface="Times New Roman"/>
                <a:ea typeface="Courier New"/>
              </a:rPr>
              <a:t>dounivrzitetnega</a:t>
            </a:r>
            <a:r>
              <a:rPr lang="sl-SI" sz="1200" dirty="0">
                <a:solidFill>
                  <a:srgbClr val="002060"/>
                </a:solidFill>
                <a:effectLst/>
                <a:latin typeface="Times New Roman"/>
                <a:ea typeface="Courier New"/>
              </a:rPr>
              <a:t> izobraževanja, to je Zakona o organizaciji in financiranju vzgoje in izobraževanja. Poleg nalog, ki so neposredno zapisane v omenjenem zakonu, pa delo zavoda uokvirja Sklep o ustanovitvi in ostali zakonski in podzakonski akti. S tem je za področje predšolske vzgoje, splošnega izobraževanja in splošnoizobraževalnih predmetov v poklicnem in strokovnem izobraževanju osrednja strokovna inštitucija, ki sodeluje na področju priprave dokumentov za odločitve šolske politike in neposredno sodeluje pri uvajanju, spremljanju, implementaciji ter izvajanju programov v izvedbenem delu na področju vzgoje in izobraževanja, izvaja izobraževanje in usposabljanje, svetovanje in druge storitve. </a:t>
            </a:r>
            <a:endParaRPr lang="sl-SI" sz="1200" dirty="0">
              <a:solidFill>
                <a:srgbClr val="000000"/>
              </a:solidFill>
              <a:effectLst/>
              <a:latin typeface="Courier New"/>
              <a:ea typeface="Courier New"/>
            </a:endParaRPr>
          </a:p>
          <a:p>
            <a:pPr>
              <a:spcAft>
                <a:spcPts val="0"/>
              </a:spcAft>
            </a:pPr>
            <a:r>
              <a:rPr lang="sl-SI" sz="1200" dirty="0">
                <a:solidFill>
                  <a:srgbClr val="002060"/>
                </a:solidFill>
                <a:effectLst/>
                <a:latin typeface="Times New Roman"/>
                <a:ea typeface="Courier New"/>
              </a:rPr>
              <a:t> </a:t>
            </a:r>
            <a:endParaRPr lang="sl-SI" sz="1200" dirty="0">
              <a:solidFill>
                <a:srgbClr val="000000"/>
              </a:solidFill>
              <a:effectLst/>
              <a:latin typeface="Courier New"/>
              <a:ea typeface="Courier New"/>
            </a:endParaRPr>
          </a:p>
          <a:p>
            <a:r>
              <a:rPr lang="sl-SI" sz="1200" dirty="0">
                <a:solidFill>
                  <a:srgbClr val="002060"/>
                </a:solidFill>
                <a:effectLst/>
                <a:latin typeface="Times New Roman"/>
                <a:ea typeface="Courier New"/>
              </a:rPr>
              <a:t>Razvojno, raziskovalno, svetovalno in drugo delo Zavoda RS za šolstvo je povezano z veljavno slovensko zakonodajo, s </a:t>
            </a:r>
            <a:r>
              <a:rPr lang="sl-SI" sz="1200" dirty="0">
                <a:effectLst/>
                <a:latin typeface="Times New Roman"/>
                <a:ea typeface="Calibri"/>
              </a:rPr>
              <a:t>Sklepom Vlade RS o ustanovitvi Zavoda RS za šolstvo</a:t>
            </a:r>
            <a:r>
              <a:rPr lang="sl-SI" sz="1200" dirty="0">
                <a:solidFill>
                  <a:srgbClr val="002060"/>
                </a:solidFill>
                <a:effectLst/>
                <a:latin typeface="Times New Roman"/>
                <a:ea typeface="Courier New"/>
              </a:rPr>
              <a:t>, usmeritvami Ministrstva za izobraževanje, znanost in šport ter z raziskavami, smernicami in izhodišči v Evropi in svetu na področju vzgoje in izobraževanja.</a:t>
            </a:r>
            <a:endParaRPr lang="sl-SI" baseline="0" dirty="0"/>
          </a:p>
          <a:p>
            <a:endParaRPr lang="sl-SI" dirty="0"/>
          </a:p>
        </p:txBody>
      </p:sp>
      <p:sp>
        <p:nvSpPr>
          <p:cNvPr id="4" name="Ograda številke diapozitiva 3"/>
          <p:cNvSpPr>
            <a:spLocks noGrp="1"/>
          </p:cNvSpPr>
          <p:nvPr>
            <p:ph type="sldNum" sz="quarter" idx="10"/>
          </p:nvPr>
        </p:nvSpPr>
        <p:spPr/>
        <p:txBody>
          <a:bodyPr/>
          <a:lstStyle/>
          <a:p>
            <a:fld id="{9EA5BED9-7238-4822-BBF4-07EDF2B9DA70}" type="slidenum">
              <a:rPr lang="sl-SI" smtClean="0">
                <a:solidFill>
                  <a:prstClr val="black"/>
                </a:solidFill>
              </a:rPr>
              <a:pPr/>
              <a:t>18</a:t>
            </a:fld>
            <a:endParaRPr lang="sl-SI">
              <a:solidFill>
                <a:prstClr val="black"/>
              </a:solidFill>
            </a:endParaRPr>
          </a:p>
        </p:txBody>
      </p:sp>
    </p:spTree>
    <p:extLst>
      <p:ext uri="{BB962C8B-B14F-4D97-AF65-F5344CB8AC3E}">
        <p14:creationId xmlns:p14="http://schemas.microsoft.com/office/powerpoint/2010/main" val="119151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značba mesta stranske slike 1"/>
          <p:cNvSpPr>
            <a:spLocks noGrp="1" noRot="1" noChangeAspect="1" noTextEdit="1"/>
          </p:cNvSpPr>
          <p:nvPr>
            <p:ph type="sldImg"/>
          </p:nvPr>
        </p:nvSpPr>
        <p:spPr>
          <a:ln/>
        </p:spPr>
      </p:sp>
      <p:sp>
        <p:nvSpPr>
          <p:cNvPr id="12291" name="Označba mesta opomb 2"/>
          <p:cNvSpPr>
            <a:spLocks noGrp="1"/>
          </p:cNvSpPr>
          <p:nvPr>
            <p:ph type="body" idx="1"/>
          </p:nvPr>
        </p:nvSpPr>
        <p:spPr>
          <a:noFill/>
        </p:spPr>
        <p:txBody>
          <a:bodyPr/>
          <a:lstStyle/>
          <a:p>
            <a:endParaRPr lang="sl-SI" altLang="sl-SI">
              <a:latin typeface="Arial" panose="020B0604020202020204" pitchFamily="34" charset="0"/>
            </a:endParaRPr>
          </a:p>
        </p:txBody>
      </p:sp>
      <p:sp>
        <p:nvSpPr>
          <p:cNvPr id="12292" name="Označba mesta številke diapozitiva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4B6AB0-4AB3-405A-B05D-AC14DAC04403}" type="slidenum">
              <a:rPr kumimoji="0" lang="sl-SI" altLang="sl-SI"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sl-SI" altLang="sl-SI"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271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l-SI"/>
              <a:t>Uredite slog naslova matrice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da uredite slog podnaslova matrice</a:t>
            </a:r>
            <a:endParaRPr lang="en-US" dirty="0"/>
          </a:p>
        </p:txBody>
      </p:sp>
      <p:sp>
        <p:nvSpPr>
          <p:cNvPr id="4" name="Date Placeholder 3"/>
          <p:cNvSpPr>
            <a:spLocks noGrp="1"/>
          </p:cNvSpPr>
          <p:nvPr>
            <p:ph type="dt" sz="half" idx="10"/>
          </p:nvPr>
        </p:nvSpPr>
        <p:spPr/>
        <p:txBody>
          <a:bodyPr/>
          <a:lstStyle/>
          <a:p>
            <a:fld id="{088D60DA-3ED7-41E7-909B-8719ABC0F517}" type="datetimeFigureOut">
              <a:rPr lang="sl-SI" smtClean="0"/>
              <a:t>22. 08. 2021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pic>
        <p:nvPicPr>
          <p:cNvPr id="7" name="Slik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9257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088D60DA-3ED7-41E7-909B-8719ABC0F517}" type="datetimeFigureOut">
              <a:rPr lang="sl-SI" smtClean="0"/>
              <a:t>22. 08. 2021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555970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088D60DA-3ED7-41E7-909B-8719ABC0F517}" type="datetimeFigureOut">
              <a:rPr lang="sl-SI" smtClean="0"/>
              <a:t>22. 08. 2021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67068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endParaRPr lang="en-US" dirty="0"/>
          </a:p>
        </p:txBody>
      </p:sp>
      <p:sp>
        <p:nvSpPr>
          <p:cNvPr id="4" name="Date Placeholder 3"/>
          <p:cNvSpPr>
            <a:spLocks noGrp="1"/>
          </p:cNvSpPr>
          <p:nvPr>
            <p:ph type="dt" sz="half" idx="10"/>
          </p:nvPr>
        </p:nvSpPr>
        <p:spPr/>
        <p:txBody>
          <a:bodyPr/>
          <a:lstStyle/>
          <a:p>
            <a:fld id="{088D60DA-3ED7-41E7-909B-8719ABC0F517}" type="datetimeFigureOut">
              <a:rPr lang="sl-SI" smtClean="0"/>
              <a:t>22. 08. 2021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pic>
        <p:nvPicPr>
          <p:cNvPr id="7" name="Slik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4252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l-SI"/>
              <a:t>Uredite slog naslova matrice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088D60DA-3ED7-41E7-909B-8719ABC0F517}" type="datetimeFigureOut">
              <a:rPr lang="sl-SI" smtClean="0"/>
              <a:t>22. 08. 2021</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773795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088D60DA-3ED7-41E7-909B-8719ABC0F517}" type="datetimeFigureOut">
              <a:rPr lang="sl-SI" smtClean="0"/>
              <a:t>22. 08. 2021</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284982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l-SI"/>
              <a:t>Uredite slog naslova matrice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629842" y="2505075"/>
            <a:ext cx="3868340"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Content Placeholder 5"/>
          <p:cNvSpPr>
            <a:spLocks noGrp="1"/>
          </p:cNvSpPr>
          <p:nvPr>
            <p:ph sz="quarter" idx="4"/>
          </p:nvPr>
        </p:nvSpPr>
        <p:spPr>
          <a:xfrm>
            <a:off x="4629150" y="2505075"/>
            <a:ext cx="3887391"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088D60DA-3ED7-41E7-909B-8719ABC0F517}" type="datetimeFigureOut">
              <a:rPr lang="sl-SI" smtClean="0"/>
              <a:t>22. 08. 2021</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42319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088D60DA-3ED7-41E7-909B-8719ABC0F517}" type="datetimeFigureOut">
              <a:rPr lang="sl-SI" smtClean="0"/>
              <a:t>22. 08. 2021</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105602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D60DA-3ED7-41E7-909B-8719ABC0F517}" type="datetimeFigureOut">
              <a:rPr lang="sl-SI" smtClean="0"/>
              <a:t>22. 08. 2021</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2766907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l-SI"/>
              <a:t>Uredite slog naslova matrice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088D60DA-3ED7-41E7-909B-8719ABC0F517}" type="datetimeFigureOut">
              <a:rPr lang="sl-SI" smtClean="0"/>
              <a:t>22. 08. 2021</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340051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l-SI"/>
              <a:t>Uredite slog naslova matrice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Date Placeholder 4"/>
          <p:cNvSpPr>
            <a:spLocks noGrp="1"/>
          </p:cNvSpPr>
          <p:nvPr>
            <p:ph type="dt" sz="half" idx="10"/>
          </p:nvPr>
        </p:nvSpPr>
        <p:spPr/>
        <p:txBody>
          <a:bodyPr/>
          <a:lstStyle/>
          <a:p>
            <a:fld id="{088D60DA-3ED7-41E7-909B-8719ABC0F517}" type="datetimeFigureOut">
              <a:rPr lang="sl-SI" smtClean="0"/>
              <a:t>22. 08. 2021</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E5AEB44F-43D6-483F-81B6-0E5BA2EB64AD}" type="slidenum">
              <a:rPr lang="sl-SI" smtClean="0"/>
              <a:t>‹#›</a:t>
            </a:fld>
            <a:endParaRPr lang="sl-SI"/>
          </a:p>
        </p:txBody>
      </p:sp>
    </p:spTree>
    <p:extLst>
      <p:ext uri="{BB962C8B-B14F-4D97-AF65-F5344CB8AC3E}">
        <p14:creationId xmlns:p14="http://schemas.microsoft.com/office/powerpoint/2010/main" val="146529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l-SI"/>
              <a:t>Uredite slog naslova matrice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D60DA-3ED7-41E7-909B-8719ABC0F517}" type="datetimeFigureOut">
              <a:rPr lang="sl-SI" smtClean="0"/>
              <a:t>22. 08. 2021</a:t>
            </a:fld>
            <a:endParaRPr lang="sl-S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EB44F-43D6-483F-81B6-0E5BA2EB64AD}" type="slidenum">
              <a:rPr lang="sl-SI" smtClean="0"/>
              <a:t>‹#›</a:t>
            </a:fld>
            <a:endParaRPr lang="sl-SI"/>
          </a:p>
        </p:txBody>
      </p:sp>
    </p:spTree>
    <p:extLst>
      <p:ext uri="{BB962C8B-B14F-4D97-AF65-F5344CB8AC3E}">
        <p14:creationId xmlns:p14="http://schemas.microsoft.com/office/powerpoint/2010/main" val="2424752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google.si/search?q=u%C4%8Denje+z+ra%C4%8Dunalnikom&amp;tbm=isch&amp;ved=2ahUKEwjXm5-B_b_yAhUb7bsIHdPAD9AQ2-cCegQIABAA&amp;oq=u%C4%8Denje+z+ra%C4%8Dunalnikom&amp;gs_lcp=CgNpbWcQA1DhSFjdeWC2fGgAcAB4AIABgwGIAYgJkgEDNS42mAEAoAEBqgELZ3dzLXdpei1pbWfAAQE&amp;sclient=img&amp;ei=ZdIfYZfVKJva7_UP04G_gA0&amp;bih=481&amp;biw=930&amp;hl=sl#imgrc=PH0QjDgHpa6wWM" TargetMode="External"/><Relationship Id="rId7" Type="http://schemas.openxmlformats.org/officeDocument/2006/relationships/hyperlink" Target="https://www.google.si/url?sa=i&amp;url=http://namuljavi.si/solski-muzej/&amp;psig=AOvVaw3D_8izolvj41c7kRgZAviI&amp;ust=1629563488286000&amp;source=images&amp;cd=vfe&amp;ved=0CAcQjRxqFwoTCOiCo5mDwPICFQAAAAAdAAAAABAE" TargetMode="External"/><Relationship Id="rId12" Type="http://schemas.openxmlformats.org/officeDocument/2006/relationships/hyperlink" Target="https://www.google.si/search?q=klasi%C4%8Dna+u%C4%8Dilnica&amp;tbm=isch&amp;ved=2ahUKEwjt7orK_7_yAhWUgv0HHYv5BjQQ2-cCegQIABAA&amp;oq=klasi%C4%8Dna+u%C4%8Dilnica&amp;gs_lcp=CgNpbWcQAzoECAAQGDoGCAAQCBAeOgUIABCABDoECAAQQzoICAAQgAQQsQM6BAgAEAM6CwgAEIAEELEDEIMBOgQIABATOggIABAFEB4QE1D-yiRY6ZglYPubJWgBcAB4AYABjQOIAYYjkgEINi4xNC40LjOYAQCgAQGqAQtnd3Mtd2l6LWltZ7ABAMABAQ&amp;sclient=img&amp;ei=F9UfYa2HEpSF9u8Pi_OboAM&amp;bih=481&amp;biw=930&amp;hl=sl#imgrc=CpBWisBbpJo52M"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www.google.si/search?q=u%C4%8Denje+z+ra%C4%8Dunalnikom&amp;tbm=isch&amp;ved=2ahUKEwjXm5-B_b_yAhUb7bsIHdPAD9AQ2-cCegQIABAA&amp;oq=u%C4%8Denje+z+ra%C4%8Dunalnikom&amp;gs_lcp=CgNpbWcQA1AAWABgvrkTaABwAHgAgAEAiAEAkgEAmAEAqgELZ3dzLXdpei1pbWc&amp;sclient=img&amp;ei=ZdIfYZfVKJva7_UP04G_gA0&amp;bih=481&amp;biw=930&amp;hl=sl#imgrc=LGvl6eo2QD1iiM" TargetMode="External"/><Relationship Id="rId11" Type="http://schemas.openxmlformats.org/officeDocument/2006/relationships/image" Target="../media/image16.jpeg"/><Relationship Id="rId5" Type="http://schemas.openxmlformats.org/officeDocument/2006/relationships/image" Target="../media/image14.jpeg"/><Relationship Id="rId10" Type="http://schemas.openxmlformats.org/officeDocument/2006/relationships/hyperlink" Target="https://www.google.si/url?sa=i&amp;url=https://www.dnevnik.si/1042643794&amp;psig=AOvVaw2aagpwHKoiID36hAXviIC1&amp;ust=1629563232804000&amp;source=images&amp;cd=vfe&amp;ved=0CAcQjRxqFwoTCNCxiqCCwPICFQAAAAAdAAAAABAF" TargetMode="External"/><Relationship Id="rId4" Type="http://schemas.openxmlformats.org/officeDocument/2006/relationships/hyperlink" Target="https://www.google.si/url?sa=i&amp;url=https://e-ucenje.online/izobrazevanje/kombinirano-ucenje/&amp;psig=AOvVaw264OSuk-3TfwJS1OzLLfwP&amp;ust=1629562519296000&amp;source=images&amp;cd=vfe&amp;ved=0CAcQjRxqFwoTCIiJzfv_v_ICFQAAAAAdAAAAABAE" TargetMode="External"/><Relationship Id="rId9" Type="http://schemas.openxmlformats.org/officeDocument/2006/relationships/hyperlink" Target="https://www.google.si/search?q=u%C4%8Dilnica+neko%C4%8D&amp;tbm=isch&amp;ved=2ahUKEwjt-KeegsDyAhXt7LsIHbdqAHcQ2-cCegQIABAA&amp;oq=u%C4%8Dilnica&amp;gs_lcp=CgNpbWcQARgBMgUIABCABDIFCAAQgAQyBQgAEIAEMgQIABBDMgYIABAHEB4yBggAEAcQHjIGCAAQBxAeMgYIABAHEB4yBggAEAcQHjIGCAAQBxAeUOz2Dljvgw9gybcPaABwAHgAgAGuAYgBzAeSAQM1LjSYAQCgAQGqAQtnd3Mtd2l6LWltZ8ABAQ&amp;sclient=img&amp;ei=4NcfYe2IMe3Z7_UPt9WBuAc&amp;bih=481&amp;biw=930&amp;hl=sl#imgrc=Pv7ZUsbbFvg2j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www.google.si/search?q=panoptikon&amp;tbm=isch&amp;tbs=rimg:CTdHZtFXYa6CYYgDgPwezo-tsgIGCgIIABAA&amp;hl=sl&amp;sa=X&amp;ved=0CAIQrnZqFwoTCNDNp9b1v_ICFQAAAAAdAAAAABAI&amp;biw=930&amp;bih=481#imgrc=TYITkYUZfZ-nlM" TargetMode="External"/><Relationship Id="rId7" Type="http://schemas.openxmlformats.org/officeDocument/2006/relationships/hyperlink" Target="https://www.google.si/imgres?imgurl=https://upload.wikimedia.org/wikipedia/commons/0/0c/Nadzorna_kamera.jpg&amp;imgrefurl=https://sl.wikipedia.org/wiki/Video_nadzor&amp;tbnid=a9HxBH8LlFtwhM&amp;vet=12ahUKEwjd4ITi-L_yAhWcgaQKHYbuBfkQMyggegUIARD0AQ..i&amp;docid=Vj1HR00R1v6LlM&amp;w=431&amp;h=265&amp;q=video%20nadzor&amp;hl=sl&amp;ved=2ahUKEwjd4ITi-L_yAhWcgaQKHYbuBfkQMyggegUIARD0AQ"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www.google.si/search?q=video+nadzor&amp;tbm=isch&amp;ved=2ahUKEwjx79yl9r_yAhXQOewKHTNeC1IQ2-cCegQIABAA&amp;oq=video+nadzor&amp;gs_lcp=CgNpbWcQAzIFCAAQgAQyBQgAEIAEMgUIABCABDIFCAAQgAQyBQgAEIAEMgQIABAeMgQIABAeMgQIABAeMgQIABAeMgQIABAeOgQIABBDOggIABCABBCxAzoLCAAQgAQQsQMQgwE6CAgAELEDEIMBUKb0J1i_qihgya0oaABwAHgAgAHzAogBvxOSAQg2LjE0LjAuMZgBAKABAaoBC2d3cy13aXotaW1nsAEAwAEB&amp;sclient=img&amp;ei=W8sfYbHWB9DzsAezvK2QBQ&amp;bih=481&amp;biw=930&amp;hl=sl#imgrc=OI-l9Qv9XbrKPM" TargetMode="External"/><Relationship Id="rId11" Type="http://schemas.openxmlformats.org/officeDocument/2006/relationships/hyperlink" Target="https://svetkapitala.delo.si/ikonomija/druzba-4-0-ali-5-0-v-srediscu-industrija-ali-clovek/" TargetMode="External"/><Relationship Id="rId5" Type="http://schemas.openxmlformats.org/officeDocument/2006/relationships/image" Target="../media/image8.jpeg"/><Relationship Id="rId10" Type="http://schemas.openxmlformats.org/officeDocument/2006/relationships/image" Target="../media/image10.jpeg"/><Relationship Id="rId4" Type="http://schemas.openxmlformats.org/officeDocument/2006/relationships/hyperlink" Target="https://www.google.si/imgres?imgurl=https://www.vsi.si/files/375/video-nadzor3.jpg&amp;imgrefurl=https://www.vsi.si/mobicom/ip-kamere&amp;tbnid=OI-l9Qv9XbrKPM&amp;vet=10CDIQMyjdAWoXChMI4MGD4_i_8gIVAAAAAB0AAAAAEAQ..i&amp;docid=H04ya_yoGGjI5M&amp;w=800&amp;h=398&amp;q=video%20nadzor&amp;hl=sl&amp;ved=0CDIQMyjdAWoXChMI4MGD4_i_8gIVAAAAAB0AAAAAEAQ" TargetMode="External"/><Relationship Id="rId9" Type="http://schemas.openxmlformats.org/officeDocument/2006/relationships/hyperlink" Target="https://www.google.si/search?q=video+nadzor&amp;tbm=isch&amp;ved=2ahUKEwjx79yl9r_yAhXQOewKHTNeC1IQ2-cCegQIABAA&amp;oq=video+nadzor&amp;gs_lcp=CgNpbWcQAzIFCAAQgAQyBQgAEIAEMgUIABCABDIFCAAQgAQyBQgAEIAEMgQIABAeMgQIABAeMgQIABAeMgQIABAeMgQIABAeOgQIABBDOggIABCABBCxAzoLCAAQgAQQsQMQgwE6CAgAELEDEIMBUKb0J1i_qihgya0oaABwAHgAgAHzAogBvxOSAQg2LjE0LjAuMZgBAKABAaoBC2d3cy13aXotaW1nsAEAwAEB&amp;sclient=img&amp;ei=W8sfYbHWB9DzsAezvK2QBQ&amp;bih=481&amp;biw=930&amp;hl=sl#imgrc=a9HxBH8LlFtwh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ctrTitle"/>
          </p:nvPr>
        </p:nvSpPr>
        <p:spPr>
          <a:xfrm>
            <a:off x="1483743" y="2794955"/>
            <a:ext cx="6858000" cy="785007"/>
          </a:xfrm>
        </p:spPr>
        <p:txBody>
          <a:bodyPr>
            <a:normAutofit/>
          </a:bodyPr>
          <a:lstStyle/>
          <a:p>
            <a:pPr algn="l"/>
            <a:r>
              <a:rPr lang="sl-SI" sz="2400" b="1" dirty="0">
                <a:solidFill>
                  <a:srgbClr val="0070C0"/>
                </a:solidFill>
                <a:latin typeface="Arial" panose="020B0604020202020204" pitchFamily="34" charset="0"/>
                <a:cs typeface="Arial" panose="020B0604020202020204" pitchFamily="34" charset="0"/>
              </a:rPr>
              <a:t>ZAKAJ IN KAKO SPREMINJATI VZGOJNO-IZOBRAŽEVALNI SISTEM V SLOVENIJI</a:t>
            </a:r>
          </a:p>
        </p:txBody>
      </p:sp>
      <p:sp>
        <p:nvSpPr>
          <p:cNvPr id="6" name="Podnaslov 5"/>
          <p:cNvSpPr>
            <a:spLocks noGrp="1"/>
          </p:cNvSpPr>
          <p:nvPr>
            <p:ph type="subTitle" idx="1"/>
          </p:nvPr>
        </p:nvSpPr>
        <p:spPr>
          <a:xfrm>
            <a:off x="1483743" y="4183810"/>
            <a:ext cx="6858000" cy="905775"/>
          </a:xfrm>
        </p:spPr>
        <p:txBody>
          <a:bodyPr>
            <a:normAutofit fontScale="92500" lnSpcReduction="20000"/>
          </a:bodyPr>
          <a:lstStyle/>
          <a:p>
            <a:pPr algn="l"/>
            <a:r>
              <a:rPr lang="sl-SI" sz="1800" dirty="0"/>
              <a:t>Dr. Vinko Logaj</a:t>
            </a:r>
          </a:p>
          <a:p>
            <a:pPr algn="l"/>
            <a:r>
              <a:rPr lang="sl-SI" sz="1800" dirty="0"/>
              <a:t>Zavod Republike Slovenije za šolstvo</a:t>
            </a:r>
          </a:p>
          <a:p>
            <a:pPr algn="l"/>
            <a:r>
              <a:rPr lang="sl-SI" sz="1800" dirty="0"/>
              <a:t>Brdo pri Kranju, 23. – 25. 8. 2021</a:t>
            </a:r>
          </a:p>
        </p:txBody>
      </p:sp>
    </p:spTree>
    <p:extLst>
      <p:ext uri="{BB962C8B-B14F-4D97-AF65-F5344CB8AC3E}">
        <p14:creationId xmlns:p14="http://schemas.microsoft.com/office/powerpoint/2010/main" val="411541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slov 1"/>
          <p:cNvSpPr>
            <a:spLocks noGrp="1"/>
          </p:cNvSpPr>
          <p:nvPr>
            <p:ph type="title"/>
          </p:nvPr>
        </p:nvSpPr>
        <p:spPr>
          <a:xfrm>
            <a:off x="812424" y="894310"/>
            <a:ext cx="7965542" cy="611562"/>
          </a:xfrm>
          <a:solidFill>
            <a:schemeClr val="tx1">
              <a:lumMod val="95000"/>
              <a:lumOff val="5000"/>
            </a:schemeClr>
          </a:solidFill>
        </p:spPr>
        <p:txBody>
          <a:bodyPr/>
          <a:lstStyle/>
          <a:p>
            <a:pPr algn="ctr"/>
            <a:r>
              <a:rPr lang="sl-SI" altLang="sl-SI" sz="2400" b="0" dirty="0">
                <a:solidFill>
                  <a:schemeClr val="bg1"/>
                </a:solidFill>
              </a:rPr>
              <a:t>MOČ PEDAGOŠKEGA VODENJA</a:t>
            </a:r>
          </a:p>
        </p:txBody>
      </p:sp>
      <p:sp>
        <p:nvSpPr>
          <p:cNvPr id="2" name="PoljeZBesedilom 1"/>
          <p:cNvSpPr txBox="1"/>
          <p:nvPr/>
        </p:nvSpPr>
        <p:spPr>
          <a:xfrm>
            <a:off x="812424" y="1494475"/>
            <a:ext cx="677108" cy="3557739"/>
          </a:xfrm>
          <a:prstGeom prst="rect">
            <a:avLst/>
          </a:prstGeom>
          <a:solidFill>
            <a:schemeClr val="tx2">
              <a:lumMod val="65000"/>
              <a:lumOff val="35000"/>
            </a:schemeClr>
          </a:solidFill>
        </p:spPr>
        <p:txBody>
          <a:bodyPr vert="vert270" wrap="square" rtlCol="0">
            <a:spAutoFit/>
          </a:bodyPr>
          <a:lstStyle/>
          <a:p>
            <a:pPr algn="ctr"/>
            <a:r>
              <a:rPr lang="sl-SI" sz="3200" dirty="0">
                <a:solidFill>
                  <a:schemeClr val="bg1"/>
                </a:solidFill>
              </a:rPr>
              <a:t>RAVNATELJ</a:t>
            </a:r>
          </a:p>
        </p:txBody>
      </p:sp>
      <p:sp>
        <p:nvSpPr>
          <p:cNvPr id="5" name="PoljeZBesedilom 4"/>
          <p:cNvSpPr txBox="1"/>
          <p:nvPr/>
        </p:nvSpPr>
        <p:spPr>
          <a:xfrm>
            <a:off x="8100858" y="1494475"/>
            <a:ext cx="677108" cy="3557739"/>
          </a:xfrm>
          <a:prstGeom prst="rect">
            <a:avLst/>
          </a:prstGeom>
          <a:solidFill>
            <a:schemeClr val="tx2">
              <a:lumMod val="65000"/>
              <a:lumOff val="35000"/>
            </a:schemeClr>
          </a:solidFill>
        </p:spPr>
        <p:txBody>
          <a:bodyPr vert="vert270" wrap="square" rtlCol="0">
            <a:spAutoFit/>
          </a:bodyPr>
          <a:lstStyle/>
          <a:p>
            <a:pPr algn="ctr"/>
            <a:r>
              <a:rPr lang="sl-SI" sz="3200" dirty="0">
                <a:solidFill>
                  <a:schemeClr val="bg1"/>
                </a:solidFill>
              </a:rPr>
              <a:t>KAKOVOST</a:t>
            </a:r>
          </a:p>
        </p:txBody>
      </p:sp>
      <p:sp>
        <p:nvSpPr>
          <p:cNvPr id="3" name="PoljeZBesedilom 2"/>
          <p:cNvSpPr txBox="1"/>
          <p:nvPr/>
        </p:nvSpPr>
        <p:spPr>
          <a:xfrm>
            <a:off x="2339751" y="3156469"/>
            <a:ext cx="4921805" cy="830997"/>
          </a:xfrm>
          <a:prstGeom prst="rect">
            <a:avLst/>
          </a:prstGeom>
          <a:solidFill>
            <a:srgbClr val="FFCC00"/>
          </a:solidFill>
        </p:spPr>
        <p:txBody>
          <a:bodyPr wrap="square" rtlCol="0">
            <a:spAutoFit/>
          </a:bodyPr>
          <a:lstStyle/>
          <a:p>
            <a:pPr>
              <a:defRPr/>
            </a:pPr>
            <a:r>
              <a:rPr lang="sl-SI" altLang="sl-SI" sz="2400" b="1" dirty="0">
                <a:solidFill>
                  <a:schemeClr val="bg1"/>
                </a:solidFill>
              </a:rPr>
              <a:t>Spodbude za lastni karierni razvoj in razvoj zaposlenih </a:t>
            </a:r>
          </a:p>
        </p:txBody>
      </p:sp>
      <p:sp>
        <p:nvSpPr>
          <p:cNvPr id="7" name="PoljeZBesedilom 6"/>
          <p:cNvSpPr txBox="1"/>
          <p:nvPr/>
        </p:nvSpPr>
        <p:spPr>
          <a:xfrm>
            <a:off x="2367445" y="2325472"/>
            <a:ext cx="4894112" cy="830997"/>
          </a:xfrm>
          <a:prstGeom prst="rect">
            <a:avLst/>
          </a:prstGeom>
          <a:solidFill>
            <a:schemeClr val="accent1">
              <a:lumMod val="50000"/>
            </a:schemeClr>
          </a:solidFill>
        </p:spPr>
        <p:txBody>
          <a:bodyPr wrap="square" rtlCol="0">
            <a:spAutoFit/>
          </a:bodyPr>
          <a:lstStyle/>
          <a:p>
            <a:pPr>
              <a:defRPr/>
            </a:pPr>
            <a:r>
              <a:rPr lang="sl-SI" altLang="sl-SI" sz="2400" b="1" dirty="0">
                <a:solidFill>
                  <a:schemeClr val="bg1"/>
                </a:solidFill>
              </a:rPr>
              <a:t>Poznavanje in razumevanje šolske populacije</a:t>
            </a:r>
          </a:p>
        </p:txBody>
      </p:sp>
      <p:sp>
        <p:nvSpPr>
          <p:cNvPr id="8" name="PoljeZBesedilom 7"/>
          <p:cNvSpPr txBox="1"/>
          <p:nvPr/>
        </p:nvSpPr>
        <p:spPr>
          <a:xfrm>
            <a:off x="2353598" y="1494475"/>
            <a:ext cx="4921805" cy="830997"/>
          </a:xfrm>
          <a:prstGeom prst="rect">
            <a:avLst/>
          </a:prstGeom>
          <a:solidFill>
            <a:srgbClr val="CC0000"/>
          </a:solidFill>
        </p:spPr>
        <p:txBody>
          <a:bodyPr wrap="square" rtlCol="0">
            <a:spAutoFit/>
          </a:bodyPr>
          <a:lstStyle/>
          <a:p>
            <a:pPr>
              <a:defRPr/>
            </a:pPr>
            <a:r>
              <a:rPr lang="sl-SI" altLang="sl-SI" sz="2400" b="1" dirty="0">
                <a:solidFill>
                  <a:schemeClr val="bg1"/>
                </a:solidFill>
              </a:rPr>
              <a:t>Vpogled v šolski sistem in v kontekst delovanja družbe</a:t>
            </a:r>
          </a:p>
        </p:txBody>
      </p:sp>
      <p:sp>
        <p:nvSpPr>
          <p:cNvPr id="10" name="PoljeZBesedilom 9"/>
          <p:cNvSpPr txBox="1"/>
          <p:nvPr/>
        </p:nvSpPr>
        <p:spPr>
          <a:xfrm>
            <a:off x="2353597" y="3990384"/>
            <a:ext cx="4921805" cy="461665"/>
          </a:xfrm>
          <a:prstGeom prst="rect">
            <a:avLst/>
          </a:prstGeom>
          <a:solidFill>
            <a:srgbClr val="00B050"/>
          </a:solidFill>
        </p:spPr>
        <p:txBody>
          <a:bodyPr wrap="square" rtlCol="0">
            <a:spAutoFit/>
          </a:bodyPr>
          <a:lstStyle/>
          <a:p>
            <a:pPr>
              <a:defRPr/>
            </a:pPr>
            <a:r>
              <a:rPr lang="sl-SI" altLang="sl-SI" sz="2400" b="1" dirty="0">
                <a:solidFill>
                  <a:schemeClr val="bg1"/>
                </a:solidFill>
              </a:rPr>
              <a:t>Materialno finančno ozadje</a:t>
            </a:r>
          </a:p>
        </p:txBody>
      </p:sp>
      <p:sp>
        <p:nvSpPr>
          <p:cNvPr id="12" name="PoljeZBesedilom 11"/>
          <p:cNvSpPr txBox="1"/>
          <p:nvPr/>
        </p:nvSpPr>
        <p:spPr>
          <a:xfrm rot="5400000">
            <a:off x="4233446" y="-3960788"/>
            <a:ext cx="677108" cy="9144000"/>
          </a:xfrm>
          <a:prstGeom prst="rect">
            <a:avLst/>
          </a:prstGeom>
          <a:solidFill>
            <a:schemeClr val="bg2">
              <a:lumMod val="60000"/>
              <a:lumOff val="40000"/>
            </a:schemeClr>
          </a:solidFill>
        </p:spPr>
        <p:txBody>
          <a:bodyPr vert="vert270" wrap="square" rtlCol="0">
            <a:spAutoFit/>
          </a:bodyPr>
          <a:lstStyle/>
          <a:p>
            <a:pPr algn="ctr"/>
            <a:r>
              <a:rPr lang="sl-SI" sz="3200" dirty="0">
                <a:solidFill>
                  <a:schemeClr val="bg1"/>
                </a:solidFill>
              </a:rPr>
              <a:t>DRŽAVA</a:t>
            </a:r>
          </a:p>
        </p:txBody>
      </p:sp>
      <p:sp>
        <p:nvSpPr>
          <p:cNvPr id="13" name="Naslov 1"/>
          <p:cNvSpPr txBox="1">
            <a:spLocks/>
          </p:cNvSpPr>
          <p:nvPr/>
        </p:nvSpPr>
        <p:spPr bwMode="auto">
          <a:xfrm>
            <a:off x="1489532" y="4452049"/>
            <a:ext cx="6611326" cy="600165"/>
          </a:xfrm>
          <a:prstGeom prst="rect">
            <a:avLst/>
          </a:prstGeom>
          <a:solidFill>
            <a:schemeClr val="bg2">
              <a:lumMod val="75000"/>
            </a:schemeClr>
          </a:solid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r>
              <a:rPr lang="sl-SI" altLang="sl-SI" sz="2400" b="0" kern="0" dirty="0">
                <a:solidFill>
                  <a:schemeClr val="bg1"/>
                </a:solidFill>
              </a:rPr>
              <a:t>PROCES</a:t>
            </a:r>
          </a:p>
        </p:txBody>
      </p:sp>
      <p:sp>
        <p:nvSpPr>
          <p:cNvPr id="6" name="Desna puščica 5"/>
          <p:cNvSpPr/>
          <p:nvPr/>
        </p:nvSpPr>
        <p:spPr>
          <a:xfrm>
            <a:off x="1489532" y="1916832"/>
            <a:ext cx="850219" cy="2070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Desna puščica 14"/>
          <p:cNvSpPr/>
          <p:nvPr/>
        </p:nvSpPr>
        <p:spPr>
          <a:xfrm>
            <a:off x="7261556" y="1969104"/>
            <a:ext cx="850219" cy="2070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PoljeZBesedilom 13"/>
          <p:cNvSpPr txBox="1"/>
          <p:nvPr/>
        </p:nvSpPr>
        <p:spPr>
          <a:xfrm rot="5400000">
            <a:off x="4218246" y="814846"/>
            <a:ext cx="677108" cy="9144000"/>
          </a:xfrm>
          <a:prstGeom prst="rect">
            <a:avLst/>
          </a:prstGeom>
          <a:solidFill>
            <a:schemeClr val="bg2">
              <a:lumMod val="60000"/>
              <a:lumOff val="40000"/>
            </a:schemeClr>
          </a:solidFill>
        </p:spPr>
        <p:txBody>
          <a:bodyPr vert="vert270" wrap="square" rtlCol="0">
            <a:spAutoFit/>
          </a:bodyPr>
          <a:lstStyle/>
          <a:p>
            <a:pPr algn="ctr"/>
            <a:endParaRPr lang="sl-SI" sz="3200" dirty="0">
              <a:solidFill>
                <a:schemeClr val="bg1"/>
              </a:solidFill>
            </a:endParaRPr>
          </a:p>
        </p:txBody>
      </p:sp>
      <p:sp>
        <p:nvSpPr>
          <p:cNvPr id="16" name="PoljeZBesedilom 15"/>
          <p:cNvSpPr txBox="1"/>
          <p:nvPr/>
        </p:nvSpPr>
        <p:spPr>
          <a:xfrm rot="10800000">
            <a:off x="5329" y="272658"/>
            <a:ext cx="793247" cy="5458134"/>
          </a:xfrm>
          <a:prstGeom prst="rect">
            <a:avLst/>
          </a:prstGeom>
          <a:solidFill>
            <a:schemeClr val="bg2">
              <a:lumMod val="60000"/>
              <a:lumOff val="40000"/>
            </a:schemeClr>
          </a:solidFill>
        </p:spPr>
        <p:txBody>
          <a:bodyPr vert="vert270" wrap="square" rtlCol="0">
            <a:spAutoFit/>
          </a:bodyPr>
          <a:lstStyle/>
          <a:p>
            <a:pPr algn="ctr"/>
            <a:endParaRPr lang="sl-SI" sz="3200" dirty="0">
              <a:solidFill>
                <a:schemeClr val="bg1"/>
              </a:solidFill>
            </a:endParaRPr>
          </a:p>
        </p:txBody>
      </p:sp>
      <p:sp>
        <p:nvSpPr>
          <p:cNvPr id="17" name="PoljeZBesedilom 16"/>
          <p:cNvSpPr txBox="1"/>
          <p:nvPr/>
        </p:nvSpPr>
        <p:spPr>
          <a:xfrm rot="10800000">
            <a:off x="8777965" y="281402"/>
            <a:ext cx="372957" cy="5235830"/>
          </a:xfrm>
          <a:prstGeom prst="rect">
            <a:avLst/>
          </a:prstGeom>
          <a:solidFill>
            <a:schemeClr val="bg2">
              <a:lumMod val="60000"/>
              <a:lumOff val="40000"/>
            </a:schemeClr>
          </a:solidFill>
        </p:spPr>
        <p:txBody>
          <a:bodyPr vert="vert270" wrap="square" rtlCol="0">
            <a:spAutoFit/>
          </a:bodyPr>
          <a:lstStyle/>
          <a:p>
            <a:pPr algn="ctr"/>
            <a:endParaRPr lang="sl-SI" sz="3200" dirty="0">
              <a:solidFill>
                <a:schemeClr val="bg1"/>
              </a:solidFill>
            </a:endParaRPr>
          </a:p>
        </p:txBody>
      </p:sp>
    </p:spTree>
    <p:extLst>
      <p:ext uri="{BB962C8B-B14F-4D97-AF65-F5344CB8AC3E}">
        <p14:creationId xmlns:p14="http://schemas.microsoft.com/office/powerpoint/2010/main" val="28442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3518" y="95160"/>
            <a:ext cx="7886700" cy="1086029"/>
          </a:xfrm>
        </p:spPr>
        <p:style>
          <a:lnRef idx="0">
            <a:schemeClr val="accent1"/>
          </a:lnRef>
          <a:fillRef idx="3">
            <a:schemeClr val="accent1"/>
          </a:fillRef>
          <a:effectRef idx="3">
            <a:schemeClr val="accent1"/>
          </a:effectRef>
          <a:fontRef idx="minor">
            <a:schemeClr val="lt1"/>
          </a:fontRef>
        </p:style>
        <p:txBody>
          <a:bodyPr>
            <a:normAutofit fontScale="90000"/>
          </a:bodyPr>
          <a:lstStyle/>
          <a:p>
            <a:br>
              <a:rPr lang="sl-SI" sz="3600" b="1" dirty="0"/>
            </a:br>
            <a:br>
              <a:rPr lang="sl-SI" sz="3600" b="1" dirty="0"/>
            </a:br>
            <a:r>
              <a:rPr lang="sl-SI" sz="3600" b="1" dirty="0"/>
              <a:t>Delovne navade - od odraslih je odvisno, ali se bodo otroci učili:</a:t>
            </a:r>
            <a:br>
              <a:rPr lang="sl-SI" b="1" dirty="0"/>
            </a:br>
            <a:br>
              <a:rPr lang="sl-SI" dirty="0"/>
            </a:br>
            <a:endParaRPr lang="sl-SI" dirty="0"/>
          </a:p>
        </p:txBody>
      </p:sp>
      <p:sp>
        <p:nvSpPr>
          <p:cNvPr id="3" name="Označba mesta vsebine 2"/>
          <p:cNvSpPr>
            <a:spLocks noGrp="1"/>
          </p:cNvSpPr>
          <p:nvPr>
            <p:ph idx="1"/>
          </p:nvPr>
        </p:nvSpPr>
        <p:spPr>
          <a:xfrm>
            <a:off x="628650" y="1485990"/>
            <a:ext cx="7886700" cy="4879976"/>
          </a:xfrm>
        </p:spPr>
        <p:txBody>
          <a:bodyPr>
            <a:normAutofit fontScale="62500" lnSpcReduction="20000"/>
          </a:bodyPr>
          <a:lstStyle/>
          <a:p>
            <a:pPr lvl="0"/>
            <a:r>
              <a:rPr lang="sl-SI" sz="3800" b="1" dirty="0"/>
              <a:t>Prevzemati odgovornost (zaveze in naloge, zahteve, časovni roki).</a:t>
            </a:r>
          </a:p>
          <a:p>
            <a:pPr lvl="0"/>
            <a:r>
              <a:rPr lang="sl-SI" sz="3800" b="1" dirty="0" err="1"/>
              <a:t>Samonadzorovati</a:t>
            </a:r>
            <a:r>
              <a:rPr lang="sl-SI" sz="3800" b="1" dirty="0"/>
              <a:t> svoje vedenje (lastni cilji, kritično ovrednotenje zmožnosti, potrebe, vztrajnost).</a:t>
            </a:r>
          </a:p>
          <a:p>
            <a:pPr lvl="0"/>
            <a:r>
              <a:rPr lang="sl-SI" sz="3800" b="1" dirty="0"/>
              <a:t>Samostojno delati (načrtovanje, usklajevanje obveznosti in časa, sledenje navodilom)</a:t>
            </a:r>
          </a:p>
          <a:p>
            <a:pPr lvl="0"/>
            <a:r>
              <a:rPr lang="sl-SI" sz="3800" b="1" dirty="0"/>
              <a:t>Sodelovati (različne vloge v skupini, sprejemanje zamisli članov skupine, deliti informacije, vire in znanje).</a:t>
            </a:r>
          </a:p>
          <a:p>
            <a:pPr lvl="0"/>
            <a:r>
              <a:rPr lang="sl-SI" sz="3800" b="1" dirty="0"/>
              <a:t>Organizirati (načrtovati svoje delo, slediti načrtom, ločevati prednostne od neprednostnih nalog, aktivno zbiranje, ovrednotenje in uporaba informacij za reševanje nalog)</a:t>
            </a:r>
          </a:p>
          <a:p>
            <a:pPr lvl="0"/>
            <a:r>
              <a:rPr lang="sl-SI" sz="3800" b="1" dirty="0"/>
              <a:t>Dajati pobude (slediti novim zamislim, preizkušanje novosti, pristop s pozitivnim odnosom in pričakovanji)</a:t>
            </a:r>
          </a:p>
          <a:p>
            <a:pPr marL="0" indent="0">
              <a:buNone/>
            </a:pPr>
            <a:r>
              <a:rPr lang="sl-SI" dirty="0"/>
              <a:t>			Musek Kristijan Lešnik, str. 165, 2021</a:t>
            </a:r>
          </a:p>
          <a:p>
            <a:endParaRPr lang="sl-SI" dirty="0"/>
          </a:p>
        </p:txBody>
      </p:sp>
    </p:spTree>
    <p:extLst>
      <p:ext uri="{BB962C8B-B14F-4D97-AF65-F5344CB8AC3E}">
        <p14:creationId xmlns:p14="http://schemas.microsoft.com/office/powerpoint/2010/main" val="3941658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sl-SI" dirty="0"/>
              <a:t>POMEN VREDNOT</a:t>
            </a:r>
          </a:p>
        </p:txBody>
      </p:sp>
      <p:sp>
        <p:nvSpPr>
          <p:cNvPr id="3" name="Označba mesta vsebine 2"/>
          <p:cNvSpPr>
            <a:spLocks noGrp="1"/>
          </p:cNvSpPr>
          <p:nvPr>
            <p:ph idx="1"/>
          </p:nvPr>
        </p:nvSpPr>
        <p:spPr>
          <a:xfrm>
            <a:off x="628650" y="2508068"/>
            <a:ext cx="7461613" cy="3191147"/>
          </a:xfrm>
        </p:spPr>
        <p:style>
          <a:lnRef idx="1">
            <a:schemeClr val="accent3"/>
          </a:lnRef>
          <a:fillRef idx="2">
            <a:schemeClr val="accent3"/>
          </a:fillRef>
          <a:effectRef idx="1">
            <a:schemeClr val="accent3"/>
          </a:effectRef>
          <a:fontRef idx="minor">
            <a:schemeClr val="dk1"/>
          </a:fontRef>
        </p:style>
        <p:txBody>
          <a:bodyPr/>
          <a:lstStyle/>
          <a:p>
            <a:pPr marL="0" indent="0" algn="just">
              <a:buNone/>
            </a:pPr>
            <a:r>
              <a:rPr lang="sl-SI" sz="2400" dirty="0"/>
              <a:t>Kriza </a:t>
            </a:r>
            <a:r>
              <a:rPr lang="sl-SI" sz="2400" b="1" dirty="0"/>
              <a:t>vrednot</a:t>
            </a:r>
            <a:r>
              <a:rPr lang="sl-SI" sz="2400" dirty="0"/>
              <a:t>, ki je permanentna, danes pa morda še bolj upravičeno opozarjamo nanjo, ni v tem, da vrednot ne poznamo, ampak v tem, da jih vse preveč in prepogosto kršimo. Kriza je v razhajanju med vrednotami na eni strani in praktičnim obnašanjem na drugi strani.</a:t>
            </a:r>
          </a:p>
          <a:p>
            <a:pPr marL="0" indent="0">
              <a:buNone/>
            </a:pPr>
            <a:r>
              <a:rPr lang="sl-SI" dirty="0"/>
              <a:t>						</a:t>
            </a:r>
            <a:r>
              <a:rPr lang="sl-SI" sz="1400" dirty="0"/>
              <a:t>Jan Musek, 2012</a:t>
            </a:r>
          </a:p>
          <a:p>
            <a:pPr marL="0" indent="0">
              <a:buNone/>
            </a:pPr>
            <a:endParaRPr lang="sl-SI" dirty="0"/>
          </a:p>
        </p:txBody>
      </p:sp>
    </p:spTree>
    <p:extLst>
      <p:ext uri="{BB962C8B-B14F-4D97-AF65-F5344CB8AC3E}">
        <p14:creationId xmlns:p14="http://schemas.microsoft.com/office/powerpoint/2010/main" val="2436092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slov 1"/>
          <p:cNvSpPr>
            <a:spLocks noGrp="1"/>
          </p:cNvSpPr>
          <p:nvPr>
            <p:ph type="title"/>
          </p:nvPr>
        </p:nvSpPr>
        <p:spPr>
          <a:xfrm>
            <a:off x="-60960" y="0"/>
            <a:ext cx="9204960" cy="1268413"/>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sl-SI" altLang="sl-SI" b="1" dirty="0">
                <a:solidFill>
                  <a:schemeClr val="accent1">
                    <a:lumMod val="50000"/>
                  </a:schemeClr>
                </a:solidFill>
              </a:rPr>
              <a:t>Vrtec in šola ter šolski sistem v sodobni družbi – izhodišča za vrtec in šolo</a:t>
            </a:r>
            <a:endParaRPr lang="sl-SI" altLang="sl-SI" b="0" dirty="0">
              <a:solidFill>
                <a:srgbClr val="0070C0"/>
              </a:solidFill>
            </a:endParaRPr>
          </a:p>
        </p:txBody>
      </p:sp>
      <p:sp>
        <p:nvSpPr>
          <p:cNvPr id="10243" name="Ograda vsebine 2"/>
          <p:cNvSpPr>
            <a:spLocks noGrp="1"/>
          </p:cNvSpPr>
          <p:nvPr>
            <p:ph idx="1"/>
          </p:nvPr>
        </p:nvSpPr>
        <p:spPr>
          <a:xfrm>
            <a:off x="312640" y="1690152"/>
            <a:ext cx="8640638" cy="3839791"/>
          </a:xfrm>
        </p:spPr>
        <p:txBody>
          <a:bodyPr/>
          <a:lstStyle/>
          <a:p>
            <a:r>
              <a:rPr lang="sl-SI" altLang="sl-SI" sz="2800" dirty="0">
                <a:solidFill>
                  <a:srgbClr val="002060"/>
                </a:solidFill>
              </a:rPr>
              <a:t>Visoki dosežki v osnovnih spretnostih in veščinah (mednarodne in domače raziskave).</a:t>
            </a:r>
          </a:p>
          <a:p>
            <a:r>
              <a:rPr lang="sl-SI" altLang="sl-SI" sz="2800" dirty="0">
                <a:solidFill>
                  <a:srgbClr val="002060"/>
                </a:solidFill>
              </a:rPr>
              <a:t>Sledenje hitrosti digitalnih in tehnoloških sprememb.</a:t>
            </a:r>
          </a:p>
          <a:p>
            <a:r>
              <a:rPr lang="sl-SI" altLang="sl-SI" sz="2800" dirty="0">
                <a:solidFill>
                  <a:srgbClr val="002060"/>
                </a:solidFill>
              </a:rPr>
              <a:t>Sprejemanje vse bolj raznovrstne družbe (multikulturnost, </a:t>
            </a:r>
            <a:r>
              <a:rPr lang="sl-SI" altLang="sl-SI" sz="2800" dirty="0" err="1">
                <a:solidFill>
                  <a:srgbClr val="002060"/>
                </a:solidFill>
              </a:rPr>
              <a:t>multijezikovnost</a:t>
            </a:r>
            <a:r>
              <a:rPr lang="sl-SI" altLang="sl-SI" sz="2800" dirty="0">
                <a:solidFill>
                  <a:srgbClr val="002060"/>
                </a:solidFill>
              </a:rPr>
              <a:t>).</a:t>
            </a:r>
          </a:p>
          <a:p>
            <a:r>
              <a:rPr lang="sl-SI" altLang="sl-SI" sz="2800" dirty="0">
                <a:solidFill>
                  <a:srgbClr val="002060"/>
                </a:solidFill>
              </a:rPr>
              <a:t>Razvijanje transverzalnih veščin (ustvarjalnost, reševanje problemov, kritično mišljenje, sodelovalno delo …).</a:t>
            </a:r>
          </a:p>
          <a:p>
            <a:r>
              <a:rPr lang="sl-SI" altLang="sl-SI" sz="2800" dirty="0">
                <a:solidFill>
                  <a:srgbClr val="002060"/>
                </a:solidFill>
              </a:rPr>
              <a:t>Izobraževanje za </a:t>
            </a:r>
            <a:r>
              <a:rPr lang="sl-SI" altLang="sl-SI" sz="2800" dirty="0" err="1">
                <a:solidFill>
                  <a:srgbClr val="002060"/>
                </a:solidFill>
              </a:rPr>
              <a:t>okoljsko</a:t>
            </a:r>
            <a:r>
              <a:rPr lang="sl-SI" altLang="sl-SI" sz="2800" dirty="0">
                <a:solidFill>
                  <a:srgbClr val="002060"/>
                </a:solidFill>
              </a:rPr>
              <a:t> trajnost in trajnostni razvoj.</a:t>
            </a:r>
          </a:p>
        </p:txBody>
      </p:sp>
    </p:spTree>
    <p:extLst>
      <p:ext uri="{BB962C8B-B14F-4D97-AF65-F5344CB8AC3E}">
        <p14:creationId xmlns:p14="http://schemas.microsoft.com/office/powerpoint/2010/main" val="3837395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pic>
        <p:nvPicPr>
          <p:cNvPr id="4" name="Označba mesta vsebine 3"/>
          <p:cNvPicPr>
            <a:picLocks noGrp="1" noChangeAspect="1"/>
          </p:cNvPicPr>
          <p:nvPr>
            <p:ph idx="1"/>
          </p:nvPr>
        </p:nvPicPr>
        <p:blipFill>
          <a:blip r:embed="rId2"/>
          <a:stretch>
            <a:fillRect/>
          </a:stretch>
        </p:blipFill>
        <p:spPr>
          <a:xfrm>
            <a:off x="159302" y="3329281"/>
            <a:ext cx="4183729" cy="2328591"/>
          </a:xfrm>
          <a:prstGeom prst="rect">
            <a:avLst/>
          </a:prstGeom>
        </p:spPr>
      </p:pic>
      <p:sp>
        <p:nvSpPr>
          <p:cNvPr id="5" name="Pravokotnik 4"/>
          <p:cNvSpPr/>
          <p:nvPr/>
        </p:nvSpPr>
        <p:spPr>
          <a:xfrm>
            <a:off x="-34833" y="5760285"/>
            <a:ext cx="4572000" cy="335669"/>
          </a:xfrm>
          <a:prstGeom prst="rect">
            <a:avLst/>
          </a:prstGeom>
        </p:spPr>
        <p:txBody>
          <a:bodyPr>
            <a:spAutoFit/>
          </a:bodyPr>
          <a:lstStyle/>
          <a:p>
            <a:pPr>
              <a:lnSpc>
                <a:spcPct val="107000"/>
              </a:lnSpc>
              <a:spcAft>
                <a:spcPts val="800"/>
              </a:spcAft>
            </a:pPr>
            <a:r>
              <a:rPr lang="sl-SI" sz="500" dirty="0">
                <a:latin typeface="Calibri" panose="020F0502020204030204" pitchFamily="34" charset="0"/>
                <a:ea typeface="Calibri" panose="020F0502020204030204" pitchFamily="34" charset="0"/>
                <a:cs typeface="Times New Roman" panose="02020603050405020304" pitchFamily="18" charset="0"/>
              </a:rPr>
              <a:t>Vir: </a:t>
            </a:r>
            <a:r>
              <a:rPr lang="sl-SI"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google.si/search?q=u%C4%8Denje+z+ra%C4%8Dunalnikom&amp;tbm=isch&amp;ved=2ahUKEwjXm5-B_b_yAhUb7bsIHdPAD9AQ2-cCegQIABAA&amp;oq=u%C4%8Denje+z+ra%C4%8Dunalnikom&amp;gs_lcp=CgNpbWcQA1DhSFjdeWC2fGgAcAB4AIABgwGIAYgJkgEDNS42mAEAoAEBqgELZ3dzLXdpei1pbWfAAQE&amp;sclient=img&amp;ei=ZdIfYZfVKJva7_UP04G_gA0&amp;bih=481&amp;biw=930&amp;hl=sl#imgrc=PH0QjDgHpa6wWM</a:t>
            </a:r>
            <a:endParaRPr lang="sl-SI" sz="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Slika 5" descr="Kombinirano učenje in glavne prednosti, ki jih prinaša">
            <a:hlinkClick r:id="rId4" tgtFrame="&quot;_blank&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4226" y="3329281"/>
            <a:ext cx="3986598" cy="2328591"/>
          </a:xfrm>
          <a:prstGeom prst="rect">
            <a:avLst/>
          </a:prstGeom>
          <a:noFill/>
          <a:ln>
            <a:noFill/>
          </a:ln>
        </p:spPr>
      </p:pic>
      <p:sp>
        <p:nvSpPr>
          <p:cNvPr id="7" name="Pravokotnik 6"/>
          <p:cNvSpPr/>
          <p:nvPr/>
        </p:nvSpPr>
        <p:spPr>
          <a:xfrm>
            <a:off x="4673112" y="5760284"/>
            <a:ext cx="4572000" cy="335669"/>
          </a:xfrm>
          <a:prstGeom prst="rect">
            <a:avLst/>
          </a:prstGeom>
        </p:spPr>
        <p:txBody>
          <a:bodyPr>
            <a:spAutoFit/>
          </a:bodyPr>
          <a:lstStyle/>
          <a:p>
            <a:pPr>
              <a:lnSpc>
                <a:spcPct val="107000"/>
              </a:lnSpc>
              <a:spcAft>
                <a:spcPts val="800"/>
              </a:spcAft>
            </a:pPr>
            <a:r>
              <a:rPr lang="sl-SI" sz="500" dirty="0">
                <a:latin typeface="Calibri" panose="020F0502020204030204" pitchFamily="34" charset="0"/>
                <a:ea typeface="Calibri" panose="020F0502020204030204" pitchFamily="34" charset="0"/>
                <a:cs typeface="Times New Roman" panose="02020603050405020304" pitchFamily="18" charset="0"/>
              </a:rPr>
              <a:t>Vir: </a:t>
            </a:r>
            <a:r>
              <a:rPr lang="sl-SI"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google.si/search?q=u%C4%8Denje+z+ra%C4%8Dunalnikom&amp;tbm=isch&amp;ved=2ahUKEwjXm5-B_b_yAhUb7bsIHdPAD9AQ2-cCegQIABAA&amp;oq=u%C4%8Denje+z+ra%C4%8Dunalnikom&amp;gs_lcp=CgNpbWcQA1AAWABgvrkTaABwAHgAgAEAiAEAkgEAmAEAqgELZ3dzLXdpei1pbWc&amp;sclient=img&amp;ei=ZdIfYZfVKJva7_UP04G_gA0&amp;bih=481&amp;biw=930&amp;hl=sl#imgrc=LGvl6eo2QD1iiM</a:t>
            </a:r>
            <a:endParaRPr lang="sl-SI" sz="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Slika 7" descr="Šolski muzej – Jurčičeva Muljava">
            <a:hlinkClick r:id="rId7" tgtFrame="&quot;_blank&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159302" y="259391"/>
            <a:ext cx="4183729" cy="2498271"/>
          </a:xfrm>
          <a:prstGeom prst="rect">
            <a:avLst/>
          </a:prstGeom>
          <a:noFill/>
          <a:ln>
            <a:noFill/>
          </a:ln>
        </p:spPr>
      </p:pic>
      <p:sp>
        <p:nvSpPr>
          <p:cNvPr id="9" name="Pravokotnik 8"/>
          <p:cNvSpPr/>
          <p:nvPr/>
        </p:nvSpPr>
        <p:spPr>
          <a:xfrm>
            <a:off x="29391" y="2860075"/>
            <a:ext cx="4572000" cy="418000"/>
          </a:xfrm>
          <a:prstGeom prst="rect">
            <a:avLst/>
          </a:prstGeom>
        </p:spPr>
        <p:txBody>
          <a:bodyPr>
            <a:spAutoFit/>
          </a:bodyPr>
          <a:lstStyle/>
          <a:p>
            <a:pPr>
              <a:lnSpc>
                <a:spcPct val="107000"/>
              </a:lnSpc>
              <a:spcAft>
                <a:spcPts val="800"/>
              </a:spcAft>
            </a:pPr>
            <a:r>
              <a:rPr lang="sl-SI" sz="500" dirty="0">
                <a:latin typeface="Calibri" panose="020F0502020204030204" pitchFamily="34" charset="0"/>
                <a:ea typeface="Calibri" panose="020F0502020204030204" pitchFamily="34" charset="0"/>
                <a:cs typeface="Times New Roman" panose="02020603050405020304" pitchFamily="18" charset="0"/>
              </a:rPr>
              <a:t>Vir: </a:t>
            </a:r>
            <a:r>
              <a:rPr lang="sl-SI"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google.si/search?q=u%C4%8Dilnica+neko%C4%8D&amp;tbm=isch&amp;ved=2ahUKEwjt-KeegsDyAhXt7LsIHbdqAHcQ2-cCegQIABAA&amp;oq=u%C4%8Dilnica&amp;gs_lcp=CgNpbWcQARgBMgUIABCABDIFCAAQgAQyBQgAEIAEMgQIABBDMgYIABAHEB4yBggAEAcQHjIGCAAQBxAeMgYIABAHEB4yBggAEAcQHjIGCAAQBxAeUOz2Dljvgw9gybcPaABwAHgAgAGuAYgBzAeSAQM1LjSYAQCgAQGqAQtnd3Mtd2l6LWltZ8ABAQ&amp;sclient=img&amp;ei=4NcfYe2IMe3Z7_UPt9WBuAc&amp;bih=481&amp;biw=930&amp;hl=sl#imgrc=Pv7ZUsbbFvg2jM</a:t>
            </a:r>
            <a:endParaRPr lang="sl-SI" sz="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Slika 9" descr="Na Srednji lesarski šoli Ljubljana odpira vrata eko učilnica | Dnevnik">
            <a:hlinkClick r:id="rId10" tgtFrame="&quot;_blank&quot;"/>
          </p:cNvPr>
          <p:cNvPicPr/>
          <p:nvPr/>
        </p:nvPicPr>
        <p:blipFill>
          <a:blip r:embed="rId11">
            <a:extLst>
              <a:ext uri="{28A0092B-C50C-407E-A947-70E740481C1C}">
                <a14:useLocalDpi xmlns:a14="http://schemas.microsoft.com/office/drawing/2010/main" val="0"/>
              </a:ext>
            </a:extLst>
          </a:blip>
          <a:srcRect/>
          <a:stretch>
            <a:fillRect/>
          </a:stretch>
        </p:blipFill>
        <p:spPr bwMode="auto">
          <a:xfrm>
            <a:off x="4774226" y="259391"/>
            <a:ext cx="3907971" cy="2498272"/>
          </a:xfrm>
          <a:prstGeom prst="rect">
            <a:avLst/>
          </a:prstGeom>
          <a:noFill/>
          <a:ln>
            <a:noFill/>
          </a:ln>
        </p:spPr>
      </p:pic>
      <p:sp>
        <p:nvSpPr>
          <p:cNvPr id="11" name="Pravokotnik 10"/>
          <p:cNvSpPr/>
          <p:nvPr/>
        </p:nvSpPr>
        <p:spPr>
          <a:xfrm>
            <a:off x="4673112" y="2726539"/>
            <a:ext cx="4572000" cy="500330"/>
          </a:xfrm>
          <a:prstGeom prst="rect">
            <a:avLst/>
          </a:prstGeom>
        </p:spPr>
        <p:txBody>
          <a:bodyPr>
            <a:spAutoFit/>
          </a:bodyPr>
          <a:lstStyle/>
          <a:p>
            <a:pPr>
              <a:lnSpc>
                <a:spcPct val="107000"/>
              </a:lnSpc>
              <a:spcAft>
                <a:spcPts val="800"/>
              </a:spcAft>
            </a:pPr>
            <a:r>
              <a:rPr lang="sl-SI" sz="500" dirty="0">
                <a:latin typeface="Calibri" panose="020F0502020204030204" pitchFamily="34" charset="0"/>
                <a:ea typeface="Calibri" panose="020F0502020204030204" pitchFamily="34" charset="0"/>
                <a:cs typeface="Times New Roman" panose="02020603050405020304" pitchFamily="18" charset="0"/>
              </a:rPr>
              <a:t>Vir: </a:t>
            </a:r>
            <a:r>
              <a:rPr lang="sl-SI"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2"/>
              </a:rPr>
              <a:t>https://www.google.si/search?q=klasi%C4%8Dna+u%C4%8Dilnica&amp;tbm=isch&amp;ved=2ahUKEwjt7orK_7_yAhWUgv0HHYv5BjQQ2-cCegQIABAA&amp;oq=klasi%C4%8Dna+u%C4%8Dilnica&amp;gs_lcp=CgNpbWcQAzoECAAQGDoGCAAQCBAeOgUIABCABDoECAAQQzoICAAQgAQQsQM6BAgAEAM6CwgAEIAEELEDEIMBOgQIABATOggIABAFEB4QE1D-yiRY6ZglYPubJWgBcAB4AYABjQOIAYYjkgEINi4xNC40LjOYAQCgAQGqAQtnd3Mtd2l6LWltZ7ABAMABAQ&amp;sclient=img&amp;ei=F9UfYa2HEpSF9u8Pi_OboAM&amp;bih=481&amp;biw=930&amp;hl=sl#imgrc=CpBWisBbpJo52M</a:t>
            </a:r>
            <a:endParaRPr lang="sl-SI" sz="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1523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0"/>
            <a:ext cx="9144000" cy="1325563"/>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sl-SI" altLang="sl-SI" b="1" dirty="0">
                <a:solidFill>
                  <a:srgbClr val="0070C0"/>
                </a:solidFill>
              </a:rPr>
            </a:br>
            <a:r>
              <a:rPr lang="sl-SI" altLang="sl-SI" dirty="0">
                <a:solidFill>
                  <a:srgbClr val="0070C0"/>
                </a:solidFill>
              </a:rPr>
              <a:t>POMEMBNI DEJAVNIKI PRI IZBIRI ŠOLE/VRTCA</a:t>
            </a:r>
            <a:br>
              <a:rPr lang="sl-SI" altLang="sl-SI" dirty="0">
                <a:solidFill>
                  <a:srgbClr val="0070C0"/>
                </a:solidFill>
                <a:latin typeface="Arial CE" pitchFamily="34" charset="-18"/>
              </a:rPr>
            </a:br>
            <a:endParaRPr lang="sl-SI" dirty="0"/>
          </a:p>
        </p:txBody>
      </p:sp>
      <p:sp>
        <p:nvSpPr>
          <p:cNvPr id="3" name="Označba mesta vsebine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algn="just">
              <a:buFontTx/>
              <a:buChar char="-"/>
            </a:pPr>
            <a:r>
              <a:rPr lang="sl-SI" altLang="sl-SI" sz="2600" b="1" dirty="0">
                <a:solidFill>
                  <a:srgbClr val="0070C0"/>
                </a:solidFill>
                <a:cs typeface="Times New Roman" pitchFamily="18" charset="0"/>
              </a:rPr>
              <a:t>prijetna klima, </a:t>
            </a:r>
            <a:endParaRPr lang="sl-SI" altLang="sl-SI" sz="2600" b="1" dirty="0">
              <a:solidFill>
                <a:srgbClr val="0070C0"/>
              </a:solidFill>
            </a:endParaRPr>
          </a:p>
          <a:p>
            <a:pPr algn="just">
              <a:buFontTx/>
              <a:buChar char="-"/>
            </a:pPr>
            <a:r>
              <a:rPr lang="sl-SI" altLang="sl-SI" sz="2600" b="1" dirty="0">
                <a:solidFill>
                  <a:srgbClr val="0070C0"/>
                </a:solidFill>
                <a:cs typeface="Times New Roman" pitchFamily="18" charset="0"/>
              </a:rPr>
              <a:t>dobre relacije med profesorji, (otroki, učenci) dijaki in starši, </a:t>
            </a:r>
            <a:endParaRPr lang="sl-SI" altLang="sl-SI" sz="2600" b="1" dirty="0">
              <a:solidFill>
                <a:srgbClr val="0070C0"/>
              </a:solidFill>
            </a:endParaRPr>
          </a:p>
          <a:p>
            <a:pPr algn="just">
              <a:buFontTx/>
              <a:buChar char="-"/>
            </a:pPr>
            <a:r>
              <a:rPr lang="sl-SI" altLang="sl-SI" sz="2600" b="1" dirty="0">
                <a:solidFill>
                  <a:srgbClr val="0070C0"/>
                </a:solidFill>
                <a:cs typeface="Times New Roman" pitchFamily="18" charset="0"/>
              </a:rPr>
              <a:t>skrbni in prijateljski (vzgojitelji) učitelji, </a:t>
            </a:r>
            <a:endParaRPr lang="sl-SI" altLang="sl-SI" sz="2600" b="1" dirty="0">
              <a:solidFill>
                <a:srgbClr val="0070C0"/>
              </a:solidFill>
            </a:endParaRPr>
          </a:p>
          <a:p>
            <a:pPr algn="just">
              <a:buFontTx/>
              <a:buChar char="-"/>
            </a:pPr>
            <a:r>
              <a:rPr lang="sl-SI" altLang="sl-SI" sz="2600" b="1" dirty="0">
                <a:solidFill>
                  <a:srgbClr val="0070C0"/>
                </a:solidFill>
                <a:cs typeface="Times New Roman" pitchFamily="18" charset="0"/>
              </a:rPr>
              <a:t>dobra disciplina,</a:t>
            </a:r>
            <a:endParaRPr lang="sl-SI" altLang="sl-SI" sz="2600" b="1" dirty="0">
              <a:solidFill>
                <a:srgbClr val="0070C0"/>
              </a:solidFill>
            </a:endParaRPr>
          </a:p>
          <a:p>
            <a:pPr algn="just">
              <a:buFontTx/>
              <a:buChar char="-"/>
            </a:pPr>
            <a:r>
              <a:rPr lang="sl-SI" altLang="sl-SI" sz="2600" b="1" dirty="0">
                <a:solidFill>
                  <a:srgbClr val="0070C0"/>
                </a:solidFill>
                <a:cs typeface="Times New Roman" pitchFamily="18" charset="0"/>
              </a:rPr>
              <a:t>dobro vodenje (vrtca) šole, </a:t>
            </a:r>
            <a:endParaRPr lang="sl-SI" altLang="sl-SI" sz="2600" b="1" dirty="0">
              <a:solidFill>
                <a:srgbClr val="0070C0"/>
              </a:solidFill>
            </a:endParaRPr>
          </a:p>
          <a:p>
            <a:pPr algn="just">
              <a:buFontTx/>
              <a:buChar char="-"/>
            </a:pPr>
            <a:r>
              <a:rPr lang="sl-SI" altLang="sl-SI" sz="2600" b="1" dirty="0">
                <a:solidFill>
                  <a:srgbClr val="0070C0"/>
                </a:solidFill>
                <a:cs typeface="Times New Roman" pitchFamily="18" charset="0"/>
              </a:rPr>
              <a:t>spodbujanje odgovornega odnosa do šol</a:t>
            </a:r>
            <a:r>
              <a:rPr lang="sl-SI" altLang="sl-SI" sz="2600" b="1" dirty="0">
                <a:solidFill>
                  <a:srgbClr val="0070C0"/>
                </a:solidFill>
              </a:rPr>
              <a:t>.</a:t>
            </a:r>
            <a:r>
              <a:rPr lang="sl-SI" altLang="sl-SI" sz="2600" b="1" dirty="0">
                <a:solidFill>
                  <a:srgbClr val="0070C0"/>
                </a:solidFill>
                <a:cs typeface="Times New Roman" pitchFamily="18" charset="0"/>
              </a:rPr>
              <a:t> dela,</a:t>
            </a:r>
            <a:endParaRPr lang="sl-SI" altLang="sl-SI" sz="2600" b="1" dirty="0">
              <a:solidFill>
                <a:srgbClr val="0070C0"/>
              </a:solidFill>
            </a:endParaRPr>
          </a:p>
          <a:p>
            <a:pPr algn="just">
              <a:buFontTx/>
              <a:buChar char="-"/>
            </a:pPr>
            <a:r>
              <a:rPr lang="sl-SI" altLang="sl-SI" sz="2600" b="1" dirty="0">
                <a:solidFill>
                  <a:srgbClr val="0070C0"/>
                </a:solidFill>
                <a:cs typeface="Times New Roman" pitchFamily="18" charset="0"/>
              </a:rPr>
              <a:t>ustrezna zadovoljitev potrebam (otrok) učencev,</a:t>
            </a:r>
            <a:endParaRPr lang="sl-SI" altLang="sl-SI" sz="2600" b="1" dirty="0">
              <a:solidFill>
                <a:srgbClr val="0070C0"/>
              </a:solidFill>
            </a:endParaRPr>
          </a:p>
          <a:p>
            <a:pPr algn="just">
              <a:buFontTx/>
              <a:buChar char="-"/>
            </a:pPr>
            <a:r>
              <a:rPr lang="sl-SI" altLang="sl-SI" sz="2600" b="1" dirty="0">
                <a:solidFill>
                  <a:srgbClr val="0070C0"/>
                </a:solidFill>
                <a:cs typeface="Times New Roman" pitchFamily="18" charset="0"/>
              </a:rPr>
              <a:t>dober glas o (vrtcu) šoli, </a:t>
            </a:r>
            <a:endParaRPr lang="sl-SI" altLang="sl-SI" sz="2600" b="1" dirty="0">
              <a:solidFill>
                <a:srgbClr val="0070C0"/>
              </a:solidFill>
            </a:endParaRPr>
          </a:p>
          <a:p>
            <a:pPr algn="just">
              <a:buFontTx/>
              <a:buChar char="-"/>
            </a:pPr>
            <a:r>
              <a:rPr lang="sl-SI" altLang="sl-SI" sz="2600" b="1" dirty="0">
                <a:solidFill>
                  <a:srgbClr val="0070C0"/>
                </a:solidFill>
                <a:cs typeface="Times New Roman" pitchFamily="18" charset="0"/>
              </a:rPr>
              <a:t>dobri izpitni rezultati in doseganje ciljev.</a:t>
            </a:r>
          </a:p>
          <a:p>
            <a:pPr marL="0" indent="0">
              <a:buNone/>
            </a:pPr>
            <a:r>
              <a:rPr lang="sl-SI" altLang="sl-SI" b="1" dirty="0">
                <a:solidFill>
                  <a:srgbClr val="0070C0"/>
                </a:solidFill>
                <a:latin typeface="Times New Roman" pitchFamily="18" charset="0"/>
              </a:rPr>
              <a:t>						</a:t>
            </a:r>
            <a:r>
              <a:rPr lang="sl-SI" altLang="sl-SI" sz="1300" b="1" dirty="0">
                <a:solidFill>
                  <a:srgbClr val="0070C0"/>
                </a:solidFill>
                <a:cs typeface="Times New Roman" pitchFamily="18" charset="0"/>
              </a:rPr>
              <a:t>West, 1992</a:t>
            </a:r>
            <a:endParaRPr lang="sl-SI" altLang="sl-SI" sz="1300" b="1" dirty="0">
              <a:solidFill>
                <a:srgbClr val="0070C0"/>
              </a:solidFill>
            </a:endParaRPr>
          </a:p>
          <a:p>
            <a:endParaRPr lang="sl-SI" dirty="0"/>
          </a:p>
        </p:txBody>
      </p:sp>
    </p:spTree>
    <p:extLst>
      <p:ext uri="{BB962C8B-B14F-4D97-AF65-F5344CB8AC3E}">
        <p14:creationId xmlns:p14="http://schemas.microsoft.com/office/powerpoint/2010/main" val="1537594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slov 1"/>
          <p:cNvSpPr>
            <a:spLocks noGrp="1"/>
          </p:cNvSpPr>
          <p:nvPr>
            <p:ph type="title"/>
          </p:nvPr>
        </p:nvSpPr>
        <p:spPr>
          <a:xfrm>
            <a:off x="8384" y="0"/>
            <a:ext cx="9135616" cy="764704"/>
          </a:xfrm>
        </p:spPr>
        <p:style>
          <a:lnRef idx="3">
            <a:schemeClr val="lt1"/>
          </a:lnRef>
          <a:fillRef idx="1">
            <a:schemeClr val="accent2"/>
          </a:fillRef>
          <a:effectRef idx="1">
            <a:schemeClr val="accent2"/>
          </a:effectRef>
          <a:fontRef idx="minor">
            <a:schemeClr val="lt1"/>
          </a:fontRef>
        </p:style>
        <p:txBody>
          <a:bodyPr>
            <a:normAutofit/>
          </a:bodyPr>
          <a:lstStyle/>
          <a:p>
            <a:pPr algn="ctr"/>
            <a:r>
              <a:rPr lang="sl-SI" b="1" i="1" dirty="0"/>
              <a:t>PRIČAKOVANI UČINKI NA RAVNI ŠOLE</a:t>
            </a:r>
            <a:endParaRPr lang="sl-SI" altLang="sl-SI" b="1" dirty="0"/>
          </a:p>
        </p:txBody>
      </p:sp>
      <p:sp>
        <p:nvSpPr>
          <p:cNvPr id="3" name="Pravokotnik 2"/>
          <p:cNvSpPr/>
          <p:nvPr/>
        </p:nvSpPr>
        <p:spPr>
          <a:xfrm>
            <a:off x="0" y="1502566"/>
            <a:ext cx="9144000" cy="411894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lvl="0" indent="-342900" algn="just">
              <a:spcAft>
                <a:spcPts val="0"/>
              </a:spcAft>
              <a:buFont typeface="Calibri" panose="020F0502020204030204" pitchFamily="34" charset="0"/>
              <a:buChar char="-"/>
              <a:tabLst>
                <a:tab pos="1257300" algn="l"/>
                <a:tab pos="1714500" algn="l"/>
                <a:tab pos="2171700" algn="l"/>
              </a:tabLst>
            </a:pPr>
            <a:r>
              <a:rPr lang="sl-SI" sz="2800" b="1" dirty="0">
                <a:solidFill>
                  <a:schemeClr val="accent1">
                    <a:lumMod val="50000"/>
                  </a:schemeClr>
                </a:solidFill>
              </a:rPr>
              <a:t>Nadgraditi vzgojno-izobraževalno prakso</a:t>
            </a:r>
          </a:p>
          <a:p>
            <a:pPr marL="342900" lvl="0" indent="-342900" algn="just">
              <a:spcAft>
                <a:spcPts val="0"/>
              </a:spcAft>
              <a:buFont typeface="Calibri" panose="020F0502020204030204" pitchFamily="34" charset="0"/>
              <a:buChar char="-"/>
              <a:tabLst>
                <a:tab pos="1257300" algn="l"/>
                <a:tab pos="1714500" algn="l"/>
                <a:tab pos="2171700" algn="l"/>
              </a:tabLst>
            </a:pPr>
            <a:r>
              <a:rPr lang="sl-SI" sz="2800" b="1" dirty="0">
                <a:solidFill>
                  <a:schemeClr val="accent1">
                    <a:lumMod val="50000"/>
                  </a:schemeClr>
                </a:solidFill>
              </a:rPr>
              <a:t>Družbeno odgovorno delovanje šol in vrtcev na vseh področjih</a:t>
            </a:r>
          </a:p>
          <a:p>
            <a:pPr marL="342900" lvl="0" indent="-342900" algn="just">
              <a:spcAft>
                <a:spcPts val="0"/>
              </a:spcAft>
              <a:buFont typeface="Calibri" panose="020F0502020204030204" pitchFamily="34" charset="0"/>
              <a:buChar char="-"/>
              <a:tabLst>
                <a:tab pos="1257300" algn="l"/>
                <a:tab pos="1714500" algn="l"/>
                <a:tab pos="2171700" algn="l"/>
              </a:tabLst>
            </a:pPr>
            <a:r>
              <a:rPr lang="sl-SI" sz="2800" b="1" dirty="0">
                <a:solidFill>
                  <a:schemeClr val="accent1">
                    <a:lumMod val="50000"/>
                  </a:schemeClr>
                </a:solidFill>
              </a:rPr>
              <a:t>Spodbuditi izmenjavo in širjenje izkušenj pri oblikovanju in uvajanju novih pristopov pri vzgojno-izobraževalnem delu.</a:t>
            </a:r>
          </a:p>
          <a:p>
            <a:pPr marL="342900" lvl="0" indent="-342900" algn="just">
              <a:spcAft>
                <a:spcPts val="0"/>
              </a:spcAft>
              <a:buFont typeface="Calibri" panose="020F0502020204030204" pitchFamily="34" charset="0"/>
              <a:buChar char="-"/>
              <a:tabLst>
                <a:tab pos="1257300" algn="l"/>
                <a:tab pos="1714500" algn="l"/>
                <a:tab pos="2171700" algn="l"/>
              </a:tabLst>
            </a:pPr>
            <a:r>
              <a:rPr lang="sl-SI" sz="2800" b="1" dirty="0">
                <a:solidFill>
                  <a:schemeClr val="accent1">
                    <a:lumMod val="50000"/>
                  </a:schemeClr>
                </a:solidFill>
              </a:rPr>
              <a:t>Uvajanje pristopov, ki krepijo socialne veščine, povečujejo strpnost ter spoštovanje drugačnosti.</a:t>
            </a:r>
          </a:p>
          <a:p>
            <a:pPr marL="342900" lvl="0" indent="-342900" algn="just">
              <a:lnSpc>
                <a:spcPct val="150000"/>
              </a:lnSpc>
              <a:spcAft>
                <a:spcPts val="0"/>
              </a:spcAft>
              <a:buFont typeface="Calibri" panose="020F0502020204030204" pitchFamily="34" charset="0"/>
              <a:buChar char="-"/>
              <a:tabLst>
                <a:tab pos="1257300" algn="l"/>
                <a:tab pos="1714500" algn="l"/>
                <a:tab pos="2171700" algn="l"/>
              </a:tabLst>
            </a:pPr>
            <a:endParaRPr lang="sl-SI" sz="2800" dirty="0">
              <a:solidFill>
                <a:schemeClr val="accent6">
                  <a:lumMod val="60000"/>
                  <a:lumOff val="40000"/>
                </a:schemeClr>
              </a:solidFill>
              <a:latin typeface="+mj-lt"/>
            </a:endParaRPr>
          </a:p>
        </p:txBody>
      </p:sp>
    </p:spTree>
    <p:extLst>
      <p:ext uri="{BB962C8B-B14F-4D97-AF65-F5344CB8AC3E}">
        <p14:creationId xmlns:p14="http://schemas.microsoft.com/office/powerpoint/2010/main" val="2283977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0"/>
            <a:ext cx="9144000" cy="1088571"/>
          </a:xfrm>
        </p:spPr>
        <p:style>
          <a:lnRef idx="1">
            <a:schemeClr val="accent3"/>
          </a:lnRef>
          <a:fillRef idx="2">
            <a:schemeClr val="accent3"/>
          </a:fillRef>
          <a:effectRef idx="1">
            <a:schemeClr val="accent3"/>
          </a:effectRef>
          <a:fontRef idx="minor">
            <a:schemeClr val="dk1"/>
          </a:fontRef>
        </p:style>
        <p:txBody>
          <a:bodyPr>
            <a:normAutofit fontScale="90000"/>
          </a:bodyPr>
          <a:lstStyle/>
          <a:p>
            <a:br>
              <a:rPr lang="sl-SI" sz="4000" b="1" dirty="0"/>
            </a:br>
            <a:r>
              <a:rPr lang="sl-SI" sz="4000" dirty="0">
                <a:solidFill>
                  <a:schemeClr val="accent1">
                    <a:lumMod val="50000"/>
                  </a:schemeClr>
                </a:solidFill>
              </a:rPr>
              <a:t>Participativna vloga učitelja pri uresničevanju spodbudnega učnega okolja za vse šolajoče </a:t>
            </a:r>
            <a:br>
              <a:rPr lang="sl-SI" sz="2400" b="1" dirty="0"/>
            </a:br>
            <a:endParaRPr lang="sl-SI" sz="2400" b="1" dirty="0"/>
          </a:p>
        </p:txBody>
      </p:sp>
      <p:sp>
        <p:nvSpPr>
          <p:cNvPr id="3" name="Označba mesta vsebine 2"/>
          <p:cNvSpPr>
            <a:spLocks noGrp="1"/>
          </p:cNvSpPr>
          <p:nvPr>
            <p:ph idx="1"/>
          </p:nvPr>
        </p:nvSpPr>
        <p:spPr>
          <a:xfrm>
            <a:off x="0" y="1088571"/>
            <a:ext cx="9144000" cy="4955177"/>
          </a:xfrm>
        </p:spPr>
        <p:style>
          <a:lnRef idx="1">
            <a:schemeClr val="accent5"/>
          </a:lnRef>
          <a:fillRef idx="3">
            <a:schemeClr val="accent5"/>
          </a:fillRef>
          <a:effectRef idx="2">
            <a:schemeClr val="accent5"/>
          </a:effectRef>
          <a:fontRef idx="minor">
            <a:schemeClr val="lt1"/>
          </a:fontRef>
        </p:style>
        <p:txBody>
          <a:bodyPr>
            <a:normAutofit fontScale="85000" lnSpcReduction="20000"/>
          </a:bodyPr>
          <a:lstStyle/>
          <a:p>
            <a:pPr marL="0" indent="0" algn="just">
              <a:buNone/>
            </a:pPr>
            <a:r>
              <a:rPr lang="sl-SI" sz="3100" dirty="0"/>
              <a:t>Dobro počutje lahko utemeljimo na dejavnikih:</a:t>
            </a:r>
          </a:p>
          <a:p>
            <a:pPr marL="0" indent="0">
              <a:buNone/>
            </a:pPr>
            <a:r>
              <a:rPr lang="sl-SI" sz="3100" dirty="0"/>
              <a:t>-	občutek varnosti (jasna pravila, postopki, struktura)</a:t>
            </a:r>
          </a:p>
          <a:p>
            <a:pPr marL="0" indent="0">
              <a:buNone/>
            </a:pPr>
            <a:r>
              <a:rPr lang="sl-SI" sz="3100" dirty="0"/>
              <a:t>-	doživljanje smiselnosti pouka s poudarjeno aktivno vlogo 	učenca (podpiranje miselnih procesov, sodelovanje…)</a:t>
            </a:r>
          </a:p>
          <a:p>
            <a:pPr marL="0" indent="0">
              <a:buNone/>
            </a:pPr>
            <a:r>
              <a:rPr lang="sl-SI" sz="3100" dirty="0"/>
              <a:t>-	prepoznavanje vrednosti in sprejemanje učenca kot 	osebnosti (ne 	glede na uspešnost)</a:t>
            </a:r>
          </a:p>
          <a:p>
            <a:pPr marL="0" indent="0">
              <a:buNone/>
            </a:pPr>
            <a:r>
              <a:rPr lang="sl-SI" sz="3100" dirty="0"/>
              <a:t>-	občutek povezanosti z učiteljem</a:t>
            </a:r>
          </a:p>
          <a:p>
            <a:pPr marL="0" indent="0">
              <a:buNone/>
            </a:pPr>
            <a:r>
              <a:rPr lang="sl-SI" sz="3100" dirty="0"/>
              <a:t>-	izkušnje spoštljive, spodbudne in odprte komunikacije</a:t>
            </a:r>
          </a:p>
          <a:p>
            <a:pPr marL="0" indent="0">
              <a:buNone/>
            </a:pPr>
            <a:r>
              <a:rPr lang="sl-SI" sz="3100" dirty="0"/>
              <a:t>-	občutenje podpore in pozitivnih pričakovanj</a:t>
            </a:r>
          </a:p>
          <a:p>
            <a:pPr marL="0" indent="0">
              <a:buNone/>
            </a:pPr>
            <a:r>
              <a:rPr lang="sl-SI" sz="3100" dirty="0"/>
              <a:t>-	konstruktivna povratna informacija,</a:t>
            </a:r>
          </a:p>
          <a:p>
            <a:pPr marL="0" indent="0">
              <a:buNone/>
            </a:pPr>
            <a:r>
              <a:rPr lang="sl-SI" sz="3100" dirty="0"/>
              <a:t>-	doživljanje pravičnosti</a:t>
            </a:r>
          </a:p>
          <a:p>
            <a:pPr marL="0" indent="0">
              <a:buNone/>
            </a:pPr>
            <a:r>
              <a:rPr lang="sl-SI" sz="3100" dirty="0"/>
              <a:t>-	občutek, da učitelj zna zagotoviti varno okolje…</a:t>
            </a:r>
          </a:p>
          <a:p>
            <a:pPr marL="0" indent="0" algn="just">
              <a:buNone/>
            </a:pPr>
            <a:r>
              <a:rPr lang="sl-SI" sz="2000" dirty="0"/>
              <a:t>					Povzeto po Rutar Ilc Zora, 2020 </a:t>
            </a:r>
          </a:p>
          <a:p>
            <a:pPr marL="0" indent="0">
              <a:buNone/>
            </a:pPr>
            <a:endParaRPr lang="sl-SI" dirty="0"/>
          </a:p>
        </p:txBody>
      </p:sp>
    </p:spTree>
    <p:extLst>
      <p:ext uri="{BB962C8B-B14F-4D97-AF65-F5344CB8AC3E}">
        <p14:creationId xmlns:p14="http://schemas.microsoft.com/office/powerpoint/2010/main" val="922013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0" y="0"/>
            <a:ext cx="9144000" cy="1166842"/>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sl-SI" sz="4000" b="1" dirty="0">
                <a:solidFill>
                  <a:srgbClr val="0070C0"/>
                </a:solidFill>
              </a:rPr>
              <a:t>Učitelj/vzgojitelj 21.stoletja –inkluzivni učitelj/vzgojitelj</a:t>
            </a:r>
          </a:p>
        </p:txBody>
      </p:sp>
      <p:pic>
        <p:nvPicPr>
          <p:cNvPr id="4" name="Picture 3"/>
          <p:cNvPicPr>
            <a:picLocks noChangeAspect="1" noChangeArrowheads="1"/>
          </p:cNvPicPr>
          <p:nvPr/>
        </p:nvPicPr>
        <p:blipFill>
          <a:blip r:embed="rId3">
            <a:clrChange>
              <a:clrFrom>
                <a:srgbClr val="99D9EA"/>
              </a:clrFrom>
              <a:clrTo>
                <a:srgbClr val="99D9EA">
                  <a:alpha val="0"/>
                </a:srgbClr>
              </a:clrTo>
            </a:clrChange>
            <a:extLst>
              <a:ext uri="{28A0092B-C50C-407E-A947-70E740481C1C}">
                <a14:useLocalDpi xmlns:a14="http://schemas.microsoft.com/office/drawing/2010/main" val="0"/>
              </a:ext>
            </a:extLst>
          </a:blip>
          <a:srcRect/>
          <a:stretch>
            <a:fillRect/>
          </a:stretch>
        </p:blipFill>
        <p:spPr bwMode="auto">
          <a:xfrm>
            <a:off x="8028384" y="1210006"/>
            <a:ext cx="990839" cy="567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avokotnik 1"/>
          <p:cNvSpPr/>
          <p:nvPr/>
        </p:nvSpPr>
        <p:spPr>
          <a:xfrm>
            <a:off x="0" y="1166842"/>
            <a:ext cx="9144000" cy="4893647"/>
          </a:xfrm>
          <a:prstGeom prst="rect">
            <a:avLst/>
          </a:prstGeom>
          <a:ln/>
        </p:spPr>
        <p:style>
          <a:lnRef idx="1">
            <a:schemeClr val="accent5"/>
          </a:lnRef>
          <a:fillRef idx="3">
            <a:schemeClr val="accent5"/>
          </a:fillRef>
          <a:effectRef idx="2">
            <a:schemeClr val="accent5"/>
          </a:effectRef>
          <a:fontRef idx="minor">
            <a:schemeClr val="lt1"/>
          </a:fontRef>
        </p:style>
        <p:txBody>
          <a:bodyPr wrap="square">
            <a:spAutoFit/>
          </a:bodyPr>
          <a:lstStyle/>
          <a:p>
            <a:pPr marL="457200" indent="-457200">
              <a:buFontTx/>
              <a:buChar char="-"/>
            </a:pPr>
            <a:r>
              <a:rPr lang="sl-SI" sz="2400" b="1" dirty="0">
                <a:solidFill>
                  <a:schemeClr val="bg1"/>
                </a:solidFill>
                <a:ea typeface="Courier New"/>
              </a:rPr>
              <a:t>Spodbuja pozitivna stališča v izobraževanju</a:t>
            </a:r>
          </a:p>
          <a:p>
            <a:pPr marL="457200" indent="-457200">
              <a:buFontTx/>
              <a:buChar char="-"/>
            </a:pPr>
            <a:r>
              <a:rPr lang="sl-SI" sz="2400" b="1" dirty="0">
                <a:solidFill>
                  <a:schemeClr val="bg1"/>
                </a:solidFill>
                <a:ea typeface="Courier New"/>
              </a:rPr>
              <a:t>Se usposablja in je pripravljen prevzeti odgovornost za vse učence/dijake</a:t>
            </a:r>
          </a:p>
          <a:p>
            <a:pPr marL="457200" indent="-457200">
              <a:buFontTx/>
              <a:buChar char="-"/>
            </a:pPr>
            <a:r>
              <a:rPr lang="sl-SI" sz="2400" b="1" dirty="0">
                <a:solidFill>
                  <a:schemeClr val="bg1"/>
                </a:solidFill>
                <a:ea typeface="Courier New"/>
              </a:rPr>
              <a:t>Spodbuja sodelovanje učencev/dijakov in njihovih staršev pri odločanju o izobraževalnih možnostih,</a:t>
            </a:r>
          </a:p>
          <a:p>
            <a:pPr marL="457200" indent="-457200">
              <a:buFontTx/>
              <a:buChar char="-"/>
            </a:pPr>
            <a:r>
              <a:rPr lang="sl-SI" sz="2400" b="1" dirty="0">
                <a:solidFill>
                  <a:schemeClr val="bg1"/>
                </a:solidFill>
                <a:ea typeface="Courier New"/>
              </a:rPr>
              <a:t>Razume učenje kot proces – ki ne temelji na vsebini</a:t>
            </a:r>
          </a:p>
          <a:p>
            <a:pPr marL="457200" indent="-457200">
              <a:buFontTx/>
              <a:buChar char="-"/>
            </a:pPr>
            <a:r>
              <a:rPr lang="sl-SI" sz="2400" b="1" dirty="0">
                <a:solidFill>
                  <a:schemeClr val="bg1"/>
                </a:solidFill>
                <a:ea typeface="Courier New"/>
              </a:rPr>
              <a:t>Razvija osebne učne pristope za vse učence</a:t>
            </a:r>
          </a:p>
          <a:p>
            <a:pPr marL="457200" indent="-457200">
              <a:buFontTx/>
              <a:buChar char="-"/>
            </a:pPr>
            <a:r>
              <a:rPr lang="sl-SI" sz="2400" b="1" dirty="0">
                <a:solidFill>
                  <a:schemeClr val="bg1"/>
                </a:solidFill>
                <a:ea typeface="Courier New"/>
              </a:rPr>
              <a:t>Oblikuje individualne izobraževalne načrte</a:t>
            </a:r>
          </a:p>
          <a:p>
            <a:pPr marL="457200" indent="-457200">
              <a:buFontTx/>
              <a:buChar char="-"/>
            </a:pPr>
            <a:r>
              <a:rPr lang="sl-SI" sz="2400" b="1" dirty="0">
                <a:solidFill>
                  <a:schemeClr val="bg1"/>
                </a:solidFill>
                <a:ea typeface="Courier New"/>
              </a:rPr>
              <a:t>Dela po principu sodelovalnega učenja</a:t>
            </a:r>
          </a:p>
          <a:p>
            <a:pPr marL="457200" indent="-457200">
              <a:buFontTx/>
              <a:buChar char="-"/>
            </a:pPr>
            <a:r>
              <a:rPr lang="sl-SI" sz="2400" b="1" dirty="0">
                <a:solidFill>
                  <a:schemeClr val="bg1"/>
                </a:solidFill>
                <a:ea typeface="Courier New"/>
              </a:rPr>
              <a:t>Se poslužuje sodelovalnega reševanja problemov</a:t>
            </a:r>
          </a:p>
          <a:p>
            <a:pPr marL="457200" indent="-457200">
              <a:buFontTx/>
              <a:buChar char="-"/>
            </a:pPr>
            <a:r>
              <a:rPr lang="sl-SI" sz="2400" b="1" dirty="0">
                <a:solidFill>
                  <a:schemeClr val="bg1"/>
                </a:solidFill>
                <a:ea typeface="Courier New"/>
              </a:rPr>
              <a:t>Obvlada diferenciran pristop in delo s heterogenimi skupinami</a:t>
            </a:r>
          </a:p>
          <a:p>
            <a:pPr marL="457200" indent="-457200">
              <a:buFontTx/>
              <a:buChar char="-"/>
            </a:pPr>
            <a:r>
              <a:rPr lang="sl-SI" sz="2400" b="1" dirty="0">
                <a:solidFill>
                  <a:schemeClr val="bg1"/>
                </a:solidFill>
                <a:ea typeface="Courier New"/>
              </a:rPr>
              <a:t>Uporablja učinkovite pristope k učenju</a:t>
            </a:r>
          </a:p>
          <a:p>
            <a:pPr marL="457200" indent="-457200">
              <a:buFontTx/>
              <a:buChar char="-"/>
            </a:pPr>
            <a:r>
              <a:rPr lang="sl-SI" sz="2400" b="1" dirty="0">
                <a:solidFill>
                  <a:schemeClr val="bg1"/>
                </a:solidFill>
                <a:ea typeface="Courier New"/>
              </a:rPr>
              <a:t>Ocenjevanje je v podporo učenju</a:t>
            </a:r>
          </a:p>
        </p:txBody>
      </p:sp>
    </p:spTree>
    <p:extLst>
      <p:ext uri="{BB962C8B-B14F-4D97-AF65-F5344CB8AC3E}">
        <p14:creationId xmlns:p14="http://schemas.microsoft.com/office/powerpoint/2010/main" val="3579270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slov 1"/>
          <p:cNvSpPr>
            <a:spLocks noGrp="1"/>
          </p:cNvSpPr>
          <p:nvPr>
            <p:ph type="title"/>
          </p:nvPr>
        </p:nvSpPr>
        <p:spPr>
          <a:xfrm>
            <a:off x="179512" y="2304256"/>
            <a:ext cx="2376264" cy="1124744"/>
          </a:xfrm>
        </p:spPr>
        <p:txBody>
          <a:bodyPr/>
          <a:lstStyle/>
          <a:p>
            <a:pPr algn="ctr"/>
            <a:br>
              <a:rPr lang="sl-SI" altLang="sl-SI" sz="1800" dirty="0">
                <a:solidFill>
                  <a:srgbClr val="002060"/>
                </a:solidFill>
              </a:rPr>
            </a:br>
            <a:r>
              <a:rPr lang="sl-SI" altLang="sl-SI" sz="1800" dirty="0">
                <a:solidFill>
                  <a:srgbClr val="002060"/>
                </a:solidFill>
              </a:rPr>
              <a:t>ALI RAZUMEM?</a:t>
            </a:r>
            <a:br>
              <a:rPr lang="sl-SI" altLang="sl-SI" sz="1800" dirty="0">
                <a:solidFill>
                  <a:srgbClr val="002060"/>
                </a:solidFill>
              </a:rPr>
            </a:br>
            <a:r>
              <a:rPr lang="sl-SI" altLang="sl-SI" sz="1800" dirty="0">
                <a:solidFill>
                  <a:srgbClr val="002060"/>
                </a:solidFill>
              </a:rPr>
              <a:t>ALI ZNAM?</a:t>
            </a:r>
            <a:br>
              <a:rPr lang="sl-SI" altLang="sl-SI" sz="1800" dirty="0">
                <a:solidFill>
                  <a:srgbClr val="002060"/>
                </a:solidFill>
              </a:rPr>
            </a:br>
            <a:endParaRPr lang="sl-SI" altLang="sl-SI" sz="2000" dirty="0">
              <a:solidFill>
                <a:srgbClr val="0070C0"/>
              </a:solidFill>
              <a:latin typeface="+mn-lt"/>
            </a:endParaRPr>
          </a:p>
        </p:txBody>
      </p:sp>
      <p:sp>
        <p:nvSpPr>
          <p:cNvPr id="5" name="PoljeZBesedilom 4"/>
          <p:cNvSpPr txBox="1"/>
          <p:nvPr/>
        </p:nvSpPr>
        <p:spPr>
          <a:xfrm>
            <a:off x="0" y="0"/>
            <a:ext cx="9143999"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defRPr/>
            </a:pPr>
            <a:r>
              <a:rPr lang="sl-SI" altLang="sl-SI" sz="2400" b="1" dirty="0">
                <a:solidFill>
                  <a:schemeClr val="accent5">
                    <a:lumMod val="75000"/>
                  </a:schemeClr>
                </a:solidFill>
              </a:rPr>
              <a:t>ZA VZGOJITELJE, UČITELJE IN RAVNATELJE</a:t>
            </a:r>
          </a:p>
        </p:txBody>
      </p:sp>
      <p:sp>
        <p:nvSpPr>
          <p:cNvPr id="6" name="Naslov 1"/>
          <p:cNvSpPr txBox="1">
            <a:spLocks/>
          </p:cNvSpPr>
          <p:nvPr/>
        </p:nvSpPr>
        <p:spPr bwMode="auto">
          <a:xfrm>
            <a:off x="2699792" y="2304256"/>
            <a:ext cx="288032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br>
              <a:rPr lang="sl-SI" altLang="sl-SI" sz="1800" kern="0" dirty="0">
                <a:solidFill>
                  <a:srgbClr val="002060"/>
                </a:solidFill>
              </a:rPr>
            </a:br>
            <a:r>
              <a:rPr lang="sl-SI" altLang="sl-SI" sz="1800" kern="0" dirty="0">
                <a:solidFill>
                  <a:srgbClr val="002060"/>
                </a:solidFill>
              </a:rPr>
              <a:t>KAKO RAZUMEM?</a:t>
            </a:r>
            <a:br>
              <a:rPr lang="sl-SI" altLang="sl-SI" sz="1800" kern="0" dirty="0">
                <a:solidFill>
                  <a:srgbClr val="002060"/>
                </a:solidFill>
              </a:rPr>
            </a:br>
            <a:r>
              <a:rPr lang="sl-SI" altLang="sl-SI" sz="1800" kern="0" dirty="0">
                <a:solidFill>
                  <a:srgbClr val="002060"/>
                </a:solidFill>
              </a:rPr>
              <a:t>KAKO VEM, DA ZNAM?</a:t>
            </a:r>
            <a:br>
              <a:rPr lang="sl-SI" altLang="sl-SI" sz="1800" kern="0" dirty="0">
                <a:solidFill>
                  <a:srgbClr val="002060"/>
                </a:solidFill>
              </a:rPr>
            </a:br>
            <a:endParaRPr lang="sl-SI" altLang="sl-SI" sz="2000" kern="0" dirty="0">
              <a:solidFill>
                <a:srgbClr val="0070C0"/>
              </a:solidFill>
              <a:latin typeface="+mn-lt"/>
            </a:endParaRPr>
          </a:p>
        </p:txBody>
      </p:sp>
      <p:sp>
        <p:nvSpPr>
          <p:cNvPr id="7" name="Naslov 1"/>
          <p:cNvSpPr txBox="1">
            <a:spLocks/>
          </p:cNvSpPr>
          <p:nvPr/>
        </p:nvSpPr>
        <p:spPr bwMode="auto">
          <a:xfrm>
            <a:off x="6012160" y="2322512"/>
            <a:ext cx="2880320"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algn="ctr"/>
            <a:br>
              <a:rPr lang="sl-SI" altLang="sl-SI" sz="1800" kern="0" dirty="0">
                <a:solidFill>
                  <a:srgbClr val="002060"/>
                </a:solidFill>
              </a:rPr>
            </a:br>
            <a:r>
              <a:rPr lang="sl-SI" altLang="sl-SI" sz="1800" kern="0" dirty="0">
                <a:solidFill>
                  <a:srgbClr val="002060"/>
                </a:solidFill>
              </a:rPr>
              <a:t>KAKO UPORABLJAM PRI PEDAGOŠKEM VODENJU?</a:t>
            </a:r>
            <a:br>
              <a:rPr lang="sl-SI" altLang="sl-SI" sz="1800" kern="0" dirty="0">
                <a:solidFill>
                  <a:srgbClr val="002060"/>
                </a:solidFill>
              </a:rPr>
            </a:br>
            <a:endParaRPr lang="sl-SI" altLang="sl-SI" sz="2000" kern="0" dirty="0">
              <a:solidFill>
                <a:srgbClr val="0070C0"/>
              </a:solidFill>
              <a:latin typeface="+mn-lt"/>
            </a:endParaRPr>
          </a:p>
        </p:txBody>
      </p:sp>
      <p:cxnSp>
        <p:nvCxnSpPr>
          <p:cNvPr id="3" name="Raven povezovalnik 2"/>
          <p:cNvCxnSpPr/>
          <p:nvPr/>
        </p:nvCxnSpPr>
        <p:spPr>
          <a:xfrm>
            <a:off x="2555776" y="1124744"/>
            <a:ext cx="0" cy="4032448"/>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cxnSp>
        <p:nvCxnSpPr>
          <p:cNvPr id="8" name="Raven povezovalnik 7"/>
          <p:cNvCxnSpPr/>
          <p:nvPr/>
        </p:nvCxnSpPr>
        <p:spPr>
          <a:xfrm>
            <a:off x="5724128" y="1124744"/>
            <a:ext cx="0" cy="4032448"/>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sp>
        <p:nvSpPr>
          <p:cNvPr id="4" name="Desna puščica 3"/>
          <p:cNvSpPr/>
          <p:nvPr/>
        </p:nvSpPr>
        <p:spPr>
          <a:xfrm>
            <a:off x="2555776" y="1540359"/>
            <a:ext cx="288032" cy="60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Desna puščica 9"/>
          <p:cNvSpPr/>
          <p:nvPr/>
        </p:nvSpPr>
        <p:spPr>
          <a:xfrm>
            <a:off x="2555776" y="4092079"/>
            <a:ext cx="288032" cy="60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Desna puščica 10"/>
          <p:cNvSpPr/>
          <p:nvPr/>
        </p:nvSpPr>
        <p:spPr>
          <a:xfrm>
            <a:off x="5724129" y="1540359"/>
            <a:ext cx="288032" cy="60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Desna puščica 11"/>
          <p:cNvSpPr/>
          <p:nvPr/>
        </p:nvSpPr>
        <p:spPr>
          <a:xfrm>
            <a:off x="5724127" y="4110335"/>
            <a:ext cx="288032" cy="602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Označba mesta vsebine 3"/>
          <p:cNvSpPr>
            <a:spLocks noGrp="1"/>
          </p:cNvSpPr>
          <p:nvPr>
            <p:ph idx="1"/>
          </p:nvPr>
        </p:nvSpPr>
        <p:spPr>
          <a:xfrm>
            <a:off x="0" y="4896043"/>
            <a:ext cx="9232071"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indent="0">
              <a:buNone/>
            </a:pPr>
            <a:r>
              <a:rPr lang="sl-SI" sz="2000" dirty="0"/>
              <a:t>Poznavanje (razumevanje) sistema, znanja in spretnosti (</a:t>
            </a:r>
            <a:r>
              <a:rPr lang="sl-SI" sz="2000" dirty="0" err="1"/>
              <a:t>moderiranje</a:t>
            </a:r>
            <a:r>
              <a:rPr lang="sl-SI" sz="2000" dirty="0"/>
              <a:t> procesov, sposobnost postavljanja močnih vprašanj v razgovorih, poznavanje orodij - strategij, vprašalnikov, literature), osebna zgodovina (dokazi - kaj deluje in kaj ne deluje, analitično branje znanstvene in strokovne literature). </a:t>
            </a:r>
            <a:endParaRPr lang="sl-SI" sz="2000" b="1" dirty="0">
              <a:solidFill>
                <a:srgbClr val="002060"/>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2477851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p:cNvSpPr txBox="1"/>
          <p:nvPr/>
        </p:nvSpPr>
        <p:spPr>
          <a:xfrm>
            <a:off x="0" y="0"/>
            <a:ext cx="9143999" cy="461665"/>
          </a:xfrm>
          <a:prstGeom prst="rect">
            <a:avLst/>
          </a:prstGeom>
          <a:solidFill>
            <a:srgbClr val="00B050"/>
          </a:solidFill>
        </p:spPr>
        <p:txBody>
          <a:bodyPr wrap="square" rtlCol="0">
            <a:spAutoFit/>
          </a:bodyPr>
          <a:lstStyle/>
          <a:p>
            <a:pPr algn="ctr">
              <a:defRPr/>
            </a:pPr>
            <a:r>
              <a:rPr lang="sl-SI" altLang="sl-SI" sz="2400" b="1" dirty="0">
                <a:solidFill>
                  <a:schemeClr val="bg1"/>
                </a:solidFill>
              </a:rPr>
              <a:t>Materialno finančno ozadje</a:t>
            </a:r>
          </a:p>
        </p:txBody>
      </p:sp>
      <p:pic>
        <p:nvPicPr>
          <p:cNvPr id="6" name="Slika 5"/>
          <p:cNvPicPr>
            <a:picLocks noChangeAspect="1"/>
          </p:cNvPicPr>
          <p:nvPr/>
        </p:nvPicPr>
        <p:blipFill>
          <a:blip r:embed="rId2"/>
          <a:stretch>
            <a:fillRect/>
          </a:stretch>
        </p:blipFill>
        <p:spPr>
          <a:xfrm>
            <a:off x="0" y="1020961"/>
            <a:ext cx="4793541" cy="2876125"/>
          </a:xfrm>
          <a:prstGeom prst="rect">
            <a:avLst/>
          </a:prstGeom>
        </p:spPr>
      </p:pic>
      <p:pic>
        <p:nvPicPr>
          <p:cNvPr id="7" name="Slika 6"/>
          <p:cNvPicPr>
            <a:picLocks noChangeAspect="1"/>
          </p:cNvPicPr>
          <p:nvPr/>
        </p:nvPicPr>
        <p:blipFill>
          <a:blip r:embed="rId3"/>
          <a:stretch>
            <a:fillRect/>
          </a:stretch>
        </p:blipFill>
        <p:spPr>
          <a:xfrm>
            <a:off x="4895324" y="933875"/>
            <a:ext cx="4578493" cy="2743438"/>
          </a:xfrm>
          <a:prstGeom prst="rect">
            <a:avLst/>
          </a:prstGeom>
        </p:spPr>
      </p:pic>
      <p:sp>
        <p:nvSpPr>
          <p:cNvPr id="9" name="Pravokotnik 8"/>
          <p:cNvSpPr/>
          <p:nvPr/>
        </p:nvSpPr>
        <p:spPr>
          <a:xfrm>
            <a:off x="2730663" y="4456382"/>
            <a:ext cx="4572000" cy="1015663"/>
          </a:xfrm>
          <a:prstGeom prst="rect">
            <a:avLst/>
          </a:prstGeom>
        </p:spPr>
        <p:txBody>
          <a:bodyPr>
            <a:spAutoFit/>
          </a:bodyPr>
          <a:lstStyle/>
          <a:p>
            <a:r>
              <a:rPr lang="sl-SI" sz="2000" b="1" dirty="0">
                <a:solidFill>
                  <a:schemeClr val="accent1">
                    <a:lumMod val="50000"/>
                  </a:schemeClr>
                </a:solidFill>
              </a:rPr>
              <a:t>Delež javnih izdatkov za formalno izobraževanje v letu 2019 je 4,9%  BDP</a:t>
            </a:r>
          </a:p>
          <a:p>
            <a:r>
              <a:rPr lang="sl-SI" sz="2000" b="1" dirty="0">
                <a:solidFill>
                  <a:schemeClr val="accent1">
                    <a:lumMod val="50000"/>
                  </a:schemeClr>
                </a:solidFill>
                <a:effectLst/>
              </a:rPr>
              <a:t>Vir: SURS</a:t>
            </a:r>
          </a:p>
        </p:txBody>
      </p:sp>
    </p:spTree>
    <p:extLst>
      <p:ext uri="{BB962C8B-B14F-4D97-AF65-F5344CB8AC3E}">
        <p14:creationId xmlns:p14="http://schemas.microsoft.com/office/powerpoint/2010/main" val="3707488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0"/>
            <a:ext cx="9144000" cy="1097914"/>
          </a:xfrm>
        </p:spPr>
        <p:style>
          <a:lnRef idx="1">
            <a:schemeClr val="accent3"/>
          </a:lnRef>
          <a:fillRef idx="2">
            <a:schemeClr val="accent3"/>
          </a:fillRef>
          <a:effectRef idx="1">
            <a:schemeClr val="accent3"/>
          </a:effectRef>
          <a:fontRef idx="minor">
            <a:schemeClr val="dk1"/>
          </a:fontRef>
        </p:style>
        <p:txBody>
          <a:bodyPr>
            <a:normAutofit/>
          </a:bodyPr>
          <a:lstStyle/>
          <a:p>
            <a:r>
              <a:rPr lang="sl-SI" dirty="0">
                <a:solidFill>
                  <a:schemeClr val="accent5">
                    <a:lumMod val="75000"/>
                  </a:schemeClr>
                </a:solidFill>
              </a:rPr>
              <a:t>SPREMENJENI PEDAGOŠKI PRISTOPI</a:t>
            </a:r>
          </a:p>
        </p:txBody>
      </p:sp>
      <p:pic>
        <p:nvPicPr>
          <p:cNvPr id="6" name="Označba mesta vsebine 5"/>
          <p:cNvPicPr>
            <a:picLocks noGrp="1" noChangeAspect="1"/>
          </p:cNvPicPr>
          <p:nvPr>
            <p:ph idx="1"/>
          </p:nvPr>
        </p:nvPicPr>
        <p:blipFill>
          <a:blip r:embed="rId2"/>
          <a:stretch>
            <a:fillRect/>
          </a:stretch>
        </p:blipFill>
        <p:spPr>
          <a:xfrm>
            <a:off x="210721" y="1097914"/>
            <a:ext cx="1996985" cy="4893582"/>
          </a:xfrm>
          <a:prstGeom prst="rect">
            <a:avLst/>
          </a:prstGeom>
        </p:spPr>
      </p:pic>
      <p:pic>
        <p:nvPicPr>
          <p:cNvPr id="8" name="Slika 7"/>
          <p:cNvPicPr>
            <a:picLocks noChangeAspect="1"/>
          </p:cNvPicPr>
          <p:nvPr/>
        </p:nvPicPr>
        <p:blipFill>
          <a:blip r:embed="rId3"/>
          <a:stretch>
            <a:fillRect/>
          </a:stretch>
        </p:blipFill>
        <p:spPr>
          <a:xfrm>
            <a:off x="2311867" y="1097914"/>
            <a:ext cx="1928367" cy="4945834"/>
          </a:xfrm>
          <a:prstGeom prst="rect">
            <a:avLst/>
          </a:prstGeom>
        </p:spPr>
      </p:pic>
      <p:pic>
        <p:nvPicPr>
          <p:cNvPr id="9" name="Slika 8"/>
          <p:cNvPicPr>
            <a:picLocks noChangeAspect="1"/>
          </p:cNvPicPr>
          <p:nvPr/>
        </p:nvPicPr>
        <p:blipFill>
          <a:blip r:embed="rId4"/>
          <a:stretch>
            <a:fillRect/>
          </a:stretch>
        </p:blipFill>
        <p:spPr>
          <a:xfrm>
            <a:off x="4572000" y="1097913"/>
            <a:ext cx="1877226" cy="5006795"/>
          </a:xfrm>
          <a:prstGeom prst="rect">
            <a:avLst/>
          </a:prstGeom>
        </p:spPr>
      </p:pic>
      <p:pic>
        <p:nvPicPr>
          <p:cNvPr id="10" name="Slika 9"/>
          <p:cNvPicPr>
            <a:picLocks noChangeAspect="1"/>
          </p:cNvPicPr>
          <p:nvPr/>
        </p:nvPicPr>
        <p:blipFill>
          <a:blip r:embed="rId5"/>
          <a:stretch>
            <a:fillRect/>
          </a:stretch>
        </p:blipFill>
        <p:spPr>
          <a:xfrm>
            <a:off x="6534102" y="1097913"/>
            <a:ext cx="1852251" cy="5006796"/>
          </a:xfrm>
          <a:prstGeom prst="rect">
            <a:avLst/>
          </a:prstGeom>
        </p:spPr>
      </p:pic>
    </p:spTree>
    <p:extLst>
      <p:ext uri="{BB962C8B-B14F-4D97-AF65-F5344CB8AC3E}">
        <p14:creationId xmlns:p14="http://schemas.microsoft.com/office/powerpoint/2010/main" val="1380957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1"/>
          <p:cNvSpPr txBox="1">
            <a:spLocks/>
          </p:cNvSpPr>
          <p:nvPr/>
        </p:nvSpPr>
        <p:spPr>
          <a:xfrm>
            <a:off x="0" y="312785"/>
            <a:ext cx="9144000" cy="42026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sl-SI" sz="3200" dirty="0">
                <a:solidFill>
                  <a:schemeClr val="accent5">
                    <a:lumMod val="75000"/>
                  </a:schemeClr>
                </a:solidFill>
              </a:rPr>
              <a:t>SPREMENJENI PEDAGOŠKI PRISTOPI</a:t>
            </a:r>
          </a:p>
        </p:txBody>
      </p:sp>
      <p:sp>
        <p:nvSpPr>
          <p:cNvPr id="6" name="Naslov 1"/>
          <p:cNvSpPr txBox="1">
            <a:spLocks/>
          </p:cNvSpPr>
          <p:nvPr/>
        </p:nvSpPr>
        <p:spPr>
          <a:xfrm>
            <a:off x="0" y="1025835"/>
            <a:ext cx="9144000" cy="520581"/>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sl-SI" sz="3200" dirty="0">
                <a:solidFill>
                  <a:schemeClr val="accent5">
                    <a:lumMod val="75000"/>
                  </a:schemeClr>
                </a:solidFill>
              </a:rPr>
              <a:t>POSODOBLJEN KURIKUL ZA VRTCE</a:t>
            </a:r>
          </a:p>
        </p:txBody>
      </p:sp>
      <p:sp>
        <p:nvSpPr>
          <p:cNvPr id="7" name="Naslov 1"/>
          <p:cNvSpPr txBox="1">
            <a:spLocks/>
          </p:cNvSpPr>
          <p:nvPr/>
        </p:nvSpPr>
        <p:spPr>
          <a:xfrm>
            <a:off x="0" y="1968220"/>
            <a:ext cx="9144000" cy="64724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sl-SI" sz="3200" dirty="0">
                <a:solidFill>
                  <a:schemeClr val="accent5">
                    <a:lumMod val="75000"/>
                  </a:schemeClr>
                </a:solidFill>
              </a:rPr>
              <a:t>POSODOBLJENI PROGRAMI IN UČNI NAČRTI</a:t>
            </a:r>
          </a:p>
        </p:txBody>
      </p:sp>
      <p:sp>
        <p:nvSpPr>
          <p:cNvPr id="8" name="Naslov 1"/>
          <p:cNvSpPr txBox="1">
            <a:spLocks/>
          </p:cNvSpPr>
          <p:nvPr/>
        </p:nvSpPr>
        <p:spPr>
          <a:xfrm>
            <a:off x="0" y="2972761"/>
            <a:ext cx="9144000" cy="57824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sl-SI" sz="3200" dirty="0">
                <a:solidFill>
                  <a:schemeClr val="accent5">
                    <a:lumMod val="75000"/>
                  </a:schemeClr>
                </a:solidFill>
              </a:rPr>
              <a:t>POSODOBLJENI ZAKLJUČKI IZOBRAŽEVANJA</a:t>
            </a:r>
          </a:p>
        </p:txBody>
      </p:sp>
      <p:sp>
        <p:nvSpPr>
          <p:cNvPr id="9" name="Naslov 1"/>
          <p:cNvSpPr txBox="1">
            <a:spLocks/>
          </p:cNvSpPr>
          <p:nvPr/>
        </p:nvSpPr>
        <p:spPr>
          <a:xfrm>
            <a:off x="0" y="3943260"/>
            <a:ext cx="9144000" cy="61228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sl-SI" sz="3200" dirty="0">
                <a:solidFill>
                  <a:schemeClr val="accent5">
                    <a:lumMod val="75000"/>
                  </a:schemeClr>
                </a:solidFill>
              </a:rPr>
              <a:t>POSODOBLJENI PRAVILNIKI ZA OCENJEVANJE</a:t>
            </a:r>
          </a:p>
        </p:txBody>
      </p:sp>
      <p:sp>
        <p:nvSpPr>
          <p:cNvPr id="10" name="Naslov 1"/>
          <p:cNvSpPr txBox="1">
            <a:spLocks/>
          </p:cNvSpPr>
          <p:nvPr/>
        </p:nvSpPr>
        <p:spPr>
          <a:xfrm>
            <a:off x="0" y="4947799"/>
            <a:ext cx="9144000" cy="61697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sl-SI" sz="3200" dirty="0">
                <a:solidFill>
                  <a:schemeClr val="accent5">
                    <a:lumMod val="75000"/>
                  </a:schemeClr>
                </a:solidFill>
              </a:rPr>
              <a:t>POSODOBLJENI NORMATIVI IN NAČIN FINANCIRANJA</a:t>
            </a:r>
          </a:p>
        </p:txBody>
      </p:sp>
      <p:sp>
        <p:nvSpPr>
          <p:cNvPr id="12" name="PoljeZBesedilom 11"/>
          <p:cNvSpPr txBox="1"/>
          <p:nvPr/>
        </p:nvSpPr>
        <p:spPr>
          <a:xfrm>
            <a:off x="348343" y="733044"/>
            <a:ext cx="6940731" cy="369332"/>
          </a:xfrm>
          <a:prstGeom prst="rect">
            <a:avLst/>
          </a:prstGeom>
          <a:noFill/>
        </p:spPr>
        <p:txBody>
          <a:bodyPr wrap="square" rtlCol="0">
            <a:spAutoFit/>
          </a:bodyPr>
          <a:lstStyle/>
          <a:p>
            <a:r>
              <a:rPr lang="sl-SI" dirty="0"/>
              <a:t>AKTIVNA VLOGA UČENCA, FS, POMEN VEŠČIN, DIG.TEHNOLOGIJA…</a:t>
            </a:r>
          </a:p>
        </p:txBody>
      </p:sp>
      <p:sp>
        <p:nvSpPr>
          <p:cNvPr id="13" name="PoljeZBesedilom 12"/>
          <p:cNvSpPr txBox="1"/>
          <p:nvPr/>
        </p:nvSpPr>
        <p:spPr>
          <a:xfrm>
            <a:off x="348342" y="1604905"/>
            <a:ext cx="6940731" cy="369332"/>
          </a:xfrm>
          <a:prstGeom prst="rect">
            <a:avLst/>
          </a:prstGeom>
          <a:noFill/>
        </p:spPr>
        <p:txBody>
          <a:bodyPr wrap="square" rtlCol="0">
            <a:spAutoFit/>
          </a:bodyPr>
          <a:lstStyle/>
          <a:p>
            <a:r>
              <a:rPr lang="sl-SI" dirty="0"/>
              <a:t>AKTIVNA VLOGA OTROKA, VEŠČINE, DIG.TEHNOLOGIJA …</a:t>
            </a:r>
          </a:p>
        </p:txBody>
      </p:sp>
      <p:sp>
        <p:nvSpPr>
          <p:cNvPr id="14" name="PoljeZBesedilom 13"/>
          <p:cNvSpPr txBox="1"/>
          <p:nvPr/>
        </p:nvSpPr>
        <p:spPr>
          <a:xfrm>
            <a:off x="252548" y="2638382"/>
            <a:ext cx="7419703" cy="369332"/>
          </a:xfrm>
          <a:prstGeom prst="rect">
            <a:avLst/>
          </a:prstGeom>
          <a:noFill/>
        </p:spPr>
        <p:txBody>
          <a:bodyPr wrap="square" rtlCol="0">
            <a:spAutoFit/>
          </a:bodyPr>
          <a:lstStyle/>
          <a:p>
            <a:r>
              <a:rPr lang="sl-SI" dirty="0"/>
              <a:t>PRISTOP, INTERDISCIPLINARNOST, ITS, ISS, RAZISKOVANJE, </a:t>
            </a:r>
            <a:r>
              <a:rPr lang="sl-SI" dirty="0" err="1"/>
              <a:t>RaP</a:t>
            </a:r>
            <a:r>
              <a:rPr lang="sl-SI" dirty="0"/>
              <a:t>, nadarjeni..</a:t>
            </a:r>
          </a:p>
        </p:txBody>
      </p:sp>
      <p:sp>
        <p:nvSpPr>
          <p:cNvPr id="15" name="PoljeZBesedilom 14"/>
          <p:cNvSpPr txBox="1"/>
          <p:nvPr/>
        </p:nvSpPr>
        <p:spPr>
          <a:xfrm>
            <a:off x="278674" y="3573928"/>
            <a:ext cx="6940731" cy="369332"/>
          </a:xfrm>
          <a:prstGeom prst="rect">
            <a:avLst/>
          </a:prstGeom>
          <a:noFill/>
        </p:spPr>
        <p:txBody>
          <a:bodyPr wrap="square" rtlCol="0">
            <a:spAutoFit/>
          </a:bodyPr>
          <a:lstStyle/>
          <a:p>
            <a:r>
              <a:rPr lang="sl-SI" dirty="0"/>
              <a:t>AKTUALIZACIJA – PM, SM, RAZISKOVANJE…</a:t>
            </a:r>
          </a:p>
        </p:txBody>
      </p:sp>
      <p:sp>
        <p:nvSpPr>
          <p:cNvPr id="16" name="PoljeZBesedilom 15"/>
          <p:cNvSpPr txBox="1"/>
          <p:nvPr/>
        </p:nvSpPr>
        <p:spPr>
          <a:xfrm>
            <a:off x="348341" y="4582183"/>
            <a:ext cx="6940731" cy="369332"/>
          </a:xfrm>
          <a:prstGeom prst="rect">
            <a:avLst/>
          </a:prstGeom>
          <a:noFill/>
        </p:spPr>
        <p:txBody>
          <a:bodyPr wrap="square" rtlCol="0">
            <a:spAutoFit/>
          </a:bodyPr>
          <a:lstStyle/>
          <a:p>
            <a:r>
              <a:rPr lang="sl-SI" dirty="0"/>
              <a:t>SODOBNA NARAVNANOST…</a:t>
            </a:r>
          </a:p>
        </p:txBody>
      </p:sp>
      <p:sp>
        <p:nvSpPr>
          <p:cNvPr id="17" name="PoljeZBesedilom 16"/>
          <p:cNvSpPr txBox="1"/>
          <p:nvPr/>
        </p:nvSpPr>
        <p:spPr>
          <a:xfrm>
            <a:off x="156752" y="5587696"/>
            <a:ext cx="6940731" cy="369332"/>
          </a:xfrm>
          <a:prstGeom prst="rect">
            <a:avLst/>
          </a:prstGeom>
          <a:noFill/>
        </p:spPr>
        <p:txBody>
          <a:bodyPr wrap="square" rtlCol="0">
            <a:spAutoFit/>
          </a:bodyPr>
          <a:lstStyle/>
          <a:p>
            <a:r>
              <a:rPr lang="sl-SI" dirty="0"/>
              <a:t>STIMULATIVNO, NARAVNANO V TRENDE…</a:t>
            </a:r>
          </a:p>
        </p:txBody>
      </p:sp>
      <p:sp>
        <p:nvSpPr>
          <p:cNvPr id="18" name="PoljeZBesedilom 17"/>
          <p:cNvSpPr txBox="1"/>
          <p:nvPr/>
        </p:nvSpPr>
        <p:spPr>
          <a:xfrm>
            <a:off x="5801544" y="312785"/>
            <a:ext cx="3342456"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l-SI" sz="1400" dirty="0"/>
              <a:t>Drugačna filozofija učenja in poučevanja. </a:t>
            </a:r>
          </a:p>
        </p:txBody>
      </p:sp>
    </p:spTree>
    <p:extLst>
      <p:ext uri="{BB962C8B-B14F-4D97-AF65-F5344CB8AC3E}">
        <p14:creationId xmlns:p14="http://schemas.microsoft.com/office/powerpoint/2010/main" val="3835914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jeZBesedilom 4"/>
          <p:cNvSpPr txBox="1"/>
          <p:nvPr/>
        </p:nvSpPr>
        <p:spPr>
          <a:xfrm>
            <a:off x="0" y="261257"/>
            <a:ext cx="9178834" cy="5564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endParaRPr lang="sl-SI" dirty="0"/>
          </a:p>
        </p:txBody>
      </p:sp>
      <p:sp>
        <p:nvSpPr>
          <p:cNvPr id="3" name="Označba mesta vsebine 2"/>
          <p:cNvSpPr>
            <a:spLocks noGrp="1"/>
          </p:cNvSpPr>
          <p:nvPr>
            <p:ph idx="1"/>
          </p:nvPr>
        </p:nvSpPr>
        <p:spPr>
          <a:xfrm>
            <a:off x="0" y="3997234"/>
            <a:ext cx="9144000" cy="1393371"/>
          </a:xfrm>
        </p:spPr>
        <p:style>
          <a:lnRef idx="1">
            <a:schemeClr val="accent5"/>
          </a:lnRef>
          <a:fillRef idx="3">
            <a:schemeClr val="accent5"/>
          </a:fillRef>
          <a:effectRef idx="2">
            <a:schemeClr val="accent5"/>
          </a:effectRef>
          <a:fontRef idx="minor">
            <a:schemeClr val="lt1"/>
          </a:fontRef>
        </p:style>
        <p:txBody>
          <a:bodyPr>
            <a:normAutofit fontScale="70000" lnSpcReduction="20000"/>
          </a:bodyPr>
          <a:lstStyle/>
          <a:p>
            <a:pPr marL="0" indent="0">
              <a:buNone/>
            </a:pPr>
            <a:endParaRPr lang="sl-SI" dirty="0"/>
          </a:p>
          <a:p>
            <a:pPr marL="0" indent="0">
              <a:buNone/>
            </a:pPr>
            <a:r>
              <a:rPr lang="sl-SI" sz="3800" b="1" dirty="0"/>
              <a:t>Umetnost poučevanja je umetnost podpiranja raziskovanja.</a:t>
            </a:r>
          </a:p>
          <a:p>
            <a:pPr marL="0" indent="0" algn="r">
              <a:buNone/>
            </a:pPr>
            <a:r>
              <a:rPr lang="sl-SI" dirty="0"/>
              <a:t>Mark van </a:t>
            </a:r>
            <a:r>
              <a:rPr lang="sl-SI" dirty="0" err="1"/>
              <a:t>Doren</a:t>
            </a:r>
            <a:r>
              <a:rPr lang="sl-SI" dirty="0"/>
              <a:t> v Musek, 2021</a:t>
            </a:r>
          </a:p>
        </p:txBody>
      </p:sp>
      <p:sp>
        <p:nvSpPr>
          <p:cNvPr id="4" name="PoljeZBesedilom 3"/>
          <p:cNvSpPr txBox="1"/>
          <p:nvPr/>
        </p:nvSpPr>
        <p:spPr>
          <a:xfrm>
            <a:off x="0" y="2020389"/>
            <a:ext cx="917883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sl-SI" sz="3600" dirty="0"/>
              <a:t>SMO NA PRAVI POTI. PREHODIMO JO SKUPAJ.</a:t>
            </a:r>
          </a:p>
        </p:txBody>
      </p:sp>
    </p:spTree>
    <p:extLst>
      <p:ext uri="{BB962C8B-B14F-4D97-AF65-F5344CB8AC3E}">
        <p14:creationId xmlns:p14="http://schemas.microsoft.com/office/powerpoint/2010/main" val="3894524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txBox="1">
            <a:spLocks noGrp="1"/>
          </p:cNvSpPr>
          <p:nvPr>
            <p:ph type="title"/>
          </p:nvPr>
        </p:nvSpPr>
        <p:spPr>
          <a:xfrm>
            <a:off x="0" y="0"/>
            <a:ext cx="9144000" cy="424732"/>
          </a:xfrm>
          <a:prstGeom prst="rect">
            <a:avLst/>
          </a:prstGeom>
          <a:solidFill>
            <a:srgbClr val="00B050"/>
          </a:solidFill>
        </p:spPr>
        <p:txBody>
          <a:bodyPr wrap="square" rtlCol="0">
            <a:spAutoFit/>
          </a:bodyPr>
          <a:lstStyle/>
          <a:p>
            <a:pPr algn="ctr">
              <a:defRPr/>
            </a:pPr>
            <a:r>
              <a:rPr lang="sl-SI" altLang="sl-SI" sz="2400" b="1" dirty="0">
                <a:solidFill>
                  <a:schemeClr val="bg1"/>
                </a:solidFill>
              </a:rPr>
              <a:t>Vzgoja in izobraževanje v številkah v RS </a:t>
            </a:r>
            <a:r>
              <a:rPr lang="sl-SI" altLang="sl-SI" sz="1000" b="1" dirty="0">
                <a:solidFill>
                  <a:schemeClr val="bg1"/>
                </a:solidFill>
              </a:rPr>
              <a:t>(Vir: SURS)</a:t>
            </a:r>
          </a:p>
        </p:txBody>
      </p:sp>
      <p:sp>
        <p:nvSpPr>
          <p:cNvPr id="5" name="Pravokotnik 4"/>
          <p:cNvSpPr/>
          <p:nvPr/>
        </p:nvSpPr>
        <p:spPr>
          <a:xfrm>
            <a:off x="1" y="364299"/>
            <a:ext cx="9143999" cy="3323987"/>
          </a:xfrm>
          <a:prstGeom prst="rect">
            <a:avLst/>
          </a:prstGeom>
          <a:solidFill>
            <a:schemeClr val="bg1">
              <a:lumMod val="85000"/>
            </a:schemeClr>
          </a:solidFill>
        </p:spPr>
        <p:txBody>
          <a:bodyPr wrap="square">
            <a:spAutoFit/>
          </a:bodyPr>
          <a:lstStyle/>
          <a:p>
            <a:r>
              <a:rPr lang="sl-SI" sz="2400" b="1" dirty="0">
                <a:solidFill>
                  <a:schemeClr val="accent1">
                    <a:lumMod val="50000"/>
                  </a:schemeClr>
                </a:solidFill>
              </a:rPr>
              <a:t>V šolskem oz. študijskem letu 2020/21 je bilo zaposlenih:</a:t>
            </a:r>
          </a:p>
          <a:p>
            <a:pPr marL="285750" indent="-285750">
              <a:buFont typeface="Arial" panose="020B0604020202020204" pitchFamily="34" charset="0"/>
              <a:buChar char="•"/>
            </a:pPr>
            <a:r>
              <a:rPr lang="sl-SI" sz="2400" dirty="0">
                <a:solidFill>
                  <a:schemeClr val="accent1">
                    <a:lumMod val="50000"/>
                  </a:schemeClr>
                </a:solidFill>
              </a:rPr>
              <a:t>V vrtcih 11.848 vzgojiteljic in vzgojiteljev, </a:t>
            </a:r>
          </a:p>
          <a:p>
            <a:pPr marL="285750" indent="-285750">
              <a:buFont typeface="Arial" panose="020B0604020202020204" pitchFamily="34" charset="0"/>
              <a:buChar char="•"/>
            </a:pPr>
            <a:r>
              <a:rPr lang="sl-SI" sz="2400" dirty="0">
                <a:solidFill>
                  <a:schemeClr val="accent1">
                    <a:lumMod val="50000"/>
                  </a:schemeClr>
                </a:solidFill>
              </a:rPr>
              <a:t>v osnovnih šolah 22.428 učiteljic in učiteljev, </a:t>
            </a:r>
          </a:p>
          <a:p>
            <a:pPr marL="285750" indent="-285750">
              <a:buFont typeface="Arial" panose="020B0604020202020204" pitchFamily="34" charset="0"/>
              <a:buChar char="•"/>
            </a:pPr>
            <a:r>
              <a:rPr lang="sl-SI" sz="2400" dirty="0">
                <a:solidFill>
                  <a:schemeClr val="accent1">
                    <a:lumMod val="50000"/>
                  </a:schemeClr>
                </a:solidFill>
              </a:rPr>
              <a:t>v srednjih šolah 7.508 profesoric in profesorjev   ter </a:t>
            </a:r>
          </a:p>
          <a:p>
            <a:pPr marL="285750" indent="-285750">
              <a:buFont typeface="Arial" panose="020B0604020202020204" pitchFamily="34" charset="0"/>
              <a:buChar char="•"/>
            </a:pPr>
            <a:r>
              <a:rPr lang="sl-SI" sz="2400" dirty="0">
                <a:solidFill>
                  <a:schemeClr val="accent1">
                    <a:lumMod val="50000"/>
                  </a:schemeClr>
                </a:solidFill>
              </a:rPr>
              <a:t>v višješolskih in visokošolskih ustanovah  5.669 strokovnih delavcev.</a:t>
            </a:r>
          </a:p>
          <a:p>
            <a:endParaRPr lang="sl-SI" b="1" dirty="0"/>
          </a:p>
          <a:p>
            <a:r>
              <a:rPr lang="sl-SI" b="1" dirty="0"/>
              <a:t>V formalnem izobraževanju se je v osnovnih in srednjih šolah v šolskem letu 2020/21 povečalo število učiteljic in učiteljev. </a:t>
            </a:r>
          </a:p>
          <a:p>
            <a:r>
              <a:rPr lang="sl-SI" dirty="0"/>
              <a:t>																	Vir: SURS</a:t>
            </a:r>
          </a:p>
          <a:p>
            <a:endParaRPr lang="sl-SI" dirty="0"/>
          </a:p>
        </p:txBody>
      </p:sp>
      <p:sp>
        <p:nvSpPr>
          <p:cNvPr id="6" name="Pravokotnik 5"/>
          <p:cNvSpPr/>
          <p:nvPr/>
        </p:nvSpPr>
        <p:spPr>
          <a:xfrm>
            <a:off x="256903" y="4226578"/>
            <a:ext cx="5551713" cy="461665"/>
          </a:xfrm>
          <a:prstGeom prst="rect">
            <a:avLst/>
          </a:prstGeom>
        </p:spPr>
        <p:txBody>
          <a:bodyPr wrap="square">
            <a:spAutoFit/>
          </a:bodyPr>
          <a:lstStyle/>
          <a:p>
            <a:r>
              <a:rPr lang="sl-SI" sz="2400" b="1" dirty="0"/>
              <a:t>Povprečna velikost oddelka: 19,2 učenca</a:t>
            </a:r>
            <a:endParaRPr lang="sl-SI" sz="2400" b="1" dirty="0">
              <a:effectLst/>
            </a:endParaRPr>
          </a:p>
        </p:txBody>
      </p:sp>
      <p:sp>
        <p:nvSpPr>
          <p:cNvPr id="8" name="Pravokotnik 7"/>
          <p:cNvSpPr/>
          <p:nvPr/>
        </p:nvSpPr>
        <p:spPr>
          <a:xfrm>
            <a:off x="256903" y="4838808"/>
            <a:ext cx="7006045" cy="461665"/>
          </a:xfrm>
          <a:prstGeom prst="rect">
            <a:avLst/>
          </a:prstGeom>
        </p:spPr>
        <p:txBody>
          <a:bodyPr wrap="square">
            <a:spAutoFit/>
          </a:bodyPr>
          <a:lstStyle/>
          <a:p>
            <a:r>
              <a:rPr lang="sl-SI" sz="2400" b="1" dirty="0"/>
              <a:t>Povprečno število učencev na učitelja: 10,2 učenca </a:t>
            </a:r>
            <a:endParaRPr lang="sl-SI" sz="2400" b="1" dirty="0">
              <a:effectLst/>
            </a:endParaRPr>
          </a:p>
        </p:txBody>
      </p:sp>
      <p:sp>
        <p:nvSpPr>
          <p:cNvPr id="9" name="PoljeZBesedilom 8"/>
          <p:cNvSpPr txBox="1"/>
          <p:nvPr/>
        </p:nvSpPr>
        <p:spPr>
          <a:xfrm>
            <a:off x="256903" y="3714478"/>
            <a:ext cx="6823166" cy="461665"/>
          </a:xfrm>
          <a:prstGeom prst="rect">
            <a:avLst/>
          </a:prstGeom>
          <a:noFill/>
        </p:spPr>
        <p:txBody>
          <a:bodyPr wrap="square" rtlCol="0">
            <a:spAutoFit/>
          </a:bodyPr>
          <a:lstStyle/>
          <a:p>
            <a:r>
              <a:rPr lang="sl-SI" sz="2400" b="1" dirty="0"/>
              <a:t>Leta 2019 je bilo v vrtce vključenih 82,5 % otrok </a:t>
            </a:r>
          </a:p>
        </p:txBody>
      </p:sp>
      <p:sp>
        <p:nvSpPr>
          <p:cNvPr id="10" name="PoljeZBesedilom 9"/>
          <p:cNvSpPr txBox="1"/>
          <p:nvPr/>
        </p:nvSpPr>
        <p:spPr>
          <a:xfrm>
            <a:off x="317863" y="5557498"/>
            <a:ext cx="8329748" cy="461665"/>
          </a:xfrm>
          <a:prstGeom prst="rect">
            <a:avLst/>
          </a:prstGeom>
          <a:noFill/>
        </p:spPr>
        <p:txBody>
          <a:bodyPr wrap="square" rtlCol="0">
            <a:spAutoFit/>
          </a:bodyPr>
          <a:lstStyle/>
          <a:p>
            <a:r>
              <a:rPr lang="sl-SI" sz="2400" b="1" dirty="0"/>
              <a:t>Delež 18-letnikov vključenih v izobraževanje leta 2019: 92,6%</a:t>
            </a:r>
          </a:p>
        </p:txBody>
      </p:sp>
    </p:spTree>
    <p:extLst>
      <p:ext uri="{BB962C8B-B14F-4D97-AF65-F5344CB8AC3E}">
        <p14:creationId xmlns:p14="http://schemas.microsoft.com/office/powerpoint/2010/main" val="1617529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Označba mesta vsebine 2"/>
          <p:cNvSpPr>
            <a:spLocks noGrp="1"/>
          </p:cNvSpPr>
          <p:nvPr>
            <p:ph idx="1"/>
          </p:nvPr>
        </p:nvSpPr>
        <p:spPr>
          <a:xfrm>
            <a:off x="430560" y="3068960"/>
            <a:ext cx="8229600" cy="1704280"/>
          </a:xfrm>
        </p:spPr>
        <p:txBody>
          <a:bodyPr/>
          <a:lstStyle/>
          <a:p>
            <a:pPr marL="0" lvl="0" indent="0" algn="ctr" eaLnBrk="1" fontAlgn="auto" hangingPunct="1">
              <a:spcBef>
                <a:spcPts val="0"/>
              </a:spcBef>
              <a:spcAft>
                <a:spcPts val="0"/>
              </a:spcAft>
              <a:buNone/>
            </a:pPr>
            <a:endParaRPr lang="sl-SI" sz="2800" b="1" kern="1200" cap="all" dirty="0">
              <a:solidFill>
                <a:srgbClr val="C6E7FC">
                  <a:lumMod val="75000"/>
                </a:srgbClr>
              </a:solidFill>
              <a:latin typeface="Candara"/>
            </a:endParaRPr>
          </a:p>
          <a:p>
            <a:pPr marL="0" indent="0">
              <a:buNone/>
              <a:defRPr/>
            </a:pPr>
            <a:endParaRPr lang="sl-SI" altLang="sl-SI" sz="2000" dirty="0">
              <a:solidFill>
                <a:srgbClr val="002060"/>
              </a:solidFill>
            </a:endParaRPr>
          </a:p>
        </p:txBody>
      </p:sp>
      <p:sp>
        <p:nvSpPr>
          <p:cNvPr id="6" name="PoljeZBesedilom 5"/>
          <p:cNvSpPr txBox="1"/>
          <p:nvPr/>
        </p:nvSpPr>
        <p:spPr>
          <a:xfrm>
            <a:off x="16377" y="155551"/>
            <a:ext cx="9143999" cy="461665"/>
          </a:xfrm>
          <a:prstGeom prst="rect">
            <a:avLst/>
          </a:prstGeom>
          <a:solidFill>
            <a:srgbClr val="CC0000"/>
          </a:solidFill>
        </p:spPr>
        <p:txBody>
          <a:bodyPr wrap="square" rtlCol="0">
            <a:spAutoFit/>
          </a:bodyPr>
          <a:lstStyle/>
          <a:p>
            <a:pPr algn="ctr">
              <a:defRPr/>
            </a:pPr>
            <a:r>
              <a:rPr lang="sl-SI" altLang="sl-SI" sz="2400" b="1" dirty="0">
                <a:solidFill>
                  <a:schemeClr val="bg1"/>
                </a:solidFill>
              </a:rPr>
              <a:t>Šola in šolski sistem v kontekstu delovanja družbe</a:t>
            </a:r>
          </a:p>
        </p:txBody>
      </p:sp>
      <p:pic>
        <p:nvPicPr>
          <p:cNvPr id="2" name="Slika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01" y="617216"/>
            <a:ext cx="7868150" cy="4930707"/>
          </a:xfrm>
          <a:prstGeom prst="rect">
            <a:avLst/>
          </a:prstGeom>
        </p:spPr>
      </p:pic>
      <p:sp>
        <p:nvSpPr>
          <p:cNvPr id="4" name="PoljeZBesedilom 3"/>
          <p:cNvSpPr txBox="1"/>
          <p:nvPr/>
        </p:nvSpPr>
        <p:spPr>
          <a:xfrm>
            <a:off x="654301" y="5547923"/>
            <a:ext cx="1800200" cy="369332"/>
          </a:xfrm>
          <a:prstGeom prst="rect">
            <a:avLst/>
          </a:prstGeom>
          <a:noFill/>
        </p:spPr>
        <p:txBody>
          <a:bodyPr wrap="square" rtlCol="0">
            <a:spAutoFit/>
          </a:bodyPr>
          <a:lstStyle/>
          <a:p>
            <a:r>
              <a:rPr lang="sl-SI" dirty="0"/>
              <a:t>Vir: Splet</a:t>
            </a:r>
          </a:p>
        </p:txBody>
      </p:sp>
    </p:spTree>
    <p:extLst>
      <p:ext uri="{BB962C8B-B14F-4D97-AF65-F5344CB8AC3E}">
        <p14:creationId xmlns:p14="http://schemas.microsoft.com/office/powerpoint/2010/main" val="2789737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0" y="0"/>
            <a:ext cx="9144000" cy="981635"/>
          </a:xfrm>
          <a:solidFill>
            <a:schemeClr val="accent5">
              <a:lumMod val="40000"/>
              <a:lumOff val="60000"/>
            </a:schemeClr>
          </a:solidFill>
        </p:spPr>
        <p:txBody>
          <a:bodyPr>
            <a:normAutofit/>
          </a:bodyPr>
          <a:lstStyle/>
          <a:p>
            <a:pPr algn="ctr"/>
            <a:r>
              <a:rPr lang="sl-SI" dirty="0"/>
              <a:t>KAJ NAS ČAKA V PRIHODNOSTI?</a:t>
            </a:r>
          </a:p>
        </p:txBody>
      </p:sp>
      <p:sp>
        <p:nvSpPr>
          <p:cNvPr id="4" name="AutoShape 2" descr="https://posta.siol.net/service/home/~/?auth=co&amp;loc=sl&amp;id=31183&amp;part=2"/>
          <p:cNvSpPr>
            <a:spLocks noChangeAspect="1" noChangeArrowheads="1"/>
          </p:cNvSpPr>
          <p:nvPr/>
        </p:nvSpPr>
        <p:spPr bwMode="auto">
          <a:xfrm>
            <a:off x="63500" y="-136525"/>
            <a:ext cx="47082075" cy="66751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5" name="AutoShape 4" descr="https://posta.siol.net/service/home/~/?auth=co&amp;loc=sl&amp;id=31183&amp;part=2"/>
          <p:cNvSpPr>
            <a:spLocks noChangeAspect="1" noChangeArrowheads="1"/>
          </p:cNvSpPr>
          <p:nvPr/>
        </p:nvSpPr>
        <p:spPr bwMode="auto">
          <a:xfrm>
            <a:off x="215900" y="15875"/>
            <a:ext cx="47082075" cy="66751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8" name="Označba mesta vsebine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899" y="981635"/>
            <a:ext cx="9232900" cy="5876365"/>
          </a:xfrm>
        </p:spPr>
      </p:pic>
      <p:sp>
        <p:nvSpPr>
          <p:cNvPr id="9" name="PoljeZBesedilom 8"/>
          <p:cNvSpPr txBox="1"/>
          <p:nvPr/>
        </p:nvSpPr>
        <p:spPr>
          <a:xfrm>
            <a:off x="6979024" y="6457890"/>
            <a:ext cx="2164976" cy="400110"/>
          </a:xfrm>
          <a:prstGeom prst="rect">
            <a:avLst/>
          </a:prstGeom>
          <a:noFill/>
        </p:spPr>
        <p:txBody>
          <a:bodyPr wrap="square" rtlCol="0">
            <a:spAutoFit/>
          </a:bodyPr>
          <a:lstStyle/>
          <a:p>
            <a:r>
              <a:rPr lang="sl-SI" sz="1000" dirty="0"/>
              <a:t>Vir: Slovenski SBC podjetnik, št.2, l.1, 2018</a:t>
            </a:r>
          </a:p>
        </p:txBody>
      </p:sp>
    </p:spTree>
    <p:extLst>
      <p:ext uri="{BB962C8B-B14F-4D97-AF65-F5344CB8AC3E}">
        <p14:creationId xmlns:p14="http://schemas.microsoft.com/office/powerpoint/2010/main" val="2088449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28650" y="365127"/>
            <a:ext cx="7886700" cy="697320"/>
          </a:xfrm>
        </p:spPr>
        <p:txBody>
          <a:bodyPr/>
          <a:lstStyle/>
          <a:p>
            <a:pPr algn="ctr"/>
            <a:r>
              <a:rPr lang="sl-SI" b="1" dirty="0">
                <a:solidFill>
                  <a:schemeClr val="accent1">
                    <a:lumMod val="50000"/>
                  </a:schemeClr>
                </a:solidFill>
              </a:rPr>
              <a:t>Človek in tehnološki razvoj</a:t>
            </a:r>
          </a:p>
        </p:txBody>
      </p:sp>
      <p:pic>
        <p:nvPicPr>
          <p:cNvPr id="4" name="Označba mesta vsebine 3"/>
          <p:cNvPicPr>
            <a:picLocks noGrp="1" noChangeAspect="1"/>
          </p:cNvPicPr>
          <p:nvPr>
            <p:ph idx="1"/>
          </p:nvPr>
        </p:nvPicPr>
        <p:blipFill>
          <a:blip r:embed="rId2"/>
          <a:stretch>
            <a:fillRect/>
          </a:stretch>
        </p:blipFill>
        <p:spPr>
          <a:xfrm>
            <a:off x="691839" y="1105136"/>
            <a:ext cx="3072524" cy="2305206"/>
          </a:xfrm>
          <a:prstGeom prst="rect">
            <a:avLst/>
          </a:prstGeom>
        </p:spPr>
      </p:pic>
      <p:sp>
        <p:nvSpPr>
          <p:cNvPr id="5" name="Pravokotnik 4"/>
          <p:cNvSpPr/>
          <p:nvPr/>
        </p:nvSpPr>
        <p:spPr>
          <a:xfrm>
            <a:off x="506729" y="3329245"/>
            <a:ext cx="3072524" cy="385042"/>
          </a:xfrm>
          <a:prstGeom prst="rect">
            <a:avLst/>
          </a:prstGeom>
        </p:spPr>
        <p:txBody>
          <a:bodyPr wrap="square">
            <a:spAutoFit/>
          </a:bodyPr>
          <a:lstStyle/>
          <a:p>
            <a:pPr>
              <a:lnSpc>
                <a:spcPct val="107000"/>
              </a:lnSpc>
              <a:spcAft>
                <a:spcPts val="800"/>
              </a:spcAft>
            </a:pPr>
            <a:r>
              <a:rPr lang="sl-SI" sz="800" dirty="0">
                <a:latin typeface="Calibri" panose="020F0502020204030204" pitchFamily="34" charset="0"/>
                <a:ea typeface="Calibri" panose="020F0502020204030204" pitchFamily="34" charset="0"/>
                <a:cs typeface="Times New Roman" panose="02020603050405020304" pitchFamily="18" charset="0"/>
              </a:rPr>
              <a:t>Vir: </a:t>
            </a:r>
            <a:r>
              <a:rPr lang="sl-SI"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https://www.google.si/search?q=panoptikon&amp;tbm=isch&amp;tbs=rimg:CTdHZtFXYa6CYYgDgPwezo-tsgIGCgIIABAA&amp;hl=sl&amp;sa=X&amp;ved=0CAIQrnZqFwoTCNDNp9b1v_ICFQAAAAAdAAAAABAI&amp;biw=930&amp;bih=481#imgrc=TYITkYUZfZ-nlM</a:t>
            </a:r>
            <a:endParaRPr lang="sl-SI" sz="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Slika 5" descr="IP kamere - varnostna kamera klasične ali sodobne oblike">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628650" y="3767466"/>
            <a:ext cx="3198903" cy="2137872"/>
          </a:xfrm>
          <a:prstGeom prst="rect">
            <a:avLst/>
          </a:prstGeom>
          <a:noFill/>
          <a:ln>
            <a:noFill/>
          </a:ln>
        </p:spPr>
      </p:pic>
      <p:sp>
        <p:nvSpPr>
          <p:cNvPr id="7" name="Pravokotnik 6"/>
          <p:cNvSpPr/>
          <p:nvPr/>
        </p:nvSpPr>
        <p:spPr>
          <a:xfrm>
            <a:off x="506729" y="5840144"/>
            <a:ext cx="4572000" cy="418000"/>
          </a:xfrm>
          <a:prstGeom prst="rect">
            <a:avLst/>
          </a:prstGeom>
        </p:spPr>
        <p:txBody>
          <a:bodyPr>
            <a:spAutoFit/>
          </a:bodyPr>
          <a:lstStyle/>
          <a:p>
            <a:pPr>
              <a:lnSpc>
                <a:spcPct val="107000"/>
              </a:lnSpc>
            </a:pPr>
            <a:r>
              <a:rPr lang="sl-SI" sz="500" dirty="0" err="1">
                <a:latin typeface="Calibri" panose="020F0502020204030204" pitchFamily="34" charset="0"/>
                <a:ea typeface="Calibri" panose="020F0502020204030204" pitchFamily="34" charset="0"/>
                <a:cs typeface="Times New Roman" panose="02020603050405020304" pitchFamily="18" charset="0"/>
              </a:rPr>
              <a:t>Vir:</a:t>
            </a:r>
            <a:r>
              <a:rPr lang="sl-SI" sz="5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a:t>
            </a:r>
            <a:r>
              <a:rPr lang="sl-SI"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www.google.si/search?q=video+nadzor&amp;tbm=isch&amp;ved=2ahUKEwjx79yl9r_yAhXQOewKHTNeC1IQ2-cCegQIABAA&amp;oq=video+nadzor&amp;gs_lcp=CgNpbWcQAzIFCAAQgAQyBQgAEIAEMgUIABCABDIFCAAQgAQyBQgAEIAEMgQIABAeMgQIABAeMgQIABAeMgQIABAeMgQIABAeOgQIABBDOggIABCABBCxAzoLCAAQgAQQsQMQgwE6CAgAELEDEIMBUKb0J1i_qihgya0oaABwAHgAgAHzAogBvxOSAQg2LjE0LjAuMZgBAKABAaoBC2d3cy13aXotaW1nsAEAwAEB&amp;sclient=img&amp;ei=W8sfYbHWB9DzsAezvK2QBQ&amp;bih=481&amp;biw=930&amp;hl=sl#imgrc=OI-l9Qv9XbrKPM</a:t>
            </a:r>
            <a:endParaRPr lang="sl-SI" sz="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Slika 7" descr="Video nadzor - Wikipedija, prosta enciklopedija">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4453798" y="1105136"/>
            <a:ext cx="3801928" cy="2244255"/>
          </a:xfrm>
          <a:prstGeom prst="rect">
            <a:avLst/>
          </a:prstGeom>
          <a:noFill/>
          <a:ln>
            <a:noFill/>
          </a:ln>
        </p:spPr>
      </p:pic>
      <p:sp>
        <p:nvSpPr>
          <p:cNvPr id="9" name="Pravokotnik 8"/>
          <p:cNvSpPr/>
          <p:nvPr/>
        </p:nvSpPr>
        <p:spPr>
          <a:xfrm>
            <a:off x="4377554" y="3362448"/>
            <a:ext cx="4572000" cy="418000"/>
          </a:xfrm>
          <a:prstGeom prst="rect">
            <a:avLst/>
          </a:prstGeom>
        </p:spPr>
        <p:txBody>
          <a:bodyPr>
            <a:spAutoFit/>
          </a:bodyPr>
          <a:lstStyle/>
          <a:p>
            <a:pPr>
              <a:lnSpc>
                <a:spcPct val="107000"/>
              </a:lnSpc>
              <a:spcAft>
                <a:spcPts val="800"/>
              </a:spcAft>
            </a:pPr>
            <a:r>
              <a:rPr lang="sl-SI" sz="500" dirty="0">
                <a:latin typeface="Calibri" panose="020F0502020204030204" pitchFamily="34" charset="0"/>
                <a:ea typeface="Calibri" panose="020F0502020204030204" pitchFamily="34" charset="0"/>
                <a:cs typeface="Times New Roman" panose="02020603050405020304" pitchFamily="18" charset="0"/>
              </a:rPr>
              <a:t>Vir: </a:t>
            </a:r>
            <a:r>
              <a:rPr lang="sl-SI"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google.si/search?q=video+nadzor&amp;tbm=isch&amp;ved=2ahUKEwjx79yl9r_yAhXQOewKHTNeC1IQ2-cCegQIABAA&amp;oq=video+nadzor&amp;gs_lcp=CgNpbWcQAzIFCAAQgAQyBQgAEIAEMgUIABCABDIFCAAQgAQyBQgAEIAEMgQIABAeMgQIABAeMgQIABAeMgQIABAeMgQIABAeOgQIABBDOggIABCABBCxAzoLCAAQgAQQsQMQgwE6CAgAELEDEIMBUKb0J1i_qihgya0oaABwAHgAgAHzAogBvxOSAQg2LjE0LjAuMZgBAKABAaoBC2d3cy13aXotaW1nsAEAwAEB&amp;sclient=img&amp;ei=W8sfYbHWB9DzsAezvK2QBQ&amp;bih=481&amp;biw=930&amp;hl=sl#imgrc=a9HxBH8LlFtwhM</a:t>
            </a:r>
            <a:endParaRPr lang="sl-SI" sz="5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Slika 9" descr="Foto Unsplash"/>
          <p:cNvPicPr/>
          <p:nvPr/>
        </p:nvPicPr>
        <p:blipFill>
          <a:blip r:embed="rId10">
            <a:extLst>
              <a:ext uri="{28A0092B-C50C-407E-A947-70E740481C1C}">
                <a14:useLocalDpi xmlns:a14="http://schemas.microsoft.com/office/drawing/2010/main" val="0"/>
              </a:ext>
            </a:extLst>
          </a:blip>
          <a:srcRect/>
          <a:stretch>
            <a:fillRect/>
          </a:stretch>
        </p:blipFill>
        <p:spPr bwMode="auto">
          <a:xfrm>
            <a:off x="4486773" y="3732730"/>
            <a:ext cx="3735977" cy="2137873"/>
          </a:xfrm>
          <a:prstGeom prst="rect">
            <a:avLst/>
          </a:prstGeom>
          <a:noFill/>
          <a:ln>
            <a:noFill/>
          </a:ln>
        </p:spPr>
      </p:pic>
      <p:sp>
        <p:nvSpPr>
          <p:cNvPr id="3" name="Pravokotnik 2"/>
          <p:cNvSpPr/>
          <p:nvPr/>
        </p:nvSpPr>
        <p:spPr>
          <a:xfrm>
            <a:off x="5752011" y="5878135"/>
            <a:ext cx="4572000" cy="171009"/>
          </a:xfrm>
          <a:prstGeom prst="rect">
            <a:avLst/>
          </a:prstGeom>
        </p:spPr>
        <p:txBody>
          <a:bodyPr>
            <a:spAutoFit/>
          </a:bodyPr>
          <a:lstStyle/>
          <a:p>
            <a:pPr>
              <a:lnSpc>
                <a:spcPct val="107000"/>
              </a:lnSpc>
              <a:spcAft>
                <a:spcPts val="800"/>
              </a:spcAft>
            </a:pPr>
            <a:r>
              <a:rPr lang="sl-SI" sz="500" dirty="0">
                <a:latin typeface="Calibri" panose="020F0502020204030204" pitchFamily="34" charset="0"/>
                <a:ea typeface="Calibri" panose="020F0502020204030204" pitchFamily="34" charset="0"/>
                <a:cs typeface="Times New Roman" panose="02020603050405020304" pitchFamily="18" charset="0"/>
              </a:rPr>
              <a:t>Vir: </a:t>
            </a:r>
            <a:r>
              <a:rPr lang="sl-SI" sz="5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1"/>
              </a:rPr>
              <a:t>https://svetkapitala.delo.si/ikonomija/druzba-4-0-ali-5-0-v-srediscu-industrija-ali-clovek/</a:t>
            </a:r>
            <a:endParaRPr lang="sl-SI" sz="5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0425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628650" y="1825625"/>
            <a:ext cx="7886700" cy="3902315"/>
          </a:xfrm>
        </p:spPr>
        <p:txBody>
          <a:bodyPr/>
          <a:lstStyle/>
          <a:p>
            <a:pPr marL="0" indent="0">
              <a:buNone/>
            </a:pPr>
            <a:r>
              <a:rPr lang="sl-SI" dirty="0"/>
              <a:t> </a:t>
            </a:r>
          </a:p>
        </p:txBody>
      </p:sp>
      <p:sp>
        <p:nvSpPr>
          <p:cNvPr id="4" name="Pravokotnik 3"/>
          <p:cNvSpPr/>
          <p:nvPr/>
        </p:nvSpPr>
        <p:spPr>
          <a:xfrm>
            <a:off x="918063" y="2787134"/>
            <a:ext cx="242374" cy="369332"/>
          </a:xfrm>
          <a:prstGeom prst="rect">
            <a:avLst/>
          </a:prstGeom>
        </p:spPr>
        <p:txBody>
          <a:bodyPr wrap="none">
            <a:spAutoFit/>
          </a:bodyPr>
          <a:lstStyle/>
          <a:p>
            <a:r>
              <a:rPr lang="sl-SI" dirty="0">
                <a:solidFill>
                  <a:srgbClr val="545454"/>
                </a:solidFill>
              </a:rPr>
              <a:t>.</a:t>
            </a:r>
            <a:endParaRPr lang="sl-SI" dirty="0"/>
          </a:p>
        </p:txBody>
      </p:sp>
      <p:pic>
        <p:nvPicPr>
          <p:cNvPr id="5" name="Slika 4"/>
          <p:cNvPicPr>
            <a:picLocks noChangeAspect="1"/>
          </p:cNvPicPr>
          <p:nvPr/>
        </p:nvPicPr>
        <p:blipFill>
          <a:blip r:embed="rId2"/>
          <a:stretch>
            <a:fillRect/>
          </a:stretch>
        </p:blipFill>
        <p:spPr>
          <a:xfrm>
            <a:off x="701995" y="334736"/>
            <a:ext cx="6604368" cy="5842226"/>
          </a:xfrm>
          <a:prstGeom prst="rect">
            <a:avLst/>
          </a:prstGeom>
        </p:spPr>
      </p:pic>
      <p:sp>
        <p:nvSpPr>
          <p:cNvPr id="6" name="PoljeZBesedilom 5"/>
          <p:cNvSpPr txBox="1"/>
          <p:nvPr/>
        </p:nvSpPr>
        <p:spPr>
          <a:xfrm>
            <a:off x="4114800" y="767359"/>
            <a:ext cx="3487621" cy="923330"/>
          </a:xfrm>
          <a:prstGeom prst="rect">
            <a:avLst/>
          </a:prstGeom>
          <a:noFill/>
        </p:spPr>
        <p:txBody>
          <a:bodyPr wrap="none" rtlCol="0">
            <a:spAutoFit/>
          </a:bodyPr>
          <a:lstStyle/>
          <a:p>
            <a:r>
              <a:rPr lang="sl-SI" dirty="0"/>
              <a:t>Število uporabnikov pametnega </a:t>
            </a:r>
          </a:p>
          <a:p>
            <a:r>
              <a:rPr lang="sl-SI" dirty="0"/>
              <a:t>telefona v RS v letu 2017: 1.125328</a:t>
            </a:r>
          </a:p>
          <a:p>
            <a:r>
              <a:rPr lang="sl-SI" dirty="0"/>
              <a:t>Vir: SURS</a:t>
            </a:r>
          </a:p>
        </p:txBody>
      </p:sp>
      <p:sp>
        <p:nvSpPr>
          <p:cNvPr id="7" name="Pravokotnik 6"/>
          <p:cNvSpPr/>
          <p:nvPr/>
        </p:nvSpPr>
        <p:spPr>
          <a:xfrm>
            <a:off x="4091379" y="1918920"/>
            <a:ext cx="4572000" cy="1200329"/>
          </a:xfrm>
          <a:prstGeom prst="rect">
            <a:avLst/>
          </a:prstGeom>
        </p:spPr>
        <p:txBody>
          <a:bodyPr>
            <a:spAutoFit/>
          </a:bodyPr>
          <a:lstStyle/>
          <a:p>
            <a:r>
              <a:rPr lang="sl-SI" dirty="0"/>
              <a:t>Prvi pametni telefon je podjetje IBM predstavilo leta 1992, kupcem pa je bil na voljo od leta 1993.  </a:t>
            </a:r>
          </a:p>
          <a:p>
            <a:endParaRPr lang="sl-SI" dirty="0"/>
          </a:p>
        </p:txBody>
      </p:sp>
      <p:pic>
        <p:nvPicPr>
          <p:cNvPr id="8" name="Slika 7"/>
          <p:cNvPicPr/>
          <p:nvPr/>
        </p:nvPicPr>
        <p:blipFill rotWithShape="1">
          <a:blip r:embed="rId3"/>
          <a:srcRect l="19822" t="48661" r="44784" b="21850"/>
          <a:stretch/>
        </p:blipFill>
        <p:spPr bwMode="auto">
          <a:xfrm>
            <a:off x="4241074" y="3254185"/>
            <a:ext cx="4878770" cy="25670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0842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4" name="Pravokotnik 3"/>
          <p:cNvSpPr/>
          <p:nvPr/>
        </p:nvSpPr>
        <p:spPr>
          <a:xfrm>
            <a:off x="628651" y="2146085"/>
            <a:ext cx="8010252" cy="2071977"/>
          </a:xfrm>
          <a:prstGeom prst="rect">
            <a:avLst/>
          </a:prstGeom>
        </p:spPr>
        <p:txBody>
          <a:bodyPr wrap="square">
            <a:spAutoFit/>
          </a:bodyPr>
          <a:lstStyle/>
          <a:p>
            <a:pPr>
              <a:lnSpc>
                <a:spcPct val="107000"/>
              </a:lnSpc>
              <a:spcAft>
                <a:spcPts val="800"/>
              </a:spcAft>
            </a:pPr>
            <a:r>
              <a:rPr lang="sl-SI" sz="24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Z ustvarjanjem neprekinjeno privlačnih motenj, ki ugrabljajo pozornost – in digitalno razvedrilo ni za otroka nič drugega kot takšna stalna fascinacija -, vzgajamo zelo močno populacijo otrok z </a:t>
            </a:r>
            <a:r>
              <a:rPr lang="sl-SI" sz="2400" b="1" dirty="0" err="1">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okoljsko</a:t>
            </a:r>
            <a:r>
              <a:rPr lang="sl-SI" sz="24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pogojenimi motnjami pozornosti.</a:t>
            </a:r>
          </a:p>
          <a:p>
            <a:pPr>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					Edward </a:t>
            </a:r>
            <a:r>
              <a:rPr lang="sl-SI" dirty="0" err="1">
                <a:latin typeface="Calibri" panose="020F0502020204030204" pitchFamily="34" charset="0"/>
                <a:ea typeface="Calibri" panose="020F0502020204030204" pitchFamily="34" charset="0"/>
                <a:cs typeface="Times New Roman" panose="02020603050405020304" pitchFamily="18" charset="0"/>
              </a:rPr>
              <a:t>Hallowell</a:t>
            </a:r>
            <a:r>
              <a:rPr lang="sl-SI" dirty="0">
                <a:latin typeface="Calibri" panose="020F0502020204030204" pitchFamily="34" charset="0"/>
                <a:ea typeface="Calibri" panose="020F0502020204030204" pitchFamily="34" charset="0"/>
                <a:cs typeface="Times New Roman" panose="02020603050405020304" pitchFamily="18" charset="0"/>
              </a:rPr>
              <a:t> v </a:t>
            </a:r>
            <a:r>
              <a:rPr lang="sl-SI" dirty="0" err="1">
                <a:latin typeface="Calibri" panose="020F0502020204030204" pitchFamily="34" charset="0"/>
                <a:ea typeface="Calibri" panose="020F0502020204030204" pitchFamily="34" charset="0"/>
                <a:cs typeface="Times New Roman" panose="02020603050405020304" pitchFamily="18" charset="0"/>
              </a:rPr>
              <a:t>v</a:t>
            </a:r>
            <a:r>
              <a:rPr lang="sl-SI" dirty="0">
                <a:latin typeface="Calibri" panose="020F0502020204030204" pitchFamily="34" charset="0"/>
                <a:ea typeface="Calibri" panose="020F0502020204030204" pitchFamily="34" charset="0"/>
                <a:cs typeface="Times New Roman" panose="02020603050405020304" pitchFamily="18" charset="0"/>
              </a:rPr>
              <a:t> Wolf </a:t>
            </a:r>
            <a:r>
              <a:rPr lang="sl-SI" dirty="0" err="1">
                <a:latin typeface="Calibri" panose="020F0502020204030204" pitchFamily="34" charset="0"/>
                <a:ea typeface="Calibri" panose="020F0502020204030204" pitchFamily="34" charset="0"/>
                <a:cs typeface="Times New Roman" panose="02020603050405020304" pitchFamily="18" charset="0"/>
              </a:rPr>
              <a:t>Maryanne</a:t>
            </a:r>
            <a:r>
              <a:rPr lang="sl-SI" dirty="0">
                <a:latin typeface="Calibri" panose="020F0502020204030204" pitchFamily="34" charset="0"/>
                <a:ea typeface="Calibri" panose="020F0502020204030204" pitchFamily="34" charset="0"/>
                <a:cs typeface="Times New Roman" panose="02020603050405020304" pitchFamily="18" charset="0"/>
              </a:rPr>
              <a:t>, str. 105, 2020</a:t>
            </a:r>
          </a:p>
        </p:txBody>
      </p:sp>
    </p:spTree>
    <p:extLst>
      <p:ext uri="{BB962C8B-B14F-4D97-AF65-F5344CB8AC3E}">
        <p14:creationId xmlns:p14="http://schemas.microsoft.com/office/powerpoint/2010/main" val="1476189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4" name="Pravokotnik 3"/>
          <p:cNvSpPr/>
          <p:nvPr/>
        </p:nvSpPr>
        <p:spPr>
          <a:xfrm>
            <a:off x="628650" y="1997903"/>
            <a:ext cx="7886700" cy="2862322"/>
          </a:xfrm>
          <a:prstGeom prst="rect">
            <a:avLst/>
          </a:prstGeom>
        </p:spPr>
        <p:txBody>
          <a:bodyPr wrap="square">
            <a:spAutoFit/>
          </a:bodyPr>
          <a:lstStyle/>
          <a:p>
            <a:pPr>
              <a:lnSpc>
                <a:spcPct val="107000"/>
              </a:lnSpc>
              <a:spcAft>
                <a:spcPts val="800"/>
              </a:spcAft>
            </a:pPr>
            <a:r>
              <a:rPr lang="sl-SI" sz="2400" b="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Predstavljajte si, da se bodo ljudje v prihodnosti tako popolnoma navadili na uporabo zunanjih virov za pridobivanje vseh vrst mogočih informacij, da se sami ne bodo naučili popolnoma ničesar več, kaj šele da bi bili zmožni karkoli povezovati, da bi razbrali kak pomen ali sploh še kaj razumeli.</a:t>
            </a:r>
          </a:p>
          <a:p>
            <a:pPr>
              <a:lnSpc>
                <a:spcPct val="107000"/>
              </a:lnSpc>
              <a:spcAft>
                <a:spcPts val="800"/>
              </a:spcAft>
            </a:pPr>
            <a:r>
              <a:rPr lang="sl-SI" dirty="0">
                <a:latin typeface="Calibri" panose="020F0502020204030204" pitchFamily="34" charset="0"/>
                <a:ea typeface="Calibri" panose="020F0502020204030204" pitchFamily="34" charset="0"/>
                <a:cs typeface="Times New Roman" panose="02020603050405020304" pitchFamily="18" charset="0"/>
              </a:rPr>
              <a:t>						Susan </a:t>
            </a:r>
            <a:r>
              <a:rPr lang="sl-SI" dirty="0" err="1">
                <a:latin typeface="Calibri" panose="020F0502020204030204" pitchFamily="34" charset="0"/>
                <a:ea typeface="Calibri" panose="020F0502020204030204" pitchFamily="34" charset="0"/>
                <a:cs typeface="Times New Roman" panose="02020603050405020304" pitchFamily="18" charset="0"/>
              </a:rPr>
              <a:t>Greenfield</a:t>
            </a:r>
            <a:r>
              <a:rPr lang="sl-SI" dirty="0">
                <a:latin typeface="Calibri" panose="020F0502020204030204" pitchFamily="34" charset="0"/>
                <a:ea typeface="Calibri" panose="020F0502020204030204" pitchFamily="34" charset="0"/>
                <a:cs typeface="Times New Roman" panose="02020603050405020304" pitchFamily="18" charset="0"/>
              </a:rPr>
              <a:t> v Wolf </a:t>
            </a:r>
            <a:r>
              <a:rPr lang="sl-SI" dirty="0" err="1">
                <a:latin typeface="Calibri" panose="020F0502020204030204" pitchFamily="34" charset="0"/>
                <a:ea typeface="Calibri" panose="020F0502020204030204" pitchFamily="34" charset="0"/>
                <a:cs typeface="Times New Roman" panose="02020603050405020304" pitchFamily="18" charset="0"/>
              </a:rPr>
              <a:t>Maryanne</a:t>
            </a:r>
            <a:r>
              <a:rPr lang="sl-SI" dirty="0">
                <a:latin typeface="Calibri" panose="020F0502020204030204" pitchFamily="34" charset="0"/>
                <a:ea typeface="Calibri" panose="020F0502020204030204" pitchFamily="34" charset="0"/>
                <a:cs typeface="Times New Roman" panose="02020603050405020304" pitchFamily="18" charset="0"/>
              </a:rPr>
              <a:t>, str. 115, 2020</a:t>
            </a:r>
          </a:p>
        </p:txBody>
      </p:sp>
    </p:spTree>
    <p:extLst>
      <p:ext uri="{BB962C8B-B14F-4D97-AF65-F5344CB8AC3E}">
        <p14:creationId xmlns:p14="http://schemas.microsoft.com/office/powerpoint/2010/main" val="1218962985"/>
      </p:ext>
    </p:extLst>
  </p:cSld>
  <p:clrMapOvr>
    <a:masterClrMapping/>
  </p:clrMapOvr>
</p:sld>
</file>

<file path=ppt/theme/theme1.xml><?xml version="1.0" encoding="utf-8"?>
<a:theme xmlns:a="http://schemas.openxmlformats.org/drawingml/2006/main" name="Officeova tema">
  <a:themeElements>
    <a:clrScheme name="Officeova 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ova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1348</TotalTime>
  <Words>1877</Words>
  <Application>Microsoft Office PowerPoint</Application>
  <PresentationFormat>Diaprojekcija na zaslonu (4:3)</PresentationFormat>
  <Paragraphs>140</Paragraphs>
  <Slides>22</Slides>
  <Notes>5</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22</vt:i4>
      </vt:variant>
    </vt:vector>
  </HeadingPairs>
  <TitlesOfParts>
    <vt:vector size="30" baseType="lpstr">
      <vt:lpstr>Arial</vt:lpstr>
      <vt:lpstr>Arial CE</vt:lpstr>
      <vt:lpstr>Calibri</vt:lpstr>
      <vt:lpstr>Calibri Light</vt:lpstr>
      <vt:lpstr>Candara</vt:lpstr>
      <vt:lpstr>Courier New</vt:lpstr>
      <vt:lpstr>Times New Roman</vt:lpstr>
      <vt:lpstr>Officeova tema</vt:lpstr>
      <vt:lpstr>ZAKAJ IN KAKO SPREMINJATI VZGOJNO-IZOBRAŽEVALNI SISTEM V SLOVENIJI</vt:lpstr>
      <vt:lpstr>PowerPointova predstavitev</vt:lpstr>
      <vt:lpstr>Vzgoja in izobraževanje v številkah v RS (Vir: SURS)</vt:lpstr>
      <vt:lpstr>PowerPointova predstavitev</vt:lpstr>
      <vt:lpstr>KAJ NAS ČAKA V PRIHODNOSTI?</vt:lpstr>
      <vt:lpstr>Človek in tehnološki razvoj</vt:lpstr>
      <vt:lpstr>PowerPointova predstavitev</vt:lpstr>
      <vt:lpstr>PowerPointova predstavitev</vt:lpstr>
      <vt:lpstr>PowerPointova predstavitev</vt:lpstr>
      <vt:lpstr>MOČ PEDAGOŠKEGA VODENJA</vt:lpstr>
      <vt:lpstr>  Delovne navade - od odraslih je odvisno, ali se bodo otroci učili:  </vt:lpstr>
      <vt:lpstr>POMEN VREDNOT</vt:lpstr>
      <vt:lpstr>Vrtec in šola ter šolski sistem v sodobni družbi – izhodišča za vrtec in šolo</vt:lpstr>
      <vt:lpstr>PowerPointova predstavitev</vt:lpstr>
      <vt:lpstr> POMEMBNI DEJAVNIKI PRI IZBIRI ŠOLE/VRTCA </vt:lpstr>
      <vt:lpstr>PRIČAKOVANI UČINKI NA RAVNI ŠOLE</vt:lpstr>
      <vt:lpstr> Participativna vloga učitelja pri uresničevanju spodbudnega učnega okolja za vse šolajoče  </vt:lpstr>
      <vt:lpstr>Učitelj/vzgojitelj 21.stoletja –inkluzivni učitelj/vzgojitelj</vt:lpstr>
      <vt:lpstr> ALI RAZUMEM? ALI ZNAM? </vt:lpstr>
      <vt:lpstr>SPREMENJENI PEDAGOŠKI PRISTOPI</vt:lpstr>
      <vt:lpstr>PowerPointova predstavitev</vt:lpstr>
      <vt:lpstr>PowerPointova predstavitev</vt:lpstr>
    </vt:vector>
  </TitlesOfParts>
  <Company>Zavod RS za šolstvo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Arial 26 pt, bold</dc:title>
  <dc:creator>Zvonka Kos</dc:creator>
  <cp:lastModifiedBy>Tina Plevnik</cp:lastModifiedBy>
  <cp:revision>63</cp:revision>
  <dcterms:created xsi:type="dcterms:W3CDTF">2017-08-16T10:43:35Z</dcterms:created>
  <dcterms:modified xsi:type="dcterms:W3CDTF">2021-08-22T12:00:20Z</dcterms:modified>
</cp:coreProperties>
</file>