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22. 08. 2021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Šolsko leto 2021/22 v Republiki Sloveniji v razmerah, povezanih s covidom-19</a:t>
            </a: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 fontScale="92500" lnSpcReduction="20000"/>
          </a:bodyPr>
          <a:lstStyle/>
          <a:p>
            <a:r>
              <a:rPr lang="sl-SI" sz="1800" dirty="0">
                <a:solidFill>
                  <a:srgbClr val="0070C0"/>
                </a:solidFill>
              </a:rPr>
              <a:t>Dr. Vinko Logaj, direktor</a:t>
            </a:r>
          </a:p>
          <a:p>
            <a:r>
              <a:rPr lang="sl-SI" sz="1800" dirty="0">
                <a:solidFill>
                  <a:srgbClr val="0070C0"/>
                </a:solidFill>
              </a:rPr>
              <a:t>                              Dr. Stanka Preskar, namestnica direktorja</a:t>
            </a:r>
          </a:p>
          <a:p>
            <a:r>
              <a:rPr lang="sl-SI" sz="1800" dirty="0">
                <a:solidFill>
                  <a:srgbClr val="0070C0"/>
                </a:solidFill>
              </a:rPr>
              <a:t>Zavod RS za šolstvo</a:t>
            </a: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119063"/>
            <a:ext cx="7886700" cy="71913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MODELI IN PRIPOROČILA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3400" y="936624"/>
            <a:ext cx="7886700" cy="4918075"/>
          </a:xfrm>
        </p:spPr>
        <p:txBody>
          <a:bodyPr>
            <a:normAutofit fontScale="92500"/>
          </a:bodyPr>
          <a:lstStyle/>
          <a:p>
            <a:r>
              <a:rPr lang="sl-SI" dirty="0"/>
              <a:t>Preverjanje in ocenjevanje znanja: kako, kdaj, kaj?</a:t>
            </a:r>
          </a:p>
          <a:p>
            <a:pPr marL="0" indent="0">
              <a:buNone/>
            </a:pPr>
            <a:r>
              <a:rPr lang="sl-SI" dirty="0"/>
              <a:t>(digitalizacija UN, predlagane vsebine, gradiva v SU)</a:t>
            </a:r>
          </a:p>
          <a:p>
            <a:pPr lvl="0"/>
            <a:r>
              <a:rPr lang="sl-SI" dirty="0"/>
              <a:t>Kaj obravnavamo, kaj preverjamo in kaj, ter kako ocenjujemo?</a:t>
            </a:r>
            <a:r>
              <a:rPr lang="sl-SI" dirty="0">
                <a:solidFill>
                  <a:prstClr val="black"/>
                </a:solidFill>
              </a:rPr>
              <a:t> </a:t>
            </a:r>
          </a:p>
          <a:p>
            <a:r>
              <a:rPr lang="sl-SI" dirty="0">
                <a:solidFill>
                  <a:prstClr val="black"/>
                </a:solidFill>
              </a:rPr>
              <a:t>Ocenjevanje: objektivnost, pravičnost, ustreznost …? </a:t>
            </a:r>
          </a:p>
          <a:p>
            <a:r>
              <a:rPr lang="sl-SI" dirty="0"/>
              <a:t>Varno in spodbudno učno okolje.</a:t>
            </a:r>
          </a:p>
          <a:p>
            <a:pPr lvl="0"/>
            <a:r>
              <a:rPr lang="sl-SI" dirty="0">
                <a:solidFill>
                  <a:prstClr val="black"/>
                </a:solidFill>
              </a:rPr>
              <a:t>Analiza usvojenega znanja </a:t>
            </a:r>
            <a:r>
              <a:rPr lang="sl-SI" b="1" dirty="0"/>
              <a:t>– </a:t>
            </a:r>
            <a:r>
              <a:rPr lang="sl-SI" dirty="0">
                <a:solidFill>
                  <a:prstClr val="black"/>
                </a:solidFill>
              </a:rPr>
              <a:t>načrtovanje odprave primanjkljajev.</a:t>
            </a:r>
          </a:p>
          <a:p>
            <a:pPr lvl="0"/>
            <a:r>
              <a:rPr lang="sl-SI" dirty="0">
                <a:solidFill>
                  <a:prstClr val="black"/>
                </a:solidFill>
              </a:rPr>
              <a:t>Opredelitev potreb usposabljanja strokovnih delavcev in izdelava načrta potreb po digitalni tehnologiji.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76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8150" y="101600"/>
            <a:ext cx="7886700" cy="12192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+mn-lt"/>
              </a:rPr>
              <a:t>Zakaj torej modeli in priporočila?</a:t>
            </a:r>
            <a:endParaRPr lang="sl-SI" sz="2800" dirty="0">
              <a:latin typeface="+mn-lt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33400" y="2679700"/>
            <a:ext cx="797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Hitrost  in učinkovitost reševanja problema je odvisna od stopnje zaupanja med sodelujočimi.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869950" y="4419600"/>
            <a:ext cx="827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Uspešen začetek šolskega leta 2021/2022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33400" y="1442818"/>
            <a:ext cx="764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Vsak problem ima več rešitev, poti do rešitev so različne.</a:t>
            </a:r>
          </a:p>
        </p:txBody>
      </p:sp>
    </p:spTree>
    <p:extLst>
      <p:ext uri="{BB962C8B-B14F-4D97-AF65-F5344CB8AC3E}">
        <p14:creationId xmlns:p14="http://schemas.microsoft.com/office/powerpoint/2010/main" val="16345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22738" t="11535" r="44336" b="4792"/>
          <a:stretch/>
        </p:blipFill>
        <p:spPr bwMode="auto">
          <a:xfrm>
            <a:off x="1863635" y="78378"/>
            <a:ext cx="4744610" cy="6052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098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2011" t="22452" r="33950" b="13606"/>
          <a:stretch/>
        </p:blipFill>
        <p:spPr bwMode="auto">
          <a:xfrm>
            <a:off x="627017" y="0"/>
            <a:ext cx="7483771" cy="6176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2633" t="15884" r="33875" b="47034"/>
          <a:stretch/>
        </p:blipFill>
        <p:spPr bwMode="auto">
          <a:xfrm>
            <a:off x="0" y="844731"/>
            <a:ext cx="9144000" cy="4694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65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/>
          <a:srcRect l="13120" t="50547" r="33924" b="13006"/>
          <a:stretch/>
        </p:blipFill>
        <p:spPr bwMode="auto">
          <a:xfrm>
            <a:off x="69669" y="844731"/>
            <a:ext cx="9074331" cy="5059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05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/>
          <a:srcRect l="12566" t="14600" r="35103" b="13611"/>
          <a:stretch/>
        </p:blipFill>
        <p:spPr bwMode="auto">
          <a:xfrm>
            <a:off x="870857" y="95794"/>
            <a:ext cx="7228113" cy="6209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566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7"/>
            <a:ext cx="8235950" cy="1325563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MODELI IN PRIPOROČILA – PRIČAKOVANJA?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4675" y="1241425"/>
            <a:ext cx="8274050" cy="4351338"/>
          </a:xfrm>
        </p:spPr>
        <p:txBody>
          <a:bodyPr>
            <a:normAutofit/>
          </a:bodyPr>
          <a:lstStyle/>
          <a:p>
            <a:r>
              <a:rPr lang="sl-SI" b="1" dirty="0"/>
              <a:t>Cona varnosti – kaos – umirjanje –</a:t>
            </a:r>
          </a:p>
          <a:p>
            <a:pPr marL="0" indent="0">
              <a:buNone/>
            </a:pPr>
            <a:r>
              <a:rPr lang="sl-SI" b="1" dirty="0"/>
              <a:t>   sprejemanje/nove okoliščine</a:t>
            </a:r>
            <a:r>
              <a:rPr lang="sl-SI" dirty="0"/>
              <a:t>!</a:t>
            </a:r>
          </a:p>
          <a:p>
            <a:endParaRPr lang="sl-SI" dirty="0"/>
          </a:p>
          <a:p>
            <a:r>
              <a:rPr lang="sl-SI" dirty="0"/>
              <a:t>Model –</a:t>
            </a:r>
            <a:r>
              <a:rPr lang="sl-SI" b="1" dirty="0"/>
              <a:t> </a:t>
            </a:r>
            <a:r>
              <a:rPr lang="sl-SI" dirty="0"/>
              <a:t>okvir ravnanja.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Priporočilo</a:t>
            </a:r>
            <a:r>
              <a:rPr lang="sl-SI" b="1" dirty="0"/>
              <a:t> </a:t>
            </a:r>
            <a:r>
              <a:rPr lang="sl-SI" dirty="0"/>
              <a:t>–</a:t>
            </a:r>
            <a:r>
              <a:rPr lang="sl-SI" b="1" dirty="0"/>
              <a:t> </a:t>
            </a:r>
            <a:r>
              <a:rPr lang="sl-SI" dirty="0"/>
              <a:t>priporočeno ravnanje, ki omogoča prilagajanje v okviru možnega.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6" name="AutoShape 6" descr="KEMIJA 8 - SLIKOVNI MATERIJAL 2009./13. Zasićeni ugljikovodici ili  alkani/13.1 Model molekule meta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pravljica-o-koronavirusu » Vrtec Domž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254125"/>
            <a:ext cx="1574800" cy="8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68528"/>
            <a:ext cx="7886700" cy="676274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POUK V ŠOLI-POUK NA DALJAVO?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2386"/>
              </p:ext>
            </p:extLst>
          </p:nvPr>
        </p:nvGraphicFramePr>
        <p:xfrm>
          <a:off x="419100" y="845820"/>
          <a:ext cx="7747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0">
                  <a:extLst>
                    <a:ext uri="{9D8B030D-6E8A-4147-A177-3AD203B41FA5}">
                      <a16:colId xmlns:a16="http://schemas.microsoft.com/office/drawing/2014/main" val="3286958907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>
                          <a:solidFill>
                            <a:schemeClr val="bg1"/>
                          </a:solidFill>
                        </a:rPr>
                        <a:t>Podobnosti in razlike med vzgojno-izobraževalnimi zavodi?</a:t>
                      </a:r>
                    </a:p>
                    <a:p>
                      <a:endParaRPr lang="sl-SI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8942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03845"/>
              </p:ext>
            </p:extLst>
          </p:nvPr>
        </p:nvGraphicFramePr>
        <p:xfrm>
          <a:off x="419100" y="1668780"/>
          <a:ext cx="7747000" cy="486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00">
                  <a:extLst>
                    <a:ext uri="{9D8B030D-6E8A-4147-A177-3AD203B41FA5}">
                      <a16:colId xmlns:a16="http://schemas.microsoft.com/office/drawing/2014/main" val="1090544215"/>
                    </a:ext>
                  </a:extLst>
                </a:gridCol>
                <a:gridCol w="3873500">
                  <a:extLst>
                    <a:ext uri="{9D8B030D-6E8A-4147-A177-3AD203B41FA5}">
                      <a16:colId xmlns:a16="http://schemas.microsoft.com/office/drawing/2014/main" val="3343341631"/>
                    </a:ext>
                  </a:extLst>
                </a:gridCol>
              </a:tblGrid>
              <a:tr h="681635">
                <a:tc>
                  <a:txBody>
                    <a:bodyPr/>
                    <a:lstStyle/>
                    <a:p>
                      <a:r>
                        <a:rPr lang="sl-SI" sz="2400" dirty="0"/>
                        <a:t>Podobnosti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Razlike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62875"/>
                  </a:ext>
                </a:extLst>
              </a:tr>
              <a:tr h="681635">
                <a:tc>
                  <a:txBody>
                    <a:bodyPr/>
                    <a:lstStyle/>
                    <a:p>
                      <a:r>
                        <a:rPr lang="sl-SI" sz="2400" dirty="0"/>
                        <a:t>Strokovna usposobljenost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Razumevanje položaja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94171"/>
                  </a:ext>
                </a:extLst>
              </a:tr>
              <a:tr h="681635">
                <a:tc>
                  <a:txBody>
                    <a:bodyPr/>
                    <a:lstStyle/>
                    <a:p>
                      <a:r>
                        <a:rPr lang="sl-SI" sz="2400" dirty="0"/>
                        <a:t>UN, KZ, NPZ, matura, zaključni izpit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Programi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80709"/>
                  </a:ext>
                </a:extLst>
              </a:tr>
              <a:tr h="1176523">
                <a:tc>
                  <a:txBody>
                    <a:bodyPr/>
                    <a:lstStyle/>
                    <a:p>
                      <a:r>
                        <a:rPr lang="sl-SI" sz="2400" dirty="0"/>
                        <a:t>UPP, DSP,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Kompetence za pouk</a:t>
                      </a:r>
                      <a:r>
                        <a:rPr lang="sl-SI" sz="2400" baseline="0" dirty="0"/>
                        <a:t> na daljavo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07708"/>
                  </a:ext>
                </a:extLst>
              </a:tr>
              <a:tr h="681635">
                <a:tc>
                  <a:txBody>
                    <a:bodyPr/>
                    <a:lstStyle/>
                    <a:p>
                      <a:r>
                        <a:rPr lang="sl-SI" sz="2400" dirty="0"/>
                        <a:t>Skupine otrok, učencev, dijakov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Oprema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76928"/>
                  </a:ext>
                </a:extLst>
              </a:tr>
              <a:tr h="681635">
                <a:tc>
                  <a:txBody>
                    <a:bodyPr/>
                    <a:lstStyle/>
                    <a:p>
                      <a:r>
                        <a:rPr lang="sl-SI" sz="2400" dirty="0"/>
                        <a:t>Zakonodaja, pravila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Organizacija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96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4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7074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MODELI IN PRIPOROČILA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0350" y="1092201"/>
            <a:ext cx="8623300" cy="4562475"/>
          </a:xfrm>
        </p:spPr>
        <p:txBody>
          <a:bodyPr>
            <a:normAutofit/>
          </a:bodyPr>
          <a:lstStyle/>
          <a:p>
            <a:r>
              <a:rPr lang="sl-SI" dirty="0"/>
              <a:t>Spremenjena vloga ravnatelja, vzgojitelja, učitelja, svetovalne službe, strokovnih organov šole (razrednik, strokovni aktivi, programski učiteljski zbor, oddelčni učiteljski zbor …) – protokoli ravnanja.</a:t>
            </a:r>
          </a:p>
          <a:p>
            <a:pPr lvl="0"/>
            <a:r>
              <a:rPr lang="sl-SI" sz="2600" dirty="0">
                <a:solidFill>
                  <a:prstClr val="black"/>
                </a:solidFill>
              </a:rPr>
              <a:t>Sprememba urnika, strnjene ure, obremenjenost učiteljev, učencev, praktična usposabljanja dijakov, uvajanje otrok v vrtec …</a:t>
            </a:r>
          </a:p>
          <a:p>
            <a:pPr lvl="0"/>
            <a:r>
              <a:rPr lang="sl-SI" sz="2600" dirty="0">
                <a:solidFill>
                  <a:prstClr val="black"/>
                </a:solidFill>
              </a:rPr>
              <a:t>Drugačne oblike in metode dela. Tehten premislek o obravnavi vsebin pri pouku na daljavo.</a:t>
            </a:r>
          </a:p>
          <a:p>
            <a:pPr lvl="0"/>
            <a:r>
              <a:rPr lang="sl-SI" sz="2600" dirty="0">
                <a:solidFill>
                  <a:prstClr val="black"/>
                </a:solidFill>
              </a:rPr>
              <a:t>Drugačna komunikacija med učenci, učitelji, ravnateljem in starši. Priložnost?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00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311</Words>
  <Application>Microsoft Office PowerPoint</Application>
  <PresentationFormat>Diaprojekcija na zaslonu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Šolsko leto 2021/22 v Republiki Sloveniji v razmerah, povezanih s covidom-19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MODELI IN PRIPOROČILA – PRIČAKOVANJA?</vt:lpstr>
      <vt:lpstr>POUK V ŠOLI-POUK NA DALJAVO?</vt:lpstr>
      <vt:lpstr>MODELI IN PRIPOROČILA</vt:lpstr>
      <vt:lpstr>MODELI IN PRIPOROČILA</vt:lpstr>
      <vt:lpstr>Zakaj torej modeli in priporočila?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Tina Plevnik</cp:lastModifiedBy>
  <cp:revision>41</cp:revision>
  <dcterms:created xsi:type="dcterms:W3CDTF">2017-08-16T10:43:35Z</dcterms:created>
  <dcterms:modified xsi:type="dcterms:W3CDTF">2021-08-22T18:34:57Z</dcterms:modified>
</cp:coreProperties>
</file>