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429" r:id="rId3"/>
    <p:sldId id="405" r:id="rId4"/>
    <p:sldId id="380" r:id="rId5"/>
    <p:sldId id="341" r:id="rId6"/>
    <p:sldId id="414" r:id="rId7"/>
    <p:sldId id="415" r:id="rId8"/>
    <p:sldId id="416" r:id="rId9"/>
    <p:sldId id="433" r:id="rId10"/>
    <p:sldId id="434" r:id="rId11"/>
    <p:sldId id="419" r:id="rId12"/>
    <p:sldId id="378" r:id="rId13"/>
    <p:sldId id="425" r:id="rId14"/>
    <p:sldId id="427" r:id="rId15"/>
    <p:sldId id="435" r:id="rId16"/>
  </p:sldIdLst>
  <p:sldSz cx="9144000" cy="6858000" type="screen4x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6969"/>
    <a:srgbClr val="7171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5" autoAdjust="0"/>
    <p:restoredTop sz="94498" autoAdjust="0"/>
  </p:normalViewPr>
  <p:slideViewPr>
    <p:cSldViewPr snapToGrid="0">
      <p:cViewPr varScale="1">
        <p:scale>
          <a:sx n="65" d="100"/>
          <a:sy n="65" d="100"/>
        </p:scale>
        <p:origin x="1264" y="4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značba mesta glav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sl-SI"/>
          </a:p>
        </p:txBody>
      </p:sp>
      <p:sp>
        <p:nvSpPr>
          <p:cNvPr id="3" name="Označba mesta datum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127ED109-9543-4EE3-926D-1B78A65B37B6}" type="datetimeFigureOut">
              <a:rPr lang="sl-SI" smtClean="0"/>
              <a:t>27. 08. 2020</a:t>
            </a:fld>
            <a:endParaRPr lang="sl-SI"/>
          </a:p>
        </p:txBody>
      </p:sp>
      <p:sp>
        <p:nvSpPr>
          <p:cNvPr id="4" name="Označba mesta stranske slike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sl-SI"/>
          </a:p>
        </p:txBody>
      </p:sp>
      <p:sp>
        <p:nvSpPr>
          <p:cNvPr id="5" name="Označba mesta opomb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6" name="Označba mesta no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sl-SI"/>
          </a:p>
        </p:txBody>
      </p:sp>
      <p:sp>
        <p:nvSpPr>
          <p:cNvPr id="7" name="Označba mesta številke diapoz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6E0A1CA9-39A2-4D2C-96F3-70CCC02659AE}" type="slidenum">
              <a:rPr lang="sl-SI" smtClean="0"/>
              <a:t>‹#›</a:t>
            </a:fld>
            <a:endParaRPr lang="sl-SI"/>
          </a:p>
        </p:txBody>
      </p:sp>
    </p:spTree>
    <p:extLst>
      <p:ext uri="{BB962C8B-B14F-4D97-AF65-F5344CB8AC3E}">
        <p14:creationId xmlns:p14="http://schemas.microsoft.com/office/powerpoint/2010/main" val="731483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a:p>
        </p:txBody>
      </p:sp>
      <p:sp>
        <p:nvSpPr>
          <p:cNvPr id="4" name="Označba mesta številke diapozitiva 3"/>
          <p:cNvSpPr>
            <a:spLocks noGrp="1"/>
          </p:cNvSpPr>
          <p:nvPr>
            <p:ph type="sldNum" sz="quarter" idx="10"/>
          </p:nvPr>
        </p:nvSpPr>
        <p:spPr/>
        <p:txBody>
          <a:bodyPr/>
          <a:lstStyle/>
          <a:p>
            <a:fld id="{6E0A1CA9-39A2-4D2C-96F3-70CCC02659AE}" type="slidenum">
              <a:rPr lang="sl-SI" smtClean="0"/>
              <a:t>9</a:t>
            </a:fld>
            <a:endParaRPr lang="sl-SI"/>
          </a:p>
        </p:txBody>
      </p:sp>
    </p:spTree>
    <p:extLst>
      <p:ext uri="{BB962C8B-B14F-4D97-AF65-F5344CB8AC3E}">
        <p14:creationId xmlns:p14="http://schemas.microsoft.com/office/powerpoint/2010/main" val="25510397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a:p>
        </p:txBody>
      </p:sp>
      <p:sp>
        <p:nvSpPr>
          <p:cNvPr id="4" name="Označba mesta številke diapozitiva 3"/>
          <p:cNvSpPr>
            <a:spLocks noGrp="1"/>
          </p:cNvSpPr>
          <p:nvPr>
            <p:ph type="sldNum" sz="quarter" idx="10"/>
          </p:nvPr>
        </p:nvSpPr>
        <p:spPr/>
        <p:txBody>
          <a:bodyPr/>
          <a:lstStyle/>
          <a:p>
            <a:fld id="{6E0A1CA9-39A2-4D2C-96F3-70CCC02659AE}" type="slidenum">
              <a:rPr lang="sl-SI" smtClean="0"/>
              <a:t>10</a:t>
            </a:fld>
            <a:endParaRPr lang="sl-SI"/>
          </a:p>
        </p:txBody>
      </p:sp>
    </p:spTree>
    <p:extLst>
      <p:ext uri="{BB962C8B-B14F-4D97-AF65-F5344CB8AC3E}">
        <p14:creationId xmlns:p14="http://schemas.microsoft.com/office/powerpoint/2010/main" val="30652748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p:sp>
      <p:sp>
        <p:nvSpPr>
          <p:cNvPr id="3" name="Označba mesta opomb 2"/>
          <p:cNvSpPr>
            <a:spLocks noGrp="1"/>
          </p:cNvSpPr>
          <p:nvPr>
            <p:ph type="body" idx="1"/>
          </p:nvPr>
        </p:nvSpPr>
        <p:spPr/>
        <p:txBody>
          <a:bodyPr/>
          <a:lstStyle/>
          <a:p>
            <a:endParaRPr lang="sl-SI"/>
          </a:p>
        </p:txBody>
      </p:sp>
      <p:sp>
        <p:nvSpPr>
          <p:cNvPr id="4" name="Označba mesta številke diapozitiva 3"/>
          <p:cNvSpPr>
            <a:spLocks noGrp="1"/>
          </p:cNvSpPr>
          <p:nvPr>
            <p:ph type="sldNum" sz="quarter" idx="10"/>
          </p:nvPr>
        </p:nvSpPr>
        <p:spPr/>
        <p:txBody>
          <a:bodyPr/>
          <a:lstStyle/>
          <a:p>
            <a:fld id="{6E0A1CA9-39A2-4D2C-96F3-70CCC02659AE}" type="slidenum">
              <a:rPr lang="sl-SI" smtClean="0"/>
              <a:t>15</a:t>
            </a:fld>
            <a:endParaRPr lang="sl-SI"/>
          </a:p>
        </p:txBody>
      </p:sp>
    </p:spTree>
    <p:extLst>
      <p:ext uri="{BB962C8B-B14F-4D97-AF65-F5344CB8AC3E}">
        <p14:creationId xmlns:p14="http://schemas.microsoft.com/office/powerpoint/2010/main" val="39171514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sl-SI" smtClean="0"/>
              <a:t>Uredite slog naslova matrice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l-SI" smtClean="0"/>
              <a:t>Kliknite, da uredite slog podnaslova matrice</a:t>
            </a:r>
            <a:endParaRPr lang="en-US" dirty="0"/>
          </a:p>
        </p:txBody>
      </p:sp>
      <p:sp>
        <p:nvSpPr>
          <p:cNvPr id="4" name="Date Placeholder 3"/>
          <p:cNvSpPr>
            <a:spLocks noGrp="1"/>
          </p:cNvSpPr>
          <p:nvPr>
            <p:ph type="dt" sz="half" idx="10"/>
          </p:nvPr>
        </p:nvSpPr>
        <p:spPr/>
        <p:txBody>
          <a:bodyPr/>
          <a:lstStyle/>
          <a:p>
            <a:fld id="{088D60DA-3ED7-41E7-909B-8719ABC0F517}" type="datetimeFigureOut">
              <a:rPr lang="sl-SI" smtClean="0"/>
              <a:t>27. 08. 2020</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E5AEB44F-43D6-483F-81B6-0E5BA2EB64AD}" type="slidenum">
              <a:rPr lang="sl-SI" smtClean="0"/>
              <a:t>‹#›</a:t>
            </a:fld>
            <a:endParaRPr lang="sl-SI"/>
          </a:p>
        </p:txBody>
      </p:sp>
      <p:pic>
        <p:nvPicPr>
          <p:cNvPr id="7" name="Slika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86925799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Vertical Text Placeholder 2"/>
          <p:cNvSpPr>
            <a:spLocks noGrp="1"/>
          </p:cNvSpPr>
          <p:nvPr>
            <p:ph type="body" orient="vert" idx="1"/>
          </p:nvPr>
        </p:nvSpPr>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088D60DA-3ED7-41E7-909B-8719ABC0F517}" type="datetimeFigureOut">
              <a:rPr lang="sl-SI" smtClean="0"/>
              <a:t>27. 08. 2020</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E5AEB44F-43D6-483F-81B6-0E5BA2EB64AD}" type="slidenum">
              <a:rPr lang="sl-SI" smtClean="0"/>
              <a:t>‹#›</a:t>
            </a:fld>
            <a:endParaRPr lang="sl-SI"/>
          </a:p>
        </p:txBody>
      </p:sp>
    </p:spTree>
    <p:extLst>
      <p:ext uri="{BB962C8B-B14F-4D97-AF65-F5344CB8AC3E}">
        <p14:creationId xmlns:p14="http://schemas.microsoft.com/office/powerpoint/2010/main" val="555970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sl-SI" smtClean="0"/>
              <a:t>Uredite slog naslova matrice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10"/>
          </p:nvPr>
        </p:nvSpPr>
        <p:spPr/>
        <p:txBody>
          <a:bodyPr/>
          <a:lstStyle/>
          <a:p>
            <a:fld id="{088D60DA-3ED7-41E7-909B-8719ABC0F517}" type="datetimeFigureOut">
              <a:rPr lang="sl-SI" smtClean="0"/>
              <a:t>27. 08. 2020</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E5AEB44F-43D6-483F-81B6-0E5BA2EB64AD}" type="slidenum">
              <a:rPr lang="sl-SI" smtClean="0"/>
              <a:t>‹#›</a:t>
            </a:fld>
            <a:endParaRPr lang="sl-SI"/>
          </a:p>
        </p:txBody>
      </p:sp>
    </p:spTree>
    <p:extLst>
      <p:ext uri="{BB962C8B-B14F-4D97-AF65-F5344CB8AC3E}">
        <p14:creationId xmlns:p14="http://schemas.microsoft.com/office/powerpoint/2010/main" val="670680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Content Placeholder 2"/>
          <p:cNvSpPr>
            <a:spLocks noGrp="1"/>
          </p:cNvSpPr>
          <p:nvPr>
            <p:ph idx="1"/>
          </p:nvPr>
        </p:nvSpPr>
        <p:spPr/>
        <p:txBody>
          <a:bodyPr/>
          <a:lstStyle/>
          <a:p>
            <a:pPr lvl="0"/>
            <a:r>
              <a:rPr lang="sl-SI" dirty="0" smtClean="0"/>
              <a:t>Uredite sloge besedila matrice</a:t>
            </a:r>
          </a:p>
          <a:p>
            <a:pPr lvl="1"/>
            <a:r>
              <a:rPr lang="sl-SI" dirty="0" smtClean="0"/>
              <a:t>Druga raven</a:t>
            </a:r>
          </a:p>
          <a:p>
            <a:pPr lvl="2"/>
            <a:r>
              <a:rPr lang="sl-SI" dirty="0" smtClean="0"/>
              <a:t>Tretja raven</a:t>
            </a:r>
          </a:p>
          <a:p>
            <a:pPr lvl="3"/>
            <a:r>
              <a:rPr lang="sl-SI" dirty="0" smtClean="0"/>
              <a:t>Četrta raven</a:t>
            </a:r>
          </a:p>
          <a:p>
            <a:pPr lvl="4"/>
            <a:r>
              <a:rPr lang="sl-SI" dirty="0" smtClean="0"/>
              <a:t>Peta raven</a:t>
            </a:r>
            <a:endParaRPr lang="en-US" dirty="0"/>
          </a:p>
        </p:txBody>
      </p:sp>
      <p:sp>
        <p:nvSpPr>
          <p:cNvPr id="4" name="Date Placeholder 3"/>
          <p:cNvSpPr>
            <a:spLocks noGrp="1"/>
          </p:cNvSpPr>
          <p:nvPr>
            <p:ph type="dt" sz="half" idx="10"/>
          </p:nvPr>
        </p:nvSpPr>
        <p:spPr/>
        <p:txBody>
          <a:bodyPr/>
          <a:lstStyle/>
          <a:p>
            <a:fld id="{088D60DA-3ED7-41E7-909B-8719ABC0F517}" type="datetimeFigureOut">
              <a:rPr lang="sl-SI" smtClean="0"/>
              <a:t>27. 08. 2020</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E5AEB44F-43D6-483F-81B6-0E5BA2EB64AD}" type="slidenum">
              <a:rPr lang="sl-SI" smtClean="0"/>
              <a:t>‹#›</a:t>
            </a:fld>
            <a:endParaRPr lang="sl-SI"/>
          </a:p>
        </p:txBody>
      </p:sp>
      <p:pic>
        <p:nvPicPr>
          <p:cNvPr id="7" name="Slika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33425289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sl-SI" smtClean="0"/>
              <a:t>Uredite slog naslova matrice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l-SI" smtClean="0"/>
              <a:t>Uredite sloge besedila matrice</a:t>
            </a:r>
          </a:p>
        </p:txBody>
      </p:sp>
      <p:sp>
        <p:nvSpPr>
          <p:cNvPr id="4" name="Date Placeholder 3"/>
          <p:cNvSpPr>
            <a:spLocks noGrp="1"/>
          </p:cNvSpPr>
          <p:nvPr>
            <p:ph type="dt" sz="half" idx="10"/>
          </p:nvPr>
        </p:nvSpPr>
        <p:spPr/>
        <p:txBody>
          <a:bodyPr/>
          <a:lstStyle/>
          <a:p>
            <a:fld id="{088D60DA-3ED7-41E7-909B-8719ABC0F517}" type="datetimeFigureOut">
              <a:rPr lang="sl-SI" smtClean="0"/>
              <a:t>27. 08. 2020</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E5AEB44F-43D6-483F-81B6-0E5BA2EB64AD}" type="slidenum">
              <a:rPr lang="sl-SI" smtClean="0"/>
              <a:t>‹#›</a:t>
            </a:fld>
            <a:endParaRPr lang="sl-SI"/>
          </a:p>
        </p:txBody>
      </p:sp>
    </p:spTree>
    <p:extLst>
      <p:ext uri="{BB962C8B-B14F-4D97-AF65-F5344CB8AC3E}">
        <p14:creationId xmlns:p14="http://schemas.microsoft.com/office/powerpoint/2010/main" val="773795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Date Placeholder 4"/>
          <p:cNvSpPr>
            <a:spLocks noGrp="1"/>
          </p:cNvSpPr>
          <p:nvPr>
            <p:ph type="dt" sz="half" idx="10"/>
          </p:nvPr>
        </p:nvSpPr>
        <p:spPr/>
        <p:txBody>
          <a:bodyPr/>
          <a:lstStyle/>
          <a:p>
            <a:fld id="{088D60DA-3ED7-41E7-909B-8719ABC0F517}" type="datetimeFigureOut">
              <a:rPr lang="sl-SI" smtClean="0"/>
              <a:t>27. 08. 2020</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E5AEB44F-43D6-483F-81B6-0E5BA2EB64AD}" type="slidenum">
              <a:rPr lang="sl-SI" smtClean="0"/>
              <a:t>‹#›</a:t>
            </a:fld>
            <a:endParaRPr lang="sl-SI"/>
          </a:p>
        </p:txBody>
      </p:sp>
    </p:spTree>
    <p:extLst>
      <p:ext uri="{BB962C8B-B14F-4D97-AF65-F5344CB8AC3E}">
        <p14:creationId xmlns:p14="http://schemas.microsoft.com/office/powerpoint/2010/main" val="2849823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sl-SI" smtClean="0"/>
              <a:t>Uredite slog naslova matrice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4" name="Content Placeholder 3"/>
          <p:cNvSpPr>
            <a:spLocks noGrp="1"/>
          </p:cNvSpPr>
          <p:nvPr>
            <p:ph sz="half" idx="2"/>
          </p:nvPr>
        </p:nvSpPr>
        <p:spPr>
          <a:xfrm>
            <a:off x="629842" y="2505075"/>
            <a:ext cx="3868340" cy="36845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Uredite sloge besedila matrice</a:t>
            </a:r>
          </a:p>
        </p:txBody>
      </p:sp>
      <p:sp>
        <p:nvSpPr>
          <p:cNvPr id="6" name="Content Placeholder 5"/>
          <p:cNvSpPr>
            <a:spLocks noGrp="1"/>
          </p:cNvSpPr>
          <p:nvPr>
            <p:ph sz="quarter" idx="4"/>
          </p:nvPr>
        </p:nvSpPr>
        <p:spPr>
          <a:xfrm>
            <a:off x="4629150" y="2505075"/>
            <a:ext cx="3887391" cy="3684588"/>
          </a:xfrm>
        </p:spPr>
        <p:txBody>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7" name="Date Placeholder 6"/>
          <p:cNvSpPr>
            <a:spLocks noGrp="1"/>
          </p:cNvSpPr>
          <p:nvPr>
            <p:ph type="dt" sz="half" idx="10"/>
          </p:nvPr>
        </p:nvSpPr>
        <p:spPr/>
        <p:txBody>
          <a:bodyPr/>
          <a:lstStyle/>
          <a:p>
            <a:fld id="{088D60DA-3ED7-41E7-909B-8719ABC0F517}" type="datetimeFigureOut">
              <a:rPr lang="sl-SI" smtClean="0"/>
              <a:t>27. 08. 2020</a:t>
            </a:fld>
            <a:endParaRPr lang="sl-SI"/>
          </a:p>
        </p:txBody>
      </p:sp>
      <p:sp>
        <p:nvSpPr>
          <p:cNvPr id="8" name="Footer Placeholder 7"/>
          <p:cNvSpPr>
            <a:spLocks noGrp="1"/>
          </p:cNvSpPr>
          <p:nvPr>
            <p:ph type="ftr" sz="quarter" idx="11"/>
          </p:nvPr>
        </p:nvSpPr>
        <p:spPr/>
        <p:txBody>
          <a:bodyPr/>
          <a:lstStyle/>
          <a:p>
            <a:endParaRPr lang="sl-SI"/>
          </a:p>
        </p:txBody>
      </p:sp>
      <p:sp>
        <p:nvSpPr>
          <p:cNvPr id="9" name="Slide Number Placeholder 8"/>
          <p:cNvSpPr>
            <a:spLocks noGrp="1"/>
          </p:cNvSpPr>
          <p:nvPr>
            <p:ph type="sldNum" sz="quarter" idx="12"/>
          </p:nvPr>
        </p:nvSpPr>
        <p:spPr/>
        <p:txBody>
          <a:bodyPr/>
          <a:lstStyle/>
          <a:p>
            <a:fld id="{E5AEB44F-43D6-483F-81B6-0E5BA2EB64AD}" type="slidenum">
              <a:rPr lang="sl-SI" smtClean="0"/>
              <a:t>‹#›</a:t>
            </a:fld>
            <a:endParaRPr lang="sl-SI"/>
          </a:p>
        </p:txBody>
      </p:sp>
    </p:spTree>
    <p:extLst>
      <p:ext uri="{BB962C8B-B14F-4D97-AF65-F5344CB8AC3E}">
        <p14:creationId xmlns:p14="http://schemas.microsoft.com/office/powerpoint/2010/main" val="4231965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l-SI" smtClean="0"/>
              <a:t>Uredite slog naslova matrice</a:t>
            </a:r>
            <a:endParaRPr lang="en-US" dirty="0"/>
          </a:p>
        </p:txBody>
      </p:sp>
      <p:sp>
        <p:nvSpPr>
          <p:cNvPr id="3" name="Date Placeholder 2"/>
          <p:cNvSpPr>
            <a:spLocks noGrp="1"/>
          </p:cNvSpPr>
          <p:nvPr>
            <p:ph type="dt" sz="half" idx="10"/>
          </p:nvPr>
        </p:nvSpPr>
        <p:spPr/>
        <p:txBody>
          <a:bodyPr/>
          <a:lstStyle/>
          <a:p>
            <a:fld id="{088D60DA-3ED7-41E7-909B-8719ABC0F517}" type="datetimeFigureOut">
              <a:rPr lang="sl-SI" smtClean="0"/>
              <a:t>27. 08. 2020</a:t>
            </a:fld>
            <a:endParaRPr lang="sl-SI"/>
          </a:p>
        </p:txBody>
      </p:sp>
      <p:sp>
        <p:nvSpPr>
          <p:cNvPr id="4" name="Footer Placeholder 3"/>
          <p:cNvSpPr>
            <a:spLocks noGrp="1"/>
          </p:cNvSpPr>
          <p:nvPr>
            <p:ph type="ftr" sz="quarter" idx="11"/>
          </p:nvPr>
        </p:nvSpPr>
        <p:spPr/>
        <p:txBody>
          <a:bodyPr/>
          <a:lstStyle/>
          <a:p>
            <a:endParaRPr lang="sl-SI"/>
          </a:p>
        </p:txBody>
      </p:sp>
      <p:sp>
        <p:nvSpPr>
          <p:cNvPr id="5" name="Slide Number Placeholder 4"/>
          <p:cNvSpPr>
            <a:spLocks noGrp="1"/>
          </p:cNvSpPr>
          <p:nvPr>
            <p:ph type="sldNum" sz="quarter" idx="12"/>
          </p:nvPr>
        </p:nvSpPr>
        <p:spPr/>
        <p:txBody>
          <a:bodyPr/>
          <a:lstStyle/>
          <a:p>
            <a:fld id="{E5AEB44F-43D6-483F-81B6-0E5BA2EB64AD}" type="slidenum">
              <a:rPr lang="sl-SI" smtClean="0"/>
              <a:t>‹#›</a:t>
            </a:fld>
            <a:endParaRPr lang="sl-SI"/>
          </a:p>
        </p:txBody>
      </p:sp>
    </p:spTree>
    <p:extLst>
      <p:ext uri="{BB962C8B-B14F-4D97-AF65-F5344CB8AC3E}">
        <p14:creationId xmlns:p14="http://schemas.microsoft.com/office/powerpoint/2010/main" val="1056022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8D60DA-3ED7-41E7-909B-8719ABC0F517}" type="datetimeFigureOut">
              <a:rPr lang="sl-SI" smtClean="0"/>
              <a:t>27. 08. 2020</a:t>
            </a:fld>
            <a:endParaRPr lang="sl-SI"/>
          </a:p>
        </p:txBody>
      </p:sp>
      <p:sp>
        <p:nvSpPr>
          <p:cNvPr id="3" name="Footer Placeholder 2"/>
          <p:cNvSpPr>
            <a:spLocks noGrp="1"/>
          </p:cNvSpPr>
          <p:nvPr>
            <p:ph type="ftr" sz="quarter" idx="11"/>
          </p:nvPr>
        </p:nvSpPr>
        <p:spPr/>
        <p:txBody>
          <a:bodyPr/>
          <a:lstStyle/>
          <a:p>
            <a:endParaRPr lang="sl-SI"/>
          </a:p>
        </p:txBody>
      </p:sp>
      <p:sp>
        <p:nvSpPr>
          <p:cNvPr id="4" name="Slide Number Placeholder 3"/>
          <p:cNvSpPr>
            <a:spLocks noGrp="1"/>
          </p:cNvSpPr>
          <p:nvPr>
            <p:ph type="sldNum" sz="quarter" idx="12"/>
          </p:nvPr>
        </p:nvSpPr>
        <p:spPr/>
        <p:txBody>
          <a:bodyPr/>
          <a:lstStyle/>
          <a:p>
            <a:fld id="{E5AEB44F-43D6-483F-81B6-0E5BA2EB64AD}" type="slidenum">
              <a:rPr lang="sl-SI" smtClean="0"/>
              <a:t>‹#›</a:t>
            </a:fld>
            <a:endParaRPr lang="sl-SI"/>
          </a:p>
        </p:txBody>
      </p:sp>
    </p:spTree>
    <p:extLst>
      <p:ext uri="{BB962C8B-B14F-4D97-AF65-F5344CB8AC3E}">
        <p14:creationId xmlns:p14="http://schemas.microsoft.com/office/powerpoint/2010/main" val="2766907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Vsebina z naslov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l-SI" smtClean="0"/>
              <a:t>Uredite slog naslova matrice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088D60DA-3ED7-41E7-909B-8719ABC0F517}" type="datetimeFigureOut">
              <a:rPr lang="sl-SI" smtClean="0"/>
              <a:t>27. 08. 2020</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E5AEB44F-43D6-483F-81B6-0E5BA2EB64AD}" type="slidenum">
              <a:rPr lang="sl-SI" smtClean="0"/>
              <a:t>‹#›</a:t>
            </a:fld>
            <a:endParaRPr lang="sl-SI"/>
          </a:p>
        </p:txBody>
      </p:sp>
    </p:spTree>
    <p:extLst>
      <p:ext uri="{BB962C8B-B14F-4D97-AF65-F5344CB8AC3E}">
        <p14:creationId xmlns:p14="http://schemas.microsoft.com/office/powerpoint/2010/main" val="3400515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l-SI" smtClean="0"/>
              <a:t>Uredite slog naslova matrice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l-SI" smtClean="0"/>
              <a:t>Kliknite ikono, če želite dodati sliko</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l-SI" smtClean="0"/>
              <a:t>Uredite sloge besedila matrice</a:t>
            </a:r>
          </a:p>
        </p:txBody>
      </p:sp>
      <p:sp>
        <p:nvSpPr>
          <p:cNvPr id="5" name="Date Placeholder 4"/>
          <p:cNvSpPr>
            <a:spLocks noGrp="1"/>
          </p:cNvSpPr>
          <p:nvPr>
            <p:ph type="dt" sz="half" idx="10"/>
          </p:nvPr>
        </p:nvSpPr>
        <p:spPr/>
        <p:txBody>
          <a:bodyPr/>
          <a:lstStyle/>
          <a:p>
            <a:fld id="{088D60DA-3ED7-41E7-909B-8719ABC0F517}" type="datetimeFigureOut">
              <a:rPr lang="sl-SI" smtClean="0"/>
              <a:t>27. 08. 2020</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E5AEB44F-43D6-483F-81B6-0E5BA2EB64AD}" type="slidenum">
              <a:rPr lang="sl-SI" smtClean="0"/>
              <a:t>‹#›</a:t>
            </a:fld>
            <a:endParaRPr lang="sl-SI"/>
          </a:p>
        </p:txBody>
      </p:sp>
    </p:spTree>
    <p:extLst>
      <p:ext uri="{BB962C8B-B14F-4D97-AF65-F5344CB8AC3E}">
        <p14:creationId xmlns:p14="http://schemas.microsoft.com/office/powerpoint/2010/main" val="1465299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l-SI" smtClean="0"/>
              <a:t>Uredite slog naslova matrice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88D60DA-3ED7-41E7-909B-8719ABC0F517}" type="datetimeFigureOut">
              <a:rPr lang="sl-SI" smtClean="0"/>
              <a:t>27. 08. 2020</a:t>
            </a:fld>
            <a:endParaRPr lang="sl-SI"/>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AEB44F-43D6-483F-81B6-0E5BA2EB64AD}" type="slidenum">
              <a:rPr lang="sl-SI" smtClean="0"/>
              <a:t>‹#›</a:t>
            </a:fld>
            <a:endParaRPr lang="sl-SI"/>
          </a:p>
        </p:txBody>
      </p:sp>
    </p:spTree>
    <p:extLst>
      <p:ext uri="{BB962C8B-B14F-4D97-AF65-F5344CB8AC3E}">
        <p14:creationId xmlns:p14="http://schemas.microsoft.com/office/powerpoint/2010/main" val="24247526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nijz.si/sl/prirocnik/tosemjaz"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handinhand.si/?lang=s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slov 4"/>
          <p:cNvSpPr>
            <a:spLocks noGrp="1"/>
          </p:cNvSpPr>
          <p:nvPr>
            <p:ph type="ctrTitle"/>
          </p:nvPr>
        </p:nvSpPr>
        <p:spPr>
          <a:xfrm>
            <a:off x="1071418" y="2794955"/>
            <a:ext cx="7270325" cy="785007"/>
          </a:xfrm>
        </p:spPr>
        <p:txBody>
          <a:bodyPr>
            <a:noAutofit/>
          </a:bodyPr>
          <a:lstStyle/>
          <a:p>
            <a:pPr algn="l"/>
            <a:r>
              <a:rPr lang="sl-SI" sz="3600" b="1" dirty="0" smtClean="0">
                <a:solidFill>
                  <a:srgbClr val="C00000"/>
                </a:solidFill>
                <a:latin typeface="+mn-lt"/>
                <a:cs typeface="Arial" panose="020B0604020202020204" pitchFamily="34" charset="0"/>
              </a:rPr>
              <a:t>Čustveni vidik uvajanja otroka v vrtec </a:t>
            </a:r>
            <a:endParaRPr lang="sl-SI" sz="3600" b="1" dirty="0">
              <a:solidFill>
                <a:srgbClr val="C00000"/>
              </a:solidFill>
              <a:latin typeface="+mn-lt"/>
              <a:cs typeface="Arial" panose="020B0604020202020204" pitchFamily="34" charset="0"/>
            </a:endParaRPr>
          </a:p>
        </p:txBody>
      </p:sp>
      <p:sp>
        <p:nvSpPr>
          <p:cNvPr id="6" name="Podnaslov 5"/>
          <p:cNvSpPr>
            <a:spLocks noGrp="1"/>
          </p:cNvSpPr>
          <p:nvPr>
            <p:ph type="subTitle" idx="1"/>
          </p:nvPr>
        </p:nvSpPr>
        <p:spPr>
          <a:xfrm>
            <a:off x="1483743" y="4183810"/>
            <a:ext cx="6858000" cy="1635099"/>
          </a:xfrm>
        </p:spPr>
        <p:txBody>
          <a:bodyPr>
            <a:normAutofit/>
          </a:bodyPr>
          <a:lstStyle/>
          <a:p>
            <a:pPr algn="l"/>
            <a:r>
              <a:rPr lang="sl-SI" sz="2000" dirty="0" smtClean="0">
                <a:solidFill>
                  <a:srgbClr val="002060"/>
                </a:solidFill>
                <a:cs typeface="Arial" panose="020B0604020202020204" pitchFamily="34" charset="0"/>
              </a:rPr>
              <a:t>Edita Bah Berglez, Irena Kumer, Nives Zore</a:t>
            </a:r>
          </a:p>
          <a:p>
            <a:pPr algn="l"/>
            <a:endParaRPr lang="sl-SI" sz="1800" dirty="0" smtClean="0">
              <a:solidFill>
                <a:srgbClr val="002060"/>
              </a:solidFill>
              <a:cs typeface="Arial" panose="020B0604020202020204" pitchFamily="34" charset="0"/>
            </a:endParaRPr>
          </a:p>
          <a:p>
            <a:pPr algn="l"/>
            <a:r>
              <a:rPr lang="sl-SI" sz="1800" dirty="0" smtClean="0">
                <a:solidFill>
                  <a:srgbClr val="002060"/>
                </a:solidFill>
                <a:cs typeface="Arial" panose="020B0604020202020204" pitchFamily="34" charset="0"/>
              </a:rPr>
              <a:t>Zavod RS za šolstvo, Brdo, 18., 19. 8. </a:t>
            </a:r>
            <a:r>
              <a:rPr lang="sl-SI" sz="1800" dirty="0" smtClean="0">
                <a:solidFill>
                  <a:srgbClr val="002060"/>
                </a:solidFill>
                <a:cs typeface="Arial" panose="020B0604020202020204" pitchFamily="34" charset="0"/>
              </a:rPr>
              <a:t>in 20.8.2020 </a:t>
            </a:r>
            <a:endParaRPr lang="sl-SI" sz="1800" dirty="0">
              <a:solidFill>
                <a:srgbClr val="002060"/>
              </a:solidFill>
              <a:cs typeface="Arial" panose="020B0604020202020204" pitchFamily="34" charset="0"/>
            </a:endParaRPr>
          </a:p>
        </p:txBody>
      </p:sp>
    </p:spTree>
    <p:extLst>
      <p:ext uri="{BB962C8B-B14F-4D97-AF65-F5344CB8AC3E}">
        <p14:creationId xmlns:p14="http://schemas.microsoft.com/office/powerpoint/2010/main" val="41154172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altLang="sl-SI" kern="0" dirty="0" smtClean="0"/>
              <a:t/>
            </a:r>
            <a:br>
              <a:rPr lang="sl-SI" altLang="sl-SI" kern="0" dirty="0" smtClean="0"/>
            </a:br>
            <a:r>
              <a:rPr lang="sl-SI" altLang="sl-SI" kern="0" dirty="0" smtClean="0">
                <a:solidFill>
                  <a:srgbClr val="C00000"/>
                </a:solidFill>
              </a:rPr>
              <a:t>5 </a:t>
            </a:r>
            <a:r>
              <a:rPr lang="sl-SI" altLang="sl-SI" kern="0" dirty="0">
                <a:solidFill>
                  <a:srgbClr val="C00000"/>
                </a:solidFill>
              </a:rPr>
              <a:t>dimenzij </a:t>
            </a:r>
            <a:r>
              <a:rPr lang="sl-SI" altLang="sl-SI" kern="0" dirty="0" smtClean="0">
                <a:solidFill>
                  <a:srgbClr val="C00000"/>
                </a:solidFill>
              </a:rPr>
              <a:t>socialno čustvenega učenja </a:t>
            </a:r>
            <a:r>
              <a:rPr lang="sl-SI" altLang="sl-SI" kern="0" dirty="0"/>
              <a:t/>
            </a:r>
            <a:br>
              <a:rPr lang="sl-SI" altLang="sl-SI" kern="0" dirty="0"/>
            </a:br>
            <a:endParaRPr lang="sl-SI" dirty="0"/>
          </a:p>
        </p:txBody>
      </p:sp>
      <p:pic>
        <p:nvPicPr>
          <p:cNvPr id="4" name="Označba mesta vsebine 3"/>
          <p:cNvPicPr>
            <a:picLocks noGrp="1" noChangeAspect="1"/>
          </p:cNvPicPr>
          <p:nvPr>
            <p:ph idx="1"/>
          </p:nvPr>
        </p:nvPicPr>
        <p:blipFill>
          <a:blip r:embed="rId3"/>
          <a:stretch>
            <a:fillRect/>
          </a:stretch>
        </p:blipFill>
        <p:spPr>
          <a:xfrm>
            <a:off x="1911926" y="1487700"/>
            <a:ext cx="6179129" cy="3114215"/>
          </a:xfrm>
          <a:prstGeom prst="rect">
            <a:avLst/>
          </a:prstGeom>
        </p:spPr>
      </p:pic>
      <p:sp>
        <p:nvSpPr>
          <p:cNvPr id="5" name="Označba mesta vsebine 2"/>
          <p:cNvSpPr txBox="1">
            <a:spLocks/>
          </p:cNvSpPr>
          <p:nvPr/>
        </p:nvSpPr>
        <p:spPr>
          <a:xfrm>
            <a:off x="427426" y="4815755"/>
            <a:ext cx="8289147" cy="152962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l-SI" sz="1800"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rPr>
              <a:t>Odnosne spretnosti zajemajo učinkovito upravljanje z odnosi in čustvi, ki se med tem porajajo. Nanašajo se na vzpostavljanje in ohranjanje pozitivnih in stabilnih odnosov, komunikacijske kompetence, socialna vključenost, </a:t>
            </a:r>
            <a:r>
              <a:rPr lang="sl-SI" sz="1800" dirty="0" err="1" smtClean="0">
                <a:solidFill>
                  <a:srgbClr val="002060"/>
                </a:solidFill>
                <a:latin typeface="Calibri" panose="020F0502020204030204" pitchFamily="34" charset="0"/>
                <a:ea typeface="Calibri" panose="020F0502020204030204" pitchFamily="34" charset="0"/>
                <a:cs typeface="Times New Roman" panose="02020603050405020304" pitchFamily="18" charset="0"/>
              </a:rPr>
              <a:t>sodelovalnost</a:t>
            </a:r>
            <a:r>
              <a:rPr lang="sl-SI" sz="1800" dirty="0" smtClean="0">
                <a:solidFill>
                  <a:srgbClr val="002060"/>
                </a:solidFill>
                <a:latin typeface="Calibri" panose="020F0502020204030204" pitchFamily="34" charset="0"/>
                <a:ea typeface="Calibri" panose="020F0502020204030204" pitchFamily="34" charset="0"/>
                <a:cs typeface="Times New Roman" panose="02020603050405020304" pitchFamily="18" charset="0"/>
              </a:rPr>
              <a:t>, obvladovanje konfliktov. </a:t>
            </a:r>
          </a:p>
          <a:p>
            <a:pPr marL="0" indent="0">
              <a:buNone/>
            </a:pPr>
            <a:endParaRPr lang="sl-SI" sz="1400" dirty="0"/>
          </a:p>
        </p:txBody>
      </p:sp>
      <p:sp>
        <p:nvSpPr>
          <p:cNvPr id="7" name="Pravokotnik 6"/>
          <p:cNvSpPr/>
          <p:nvPr/>
        </p:nvSpPr>
        <p:spPr>
          <a:xfrm>
            <a:off x="465992" y="5802895"/>
            <a:ext cx="2989385" cy="276999"/>
          </a:xfrm>
          <a:prstGeom prst="rect">
            <a:avLst/>
          </a:prstGeom>
        </p:spPr>
        <p:txBody>
          <a:bodyPr wrap="square">
            <a:spAutoFit/>
          </a:bodyPr>
          <a:lstStyle/>
          <a:p>
            <a:r>
              <a:rPr lang="sl-SI" sz="1200" dirty="0" err="1" smtClean="0"/>
              <a:t>Vir:http</a:t>
            </a:r>
            <a:r>
              <a:rPr lang="sl-SI" sz="1200" dirty="0"/>
              <a:t>://handinhand.si/publikacije/?lang=sl</a:t>
            </a:r>
          </a:p>
        </p:txBody>
      </p:sp>
    </p:spTree>
    <p:extLst>
      <p:ext uri="{BB962C8B-B14F-4D97-AF65-F5344CB8AC3E}">
        <p14:creationId xmlns:p14="http://schemas.microsoft.com/office/powerpoint/2010/main" val="25036175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solidFill>
                  <a:srgbClr val="C00000"/>
                </a:solidFill>
              </a:rPr>
              <a:t>Otrok v času uvajanja</a:t>
            </a:r>
            <a:endParaRPr lang="sl-SI" dirty="0">
              <a:solidFill>
                <a:srgbClr val="C00000"/>
              </a:solidFill>
            </a:endParaRPr>
          </a:p>
        </p:txBody>
      </p:sp>
      <p:sp>
        <p:nvSpPr>
          <p:cNvPr id="3" name="Označba mesta vsebine 2"/>
          <p:cNvSpPr>
            <a:spLocks noGrp="1"/>
          </p:cNvSpPr>
          <p:nvPr>
            <p:ph idx="1"/>
          </p:nvPr>
        </p:nvSpPr>
        <p:spPr/>
        <p:txBody>
          <a:bodyPr>
            <a:normAutofit lnSpcReduction="10000"/>
          </a:bodyPr>
          <a:lstStyle/>
          <a:p>
            <a:pPr marL="0" indent="0">
              <a:buNone/>
            </a:pPr>
            <a:r>
              <a:rPr lang="sl-SI" dirty="0" smtClean="0">
                <a:solidFill>
                  <a:srgbClr val="002060"/>
                </a:solidFill>
              </a:rPr>
              <a:t>Na </a:t>
            </a:r>
            <a:r>
              <a:rPr lang="sl-SI" dirty="0">
                <a:solidFill>
                  <a:srgbClr val="002060"/>
                </a:solidFill>
              </a:rPr>
              <a:t>podlagi spremljanja socialno-čustvenega razvoja  v predšolskem obdobju lahko vzgojitelji v vrtcih </a:t>
            </a:r>
            <a:r>
              <a:rPr lang="sl-SI" dirty="0" smtClean="0">
                <a:solidFill>
                  <a:srgbClr val="002060"/>
                </a:solidFill>
              </a:rPr>
              <a:t>strokovno in kvalitetno </a:t>
            </a:r>
            <a:r>
              <a:rPr lang="sl-SI" dirty="0">
                <a:solidFill>
                  <a:srgbClr val="002060"/>
                </a:solidFill>
              </a:rPr>
              <a:t>načrtujejo in izvajajo dejavnosti, ki spodbujajo to področje razvoja otrok. </a:t>
            </a:r>
            <a:endParaRPr lang="sl-SI" dirty="0" smtClean="0">
              <a:solidFill>
                <a:srgbClr val="002060"/>
              </a:solidFill>
            </a:endParaRPr>
          </a:p>
          <a:p>
            <a:pPr marL="0" indent="0">
              <a:buNone/>
            </a:pPr>
            <a:endParaRPr lang="sl-SI" dirty="0">
              <a:solidFill>
                <a:srgbClr val="002060"/>
              </a:solidFill>
            </a:endParaRPr>
          </a:p>
          <a:p>
            <a:pPr marL="0" indent="0">
              <a:buNone/>
            </a:pPr>
            <a:r>
              <a:rPr lang="sl-SI" dirty="0" smtClean="0">
                <a:solidFill>
                  <a:srgbClr val="002060"/>
                </a:solidFill>
              </a:rPr>
              <a:t>Ključnega </a:t>
            </a:r>
            <a:r>
              <a:rPr lang="sl-SI" dirty="0">
                <a:solidFill>
                  <a:srgbClr val="002060"/>
                </a:solidFill>
              </a:rPr>
              <a:t>pomena pa je tudi </a:t>
            </a:r>
            <a:r>
              <a:rPr lang="sl-SI" u="sng" dirty="0">
                <a:solidFill>
                  <a:srgbClr val="002060"/>
                </a:solidFill>
              </a:rPr>
              <a:t>evalvacija</a:t>
            </a:r>
            <a:r>
              <a:rPr lang="sl-SI" dirty="0">
                <a:solidFill>
                  <a:srgbClr val="002060"/>
                </a:solidFill>
              </a:rPr>
              <a:t>, preko katere vzgojitelj pridobi informacije o otrokovem napredku, obenem pa predstavlja podlago in pomoč za nadaljnje načrtovanje dejavnosti. Iz vzgojiteljeve evalvacije je razvidno tudi njegovo poznavanje področja socialno-čustvenega razvoja</a:t>
            </a:r>
            <a:r>
              <a:rPr lang="sl-SI" sz="3200" dirty="0">
                <a:solidFill>
                  <a:srgbClr val="002060"/>
                </a:solidFill>
              </a:rPr>
              <a:t>.</a:t>
            </a:r>
          </a:p>
          <a:p>
            <a:endParaRPr lang="sl-SI" dirty="0"/>
          </a:p>
        </p:txBody>
      </p:sp>
    </p:spTree>
    <p:extLst>
      <p:ext uri="{BB962C8B-B14F-4D97-AF65-F5344CB8AC3E}">
        <p14:creationId xmlns:p14="http://schemas.microsoft.com/office/powerpoint/2010/main" val="9804359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8826" y="32183"/>
            <a:ext cx="9075174" cy="960875"/>
          </a:xfrm>
        </p:spPr>
        <p:txBody>
          <a:bodyPr>
            <a:normAutofit/>
          </a:bodyPr>
          <a:lstStyle/>
          <a:p>
            <a:r>
              <a:rPr lang="sl-SI" sz="2200" b="1" dirty="0" smtClean="0">
                <a:solidFill>
                  <a:srgbClr val="002060"/>
                </a:solidFill>
              </a:rPr>
              <a:t>1. </a:t>
            </a:r>
            <a:r>
              <a:rPr lang="sl-SI" sz="2200" b="1" dirty="0" smtClean="0">
                <a:solidFill>
                  <a:srgbClr val="002060"/>
                </a:solidFill>
              </a:rPr>
              <a:t>delavnica - </a:t>
            </a:r>
            <a:r>
              <a:rPr lang="sl-SI" sz="2200" b="1" dirty="0" smtClean="0">
                <a:solidFill>
                  <a:srgbClr val="002060"/>
                </a:solidFill>
              </a:rPr>
              <a:t>15 minut</a:t>
            </a:r>
            <a:r>
              <a:rPr lang="sl-SI" sz="2200" b="1" dirty="0">
                <a:solidFill>
                  <a:srgbClr val="002060"/>
                </a:solidFill>
              </a:rPr>
              <a:t/>
            </a:r>
            <a:br>
              <a:rPr lang="sl-SI" sz="2200" b="1" dirty="0">
                <a:solidFill>
                  <a:srgbClr val="002060"/>
                </a:solidFill>
              </a:rPr>
            </a:br>
            <a:r>
              <a:rPr lang="sl-SI" sz="3200" b="1" dirty="0">
                <a:solidFill>
                  <a:srgbClr val="C00000"/>
                </a:solidFill>
              </a:rPr>
              <a:t>Ko uvajanje otrok </a:t>
            </a:r>
            <a:r>
              <a:rPr lang="sl-SI" sz="3200" b="1" dirty="0" smtClean="0">
                <a:solidFill>
                  <a:srgbClr val="C00000"/>
                </a:solidFill>
              </a:rPr>
              <a:t>ni moglo potekati na </a:t>
            </a:r>
            <a:r>
              <a:rPr lang="sl-SI" sz="3200" b="1" dirty="0">
                <a:solidFill>
                  <a:srgbClr val="C00000"/>
                </a:solidFill>
              </a:rPr>
              <a:t>ustaljen </a:t>
            </a:r>
            <a:r>
              <a:rPr lang="sl-SI" sz="3200" b="1" dirty="0" smtClean="0">
                <a:solidFill>
                  <a:srgbClr val="C00000"/>
                </a:solidFill>
              </a:rPr>
              <a:t>način </a:t>
            </a:r>
            <a:endParaRPr lang="sl-SI" sz="3200" b="1" dirty="0">
              <a:solidFill>
                <a:srgbClr val="C00000"/>
              </a:solidFill>
            </a:endParaRPr>
          </a:p>
        </p:txBody>
      </p:sp>
      <p:sp>
        <p:nvSpPr>
          <p:cNvPr id="3" name="Označba mesta vsebine 2"/>
          <p:cNvSpPr>
            <a:spLocks noGrp="1"/>
          </p:cNvSpPr>
          <p:nvPr>
            <p:ph idx="1"/>
          </p:nvPr>
        </p:nvSpPr>
        <p:spPr>
          <a:xfrm>
            <a:off x="346364" y="1081548"/>
            <a:ext cx="8118763" cy="5181600"/>
          </a:xfrm>
        </p:spPr>
        <p:txBody>
          <a:bodyPr>
            <a:noAutofit/>
          </a:bodyPr>
          <a:lstStyle/>
          <a:p>
            <a:pPr marL="0" indent="0">
              <a:buNone/>
            </a:pPr>
            <a:r>
              <a:rPr lang="sl-SI" sz="2400" dirty="0" smtClean="0">
                <a:solidFill>
                  <a:srgbClr val="002060"/>
                </a:solidFill>
              </a:rPr>
              <a:t>Individualni razmislek (in izmenjava mnenj v dvojicah)</a:t>
            </a:r>
          </a:p>
          <a:p>
            <a:pPr marL="0" indent="0">
              <a:buNone/>
            </a:pPr>
            <a:endParaRPr lang="sl-SI" sz="2400" dirty="0" smtClean="0">
              <a:solidFill>
                <a:srgbClr val="7030A0"/>
              </a:solidFill>
            </a:endParaRPr>
          </a:p>
          <a:p>
            <a:pPr marL="0" indent="0">
              <a:buNone/>
            </a:pPr>
            <a:r>
              <a:rPr lang="sl-SI" sz="2400" dirty="0" smtClean="0">
                <a:solidFill>
                  <a:srgbClr val="7030A0"/>
                </a:solidFill>
              </a:rPr>
              <a:t>Prosimo vas, da razmislite in si zapišite  odgovore na naslednja vprašanja. Odgovore si izmenjajte z najbližjim sosedom. </a:t>
            </a:r>
          </a:p>
          <a:p>
            <a:r>
              <a:rPr lang="sl-SI" sz="2400" dirty="0" smtClean="0">
                <a:solidFill>
                  <a:srgbClr val="002060"/>
                </a:solidFill>
              </a:rPr>
              <a:t>Kako doživljate čas življenja in dela po ponovnem odprtju vrtcev 18. 5. 2020?</a:t>
            </a:r>
          </a:p>
          <a:p>
            <a:r>
              <a:rPr lang="sl-SI" sz="2400" dirty="0" smtClean="0">
                <a:solidFill>
                  <a:srgbClr val="002060"/>
                </a:solidFill>
              </a:rPr>
              <a:t>Kaj </a:t>
            </a:r>
            <a:r>
              <a:rPr lang="sl-SI" sz="2400" dirty="0">
                <a:solidFill>
                  <a:srgbClr val="002060"/>
                </a:solidFill>
              </a:rPr>
              <a:t>se </a:t>
            </a:r>
            <a:r>
              <a:rPr lang="sl-SI" sz="2400" dirty="0" smtClean="0">
                <a:solidFill>
                  <a:srgbClr val="002060"/>
                </a:solidFill>
              </a:rPr>
              <a:t>je v tem času </a:t>
            </a:r>
            <a:r>
              <a:rPr lang="sl-SI" sz="2400" dirty="0">
                <a:solidFill>
                  <a:srgbClr val="002060"/>
                </a:solidFill>
              </a:rPr>
              <a:t>spremenilo pri delu z otroki v vrtcu in kaj se je na splošno spremenilo v vrtcu? </a:t>
            </a:r>
          </a:p>
          <a:p>
            <a:r>
              <a:rPr lang="sl-SI" sz="2400" dirty="0" smtClean="0">
                <a:solidFill>
                  <a:srgbClr val="002060"/>
                </a:solidFill>
              </a:rPr>
              <a:t>Kako kljub izrednim ukrepom (higienskim, socialnim - zagotavljanje razdalje, ..) nuditi otrokom ustrezno čustveno podporo oz. zadovoljevanje otrokovih potreb?</a:t>
            </a:r>
          </a:p>
          <a:p>
            <a:r>
              <a:rPr lang="sl-SI" sz="2400" dirty="0" smtClean="0">
                <a:solidFill>
                  <a:srgbClr val="002060"/>
                </a:solidFill>
              </a:rPr>
              <a:t>Kakšno </a:t>
            </a:r>
            <a:r>
              <a:rPr lang="sl-SI" sz="2400" dirty="0">
                <a:solidFill>
                  <a:srgbClr val="002060"/>
                </a:solidFill>
              </a:rPr>
              <a:t>je vaše mnenje o socialnem </a:t>
            </a:r>
            <a:r>
              <a:rPr lang="sl-SI" sz="2400" dirty="0" smtClean="0">
                <a:solidFill>
                  <a:srgbClr val="002060"/>
                </a:solidFill>
              </a:rPr>
              <a:t>distanciranju </a:t>
            </a:r>
            <a:r>
              <a:rPr lang="sl-SI" sz="2400" dirty="0">
                <a:solidFill>
                  <a:srgbClr val="002060"/>
                </a:solidFill>
              </a:rPr>
              <a:t>in delu z majhnimi </a:t>
            </a:r>
            <a:r>
              <a:rPr lang="sl-SI" sz="2400" dirty="0" smtClean="0">
                <a:solidFill>
                  <a:srgbClr val="002060"/>
                </a:solidFill>
              </a:rPr>
              <a:t>otroki?</a:t>
            </a:r>
          </a:p>
          <a:p>
            <a:pPr marL="0" indent="0">
              <a:buNone/>
            </a:pPr>
            <a:endParaRPr lang="sl-SI" dirty="0"/>
          </a:p>
        </p:txBody>
      </p:sp>
    </p:spTree>
    <p:extLst>
      <p:ext uri="{BB962C8B-B14F-4D97-AF65-F5344CB8AC3E}">
        <p14:creationId xmlns:p14="http://schemas.microsoft.com/office/powerpoint/2010/main" val="24248017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186813" y="324465"/>
            <a:ext cx="8735514" cy="2369574"/>
          </a:xfrm>
        </p:spPr>
        <p:txBody>
          <a:bodyPr>
            <a:normAutofit fontScale="90000"/>
          </a:bodyPr>
          <a:lstStyle/>
          <a:p>
            <a:r>
              <a:rPr lang="sl-SI" sz="2700" b="1" dirty="0" smtClean="0">
                <a:solidFill>
                  <a:srgbClr val="002060"/>
                </a:solidFill>
              </a:rPr>
              <a:t/>
            </a:r>
            <a:br>
              <a:rPr lang="sl-SI" sz="2700" b="1" dirty="0" smtClean="0">
                <a:solidFill>
                  <a:srgbClr val="002060"/>
                </a:solidFill>
              </a:rPr>
            </a:br>
            <a:r>
              <a:rPr lang="sl-SI" sz="2700" b="1" dirty="0" smtClean="0">
                <a:solidFill>
                  <a:srgbClr val="002060"/>
                </a:solidFill>
              </a:rPr>
              <a:t/>
            </a:r>
            <a:br>
              <a:rPr lang="sl-SI" sz="2700" b="1" dirty="0" smtClean="0">
                <a:solidFill>
                  <a:srgbClr val="002060"/>
                </a:solidFill>
              </a:rPr>
            </a:br>
            <a:r>
              <a:rPr lang="sl-SI" sz="2700" b="1" dirty="0" smtClean="0">
                <a:solidFill>
                  <a:srgbClr val="002060"/>
                </a:solidFill>
              </a:rPr>
              <a:t>2. delavnica - razprava ob primerih iz prakse - 40 minu</a:t>
            </a:r>
            <a:r>
              <a:rPr lang="sl-SI" sz="3100" b="1" dirty="0" smtClean="0">
                <a:solidFill>
                  <a:srgbClr val="002060"/>
                </a:solidFill>
              </a:rPr>
              <a:t>t </a:t>
            </a:r>
            <a:br>
              <a:rPr lang="sl-SI" sz="3100" b="1" dirty="0" smtClean="0">
                <a:solidFill>
                  <a:srgbClr val="002060"/>
                </a:solidFill>
              </a:rPr>
            </a:br>
            <a:r>
              <a:rPr lang="sl-SI" b="1" dirty="0" smtClean="0">
                <a:solidFill>
                  <a:srgbClr val="C00000"/>
                </a:solidFill>
              </a:rPr>
              <a:t>Kako </a:t>
            </a:r>
            <a:r>
              <a:rPr lang="sl-SI" b="1" dirty="0">
                <a:solidFill>
                  <a:srgbClr val="C00000"/>
                </a:solidFill>
              </a:rPr>
              <a:t>poteka uvajanje v času posebnih </a:t>
            </a:r>
            <a:r>
              <a:rPr lang="sl-SI" b="1" dirty="0" smtClean="0">
                <a:solidFill>
                  <a:srgbClr val="C00000"/>
                </a:solidFill>
              </a:rPr>
              <a:t>razmer?</a:t>
            </a:r>
            <a:br>
              <a:rPr lang="sl-SI" b="1" dirty="0" smtClean="0">
                <a:solidFill>
                  <a:srgbClr val="C00000"/>
                </a:solidFill>
              </a:rPr>
            </a:br>
            <a:endParaRPr lang="sl-SI" b="1" dirty="0">
              <a:solidFill>
                <a:srgbClr val="C00000"/>
              </a:solidFill>
            </a:endParaRPr>
          </a:p>
        </p:txBody>
      </p:sp>
      <p:sp>
        <p:nvSpPr>
          <p:cNvPr id="3" name="Označba mesta vsebine 2"/>
          <p:cNvSpPr>
            <a:spLocks noGrp="1"/>
          </p:cNvSpPr>
          <p:nvPr>
            <p:ph idx="1"/>
          </p:nvPr>
        </p:nvSpPr>
        <p:spPr>
          <a:xfrm>
            <a:off x="186813" y="1917290"/>
            <a:ext cx="8499987" cy="3165988"/>
          </a:xfrm>
        </p:spPr>
        <p:txBody>
          <a:bodyPr>
            <a:normAutofit/>
          </a:bodyPr>
          <a:lstStyle/>
          <a:p>
            <a:pPr marL="0" indent="0">
              <a:buNone/>
            </a:pPr>
            <a:endParaRPr lang="sl-SI" dirty="0" smtClean="0">
              <a:solidFill>
                <a:srgbClr val="002060"/>
              </a:solidFill>
            </a:endParaRPr>
          </a:p>
          <a:p>
            <a:pPr marL="0" indent="0">
              <a:buNone/>
            </a:pPr>
            <a:endParaRPr lang="sl-SI" dirty="0" smtClean="0">
              <a:solidFill>
                <a:srgbClr val="002060"/>
              </a:solidFill>
            </a:endParaRPr>
          </a:p>
          <a:p>
            <a:pPr marL="0" indent="0">
              <a:buNone/>
            </a:pPr>
            <a:endParaRPr lang="sl-SI" dirty="0">
              <a:solidFill>
                <a:srgbClr val="002060"/>
              </a:solidFill>
            </a:endParaRPr>
          </a:p>
          <a:p>
            <a:pPr marL="0" indent="0">
              <a:buNone/>
            </a:pPr>
            <a:r>
              <a:rPr lang="sl-SI" dirty="0" smtClean="0">
                <a:solidFill>
                  <a:srgbClr val="002060"/>
                </a:solidFill>
              </a:rPr>
              <a:t>Razprava </a:t>
            </a:r>
            <a:r>
              <a:rPr lang="sl-SI" dirty="0">
                <a:solidFill>
                  <a:srgbClr val="002060"/>
                </a:solidFill>
              </a:rPr>
              <a:t>udeležencev:</a:t>
            </a:r>
          </a:p>
          <a:p>
            <a:pPr marL="0" indent="0">
              <a:buNone/>
            </a:pPr>
            <a:r>
              <a:rPr lang="sl-SI" b="1" dirty="0">
                <a:solidFill>
                  <a:srgbClr val="002060"/>
                </a:solidFill>
              </a:rPr>
              <a:t>Kako vrtci načrtujete proces uvajanja v času posebnih </a:t>
            </a:r>
            <a:r>
              <a:rPr lang="sl-SI" b="1" dirty="0" smtClean="0">
                <a:solidFill>
                  <a:srgbClr val="002060"/>
                </a:solidFill>
              </a:rPr>
              <a:t>razmer</a:t>
            </a:r>
            <a:r>
              <a:rPr lang="sl-SI" dirty="0" smtClean="0">
                <a:solidFill>
                  <a:srgbClr val="002060"/>
                </a:solidFill>
              </a:rPr>
              <a:t>?</a:t>
            </a:r>
            <a:endParaRPr lang="sl-SI" dirty="0">
              <a:solidFill>
                <a:srgbClr val="002060"/>
              </a:solidFill>
            </a:endParaRPr>
          </a:p>
          <a:p>
            <a:pPr marL="0" indent="0">
              <a:buNone/>
            </a:pPr>
            <a:endParaRPr lang="sl-SI" dirty="0" smtClean="0">
              <a:solidFill>
                <a:srgbClr val="002060"/>
              </a:solidFill>
            </a:endParaRPr>
          </a:p>
          <a:p>
            <a:pPr marL="0" indent="0">
              <a:buNone/>
            </a:pPr>
            <a:endParaRPr lang="sl-SI" sz="3000" dirty="0" smtClean="0">
              <a:solidFill>
                <a:srgbClr val="002060"/>
              </a:solidFill>
            </a:endParaRPr>
          </a:p>
        </p:txBody>
      </p:sp>
    </p:spTree>
    <p:extLst>
      <p:ext uri="{BB962C8B-B14F-4D97-AF65-F5344CB8AC3E}">
        <p14:creationId xmlns:p14="http://schemas.microsoft.com/office/powerpoint/2010/main" val="9180497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628649" y="171162"/>
            <a:ext cx="8085859" cy="1325563"/>
          </a:xfrm>
        </p:spPr>
        <p:txBody>
          <a:bodyPr>
            <a:normAutofit/>
          </a:bodyPr>
          <a:lstStyle/>
          <a:p>
            <a:r>
              <a:rPr lang="sl-SI" sz="3600" dirty="0" smtClean="0">
                <a:solidFill>
                  <a:srgbClr val="C00000"/>
                </a:solidFill>
              </a:rPr>
              <a:t>Predlogi za način </a:t>
            </a:r>
            <a:r>
              <a:rPr lang="sl-SI" sz="3600" dirty="0" smtClean="0">
                <a:solidFill>
                  <a:srgbClr val="C00000"/>
                </a:solidFill>
              </a:rPr>
              <a:t>uvajanja </a:t>
            </a:r>
            <a:r>
              <a:rPr lang="sl-SI" sz="3600" dirty="0" smtClean="0">
                <a:solidFill>
                  <a:srgbClr val="C00000"/>
                </a:solidFill>
              </a:rPr>
              <a:t>otrok novincev v času posebnih razmer</a:t>
            </a:r>
            <a:endParaRPr lang="sl-SI" sz="3600" dirty="0">
              <a:solidFill>
                <a:srgbClr val="C00000"/>
              </a:solidFill>
            </a:endParaRPr>
          </a:p>
        </p:txBody>
      </p:sp>
      <p:sp>
        <p:nvSpPr>
          <p:cNvPr id="4" name="Označba mesta vsebine 2"/>
          <p:cNvSpPr>
            <a:spLocks noGrp="1"/>
          </p:cNvSpPr>
          <p:nvPr>
            <p:ph idx="1"/>
          </p:nvPr>
        </p:nvSpPr>
        <p:spPr>
          <a:xfrm>
            <a:off x="728228" y="1594614"/>
            <a:ext cx="7886700" cy="4793671"/>
          </a:xfrm>
        </p:spPr>
        <p:txBody>
          <a:bodyPr>
            <a:normAutofit fontScale="77500" lnSpcReduction="20000"/>
          </a:bodyPr>
          <a:lstStyle/>
          <a:p>
            <a:r>
              <a:rPr lang="sl-SI" sz="2600" dirty="0" smtClean="0">
                <a:solidFill>
                  <a:srgbClr val="002060"/>
                </a:solidFill>
              </a:rPr>
              <a:t>Uvajanje </a:t>
            </a:r>
            <a:r>
              <a:rPr lang="sl-SI" sz="2600" dirty="0" smtClean="0">
                <a:solidFill>
                  <a:srgbClr val="002060"/>
                </a:solidFill>
              </a:rPr>
              <a:t>otrok novincev naj poteka tako, da bo prijazno do otrok in staršev</a:t>
            </a:r>
          </a:p>
          <a:p>
            <a:r>
              <a:rPr lang="sl-SI" sz="2600" dirty="0" smtClean="0">
                <a:solidFill>
                  <a:srgbClr val="002060"/>
                </a:solidFill>
              </a:rPr>
              <a:t>Uvajanje naj </a:t>
            </a:r>
            <a:r>
              <a:rPr lang="sl-SI" sz="2600" dirty="0" smtClean="0">
                <a:solidFill>
                  <a:srgbClr val="002060"/>
                </a:solidFill>
              </a:rPr>
              <a:t>poteka postopno </a:t>
            </a:r>
            <a:r>
              <a:rPr lang="sl-SI" sz="2600" dirty="0" smtClean="0">
                <a:solidFill>
                  <a:srgbClr val="002060"/>
                </a:solidFill>
              </a:rPr>
              <a:t>ob prisotnosti starša</a:t>
            </a:r>
          </a:p>
          <a:p>
            <a:r>
              <a:rPr lang="sl-SI" sz="2600" dirty="0" smtClean="0">
                <a:solidFill>
                  <a:srgbClr val="002060"/>
                </a:solidFill>
              </a:rPr>
              <a:t>Uvajanje </a:t>
            </a:r>
            <a:r>
              <a:rPr lang="sl-SI" sz="2600" dirty="0">
                <a:solidFill>
                  <a:srgbClr val="002060"/>
                </a:solidFill>
              </a:rPr>
              <a:t>prilagoditi trenutni situaciji in spoštovanju priporočil </a:t>
            </a:r>
            <a:r>
              <a:rPr lang="sl-SI" sz="2600" dirty="0" smtClean="0">
                <a:solidFill>
                  <a:srgbClr val="002060"/>
                </a:solidFill>
              </a:rPr>
              <a:t>NIJZ (manjše </a:t>
            </a:r>
            <a:r>
              <a:rPr lang="sl-SI" sz="2600" dirty="0">
                <a:solidFill>
                  <a:srgbClr val="002060"/>
                </a:solidFill>
              </a:rPr>
              <a:t>s</a:t>
            </a:r>
            <a:r>
              <a:rPr lang="sl-SI" sz="2600" dirty="0" smtClean="0">
                <a:solidFill>
                  <a:srgbClr val="002060"/>
                </a:solidFill>
              </a:rPr>
              <a:t>kupine otrok in staršev, čas trajanja uvajanja, ..)</a:t>
            </a:r>
            <a:endParaRPr lang="sl-SI" sz="2600" dirty="0">
              <a:solidFill>
                <a:srgbClr val="002060"/>
              </a:solidFill>
            </a:endParaRPr>
          </a:p>
          <a:p>
            <a:r>
              <a:rPr lang="sl-SI" sz="2600" dirty="0" smtClean="0">
                <a:solidFill>
                  <a:srgbClr val="002060"/>
                </a:solidFill>
              </a:rPr>
              <a:t>Zagotavljanje strokovne podpore pedagoških delavcev</a:t>
            </a:r>
          </a:p>
          <a:p>
            <a:r>
              <a:rPr lang="sl-SI" sz="2600" dirty="0" smtClean="0">
                <a:solidFill>
                  <a:srgbClr val="002060"/>
                </a:solidFill>
              </a:rPr>
              <a:t>Poskrbeti za zagotavljanje občutka varnosti pri otrocih (stalnost </a:t>
            </a:r>
            <a:r>
              <a:rPr lang="sl-SI" sz="2600" dirty="0">
                <a:solidFill>
                  <a:srgbClr val="002060"/>
                </a:solidFill>
              </a:rPr>
              <a:t>oseb, </a:t>
            </a:r>
            <a:r>
              <a:rPr lang="sl-SI" sz="2600" dirty="0" smtClean="0">
                <a:solidFill>
                  <a:srgbClr val="002060"/>
                </a:solidFill>
              </a:rPr>
              <a:t>prostora - matična igralnica, manjše število otrok v skupini, …)</a:t>
            </a:r>
          </a:p>
          <a:p>
            <a:r>
              <a:rPr lang="sl-SI" sz="2600" dirty="0" smtClean="0">
                <a:solidFill>
                  <a:srgbClr val="002060"/>
                </a:solidFill>
              </a:rPr>
              <a:t>Načrtovati program vzgojno izobraževalnega dela (</a:t>
            </a:r>
            <a:r>
              <a:rPr lang="sl-SI" sz="2600" dirty="0">
                <a:solidFill>
                  <a:srgbClr val="002060"/>
                </a:solidFill>
              </a:rPr>
              <a:t>letni načrt strokovnega delavca</a:t>
            </a:r>
            <a:r>
              <a:rPr lang="sl-SI" sz="2600" dirty="0" smtClean="0">
                <a:solidFill>
                  <a:srgbClr val="002060"/>
                </a:solidFill>
              </a:rPr>
              <a:t>..)</a:t>
            </a:r>
          </a:p>
          <a:p>
            <a:r>
              <a:rPr lang="sl-SI" sz="2600" dirty="0" smtClean="0">
                <a:solidFill>
                  <a:srgbClr val="002060"/>
                </a:solidFill>
              </a:rPr>
              <a:t>Načrtovati komunikacijo s starši in sodelovanje s starši</a:t>
            </a:r>
          </a:p>
          <a:p>
            <a:r>
              <a:rPr lang="sl-SI" sz="2600" dirty="0" smtClean="0">
                <a:solidFill>
                  <a:srgbClr val="002060"/>
                </a:solidFill>
              </a:rPr>
              <a:t>Načrtovati organizacijo dela v vrtcu </a:t>
            </a:r>
          </a:p>
          <a:p>
            <a:r>
              <a:rPr lang="sl-SI" sz="2600" dirty="0" smtClean="0">
                <a:solidFill>
                  <a:srgbClr val="002060"/>
                </a:solidFill>
              </a:rPr>
              <a:t>Ravnanje </a:t>
            </a:r>
            <a:r>
              <a:rPr lang="sl-SI" sz="2600" dirty="0">
                <a:solidFill>
                  <a:srgbClr val="002060"/>
                </a:solidFill>
              </a:rPr>
              <a:t>v primeru okužbe </a:t>
            </a:r>
            <a:endParaRPr lang="sl-SI" sz="2600" dirty="0" smtClean="0">
              <a:solidFill>
                <a:srgbClr val="002060"/>
              </a:solidFill>
            </a:endParaRPr>
          </a:p>
          <a:p>
            <a:pPr>
              <a:lnSpc>
                <a:spcPts val="1200"/>
              </a:lnSpc>
            </a:pPr>
            <a:r>
              <a:rPr lang="sl-SI" sz="2600" dirty="0" smtClean="0">
                <a:solidFill>
                  <a:srgbClr val="002060"/>
                </a:solidFill>
              </a:rPr>
              <a:t>Vrtci </a:t>
            </a:r>
            <a:r>
              <a:rPr lang="sl-SI" sz="2600" dirty="0">
                <a:solidFill>
                  <a:srgbClr val="002060"/>
                </a:solidFill>
              </a:rPr>
              <a:t>so avtonomni in uresničujejo priporočila glede na svoje pogoje</a:t>
            </a:r>
          </a:p>
          <a:p>
            <a:pPr lvl="0">
              <a:lnSpc>
                <a:spcPts val="1200"/>
              </a:lnSpc>
            </a:pPr>
            <a:endParaRPr lang="sl-SI" sz="2600" dirty="0" smtClean="0">
              <a:solidFill>
                <a:srgbClr val="002060"/>
              </a:solidFill>
            </a:endParaRPr>
          </a:p>
          <a:p>
            <a:endParaRPr lang="sl-SI" sz="2600" dirty="0" smtClean="0">
              <a:solidFill>
                <a:srgbClr val="002060"/>
              </a:solidFill>
            </a:endParaRPr>
          </a:p>
          <a:p>
            <a:pPr marL="0" indent="0">
              <a:buNone/>
            </a:pPr>
            <a:endParaRPr lang="sl-SI" sz="3000" dirty="0" smtClean="0">
              <a:solidFill>
                <a:srgbClr val="002060"/>
              </a:solidFill>
            </a:endParaRPr>
          </a:p>
          <a:p>
            <a:endParaRPr lang="sl-SI" sz="3000" dirty="0" smtClean="0">
              <a:solidFill>
                <a:srgbClr val="002060"/>
              </a:solidFill>
            </a:endParaRPr>
          </a:p>
          <a:p>
            <a:endParaRPr lang="sl-SI" sz="3000" dirty="0" smtClean="0">
              <a:solidFill>
                <a:srgbClr val="002060"/>
              </a:solidFill>
            </a:endParaRPr>
          </a:p>
          <a:p>
            <a:endParaRPr lang="sl-SI" sz="3000" dirty="0" smtClean="0">
              <a:solidFill>
                <a:srgbClr val="002060"/>
              </a:solidFill>
            </a:endParaRPr>
          </a:p>
          <a:p>
            <a:endParaRPr lang="sl-SI" sz="3200" dirty="0" smtClean="0">
              <a:solidFill>
                <a:srgbClr val="002060"/>
              </a:solidFill>
            </a:endParaRPr>
          </a:p>
          <a:p>
            <a:endParaRPr lang="sl-SI" sz="3000" dirty="0">
              <a:solidFill>
                <a:srgbClr val="002060"/>
              </a:solidFill>
            </a:endParaRPr>
          </a:p>
          <a:p>
            <a:endParaRPr lang="sl-SI" dirty="0"/>
          </a:p>
        </p:txBody>
      </p:sp>
    </p:spTree>
    <p:extLst>
      <p:ext uri="{BB962C8B-B14F-4D97-AF65-F5344CB8AC3E}">
        <p14:creationId xmlns:p14="http://schemas.microsoft.com/office/powerpoint/2010/main" val="1895030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sl-SI" sz="4000" dirty="0" smtClean="0">
                <a:solidFill>
                  <a:srgbClr val="C00000"/>
                </a:solidFill>
              </a:rPr>
              <a:t>Viri in  literatura</a:t>
            </a:r>
            <a:endParaRPr lang="sl-SI" sz="4000" dirty="0">
              <a:solidFill>
                <a:srgbClr val="C00000"/>
              </a:solidFill>
            </a:endParaRPr>
          </a:p>
        </p:txBody>
      </p:sp>
      <p:sp>
        <p:nvSpPr>
          <p:cNvPr id="3" name="Označba mesta vsebine 2"/>
          <p:cNvSpPr>
            <a:spLocks noGrp="1"/>
          </p:cNvSpPr>
          <p:nvPr>
            <p:ph idx="1"/>
          </p:nvPr>
        </p:nvSpPr>
        <p:spPr>
          <a:xfrm>
            <a:off x="628649" y="1825625"/>
            <a:ext cx="8131893" cy="4351338"/>
          </a:xfrm>
        </p:spPr>
        <p:txBody>
          <a:bodyPr>
            <a:normAutofit/>
          </a:bodyPr>
          <a:lstStyle/>
          <a:p>
            <a:r>
              <a:rPr lang="sl-SI" sz="1700" dirty="0">
                <a:solidFill>
                  <a:srgbClr val="002060"/>
                </a:solidFill>
              </a:rPr>
              <a:t>Cotič Pajntar, J., in Zore, N. (2017). </a:t>
            </a:r>
            <a:r>
              <a:rPr lang="sl-SI" sz="1700" i="1" dirty="0">
                <a:solidFill>
                  <a:srgbClr val="002060"/>
                </a:solidFill>
              </a:rPr>
              <a:t>Vključevanje v vrtcu.</a:t>
            </a:r>
            <a:r>
              <a:rPr lang="sl-SI" sz="1700" dirty="0">
                <a:solidFill>
                  <a:srgbClr val="002060"/>
                </a:solidFill>
              </a:rPr>
              <a:t> 6. zvezek v Vključujoča šola. Priročnik za učitelje in druge strokovne delavce. Zavod Republike Slovenije za šolstvo.</a:t>
            </a:r>
          </a:p>
          <a:p>
            <a:r>
              <a:rPr lang="sl-SI" sz="1700" dirty="0">
                <a:solidFill>
                  <a:srgbClr val="002060"/>
                </a:solidFill>
              </a:rPr>
              <a:t>Cotič P. J., Zore, N. (2018), </a:t>
            </a:r>
            <a:r>
              <a:rPr lang="sl-SI" sz="1700" i="1" dirty="0">
                <a:solidFill>
                  <a:srgbClr val="002060"/>
                </a:solidFill>
              </a:rPr>
              <a:t>Priporočila za uspešen prehod otrok iz vrtca v šolo</a:t>
            </a:r>
            <a:r>
              <a:rPr lang="sl-SI" sz="1700" dirty="0">
                <a:solidFill>
                  <a:srgbClr val="002060"/>
                </a:solidFill>
              </a:rPr>
              <a:t>, Zavod Republike Slovenije za šolstvo.</a:t>
            </a:r>
          </a:p>
          <a:p>
            <a:r>
              <a:rPr lang="sl-SI" sz="1700" i="1" dirty="0" smtClean="0">
                <a:solidFill>
                  <a:srgbClr val="002060"/>
                </a:solidFill>
              </a:rPr>
              <a:t>Kurikulum </a:t>
            </a:r>
            <a:r>
              <a:rPr lang="sl-SI" sz="1700" i="1" dirty="0">
                <a:solidFill>
                  <a:srgbClr val="002060"/>
                </a:solidFill>
              </a:rPr>
              <a:t>za vrtce</a:t>
            </a:r>
            <a:r>
              <a:rPr lang="sl-SI" sz="1700" dirty="0">
                <a:solidFill>
                  <a:srgbClr val="002060"/>
                </a:solidFill>
              </a:rPr>
              <a:t>, (1999), Ministrstvo RS za šolstvo in šport, Ljubljana.</a:t>
            </a:r>
          </a:p>
          <a:p>
            <a:r>
              <a:rPr lang="sl-SI" sz="1700" i="1" dirty="0" smtClean="0">
                <a:solidFill>
                  <a:srgbClr val="002060"/>
                </a:solidFill>
              </a:rPr>
              <a:t>Prehod </a:t>
            </a:r>
            <a:r>
              <a:rPr lang="sl-SI" sz="1700" i="1" dirty="0">
                <a:solidFill>
                  <a:srgbClr val="002060"/>
                </a:solidFill>
              </a:rPr>
              <a:t>iz vrtca v šolo.</a:t>
            </a:r>
            <a:r>
              <a:rPr lang="sl-SI" sz="1700" dirty="0">
                <a:solidFill>
                  <a:srgbClr val="002060"/>
                </a:solidFill>
              </a:rPr>
              <a:t> Revija Šolsko svetovalno delo. Revija za svetovalne delavce v vrtcih, šolah in domovih, letnik XX, številka 3/4, Zavod RS za šolstvo, 2016.</a:t>
            </a:r>
          </a:p>
          <a:p>
            <a:r>
              <a:rPr lang="sl-SI" sz="1700" dirty="0" err="1">
                <a:solidFill>
                  <a:srgbClr val="002060"/>
                </a:solidFill>
              </a:rPr>
              <a:t>Sunderland</a:t>
            </a:r>
            <a:r>
              <a:rPr lang="sl-SI" sz="1700" dirty="0">
                <a:solidFill>
                  <a:srgbClr val="002060"/>
                </a:solidFill>
              </a:rPr>
              <a:t>, M. (2009). Znanost o vzgoji. Radovljica: Didakta.</a:t>
            </a:r>
          </a:p>
          <a:p>
            <a:r>
              <a:rPr lang="sl-SI" sz="1700" dirty="0" smtClean="0">
                <a:solidFill>
                  <a:srgbClr val="002060"/>
                </a:solidFill>
              </a:rPr>
              <a:t>Žibert, V. (2003/04). Vstop otroka v vrtec. </a:t>
            </a:r>
            <a:r>
              <a:rPr lang="sl-SI" sz="1700" dirty="0" err="1" smtClean="0">
                <a:solidFill>
                  <a:srgbClr val="002060"/>
                </a:solidFill>
              </a:rPr>
              <a:t>Educa</a:t>
            </a:r>
            <a:r>
              <a:rPr lang="sl-SI" sz="1700" dirty="0" smtClean="0">
                <a:solidFill>
                  <a:srgbClr val="002060"/>
                </a:solidFill>
              </a:rPr>
              <a:t>, letnik 12, št.3, oktober 2003/04, </a:t>
            </a:r>
            <a:r>
              <a:rPr lang="sl-SI" sz="1700" dirty="0" err="1" smtClean="0">
                <a:solidFill>
                  <a:srgbClr val="002060"/>
                </a:solidFill>
              </a:rPr>
              <a:t>str</a:t>
            </a:r>
            <a:r>
              <a:rPr lang="sl-SI" sz="1700" dirty="0" smtClean="0">
                <a:solidFill>
                  <a:srgbClr val="002060"/>
                </a:solidFill>
              </a:rPr>
              <a:t> 19-21</a:t>
            </a:r>
          </a:p>
          <a:p>
            <a:r>
              <a:rPr lang="sl-SI" sz="1800" dirty="0" smtClean="0">
                <a:hlinkClick r:id="rId3"/>
              </a:rPr>
              <a:t>https</a:t>
            </a:r>
            <a:r>
              <a:rPr lang="sl-SI" sz="1800" dirty="0">
                <a:hlinkClick r:id="rId3"/>
              </a:rPr>
              <a:t>://</a:t>
            </a:r>
            <a:r>
              <a:rPr lang="sl-SI" sz="1800" dirty="0" smtClean="0">
                <a:hlinkClick r:id="rId3"/>
              </a:rPr>
              <a:t>www.nijz.si/sl/prirocnik/tosemjaz</a:t>
            </a:r>
            <a:r>
              <a:rPr lang="sl-SI" sz="1800" dirty="0" smtClean="0"/>
              <a:t> </a:t>
            </a:r>
          </a:p>
          <a:p>
            <a:r>
              <a:rPr lang="sl-SI" sz="1800" dirty="0" smtClean="0">
                <a:hlinkClick r:id="rId4"/>
              </a:rPr>
              <a:t>http</a:t>
            </a:r>
            <a:r>
              <a:rPr lang="sl-SI" sz="1800" dirty="0">
                <a:hlinkClick r:id="rId4"/>
              </a:rPr>
              <a:t>://handinhand.si/?</a:t>
            </a:r>
            <a:r>
              <a:rPr lang="sl-SI" sz="1800" dirty="0" smtClean="0">
                <a:hlinkClick r:id="rId4"/>
              </a:rPr>
              <a:t>lang=sl</a:t>
            </a:r>
            <a:endParaRPr lang="sl-SI" sz="1800" dirty="0" smtClean="0"/>
          </a:p>
        </p:txBody>
      </p:sp>
    </p:spTree>
    <p:extLst>
      <p:ext uri="{BB962C8B-B14F-4D97-AF65-F5344CB8AC3E}">
        <p14:creationId xmlns:p14="http://schemas.microsoft.com/office/powerpoint/2010/main" val="380258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solidFill>
                  <a:srgbClr val="C00000"/>
                </a:solidFill>
              </a:rPr>
              <a:t>Namen in cilji delavnice</a:t>
            </a:r>
            <a:endParaRPr lang="sl-SI" dirty="0">
              <a:solidFill>
                <a:srgbClr val="C00000"/>
              </a:solidFill>
            </a:endParaRPr>
          </a:p>
        </p:txBody>
      </p:sp>
      <p:sp>
        <p:nvSpPr>
          <p:cNvPr id="3" name="Označba mesta vsebine 2"/>
          <p:cNvSpPr>
            <a:spLocks noGrp="1"/>
          </p:cNvSpPr>
          <p:nvPr>
            <p:ph idx="1"/>
          </p:nvPr>
        </p:nvSpPr>
        <p:spPr/>
        <p:txBody>
          <a:bodyPr>
            <a:normAutofit fontScale="70000" lnSpcReduction="20000"/>
          </a:bodyPr>
          <a:lstStyle/>
          <a:p>
            <a:pPr marL="0" indent="0">
              <a:buNone/>
            </a:pPr>
            <a:r>
              <a:rPr lang="sl-SI" b="1" dirty="0">
                <a:solidFill>
                  <a:srgbClr val="C00000"/>
                </a:solidFill>
              </a:rPr>
              <a:t>Namen </a:t>
            </a:r>
            <a:endParaRPr lang="sl-SI" b="1" dirty="0" smtClean="0">
              <a:solidFill>
                <a:srgbClr val="C00000"/>
              </a:solidFill>
            </a:endParaRPr>
          </a:p>
          <a:p>
            <a:r>
              <a:rPr lang="sl-SI" dirty="0" smtClean="0">
                <a:solidFill>
                  <a:srgbClr val="002060"/>
                </a:solidFill>
              </a:rPr>
              <a:t>Razmisliti </a:t>
            </a:r>
            <a:r>
              <a:rPr lang="sl-SI" dirty="0">
                <a:solidFill>
                  <a:srgbClr val="002060"/>
                </a:solidFill>
              </a:rPr>
              <a:t>o načinu zagotavljanja ustrezne čustvene podpore otroku in njegovim staršem, ne glede na to, za kakšno vrsto prehoda gre.  </a:t>
            </a:r>
          </a:p>
          <a:p>
            <a:r>
              <a:rPr lang="sl-SI" dirty="0">
                <a:solidFill>
                  <a:srgbClr val="002060"/>
                </a:solidFill>
              </a:rPr>
              <a:t>Razmišljali bomo tudi o vlogi ravnatelja - pedagoškega vodje pri načrtovanju procesa uvajanja otrok v vrtec, ko uvajanje otrok ne more potekati na ustaljen način.  </a:t>
            </a:r>
          </a:p>
          <a:p>
            <a:pPr marL="0" indent="0">
              <a:buNone/>
            </a:pPr>
            <a:endParaRPr lang="sl-SI" dirty="0"/>
          </a:p>
          <a:p>
            <a:pPr marL="0" indent="0">
              <a:buNone/>
            </a:pPr>
            <a:r>
              <a:rPr lang="sl-SI" b="1" dirty="0">
                <a:solidFill>
                  <a:srgbClr val="C00000"/>
                </a:solidFill>
              </a:rPr>
              <a:t>Cilji </a:t>
            </a:r>
            <a:endParaRPr lang="sl-SI" b="1" dirty="0" smtClean="0">
              <a:solidFill>
                <a:srgbClr val="C00000"/>
              </a:solidFill>
            </a:endParaRPr>
          </a:p>
          <a:p>
            <a:r>
              <a:rPr lang="sl-SI" dirty="0" smtClean="0">
                <a:solidFill>
                  <a:srgbClr val="002060"/>
                </a:solidFill>
              </a:rPr>
              <a:t>Seznaniti </a:t>
            </a:r>
            <a:r>
              <a:rPr lang="sl-SI" dirty="0">
                <a:solidFill>
                  <a:srgbClr val="002060"/>
                </a:solidFill>
              </a:rPr>
              <a:t>se s primeri prakse uvajanja otrok v vrtec.</a:t>
            </a:r>
          </a:p>
          <a:p>
            <a:r>
              <a:rPr lang="sl-SI" dirty="0">
                <a:solidFill>
                  <a:srgbClr val="002060"/>
                </a:solidFill>
              </a:rPr>
              <a:t>Izmenjati mnenja in  izkušnje ravnateljev z uvajanjem otrok v vrtce, posebno pa  po ponovnem odprtju vrtcev. Seznaniti se, kako vrtci zagotavljajo, kljub predpisanim higienskim ukrepom in socialni distanci, ustrezno čustveno podporo in varnost otrokom, ki so se po 18. maju 2020 že vključili v vrtce, otrokom, ki se vračajo v vrtec, in tudi otrokom, ki se na novo vključujejo v </a:t>
            </a:r>
            <a:r>
              <a:rPr lang="sl-SI" dirty="0" smtClean="0">
                <a:solidFill>
                  <a:srgbClr val="002060"/>
                </a:solidFill>
              </a:rPr>
              <a:t>vrtec </a:t>
            </a:r>
            <a:r>
              <a:rPr lang="sl-SI" dirty="0">
                <a:solidFill>
                  <a:srgbClr val="002060"/>
                </a:solidFill>
              </a:rPr>
              <a:t>ter njihovim staršem.</a:t>
            </a:r>
          </a:p>
          <a:p>
            <a:endParaRPr lang="sl-SI" dirty="0">
              <a:solidFill>
                <a:srgbClr val="002060"/>
              </a:solidFill>
            </a:endParaRPr>
          </a:p>
        </p:txBody>
      </p:sp>
    </p:spTree>
    <p:extLst>
      <p:ext uri="{BB962C8B-B14F-4D97-AF65-F5344CB8AC3E}">
        <p14:creationId xmlns:p14="http://schemas.microsoft.com/office/powerpoint/2010/main" val="988928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solidFill>
                  <a:srgbClr val="C00000"/>
                </a:solidFill>
              </a:rPr>
              <a:t>Izhodišča</a:t>
            </a:r>
            <a:r>
              <a:rPr lang="sl-SI" dirty="0" smtClean="0"/>
              <a:t> </a:t>
            </a:r>
            <a:endParaRPr lang="sl-SI" dirty="0"/>
          </a:p>
        </p:txBody>
      </p:sp>
      <p:sp>
        <p:nvSpPr>
          <p:cNvPr id="3" name="Označba mesta vsebine 2"/>
          <p:cNvSpPr>
            <a:spLocks noGrp="1"/>
          </p:cNvSpPr>
          <p:nvPr>
            <p:ph idx="1"/>
          </p:nvPr>
        </p:nvSpPr>
        <p:spPr/>
        <p:txBody>
          <a:bodyPr>
            <a:normAutofit lnSpcReduction="10000"/>
          </a:bodyPr>
          <a:lstStyle/>
          <a:p>
            <a:r>
              <a:rPr lang="sl-SI" dirty="0" smtClean="0">
                <a:solidFill>
                  <a:srgbClr val="002060"/>
                </a:solidFill>
              </a:rPr>
              <a:t>Predšolski otroci </a:t>
            </a:r>
            <a:r>
              <a:rPr lang="sl-SI" dirty="0">
                <a:solidFill>
                  <a:srgbClr val="002060"/>
                </a:solidFill>
              </a:rPr>
              <a:t>doživijo veliko situacij, ko se morajo privaditi na nov ritem, </a:t>
            </a:r>
            <a:r>
              <a:rPr lang="sl-SI" dirty="0" smtClean="0">
                <a:solidFill>
                  <a:srgbClr val="002060"/>
                </a:solidFill>
              </a:rPr>
              <a:t>nov način </a:t>
            </a:r>
            <a:r>
              <a:rPr lang="sl-SI" dirty="0">
                <a:solidFill>
                  <a:srgbClr val="002060"/>
                </a:solidFill>
              </a:rPr>
              <a:t>življenja, nove ljudi, </a:t>
            </a:r>
            <a:r>
              <a:rPr lang="sl-SI" dirty="0" smtClean="0">
                <a:solidFill>
                  <a:srgbClr val="002060"/>
                </a:solidFill>
              </a:rPr>
              <a:t>novo okolje (npr. </a:t>
            </a:r>
            <a:r>
              <a:rPr lang="sl-SI" dirty="0" smtClean="0">
                <a:solidFill>
                  <a:srgbClr val="002060"/>
                </a:solidFill>
                <a:cs typeface="Arial" panose="020B0604020202020204" pitchFamily="34" charset="0"/>
              </a:rPr>
              <a:t>ko </a:t>
            </a:r>
            <a:r>
              <a:rPr lang="sl-SI" dirty="0">
                <a:solidFill>
                  <a:srgbClr val="002060"/>
                </a:solidFill>
                <a:cs typeface="Arial" panose="020B0604020202020204" pitchFamily="34" charset="0"/>
              </a:rPr>
              <a:t>gredo prvič v </a:t>
            </a:r>
            <a:r>
              <a:rPr lang="sl-SI" dirty="0" smtClean="0">
                <a:solidFill>
                  <a:srgbClr val="002060"/>
                </a:solidFill>
                <a:cs typeface="Arial" panose="020B0604020202020204" pitchFamily="34" charset="0"/>
              </a:rPr>
              <a:t>vrtec, ko </a:t>
            </a:r>
            <a:r>
              <a:rPr lang="sl-SI" dirty="0">
                <a:solidFill>
                  <a:srgbClr val="002060"/>
                </a:solidFill>
                <a:cs typeface="Arial" panose="020B0604020202020204" pitchFamily="34" charset="0"/>
              </a:rPr>
              <a:t>gredo iz enega vrtca v </a:t>
            </a:r>
            <a:r>
              <a:rPr lang="sl-SI" dirty="0" smtClean="0">
                <a:solidFill>
                  <a:srgbClr val="002060"/>
                </a:solidFill>
                <a:cs typeface="Arial" panose="020B0604020202020204" pitchFamily="34" charset="0"/>
              </a:rPr>
              <a:t>drugega, ko </a:t>
            </a:r>
            <a:r>
              <a:rPr lang="sl-SI" dirty="0">
                <a:solidFill>
                  <a:srgbClr val="002060"/>
                </a:solidFill>
                <a:cs typeface="Arial" panose="020B0604020202020204" pitchFamily="34" charset="0"/>
              </a:rPr>
              <a:t>gredo v drug oddelek v </a:t>
            </a:r>
            <a:r>
              <a:rPr lang="sl-SI" dirty="0" smtClean="0">
                <a:solidFill>
                  <a:srgbClr val="002060"/>
                </a:solidFill>
                <a:cs typeface="Arial" panose="020B0604020202020204" pitchFamily="34" charset="0"/>
              </a:rPr>
              <a:t>vrtcu, ko </a:t>
            </a:r>
            <a:r>
              <a:rPr lang="sl-SI" dirty="0">
                <a:solidFill>
                  <a:srgbClr val="002060"/>
                </a:solidFill>
                <a:cs typeface="Arial" panose="020B0604020202020204" pitchFamily="34" charset="0"/>
              </a:rPr>
              <a:t>se vrnejo v vrtec po daljši </a:t>
            </a:r>
            <a:r>
              <a:rPr lang="sl-SI" dirty="0" smtClean="0">
                <a:solidFill>
                  <a:srgbClr val="002060"/>
                </a:solidFill>
                <a:cs typeface="Arial" panose="020B0604020202020204" pitchFamily="34" charset="0"/>
              </a:rPr>
              <a:t>odsotnosti, ko </a:t>
            </a:r>
            <a:r>
              <a:rPr lang="sl-SI" dirty="0">
                <a:solidFill>
                  <a:srgbClr val="002060"/>
                </a:solidFill>
                <a:cs typeface="Arial" panose="020B0604020202020204" pitchFamily="34" charset="0"/>
              </a:rPr>
              <a:t>gredo v </a:t>
            </a:r>
            <a:r>
              <a:rPr lang="sl-SI" dirty="0" smtClean="0">
                <a:solidFill>
                  <a:srgbClr val="002060"/>
                </a:solidFill>
                <a:cs typeface="Arial" panose="020B0604020202020204" pitchFamily="34" charset="0"/>
              </a:rPr>
              <a:t>šolo,…)</a:t>
            </a:r>
          </a:p>
          <a:p>
            <a:endParaRPr lang="sl-SI" dirty="0">
              <a:solidFill>
                <a:srgbClr val="002060"/>
              </a:solidFill>
              <a:cs typeface="Arial" panose="020B0604020202020204" pitchFamily="34" charset="0"/>
            </a:endParaRPr>
          </a:p>
          <a:p>
            <a:r>
              <a:rPr lang="sl-SI" dirty="0" smtClean="0">
                <a:solidFill>
                  <a:srgbClr val="002060"/>
                </a:solidFill>
              </a:rPr>
              <a:t>Predšolski otroci se nahajajo v zelo občutljivem obdobju z vidika čustvenega razvoja in razvoja navezanosti, zato potrebujejo čustveno podporo pri navajanju na nove situacije</a:t>
            </a:r>
            <a:endParaRPr lang="sl-SI" dirty="0">
              <a:solidFill>
                <a:srgbClr val="002060"/>
              </a:solidFill>
            </a:endParaRPr>
          </a:p>
          <a:p>
            <a:endParaRPr lang="sl-SI" b="1" dirty="0" smtClean="0">
              <a:solidFill>
                <a:srgbClr val="002060"/>
              </a:solidFill>
            </a:endParaRPr>
          </a:p>
        </p:txBody>
      </p:sp>
    </p:spTree>
    <p:extLst>
      <p:ext uri="{BB962C8B-B14F-4D97-AF65-F5344CB8AC3E}">
        <p14:creationId xmlns:p14="http://schemas.microsoft.com/office/powerpoint/2010/main" val="17259030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dirty="0" smtClean="0">
                <a:solidFill>
                  <a:srgbClr val="C00000"/>
                </a:solidFill>
              </a:rPr>
              <a:t/>
            </a:r>
            <a:br>
              <a:rPr lang="sl-SI" dirty="0" smtClean="0">
                <a:solidFill>
                  <a:srgbClr val="C00000"/>
                </a:solidFill>
              </a:rPr>
            </a:br>
            <a:r>
              <a:rPr lang="sl-SI" dirty="0" smtClean="0">
                <a:solidFill>
                  <a:srgbClr val="C00000"/>
                </a:solidFill>
              </a:rPr>
              <a:t/>
            </a:r>
            <a:br>
              <a:rPr lang="sl-SI" dirty="0" smtClean="0">
                <a:solidFill>
                  <a:srgbClr val="C00000"/>
                </a:solidFill>
              </a:rPr>
            </a:br>
            <a:r>
              <a:rPr lang="sl-SI" dirty="0">
                <a:solidFill>
                  <a:srgbClr val="C00000"/>
                </a:solidFill>
              </a:rPr>
              <a:t/>
            </a:r>
            <a:br>
              <a:rPr lang="sl-SI" dirty="0">
                <a:solidFill>
                  <a:srgbClr val="C00000"/>
                </a:solidFill>
              </a:rPr>
            </a:br>
            <a:r>
              <a:rPr lang="sl-SI" dirty="0" smtClean="0">
                <a:solidFill>
                  <a:srgbClr val="C00000"/>
                </a:solidFill>
              </a:rPr>
              <a:t>Različne situacije narekujejo razmislek o načinu uvajanja in navajanja otrok na novo, drugačno okolje in pogoje </a:t>
            </a:r>
            <a:endParaRPr lang="sl-SI" dirty="0">
              <a:solidFill>
                <a:srgbClr val="C00000"/>
              </a:solidFill>
            </a:endParaRPr>
          </a:p>
        </p:txBody>
      </p:sp>
      <p:sp>
        <p:nvSpPr>
          <p:cNvPr id="3" name="Označba mesta vsebine 2"/>
          <p:cNvSpPr>
            <a:spLocks noGrp="1"/>
          </p:cNvSpPr>
          <p:nvPr>
            <p:ph idx="1"/>
          </p:nvPr>
        </p:nvSpPr>
        <p:spPr>
          <a:xfrm>
            <a:off x="628650" y="2895599"/>
            <a:ext cx="7886700" cy="3281363"/>
          </a:xfrm>
        </p:spPr>
        <p:txBody>
          <a:bodyPr>
            <a:normAutofit fontScale="85000" lnSpcReduction="20000"/>
          </a:bodyPr>
          <a:lstStyle/>
          <a:p>
            <a:endParaRPr lang="sl-SI" dirty="0" smtClean="0">
              <a:solidFill>
                <a:srgbClr val="002060"/>
              </a:solidFill>
            </a:endParaRPr>
          </a:p>
          <a:p>
            <a:r>
              <a:rPr lang="sl-SI" dirty="0" smtClean="0">
                <a:solidFill>
                  <a:srgbClr val="002060"/>
                </a:solidFill>
              </a:rPr>
              <a:t>uvajanje </a:t>
            </a:r>
            <a:r>
              <a:rPr lang="sl-SI" dirty="0">
                <a:solidFill>
                  <a:srgbClr val="002060"/>
                </a:solidFill>
              </a:rPr>
              <a:t>poteka na ustaljen </a:t>
            </a:r>
            <a:r>
              <a:rPr lang="sl-SI" dirty="0" smtClean="0">
                <a:solidFill>
                  <a:srgbClr val="002060"/>
                </a:solidFill>
              </a:rPr>
              <a:t>način - na novo sprejeti otroci</a:t>
            </a:r>
          </a:p>
          <a:p>
            <a:r>
              <a:rPr lang="sl-SI" dirty="0" smtClean="0">
                <a:solidFill>
                  <a:srgbClr val="002060"/>
                </a:solidFill>
              </a:rPr>
              <a:t>navajanje otrok na že poznano okolje - otroci, ki se vračajo po daljšem časovnem obdobju v vrtec (po počitnicah, bolezni,..)</a:t>
            </a:r>
          </a:p>
          <a:p>
            <a:r>
              <a:rPr lang="sl-SI" dirty="0">
                <a:solidFill>
                  <a:srgbClr val="002060"/>
                </a:solidFill>
              </a:rPr>
              <a:t>n</a:t>
            </a:r>
            <a:r>
              <a:rPr lang="sl-SI" dirty="0" smtClean="0">
                <a:solidFill>
                  <a:srgbClr val="002060"/>
                </a:solidFill>
              </a:rPr>
              <a:t>avajanje otrok na drugo okolje - otroci v istem vrtcu zamenjajo okolje (druga skupina, druga enota, …)</a:t>
            </a:r>
          </a:p>
          <a:p>
            <a:r>
              <a:rPr lang="sl-SI" dirty="0" smtClean="0">
                <a:solidFill>
                  <a:srgbClr val="002060"/>
                </a:solidFill>
              </a:rPr>
              <a:t>v času posebnih razmer</a:t>
            </a:r>
          </a:p>
          <a:p>
            <a:r>
              <a:rPr lang="sl-SI" dirty="0" smtClean="0">
                <a:solidFill>
                  <a:srgbClr val="002060"/>
                </a:solidFill>
              </a:rPr>
              <a:t>…..</a:t>
            </a:r>
            <a:endParaRPr lang="sl-SI" dirty="0" smtClean="0"/>
          </a:p>
        </p:txBody>
      </p:sp>
    </p:spTree>
    <p:extLst>
      <p:ext uri="{BB962C8B-B14F-4D97-AF65-F5344CB8AC3E}">
        <p14:creationId xmlns:p14="http://schemas.microsoft.com/office/powerpoint/2010/main" val="241253644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solidFill>
                  <a:srgbClr val="C00000"/>
                </a:solidFill>
              </a:rPr>
              <a:t>Čustveni vidik uvajanja</a:t>
            </a:r>
            <a:endParaRPr lang="sl-SI" dirty="0">
              <a:solidFill>
                <a:srgbClr val="C00000"/>
              </a:solidFill>
            </a:endParaRPr>
          </a:p>
        </p:txBody>
      </p:sp>
      <p:sp>
        <p:nvSpPr>
          <p:cNvPr id="3" name="Označba mesta vsebine 2"/>
          <p:cNvSpPr>
            <a:spLocks noGrp="1"/>
          </p:cNvSpPr>
          <p:nvPr>
            <p:ph idx="1"/>
          </p:nvPr>
        </p:nvSpPr>
        <p:spPr>
          <a:xfrm>
            <a:off x="628650" y="1544924"/>
            <a:ext cx="7886700" cy="4351338"/>
          </a:xfrm>
        </p:spPr>
        <p:txBody>
          <a:bodyPr>
            <a:normAutofit lnSpcReduction="10000"/>
          </a:bodyPr>
          <a:lstStyle/>
          <a:p>
            <a:pPr marL="0" indent="0">
              <a:buNone/>
            </a:pPr>
            <a:endParaRPr lang="sl-SI" altLang="sl-SI" dirty="0" smtClean="0">
              <a:solidFill>
                <a:srgbClr val="002060"/>
              </a:solidFill>
            </a:endParaRPr>
          </a:p>
          <a:p>
            <a:pPr marL="0" indent="0">
              <a:buNone/>
            </a:pPr>
            <a:r>
              <a:rPr lang="sl-SI" altLang="sl-SI" dirty="0" smtClean="0">
                <a:solidFill>
                  <a:srgbClr val="002060"/>
                </a:solidFill>
              </a:rPr>
              <a:t>Organizacija </a:t>
            </a:r>
            <a:r>
              <a:rPr lang="sl-SI" altLang="sl-SI" dirty="0">
                <a:solidFill>
                  <a:srgbClr val="002060"/>
                </a:solidFill>
              </a:rPr>
              <a:t>vzgojno-izobraževalnega dela naj bo prilagojena tako, da otroci v čim krajšem obdobju pridobijo občutek varnosti in </a:t>
            </a:r>
            <a:r>
              <a:rPr lang="sl-SI" altLang="sl-SI" dirty="0" smtClean="0">
                <a:solidFill>
                  <a:srgbClr val="002060"/>
                </a:solidFill>
              </a:rPr>
              <a:t>zaupanja:</a:t>
            </a:r>
          </a:p>
          <a:p>
            <a:pPr lvl="1"/>
            <a:endParaRPr lang="sl-SI" dirty="0" smtClean="0">
              <a:solidFill>
                <a:srgbClr val="002060"/>
              </a:solidFill>
            </a:endParaRPr>
          </a:p>
          <a:p>
            <a:pPr lvl="1"/>
            <a:r>
              <a:rPr lang="sl-SI" dirty="0" smtClean="0">
                <a:solidFill>
                  <a:srgbClr val="002060"/>
                </a:solidFill>
              </a:rPr>
              <a:t>osebni stik, čustvena navezanost</a:t>
            </a:r>
          </a:p>
          <a:p>
            <a:pPr lvl="1"/>
            <a:r>
              <a:rPr lang="sl-SI" dirty="0">
                <a:solidFill>
                  <a:srgbClr val="002060"/>
                </a:solidFill>
              </a:rPr>
              <a:t>s</a:t>
            </a:r>
            <a:r>
              <a:rPr lang="sl-SI" dirty="0" smtClean="0">
                <a:solidFill>
                  <a:srgbClr val="002060"/>
                </a:solidFill>
              </a:rPr>
              <a:t>talnost osebja (kolikor je mogoče), prostora</a:t>
            </a:r>
          </a:p>
          <a:p>
            <a:pPr lvl="1"/>
            <a:r>
              <a:rPr lang="sl-SI" dirty="0" smtClean="0">
                <a:solidFill>
                  <a:srgbClr val="002060"/>
                </a:solidFill>
              </a:rPr>
              <a:t>opazovanje otrok in sledenje otrokom</a:t>
            </a:r>
          </a:p>
          <a:p>
            <a:pPr lvl="1"/>
            <a:r>
              <a:rPr lang="sl-SI" dirty="0">
                <a:solidFill>
                  <a:srgbClr val="002060"/>
                </a:solidFill>
              </a:rPr>
              <a:t>č</a:t>
            </a:r>
            <a:r>
              <a:rPr lang="sl-SI" dirty="0" smtClean="0">
                <a:solidFill>
                  <a:srgbClr val="002060"/>
                </a:solidFill>
              </a:rPr>
              <a:t>ustvena bližina</a:t>
            </a:r>
          </a:p>
          <a:p>
            <a:pPr lvl="1"/>
            <a:r>
              <a:rPr lang="sl-SI" dirty="0" smtClean="0">
                <a:solidFill>
                  <a:srgbClr val="002060"/>
                </a:solidFill>
              </a:rPr>
              <a:t>skrb dobro počutje otroka</a:t>
            </a:r>
          </a:p>
          <a:p>
            <a:pPr lvl="1"/>
            <a:r>
              <a:rPr lang="sl-SI" dirty="0" smtClean="0">
                <a:solidFill>
                  <a:srgbClr val="002060"/>
                </a:solidFill>
              </a:rPr>
              <a:t>individualni pristop</a:t>
            </a:r>
          </a:p>
          <a:p>
            <a:pPr marL="0" indent="0">
              <a:buNone/>
            </a:pPr>
            <a:endParaRPr lang="sl-SI" altLang="sl-SI" dirty="0" smtClean="0">
              <a:solidFill>
                <a:srgbClr val="002060"/>
              </a:solidFill>
            </a:endParaRPr>
          </a:p>
          <a:p>
            <a:endParaRPr lang="sl-SI" dirty="0">
              <a:solidFill>
                <a:srgbClr val="002060"/>
              </a:solidFill>
            </a:endParaRPr>
          </a:p>
          <a:p>
            <a:pPr marL="0" indent="0">
              <a:buNone/>
            </a:pPr>
            <a:endParaRPr lang="sl-SI" dirty="0" smtClean="0"/>
          </a:p>
          <a:p>
            <a:endParaRPr lang="sl-SI" dirty="0"/>
          </a:p>
        </p:txBody>
      </p:sp>
    </p:spTree>
    <p:extLst>
      <p:ext uri="{BB962C8B-B14F-4D97-AF65-F5344CB8AC3E}">
        <p14:creationId xmlns:p14="http://schemas.microsoft.com/office/powerpoint/2010/main" val="33402044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altLang="sl-SI" dirty="0">
                <a:solidFill>
                  <a:srgbClr val="C00000"/>
                </a:solidFill>
              </a:rPr>
              <a:t>UVAJANJE </a:t>
            </a:r>
            <a:r>
              <a:rPr lang="sl-SI" altLang="sl-SI" dirty="0" smtClean="0">
                <a:solidFill>
                  <a:srgbClr val="C00000"/>
                </a:solidFill>
              </a:rPr>
              <a:t> - </a:t>
            </a:r>
            <a:br>
              <a:rPr lang="sl-SI" altLang="sl-SI" dirty="0" smtClean="0">
                <a:solidFill>
                  <a:srgbClr val="C00000"/>
                </a:solidFill>
              </a:rPr>
            </a:br>
            <a:r>
              <a:rPr lang="sl-SI" altLang="sl-SI" dirty="0" smtClean="0">
                <a:solidFill>
                  <a:srgbClr val="C00000"/>
                </a:solidFill>
              </a:rPr>
              <a:t>nova/drugačna situacija </a:t>
            </a:r>
            <a:r>
              <a:rPr lang="sl-SI" altLang="sl-SI" dirty="0">
                <a:solidFill>
                  <a:srgbClr val="C00000"/>
                </a:solidFill>
              </a:rPr>
              <a:t>za otroka</a:t>
            </a:r>
            <a:endParaRPr lang="sl-SI" dirty="0">
              <a:solidFill>
                <a:srgbClr val="C00000"/>
              </a:solidFill>
            </a:endParaRPr>
          </a:p>
        </p:txBody>
      </p:sp>
      <p:sp>
        <p:nvSpPr>
          <p:cNvPr id="3" name="Označba mesta vsebine 2"/>
          <p:cNvSpPr>
            <a:spLocks noGrp="1"/>
          </p:cNvSpPr>
          <p:nvPr>
            <p:ph idx="1"/>
          </p:nvPr>
        </p:nvSpPr>
        <p:spPr/>
        <p:txBody>
          <a:bodyPr>
            <a:normAutofit fontScale="92500" lnSpcReduction="20000"/>
          </a:bodyPr>
          <a:lstStyle/>
          <a:p>
            <a:r>
              <a:rPr lang="sl-SI" dirty="0" smtClean="0">
                <a:solidFill>
                  <a:srgbClr val="002060"/>
                </a:solidFill>
              </a:rPr>
              <a:t>Uvajalno </a:t>
            </a:r>
            <a:r>
              <a:rPr lang="sl-SI" dirty="0">
                <a:solidFill>
                  <a:srgbClr val="002060"/>
                </a:solidFill>
              </a:rPr>
              <a:t>obdobje </a:t>
            </a:r>
            <a:r>
              <a:rPr lang="sl-SI" dirty="0" smtClean="0">
                <a:solidFill>
                  <a:srgbClr val="002060"/>
                </a:solidFill>
              </a:rPr>
              <a:t>predstavlja </a:t>
            </a:r>
            <a:r>
              <a:rPr lang="sl-SI" dirty="0">
                <a:solidFill>
                  <a:srgbClr val="002060"/>
                </a:solidFill>
              </a:rPr>
              <a:t>čustveno reakcijo otroka na določeno </a:t>
            </a:r>
            <a:r>
              <a:rPr lang="sl-SI" dirty="0" smtClean="0">
                <a:solidFill>
                  <a:srgbClr val="002060"/>
                </a:solidFill>
              </a:rPr>
              <a:t>dogajanje</a:t>
            </a:r>
            <a:endParaRPr lang="sl-SI" dirty="0">
              <a:solidFill>
                <a:srgbClr val="002060"/>
              </a:solidFill>
            </a:endParaRPr>
          </a:p>
          <a:p>
            <a:r>
              <a:rPr lang="sl-SI" dirty="0">
                <a:solidFill>
                  <a:srgbClr val="002060"/>
                </a:solidFill>
              </a:rPr>
              <a:t>V času uvajanja otrok v vrtec potekajo pomembni čustveni procesi. Prvi potekajo med otrokom in </a:t>
            </a:r>
            <a:r>
              <a:rPr lang="sl-SI" dirty="0" smtClean="0">
                <a:solidFill>
                  <a:srgbClr val="002060"/>
                </a:solidFill>
              </a:rPr>
              <a:t>straši, </a:t>
            </a:r>
            <a:r>
              <a:rPr lang="sl-SI" dirty="0">
                <a:solidFill>
                  <a:srgbClr val="002060"/>
                </a:solidFill>
              </a:rPr>
              <a:t>drugi pa v procesu privajanja na novo </a:t>
            </a:r>
            <a:r>
              <a:rPr lang="sl-SI" dirty="0" smtClean="0">
                <a:solidFill>
                  <a:srgbClr val="002060"/>
                </a:solidFill>
              </a:rPr>
              <a:t>okolje</a:t>
            </a:r>
            <a:endParaRPr lang="sl-SI" dirty="0">
              <a:solidFill>
                <a:srgbClr val="002060"/>
              </a:solidFill>
            </a:endParaRPr>
          </a:p>
          <a:p>
            <a:r>
              <a:rPr lang="sl-SI" dirty="0" smtClean="0">
                <a:solidFill>
                  <a:srgbClr val="002060"/>
                </a:solidFill>
              </a:rPr>
              <a:t>Zadovoljujoči </a:t>
            </a:r>
            <a:r>
              <a:rPr lang="sl-SI" dirty="0">
                <a:solidFill>
                  <a:srgbClr val="002060"/>
                </a:solidFill>
              </a:rPr>
              <a:t>odnosi med starši in vzgojitelji so pogoj za emocionalno stabilnost </a:t>
            </a:r>
            <a:r>
              <a:rPr lang="sl-SI" dirty="0" smtClean="0">
                <a:solidFill>
                  <a:srgbClr val="002060"/>
                </a:solidFill>
              </a:rPr>
              <a:t>otroka  </a:t>
            </a:r>
            <a:r>
              <a:rPr lang="sl-SI" dirty="0">
                <a:solidFill>
                  <a:srgbClr val="002060"/>
                </a:solidFill>
              </a:rPr>
              <a:t>- otrok bo ob takšnih odnosih med starši in vzgojitelji doživljal varnost, </a:t>
            </a:r>
            <a:r>
              <a:rPr lang="sl-SI" dirty="0" smtClean="0">
                <a:solidFill>
                  <a:srgbClr val="002060"/>
                </a:solidFill>
              </a:rPr>
              <a:t>sprejetost</a:t>
            </a:r>
          </a:p>
          <a:p>
            <a:r>
              <a:rPr lang="sl-SI" dirty="0" smtClean="0">
                <a:solidFill>
                  <a:srgbClr val="002060"/>
                </a:solidFill>
              </a:rPr>
              <a:t>S </a:t>
            </a:r>
            <a:r>
              <a:rPr lang="sl-SI" dirty="0">
                <a:solidFill>
                  <a:srgbClr val="002060"/>
                </a:solidFill>
              </a:rPr>
              <a:t>postopnim podaljševanjem samostojnega bivanja otroka v </a:t>
            </a:r>
            <a:r>
              <a:rPr lang="sl-SI" dirty="0" smtClean="0">
                <a:solidFill>
                  <a:srgbClr val="002060"/>
                </a:solidFill>
              </a:rPr>
              <a:t>vrtcu se </a:t>
            </a:r>
            <a:r>
              <a:rPr lang="sl-SI" dirty="0">
                <a:solidFill>
                  <a:srgbClr val="002060"/>
                </a:solidFill>
              </a:rPr>
              <a:t>otrok sčasoma navadi na novo okolje, pridobi si zaupanje v strokovne delavce, pridobi si občutek varnosti</a:t>
            </a:r>
          </a:p>
          <a:p>
            <a:pPr marL="0" indent="0">
              <a:buNone/>
            </a:pPr>
            <a:endParaRPr lang="sl-SI" dirty="0" smtClean="0"/>
          </a:p>
          <a:p>
            <a:endParaRPr lang="sl-SI" dirty="0"/>
          </a:p>
        </p:txBody>
      </p:sp>
    </p:spTree>
    <p:extLst>
      <p:ext uri="{BB962C8B-B14F-4D97-AF65-F5344CB8AC3E}">
        <p14:creationId xmlns:p14="http://schemas.microsoft.com/office/powerpoint/2010/main" val="29530548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solidFill>
                  <a:srgbClr val="C00000"/>
                </a:solidFill>
              </a:rPr>
              <a:t>Varna navezanost</a:t>
            </a:r>
            <a:endParaRPr lang="sl-SI" dirty="0">
              <a:solidFill>
                <a:srgbClr val="C00000"/>
              </a:solidFill>
            </a:endParaRPr>
          </a:p>
        </p:txBody>
      </p:sp>
      <p:sp>
        <p:nvSpPr>
          <p:cNvPr id="3" name="Označba mesta vsebine 2"/>
          <p:cNvSpPr>
            <a:spLocks noGrp="1"/>
          </p:cNvSpPr>
          <p:nvPr>
            <p:ph idx="1"/>
          </p:nvPr>
        </p:nvSpPr>
        <p:spPr>
          <a:xfrm>
            <a:off x="628650" y="1825624"/>
            <a:ext cx="7886700" cy="3405799"/>
          </a:xfrm>
        </p:spPr>
        <p:txBody>
          <a:bodyPr>
            <a:noAutofit/>
          </a:bodyPr>
          <a:lstStyle/>
          <a:p>
            <a:r>
              <a:rPr lang="sl-SI" dirty="0">
                <a:solidFill>
                  <a:srgbClr val="002060"/>
                </a:solidFill>
              </a:rPr>
              <a:t>Kakovostna navezanost prispeva in pomaga pri prilagajanju in uvajanju otroka na vstop v vrtec.</a:t>
            </a:r>
          </a:p>
          <a:p>
            <a:r>
              <a:rPr lang="sl-SI" dirty="0" smtClean="0">
                <a:solidFill>
                  <a:srgbClr val="002060"/>
                </a:solidFill>
              </a:rPr>
              <a:t>Različni avtorji v strokovni literaturi navajajo, </a:t>
            </a:r>
            <a:r>
              <a:rPr lang="sl-SI" dirty="0">
                <a:solidFill>
                  <a:srgbClr val="002060"/>
                </a:solidFill>
              </a:rPr>
              <a:t>da se varno navezani otroci pri treh do petih letih razlikujejo od ostalih otrok po večji radovednosti in vztrajnosti pri igri, boljši sociali kompetentnosti, višjem samospoštovanju in kažejo več empatije.</a:t>
            </a:r>
          </a:p>
          <a:p>
            <a:r>
              <a:rPr lang="sl-SI" altLang="sl-SI" dirty="0">
                <a:solidFill>
                  <a:srgbClr val="002060"/>
                </a:solidFill>
              </a:rPr>
              <a:t>Navezanost ni nekaj, kar bi lahko otrok prinesel z rojstvom, je način (vreden opazovanja), kako otrok z drugimi ljudmi razvija psihično strukturo.</a:t>
            </a:r>
          </a:p>
          <a:p>
            <a:endParaRPr lang="sl-SI" sz="2000" dirty="0"/>
          </a:p>
        </p:txBody>
      </p:sp>
    </p:spTree>
    <p:extLst>
      <p:ext uri="{BB962C8B-B14F-4D97-AF65-F5344CB8AC3E}">
        <p14:creationId xmlns:p14="http://schemas.microsoft.com/office/powerpoint/2010/main" val="3034522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fontScale="90000"/>
          </a:bodyPr>
          <a:lstStyle/>
          <a:p>
            <a:r>
              <a:rPr lang="sl-SI" altLang="sl-SI" kern="0" dirty="0" smtClean="0">
                <a:solidFill>
                  <a:srgbClr val="C00000"/>
                </a:solidFill>
              </a:rPr>
              <a:t/>
            </a:r>
            <a:br>
              <a:rPr lang="sl-SI" altLang="sl-SI" kern="0" dirty="0" smtClean="0">
                <a:solidFill>
                  <a:srgbClr val="C00000"/>
                </a:solidFill>
              </a:rPr>
            </a:br>
            <a:r>
              <a:rPr lang="sl-SI" altLang="sl-SI" kern="0" dirty="0" smtClean="0">
                <a:solidFill>
                  <a:srgbClr val="C00000"/>
                </a:solidFill>
              </a:rPr>
              <a:t>Vloga vzgojitelja </a:t>
            </a:r>
            <a:r>
              <a:rPr lang="sl-SI" altLang="sl-SI" kern="0" dirty="0">
                <a:solidFill>
                  <a:srgbClr val="C00000"/>
                </a:solidFill>
              </a:rPr>
              <a:t>pri spodbujanju socialno-čustvenega razvoja otrok</a:t>
            </a:r>
            <a:r>
              <a:rPr lang="sl-SI" altLang="sl-SI" kern="0" dirty="0"/>
              <a:t/>
            </a:r>
            <a:br>
              <a:rPr lang="sl-SI" altLang="sl-SI" kern="0" dirty="0"/>
            </a:br>
            <a:endParaRPr lang="sl-SI" dirty="0"/>
          </a:p>
        </p:txBody>
      </p:sp>
      <p:sp>
        <p:nvSpPr>
          <p:cNvPr id="3" name="Označba mesta vsebine 2"/>
          <p:cNvSpPr>
            <a:spLocks noGrp="1"/>
          </p:cNvSpPr>
          <p:nvPr>
            <p:ph idx="1"/>
          </p:nvPr>
        </p:nvSpPr>
        <p:spPr/>
        <p:txBody>
          <a:bodyPr>
            <a:normAutofit lnSpcReduction="10000"/>
          </a:bodyPr>
          <a:lstStyle/>
          <a:p>
            <a:pPr marL="342900" indent="-342900"/>
            <a:r>
              <a:rPr lang="sl-SI" altLang="sl-SI" dirty="0">
                <a:solidFill>
                  <a:srgbClr val="002060"/>
                </a:solidFill>
              </a:rPr>
              <a:t>Vzgojiteljeve lastne socialne in čustvene kompetentnosti so tiste, ki so ključne za razvoj socialne in čustvene kompetentnosti pri otroku.</a:t>
            </a:r>
          </a:p>
          <a:p>
            <a:pPr marL="342900" indent="-342900"/>
            <a:r>
              <a:rPr lang="sl-SI" altLang="sl-SI" dirty="0">
                <a:solidFill>
                  <a:srgbClr val="002060"/>
                </a:solidFill>
              </a:rPr>
              <a:t>Številni avtorji poudarjajo pomen vzgojitelja pri spodbujanju socialno-čustvenega razvoja otrok oz. vrtca kot institucije, ki ima lahko kompenzacijske učinke oz. pozitiven vpliv na socialno-čustveni razvoj otrok.</a:t>
            </a:r>
          </a:p>
          <a:p>
            <a:pPr marL="342900" indent="-342900"/>
            <a:r>
              <a:rPr lang="sl-SI" altLang="sl-SI" dirty="0">
                <a:solidFill>
                  <a:srgbClr val="002060"/>
                </a:solidFill>
              </a:rPr>
              <a:t>Sociale in čustvene kompetence strokovnih delavcev so  izjemno pomembne tudi za varovanje pred stresom in izgorelostjo.</a:t>
            </a:r>
          </a:p>
          <a:p>
            <a:pPr marL="0" indent="0">
              <a:buNone/>
            </a:pPr>
            <a:endParaRPr lang="sl-SI" dirty="0"/>
          </a:p>
        </p:txBody>
      </p:sp>
    </p:spTree>
    <p:extLst>
      <p:ext uri="{BB962C8B-B14F-4D97-AF65-F5344CB8AC3E}">
        <p14:creationId xmlns:p14="http://schemas.microsoft.com/office/powerpoint/2010/main" val="16248749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dirty="0" smtClean="0">
                <a:solidFill>
                  <a:srgbClr val="C00000"/>
                </a:solidFill>
              </a:rPr>
              <a:t>Socialne in čustvene kompetence</a:t>
            </a:r>
            <a:endParaRPr lang="sl-SI" dirty="0">
              <a:solidFill>
                <a:srgbClr val="C00000"/>
              </a:solidFill>
            </a:endParaRPr>
          </a:p>
        </p:txBody>
      </p:sp>
      <p:pic>
        <p:nvPicPr>
          <p:cNvPr id="4" name="Označba mesta vsebine 3"/>
          <p:cNvPicPr>
            <a:picLocks noGrp="1" noChangeAspect="1"/>
          </p:cNvPicPr>
          <p:nvPr>
            <p:ph idx="1"/>
          </p:nvPr>
        </p:nvPicPr>
        <p:blipFill>
          <a:blip r:embed="rId3"/>
          <a:stretch>
            <a:fillRect/>
          </a:stretch>
        </p:blipFill>
        <p:spPr>
          <a:xfrm>
            <a:off x="869730" y="1350046"/>
            <a:ext cx="7123186" cy="4351338"/>
          </a:xfrm>
          <a:prstGeom prst="rect">
            <a:avLst/>
          </a:prstGeom>
        </p:spPr>
      </p:pic>
      <p:sp>
        <p:nvSpPr>
          <p:cNvPr id="5" name="Pravokotnik 4"/>
          <p:cNvSpPr/>
          <p:nvPr/>
        </p:nvSpPr>
        <p:spPr>
          <a:xfrm>
            <a:off x="465992" y="5802895"/>
            <a:ext cx="2989385" cy="276999"/>
          </a:xfrm>
          <a:prstGeom prst="rect">
            <a:avLst/>
          </a:prstGeom>
        </p:spPr>
        <p:txBody>
          <a:bodyPr wrap="square">
            <a:spAutoFit/>
          </a:bodyPr>
          <a:lstStyle/>
          <a:p>
            <a:r>
              <a:rPr lang="sl-SI" sz="1200" dirty="0" err="1" smtClean="0"/>
              <a:t>Vir:http</a:t>
            </a:r>
            <a:r>
              <a:rPr lang="sl-SI" sz="1200" dirty="0"/>
              <a:t>://handinhand.si/publikacije/?lang=sl</a:t>
            </a:r>
          </a:p>
        </p:txBody>
      </p:sp>
    </p:spTree>
    <p:extLst>
      <p:ext uri="{BB962C8B-B14F-4D97-AF65-F5344CB8AC3E}">
        <p14:creationId xmlns:p14="http://schemas.microsoft.com/office/powerpoint/2010/main" val="11226464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ova tema">
  <a:themeElements>
    <a:clrScheme name="Officeova tem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ova tem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ova tem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isarna">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1499</TotalTime>
  <Words>1219</Words>
  <Application>Microsoft Office PowerPoint</Application>
  <PresentationFormat>Diaprojekcija na zaslonu (4:3)</PresentationFormat>
  <Paragraphs>101</Paragraphs>
  <Slides>15</Slides>
  <Notes>3</Notes>
  <HiddenSlides>0</HiddenSlides>
  <MMClips>0</MMClips>
  <ScaleCrop>false</ScaleCrop>
  <HeadingPairs>
    <vt:vector size="6" baseType="variant">
      <vt:variant>
        <vt:lpstr>Uporabljene pisave</vt:lpstr>
      </vt:variant>
      <vt:variant>
        <vt:i4>4</vt:i4>
      </vt:variant>
      <vt:variant>
        <vt:lpstr>Tema</vt:lpstr>
      </vt:variant>
      <vt:variant>
        <vt:i4>1</vt:i4>
      </vt:variant>
      <vt:variant>
        <vt:lpstr>Naslovi diapozitivov</vt:lpstr>
      </vt:variant>
      <vt:variant>
        <vt:i4>15</vt:i4>
      </vt:variant>
    </vt:vector>
  </HeadingPairs>
  <TitlesOfParts>
    <vt:vector size="20" baseType="lpstr">
      <vt:lpstr>Arial</vt:lpstr>
      <vt:lpstr>Calibri</vt:lpstr>
      <vt:lpstr>Calibri Light</vt:lpstr>
      <vt:lpstr>Times New Roman</vt:lpstr>
      <vt:lpstr>Officeova tema</vt:lpstr>
      <vt:lpstr>Čustveni vidik uvajanja otroka v vrtec </vt:lpstr>
      <vt:lpstr>Namen in cilji delavnice</vt:lpstr>
      <vt:lpstr>Izhodišča </vt:lpstr>
      <vt:lpstr>   Različne situacije narekujejo razmislek o načinu uvajanja in navajanja otrok na novo, drugačno okolje in pogoje </vt:lpstr>
      <vt:lpstr>Čustveni vidik uvajanja</vt:lpstr>
      <vt:lpstr>UVAJANJE  -  nova/drugačna situacija za otroka</vt:lpstr>
      <vt:lpstr>Varna navezanost</vt:lpstr>
      <vt:lpstr> Vloga vzgojitelja pri spodbujanju socialno-čustvenega razvoja otrok </vt:lpstr>
      <vt:lpstr>Socialne in čustvene kompetence</vt:lpstr>
      <vt:lpstr> 5 dimenzij socialno čustvenega učenja  </vt:lpstr>
      <vt:lpstr>Otrok v času uvajanja</vt:lpstr>
      <vt:lpstr>1. delavnica - 15 minut Ko uvajanje otrok ni moglo potekati na ustaljen način </vt:lpstr>
      <vt:lpstr>  2. delavnica - razprava ob primerih iz prakse - 40 minut  Kako poteka uvajanje v času posebnih razmer? </vt:lpstr>
      <vt:lpstr>Predlogi za način uvajanja otrok novincev v času posebnih razmer</vt:lpstr>
      <vt:lpstr>Viri in  literatura</vt:lpstr>
    </vt:vector>
  </TitlesOfParts>
  <Company>Zavod RS za šolstvo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Arial 26 pt, bold</dc:title>
  <dc:creator>Zvonka Kos</dc:creator>
  <cp:lastModifiedBy>Nives Zore</cp:lastModifiedBy>
  <cp:revision>208</cp:revision>
  <cp:lastPrinted>2020-07-13T15:04:09Z</cp:lastPrinted>
  <dcterms:created xsi:type="dcterms:W3CDTF">2017-08-16T10:43:35Z</dcterms:created>
  <dcterms:modified xsi:type="dcterms:W3CDTF">2020-08-27T08:20:33Z</dcterms:modified>
</cp:coreProperties>
</file>