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6" r:id="rId6"/>
    <p:sldId id="268" r:id="rId7"/>
    <p:sldId id="274" r:id="rId8"/>
    <p:sldId id="263" r:id="rId9"/>
    <p:sldId id="270" r:id="rId10"/>
    <p:sldId id="272" r:id="rId11"/>
    <p:sldId id="27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6969"/>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6" d="100"/>
          <a:sy n="116" d="100"/>
        </p:scale>
        <p:origin x="6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l-SI" smtClean="0"/>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28.8.2020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pic>
        <p:nvPicPr>
          <p:cNvPr id="7" name="Slika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692579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28.8.2020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55597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28.8.2020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67068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28.8.2020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pic>
        <p:nvPicPr>
          <p:cNvPr id="7" name="Slika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425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l-SI" smtClean="0"/>
              <a:t>Uredite slog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088D60DA-3ED7-41E7-909B-8719ABC0F517}" type="datetimeFigureOut">
              <a:rPr lang="sl-SI" smtClean="0"/>
              <a:t>28.8.2020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77379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088D60DA-3ED7-41E7-909B-8719ABC0F517}" type="datetimeFigureOut">
              <a:rPr lang="sl-SI" smtClean="0"/>
              <a:t>28.8.2020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28498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29842" y="2505075"/>
            <a:ext cx="3868340"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29150" y="2505075"/>
            <a:ext cx="3887391"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088D60DA-3ED7-41E7-909B-8719ABC0F517}" type="datetimeFigureOut">
              <a:rPr lang="sl-SI" smtClean="0"/>
              <a:t>28.8.2020</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423196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088D60DA-3ED7-41E7-909B-8719ABC0F517}" type="datetimeFigureOut">
              <a:rPr lang="sl-SI" smtClean="0"/>
              <a:t>28.8.2020</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1056022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D60DA-3ED7-41E7-909B-8719ABC0F517}" type="datetimeFigureOut">
              <a:rPr lang="sl-SI" smtClean="0"/>
              <a:t>28.8.2020</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276690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smtClean="0"/>
              <a:t>Uredite slog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088D60DA-3ED7-41E7-909B-8719ABC0F517}" type="datetimeFigureOut">
              <a:rPr lang="sl-SI" smtClean="0"/>
              <a:t>28.8.2020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340051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088D60DA-3ED7-41E7-909B-8719ABC0F517}" type="datetimeFigureOut">
              <a:rPr lang="sl-SI" smtClean="0"/>
              <a:t>28.8.2020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1465299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D60DA-3ED7-41E7-909B-8719ABC0F517}" type="datetimeFigureOut">
              <a:rPr lang="sl-SI" smtClean="0"/>
              <a:t>28.8.2020</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EB44F-43D6-483F-81B6-0E5BA2EB64AD}" type="slidenum">
              <a:rPr lang="sl-SI" smtClean="0"/>
              <a:t>‹#›</a:t>
            </a:fld>
            <a:endParaRPr lang="sl-SI"/>
          </a:p>
        </p:txBody>
      </p:sp>
    </p:spTree>
    <p:extLst>
      <p:ext uri="{BB962C8B-B14F-4D97-AF65-F5344CB8AC3E}">
        <p14:creationId xmlns:p14="http://schemas.microsoft.com/office/powerpoint/2010/main" val="2424752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hyperlink" Target="https://www.menti.com/y8qtchozei" TargetMode="External"/><Relationship Id="rId2" Type="http://schemas.openxmlformats.org/officeDocument/2006/relationships/hyperlink" Target="http://www.menti.com/"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www.menti.com/gst7m7ohc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inyurl.com/Druga-delavnica2" TargetMode="External"/><Relationship Id="rId2" Type="http://schemas.openxmlformats.org/officeDocument/2006/relationships/hyperlink" Target="https://tinyurl.com/Prva-delavnica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ctrTitle"/>
          </p:nvPr>
        </p:nvSpPr>
        <p:spPr>
          <a:xfrm>
            <a:off x="1483743" y="3263879"/>
            <a:ext cx="6858000" cy="785007"/>
          </a:xfrm>
        </p:spPr>
        <p:txBody>
          <a:bodyPr>
            <a:normAutofit fontScale="90000"/>
          </a:bodyPr>
          <a:lstStyle/>
          <a:p>
            <a:r>
              <a:rPr lang="en-US" sz="2400" dirty="0"/>
              <a:t/>
            </a:r>
            <a:br>
              <a:rPr lang="en-US" sz="2400" dirty="0"/>
            </a:br>
            <a:r>
              <a:rPr lang="en-US" sz="2700" b="1" dirty="0" smtClean="0">
                <a:latin typeface="Arial" panose="020B0604020202020204" pitchFamily="34" charset="0"/>
                <a:cs typeface="Arial" panose="020B0604020202020204" pitchFamily="34" charset="0"/>
              </a:rPr>
              <a:t>KAJ SMO SE NAUČILI IZ PRVE IZKUŠNJE IZOBRAŽEVANJA NA DALJAVO IN KAKO BOMO TO UPORABILI ZA NADALJNJE DELO? </a:t>
            </a:r>
            <a:br>
              <a:rPr lang="en-US" sz="2700" b="1" dirty="0" smtClean="0">
                <a:latin typeface="Arial" panose="020B0604020202020204" pitchFamily="34" charset="0"/>
                <a:cs typeface="Arial" panose="020B0604020202020204" pitchFamily="34" charset="0"/>
              </a:rPr>
            </a:br>
            <a:endParaRPr lang="sl-SI" sz="2700" b="1" dirty="0">
              <a:latin typeface="Arial" panose="020B0604020202020204" pitchFamily="34" charset="0"/>
              <a:cs typeface="Arial" panose="020B0604020202020204" pitchFamily="34" charset="0"/>
            </a:endParaRPr>
          </a:p>
        </p:txBody>
      </p:sp>
      <p:sp>
        <p:nvSpPr>
          <p:cNvPr id="6" name="Podnaslov 5"/>
          <p:cNvSpPr>
            <a:spLocks noGrp="1"/>
          </p:cNvSpPr>
          <p:nvPr>
            <p:ph type="subTitle" idx="1"/>
          </p:nvPr>
        </p:nvSpPr>
        <p:spPr>
          <a:xfrm>
            <a:off x="1483743" y="4183810"/>
            <a:ext cx="6858000" cy="905775"/>
          </a:xfrm>
        </p:spPr>
        <p:txBody>
          <a:bodyPr>
            <a:normAutofit fontScale="85000" lnSpcReduction="10000"/>
          </a:bodyPr>
          <a:lstStyle/>
          <a:p>
            <a:endParaRPr lang="en-US" sz="1800" dirty="0"/>
          </a:p>
          <a:p>
            <a:r>
              <a:rPr lang="en-US" sz="1800" i="1" dirty="0"/>
              <a:t>dr. Tanja Rupnik Vec, dr. Branko Slivar, mag. Renata </a:t>
            </a:r>
            <a:r>
              <a:rPr lang="en-US" sz="1800" i="1" dirty="0" err="1"/>
              <a:t>Zupanc</a:t>
            </a:r>
            <a:r>
              <a:rPr lang="en-US" sz="1800" i="1" dirty="0"/>
              <a:t> </a:t>
            </a:r>
            <a:r>
              <a:rPr lang="en-US" sz="1800" i="1" dirty="0" smtClean="0"/>
              <a:t>Grom</a:t>
            </a:r>
            <a:r>
              <a:rPr lang="sl-SI" sz="1800" i="1" dirty="0" smtClean="0"/>
              <a:t>, </a:t>
            </a:r>
            <a:r>
              <a:rPr lang="en-US" sz="1800" i="1" dirty="0" smtClean="0"/>
              <a:t>dr</a:t>
            </a:r>
            <a:r>
              <a:rPr lang="en-US" sz="1800" i="1" dirty="0"/>
              <a:t>. Nataša </a:t>
            </a:r>
            <a:r>
              <a:rPr lang="en-US" sz="1800" i="1" dirty="0" smtClean="0"/>
              <a:t>Potočnik  </a:t>
            </a:r>
            <a:endParaRPr lang="sl-SI" sz="1800" i="1" dirty="0" smtClean="0"/>
          </a:p>
          <a:p>
            <a:r>
              <a:rPr lang="en-US" sz="1800" i="1" dirty="0" err="1" smtClean="0"/>
              <a:t>Zavod</a:t>
            </a:r>
            <a:r>
              <a:rPr lang="en-US" sz="1800" i="1" dirty="0" smtClean="0"/>
              <a:t> </a:t>
            </a:r>
            <a:r>
              <a:rPr lang="en-US" sz="1800" i="1" dirty="0"/>
              <a:t>RS </a:t>
            </a:r>
            <a:r>
              <a:rPr lang="en-US" sz="1800" i="1" dirty="0" err="1"/>
              <a:t>za</a:t>
            </a:r>
            <a:r>
              <a:rPr lang="en-US" sz="1800" i="1" dirty="0"/>
              <a:t> </a:t>
            </a:r>
            <a:r>
              <a:rPr lang="en-US" sz="1800" i="1" dirty="0" err="1"/>
              <a:t>šolstvo</a:t>
            </a:r>
            <a:r>
              <a:rPr lang="en-US" sz="1800" i="1" dirty="0"/>
              <a:t> </a:t>
            </a:r>
            <a:endParaRPr lang="en-US" sz="1800" dirty="0"/>
          </a:p>
        </p:txBody>
      </p:sp>
    </p:spTree>
    <p:extLst>
      <p:ext uri="{BB962C8B-B14F-4D97-AF65-F5344CB8AC3E}">
        <p14:creationId xmlns:p14="http://schemas.microsoft.com/office/powerpoint/2010/main" val="4115417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1373763047"/>
              </p:ext>
            </p:extLst>
          </p:nvPr>
        </p:nvGraphicFramePr>
        <p:xfrm>
          <a:off x="133003" y="149629"/>
          <a:ext cx="8809851" cy="5446998"/>
        </p:xfrm>
        <a:graphic>
          <a:graphicData uri="http://schemas.openxmlformats.org/drawingml/2006/table">
            <a:tbl>
              <a:tblPr firstRow="1" firstCol="1" bandRow="1">
                <a:tableStyleId>{5C22544A-7EE6-4342-B048-85BDC9FD1C3A}</a:tableStyleId>
              </a:tblPr>
              <a:tblGrid>
                <a:gridCol w="804168">
                  <a:extLst>
                    <a:ext uri="{9D8B030D-6E8A-4147-A177-3AD203B41FA5}">
                      <a16:colId xmlns="" xmlns:a16="http://schemas.microsoft.com/office/drawing/2014/main" val="2436236133"/>
                    </a:ext>
                  </a:extLst>
                </a:gridCol>
                <a:gridCol w="3286417">
                  <a:extLst>
                    <a:ext uri="{9D8B030D-6E8A-4147-A177-3AD203B41FA5}">
                      <a16:colId xmlns="" xmlns:a16="http://schemas.microsoft.com/office/drawing/2014/main" val="4132063706"/>
                    </a:ext>
                  </a:extLst>
                </a:gridCol>
                <a:gridCol w="4719266">
                  <a:extLst>
                    <a:ext uri="{9D8B030D-6E8A-4147-A177-3AD203B41FA5}">
                      <a16:colId xmlns="" xmlns:a16="http://schemas.microsoft.com/office/drawing/2014/main" val="1086889454"/>
                    </a:ext>
                  </a:extLst>
                </a:gridCol>
              </a:tblGrid>
              <a:tr h="265899">
                <a:tc>
                  <a:txBody>
                    <a:bodyPr/>
                    <a:lstStyle/>
                    <a:p>
                      <a:pPr algn="just">
                        <a:lnSpc>
                          <a:spcPct val="115000"/>
                        </a:lnSpc>
                        <a:spcAft>
                          <a:spcPts val="0"/>
                        </a:spcAft>
                      </a:pPr>
                      <a:r>
                        <a:rPr lang="sl-SI" sz="1100">
                          <a:effectLst/>
                        </a:rPr>
                        <a:t>KAZALNIKI</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15000"/>
                        </a:lnSpc>
                        <a:spcAft>
                          <a:spcPts val="0"/>
                        </a:spcAft>
                      </a:pPr>
                      <a:r>
                        <a:rPr lang="sl-SI" sz="1100">
                          <a:effectLst/>
                        </a:rPr>
                        <a:t>OPIS KAZALNIKOV </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15000"/>
                        </a:lnSpc>
                        <a:spcAft>
                          <a:spcPts val="0"/>
                        </a:spcAft>
                        <a:tabLst>
                          <a:tab pos="3643630" algn="r"/>
                        </a:tabLst>
                      </a:pPr>
                      <a:r>
                        <a:rPr lang="sl-SI" sz="1100">
                          <a:effectLst/>
                        </a:rPr>
                        <a:t>PRIMERI VPRAŠANJ ZA RAZMISLEK 	</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 xmlns:a16="http://schemas.microsoft.com/office/drawing/2014/main" val="3119682621"/>
                  </a:ext>
                </a:extLst>
              </a:tr>
              <a:tr h="2208668">
                <a:tc>
                  <a:txBody>
                    <a:bodyPr/>
                    <a:lstStyle/>
                    <a:p>
                      <a:pPr algn="just">
                        <a:lnSpc>
                          <a:spcPct val="115000"/>
                        </a:lnSpc>
                        <a:spcAft>
                          <a:spcPts val="0"/>
                        </a:spcAft>
                      </a:pPr>
                      <a:r>
                        <a:rPr lang="sl-SI" sz="1100">
                          <a:effectLst/>
                        </a:rPr>
                        <a:t>Ravnatelj postavlja učenje v središče.</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15000"/>
                        </a:lnSpc>
                        <a:spcAft>
                          <a:spcPts val="0"/>
                        </a:spcAft>
                      </a:pPr>
                      <a:r>
                        <a:rPr lang="en-GB" sz="1100" dirty="0">
                          <a:effectLst/>
                        </a:rPr>
                        <a:t>Ravnatelj </a:t>
                      </a:r>
                      <a:r>
                        <a:rPr lang="en-GB" sz="1100" dirty="0" err="1">
                          <a:effectLst/>
                        </a:rPr>
                        <a:t>postavlja</a:t>
                      </a:r>
                      <a:r>
                        <a:rPr lang="en-GB" sz="1100" dirty="0">
                          <a:effectLst/>
                        </a:rPr>
                        <a:t> </a:t>
                      </a:r>
                      <a:r>
                        <a:rPr lang="en-GB" sz="1100" dirty="0" err="1">
                          <a:effectLst/>
                        </a:rPr>
                        <a:t>učenje</a:t>
                      </a:r>
                      <a:r>
                        <a:rPr lang="en-GB" sz="1100" dirty="0">
                          <a:effectLst/>
                        </a:rPr>
                        <a:t> v </a:t>
                      </a:r>
                      <a:r>
                        <a:rPr lang="en-GB" sz="1100" dirty="0" err="1">
                          <a:effectLst/>
                        </a:rPr>
                        <a:t>središče</a:t>
                      </a:r>
                      <a:r>
                        <a:rPr lang="en-GB" sz="1100" dirty="0">
                          <a:effectLst/>
                        </a:rPr>
                        <a:t> </a:t>
                      </a:r>
                      <a:r>
                        <a:rPr lang="en-GB" sz="1100" dirty="0" err="1">
                          <a:effectLst/>
                        </a:rPr>
                        <a:t>tako</a:t>
                      </a:r>
                      <a:r>
                        <a:rPr lang="en-GB" sz="1100" dirty="0">
                          <a:effectLst/>
                        </a:rPr>
                        <a:t>, da </a:t>
                      </a:r>
                      <a:r>
                        <a:rPr lang="en-GB" sz="1100" dirty="0" err="1">
                          <a:effectLst/>
                        </a:rPr>
                        <a:t>npr</a:t>
                      </a:r>
                      <a:r>
                        <a:rPr lang="en-GB" sz="1100" dirty="0">
                          <a:effectLst/>
                        </a:rPr>
                        <a:t>. na </a:t>
                      </a:r>
                      <a:r>
                        <a:rPr lang="en-GB" sz="1100" dirty="0" err="1">
                          <a:effectLst/>
                        </a:rPr>
                        <a:t>ravni</a:t>
                      </a:r>
                      <a:r>
                        <a:rPr lang="en-GB" sz="1100" dirty="0">
                          <a:effectLst/>
                        </a:rPr>
                        <a:t> </a:t>
                      </a:r>
                      <a:r>
                        <a:rPr lang="en-GB" sz="1100" dirty="0" err="1">
                          <a:effectLst/>
                        </a:rPr>
                        <a:t>šole</a:t>
                      </a:r>
                      <a:r>
                        <a:rPr lang="en-GB" sz="1100" dirty="0">
                          <a:effectLst/>
                        </a:rPr>
                        <a:t> </a:t>
                      </a:r>
                      <a:r>
                        <a:rPr lang="en-GB" sz="1100" dirty="0" err="1">
                          <a:effectLst/>
                        </a:rPr>
                        <a:t>sooblikuje</a:t>
                      </a:r>
                      <a:r>
                        <a:rPr lang="en-GB" sz="1100" dirty="0">
                          <a:effectLst/>
                        </a:rPr>
                        <a:t> </a:t>
                      </a:r>
                      <a:r>
                        <a:rPr lang="en-GB" sz="1100" dirty="0" err="1">
                          <a:effectLst/>
                        </a:rPr>
                        <a:t>skupne</a:t>
                      </a:r>
                      <a:r>
                        <a:rPr lang="en-GB" sz="1100" dirty="0">
                          <a:effectLst/>
                        </a:rPr>
                        <a:t> </a:t>
                      </a:r>
                      <a:r>
                        <a:rPr lang="en-GB" sz="1100" dirty="0" err="1">
                          <a:effectLst/>
                        </a:rPr>
                        <a:t>poglede</a:t>
                      </a:r>
                      <a:r>
                        <a:rPr lang="en-GB" sz="1100" dirty="0">
                          <a:effectLst/>
                        </a:rPr>
                        <a:t> in </a:t>
                      </a:r>
                      <a:r>
                        <a:rPr lang="en-GB" sz="1100" dirty="0" err="1">
                          <a:effectLst/>
                        </a:rPr>
                        <a:t>prepričanja</a:t>
                      </a:r>
                      <a:r>
                        <a:rPr lang="en-GB" sz="1100" dirty="0">
                          <a:effectLst/>
                        </a:rPr>
                        <a:t> o </a:t>
                      </a:r>
                      <a:r>
                        <a:rPr lang="en-GB" sz="1100" dirty="0" err="1">
                          <a:effectLst/>
                        </a:rPr>
                        <a:t>učenju</a:t>
                      </a:r>
                      <a:r>
                        <a:rPr lang="en-GB" sz="1100" dirty="0">
                          <a:effectLst/>
                        </a:rPr>
                        <a:t> in </a:t>
                      </a:r>
                      <a:r>
                        <a:rPr lang="en-GB" sz="1100" dirty="0" err="1">
                          <a:effectLst/>
                        </a:rPr>
                        <a:t>poučevanju</a:t>
                      </a:r>
                      <a:r>
                        <a:rPr lang="en-GB" sz="1100" dirty="0">
                          <a:effectLst/>
                        </a:rPr>
                        <a:t>. </a:t>
                      </a:r>
                      <a:r>
                        <a:rPr lang="en-GB" sz="1100" dirty="0" err="1">
                          <a:effectLst/>
                        </a:rPr>
                        <a:t>Skupne</a:t>
                      </a:r>
                      <a:r>
                        <a:rPr lang="en-GB" sz="1100" dirty="0">
                          <a:effectLst/>
                        </a:rPr>
                        <a:t> tri- do </a:t>
                      </a:r>
                      <a:r>
                        <a:rPr lang="en-GB" sz="1100" dirty="0" err="1">
                          <a:effectLst/>
                        </a:rPr>
                        <a:t>petletne</a:t>
                      </a:r>
                      <a:r>
                        <a:rPr lang="en-GB" sz="1100" dirty="0">
                          <a:effectLst/>
                        </a:rPr>
                        <a:t> </a:t>
                      </a:r>
                      <a:r>
                        <a:rPr lang="en-GB" sz="1100" dirty="0" err="1">
                          <a:effectLst/>
                        </a:rPr>
                        <a:t>razvojne</a:t>
                      </a:r>
                      <a:r>
                        <a:rPr lang="en-GB" sz="1100" dirty="0">
                          <a:effectLst/>
                        </a:rPr>
                        <a:t> in </a:t>
                      </a:r>
                      <a:r>
                        <a:rPr lang="en-GB" sz="1100" dirty="0" err="1">
                          <a:effectLst/>
                        </a:rPr>
                        <a:t>enoletne</a:t>
                      </a:r>
                      <a:r>
                        <a:rPr lang="en-GB" sz="1100" dirty="0">
                          <a:effectLst/>
                        </a:rPr>
                        <a:t> </a:t>
                      </a:r>
                      <a:r>
                        <a:rPr lang="en-GB" sz="1100" dirty="0" err="1">
                          <a:effectLst/>
                        </a:rPr>
                        <a:t>prednostne</a:t>
                      </a:r>
                      <a:r>
                        <a:rPr lang="en-GB" sz="1100" dirty="0">
                          <a:effectLst/>
                        </a:rPr>
                        <a:t> </a:t>
                      </a:r>
                      <a:r>
                        <a:rPr lang="en-GB" sz="1100" dirty="0" err="1">
                          <a:effectLst/>
                        </a:rPr>
                        <a:t>cilje</a:t>
                      </a:r>
                      <a:r>
                        <a:rPr lang="en-GB" sz="1100" dirty="0">
                          <a:effectLst/>
                        </a:rPr>
                        <a:t> </a:t>
                      </a:r>
                      <a:r>
                        <a:rPr lang="en-GB" sz="1100" dirty="0" err="1">
                          <a:effectLst/>
                        </a:rPr>
                        <a:t>šole</a:t>
                      </a:r>
                      <a:r>
                        <a:rPr lang="en-GB" sz="1100" dirty="0">
                          <a:effectLst/>
                        </a:rPr>
                        <a:t> </a:t>
                      </a:r>
                      <a:r>
                        <a:rPr lang="en-GB" sz="1100" dirty="0" err="1">
                          <a:effectLst/>
                        </a:rPr>
                        <a:t>usmerja</a:t>
                      </a:r>
                      <a:r>
                        <a:rPr lang="en-GB" sz="1100" dirty="0">
                          <a:effectLst/>
                        </a:rPr>
                        <a:t> v </a:t>
                      </a:r>
                      <a:r>
                        <a:rPr lang="en-GB" sz="1100" dirty="0" err="1">
                          <a:effectLst/>
                        </a:rPr>
                        <a:t>kakovost</a:t>
                      </a:r>
                      <a:r>
                        <a:rPr lang="en-GB" sz="1100" dirty="0">
                          <a:effectLst/>
                        </a:rPr>
                        <a:t> </a:t>
                      </a:r>
                      <a:r>
                        <a:rPr lang="en-GB" sz="1100" dirty="0" err="1">
                          <a:effectLst/>
                        </a:rPr>
                        <a:t>učenja</a:t>
                      </a:r>
                      <a:r>
                        <a:rPr lang="en-GB" sz="1100" dirty="0">
                          <a:effectLst/>
                        </a:rPr>
                        <a:t> in </a:t>
                      </a:r>
                      <a:r>
                        <a:rPr lang="en-GB" sz="1100" dirty="0" err="1">
                          <a:effectLst/>
                        </a:rPr>
                        <a:t>poučevanja</a:t>
                      </a:r>
                      <a:r>
                        <a:rPr lang="en-GB" sz="1100" dirty="0">
                          <a:effectLst/>
                        </a:rPr>
                        <a:t> </a:t>
                      </a:r>
                      <a:r>
                        <a:rPr lang="en-GB" sz="1100" dirty="0" err="1">
                          <a:effectLst/>
                        </a:rPr>
                        <a:t>ter</a:t>
                      </a:r>
                      <a:r>
                        <a:rPr lang="en-GB" sz="1100" dirty="0">
                          <a:effectLst/>
                        </a:rPr>
                        <a:t> </a:t>
                      </a:r>
                      <a:r>
                        <a:rPr lang="en-GB" sz="1100" dirty="0" err="1">
                          <a:effectLst/>
                        </a:rPr>
                        <a:t>jih</a:t>
                      </a:r>
                      <a:r>
                        <a:rPr lang="en-GB" sz="1100" dirty="0">
                          <a:effectLst/>
                        </a:rPr>
                        <a:t> </a:t>
                      </a:r>
                      <a:r>
                        <a:rPr lang="en-GB" sz="1100" dirty="0" err="1">
                          <a:effectLst/>
                        </a:rPr>
                        <a:t>sooblikuje</a:t>
                      </a:r>
                      <a:r>
                        <a:rPr lang="en-GB" sz="1100" dirty="0">
                          <a:effectLst/>
                        </a:rPr>
                        <a:t> </a:t>
                      </a:r>
                      <a:r>
                        <a:rPr lang="en-GB" sz="1100" dirty="0" err="1">
                          <a:effectLst/>
                        </a:rPr>
                        <a:t>tako</a:t>
                      </a:r>
                      <a:r>
                        <a:rPr lang="en-GB" sz="1100" dirty="0">
                          <a:effectLst/>
                        </a:rPr>
                        <a:t>, da </a:t>
                      </a:r>
                      <a:r>
                        <a:rPr lang="en-GB" sz="1100" dirty="0" err="1">
                          <a:effectLst/>
                        </a:rPr>
                        <a:t>jih</a:t>
                      </a:r>
                      <a:r>
                        <a:rPr lang="en-GB" sz="1100" dirty="0">
                          <a:effectLst/>
                        </a:rPr>
                        <a:t> </a:t>
                      </a:r>
                      <a:r>
                        <a:rPr lang="en-GB" sz="1100" dirty="0" err="1">
                          <a:effectLst/>
                        </a:rPr>
                        <a:t>učitelji</a:t>
                      </a:r>
                      <a:r>
                        <a:rPr lang="en-GB" sz="1100" dirty="0">
                          <a:effectLst/>
                        </a:rPr>
                        <a:t> </a:t>
                      </a:r>
                      <a:r>
                        <a:rPr lang="en-GB" sz="1100" dirty="0" err="1">
                          <a:effectLst/>
                        </a:rPr>
                        <a:t>pri</a:t>
                      </a:r>
                      <a:r>
                        <a:rPr lang="en-GB" sz="1100" dirty="0">
                          <a:effectLst/>
                        </a:rPr>
                        <a:t> </a:t>
                      </a:r>
                      <a:r>
                        <a:rPr lang="en-GB" sz="1100" dirty="0" err="1">
                          <a:effectLst/>
                        </a:rPr>
                        <a:t>delu</a:t>
                      </a:r>
                      <a:r>
                        <a:rPr lang="en-GB" sz="1100" dirty="0">
                          <a:effectLst/>
                        </a:rPr>
                        <a:t> z </a:t>
                      </a:r>
                      <a:r>
                        <a:rPr lang="en-GB" sz="1100" dirty="0" err="1">
                          <a:effectLst/>
                        </a:rPr>
                        <a:t>učenci</a:t>
                      </a:r>
                      <a:r>
                        <a:rPr lang="en-GB" sz="1100" dirty="0">
                          <a:effectLst/>
                        </a:rPr>
                        <a:t> </a:t>
                      </a:r>
                      <a:r>
                        <a:rPr lang="en-GB" sz="1100" dirty="0" err="1">
                          <a:effectLst/>
                        </a:rPr>
                        <a:t>lahko</a:t>
                      </a:r>
                      <a:r>
                        <a:rPr lang="en-GB" sz="1100" dirty="0">
                          <a:effectLst/>
                        </a:rPr>
                        <a:t> </a:t>
                      </a:r>
                      <a:r>
                        <a:rPr lang="en-GB" sz="1100" dirty="0" err="1">
                          <a:effectLst/>
                        </a:rPr>
                        <a:t>uresničijo</a:t>
                      </a:r>
                      <a:r>
                        <a:rPr lang="en-GB" sz="1100" dirty="0">
                          <a:effectLst/>
                        </a:rPr>
                        <a:t>. Ravnatelj s </a:t>
                      </a:r>
                      <a:r>
                        <a:rPr lang="en-GB" sz="1100" dirty="0" err="1">
                          <a:effectLst/>
                        </a:rPr>
                        <a:t>svojim</a:t>
                      </a:r>
                      <a:r>
                        <a:rPr lang="en-GB" sz="1100" dirty="0">
                          <a:effectLst/>
                        </a:rPr>
                        <a:t> </a:t>
                      </a:r>
                      <a:r>
                        <a:rPr lang="en-GB" sz="1100" dirty="0" err="1">
                          <a:effectLst/>
                        </a:rPr>
                        <a:t>delom</a:t>
                      </a:r>
                      <a:r>
                        <a:rPr lang="en-GB" sz="1100" dirty="0">
                          <a:effectLst/>
                        </a:rPr>
                        <a:t> </a:t>
                      </a:r>
                      <a:r>
                        <a:rPr lang="en-GB" sz="1100" dirty="0" err="1">
                          <a:effectLst/>
                        </a:rPr>
                        <a:t>daje</a:t>
                      </a:r>
                      <a:r>
                        <a:rPr lang="en-GB" sz="1100" dirty="0">
                          <a:effectLst/>
                        </a:rPr>
                        <a:t> </a:t>
                      </a:r>
                      <a:r>
                        <a:rPr lang="en-GB" sz="1100" dirty="0" err="1">
                          <a:effectLst/>
                        </a:rPr>
                        <a:t>zgled</a:t>
                      </a:r>
                      <a:r>
                        <a:rPr lang="en-GB" sz="1100" dirty="0">
                          <a:effectLst/>
                        </a:rPr>
                        <a:t> in </a:t>
                      </a:r>
                      <a:r>
                        <a:rPr lang="en-GB" sz="1100" dirty="0" err="1">
                          <a:effectLst/>
                        </a:rPr>
                        <a:t>hkrati</a:t>
                      </a:r>
                      <a:r>
                        <a:rPr lang="en-GB" sz="1100" dirty="0">
                          <a:effectLst/>
                        </a:rPr>
                        <a:t> </a:t>
                      </a:r>
                      <a:r>
                        <a:rPr lang="en-GB" sz="1100" dirty="0" err="1">
                          <a:effectLst/>
                        </a:rPr>
                        <a:t>postavlja</a:t>
                      </a:r>
                      <a:r>
                        <a:rPr lang="en-GB" sz="1100" dirty="0">
                          <a:effectLst/>
                        </a:rPr>
                        <a:t> </a:t>
                      </a:r>
                      <a:r>
                        <a:rPr lang="en-GB" sz="1100" dirty="0" err="1">
                          <a:effectLst/>
                        </a:rPr>
                        <a:t>merila</a:t>
                      </a:r>
                      <a:r>
                        <a:rPr lang="en-GB" sz="1100" dirty="0">
                          <a:effectLst/>
                        </a:rPr>
                        <a:t> </a:t>
                      </a:r>
                      <a:r>
                        <a:rPr lang="en-GB" sz="1100" dirty="0" err="1">
                          <a:effectLst/>
                        </a:rPr>
                        <a:t>glede</a:t>
                      </a:r>
                      <a:r>
                        <a:rPr lang="en-GB" sz="1100" dirty="0">
                          <a:effectLst/>
                        </a:rPr>
                        <a:t> </a:t>
                      </a:r>
                      <a:r>
                        <a:rPr lang="en-GB" sz="1100" dirty="0" err="1">
                          <a:effectLst/>
                        </a:rPr>
                        <a:t>profesionalnega</a:t>
                      </a:r>
                      <a:r>
                        <a:rPr lang="en-GB" sz="1100" dirty="0">
                          <a:effectLst/>
                        </a:rPr>
                        <a:t> </a:t>
                      </a:r>
                      <a:r>
                        <a:rPr lang="en-GB" sz="1100" dirty="0" err="1">
                          <a:effectLst/>
                        </a:rPr>
                        <a:t>delovanja</a:t>
                      </a:r>
                      <a:r>
                        <a:rPr lang="en-GB" sz="1100" dirty="0">
                          <a:effectLst/>
                        </a:rPr>
                        <a:t> </a:t>
                      </a:r>
                      <a:r>
                        <a:rPr lang="en-GB" sz="1100" dirty="0" err="1">
                          <a:effectLst/>
                        </a:rPr>
                        <a:t>tudi</a:t>
                      </a:r>
                      <a:r>
                        <a:rPr lang="en-GB" sz="1100" dirty="0">
                          <a:effectLst/>
                        </a:rPr>
                        <a:t> </a:t>
                      </a:r>
                      <a:r>
                        <a:rPr lang="en-GB" sz="1100" dirty="0" err="1">
                          <a:effectLst/>
                        </a:rPr>
                        <a:t>učiteljem</a:t>
                      </a:r>
                      <a:r>
                        <a:rPr lang="en-GB" sz="1100" dirty="0">
                          <a:effectLst/>
                        </a:rPr>
                        <a:t> in </a:t>
                      </a:r>
                      <a:r>
                        <a:rPr lang="en-GB" sz="1100" dirty="0" err="1">
                          <a:effectLst/>
                        </a:rPr>
                        <a:t>učencem</a:t>
                      </a:r>
                      <a:r>
                        <a:rPr lang="en-GB" sz="1100" dirty="0">
                          <a:effectLst/>
                        </a:rPr>
                        <a:t>. </a:t>
                      </a:r>
                      <a:r>
                        <a:rPr lang="en-GB" sz="1100" dirty="0" err="1">
                          <a:effectLst/>
                        </a:rPr>
                        <a:t>Spodbuja</a:t>
                      </a:r>
                      <a:r>
                        <a:rPr lang="en-GB" sz="1100" dirty="0">
                          <a:effectLst/>
                        </a:rPr>
                        <a:t> in </a:t>
                      </a:r>
                      <a:r>
                        <a:rPr lang="en-GB" sz="1100" dirty="0" err="1">
                          <a:effectLst/>
                        </a:rPr>
                        <a:t>vodi</a:t>
                      </a:r>
                      <a:r>
                        <a:rPr lang="en-GB" sz="1100" dirty="0">
                          <a:effectLst/>
                        </a:rPr>
                        <a:t> </a:t>
                      </a:r>
                      <a:r>
                        <a:rPr lang="en-GB" sz="1100" dirty="0" err="1">
                          <a:effectLst/>
                        </a:rPr>
                        <a:t>razprave</a:t>
                      </a:r>
                      <a:r>
                        <a:rPr lang="en-GB" sz="1100" dirty="0">
                          <a:effectLst/>
                        </a:rPr>
                        <a:t> o </a:t>
                      </a:r>
                      <a:r>
                        <a:rPr lang="en-GB" sz="1100" dirty="0" err="1">
                          <a:effectLst/>
                        </a:rPr>
                        <a:t>učenju</a:t>
                      </a:r>
                      <a:r>
                        <a:rPr lang="en-GB" sz="1100" dirty="0">
                          <a:effectLst/>
                        </a:rPr>
                        <a:t> (in </a:t>
                      </a:r>
                      <a:r>
                        <a:rPr lang="en-GB" sz="1100" dirty="0" err="1">
                          <a:effectLst/>
                        </a:rPr>
                        <a:t>poučevanju</a:t>
                      </a:r>
                      <a:r>
                        <a:rPr lang="en-GB" sz="1100" dirty="0">
                          <a:effectLst/>
                        </a:rPr>
                        <a:t>) </a:t>
                      </a:r>
                      <a:r>
                        <a:rPr lang="en-GB" sz="1100" dirty="0" err="1">
                          <a:effectLst/>
                        </a:rPr>
                        <a:t>tako</a:t>
                      </a:r>
                      <a:r>
                        <a:rPr lang="en-GB" sz="1100" dirty="0">
                          <a:effectLst/>
                        </a:rPr>
                        <a:t> </a:t>
                      </a:r>
                      <a:r>
                        <a:rPr lang="en-GB" sz="1100" dirty="0" err="1">
                          <a:effectLst/>
                        </a:rPr>
                        <a:t>učiteljev</a:t>
                      </a:r>
                      <a:r>
                        <a:rPr lang="en-GB" sz="1100" dirty="0">
                          <a:effectLst/>
                        </a:rPr>
                        <a:t> </a:t>
                      </a:r>
                      <a:r>
                        <a:rPr lang="en-GB" sz="1100" dirty="0" err="1">
                          <a:effectLst/>
                        </a:rPr>
                        <a:t>kot</a:t>
                      </a:r>
                      <a:r>
                        <a:rPr lang="en-GB" sz="1100" dirty="0">
                          <a:effectLst/>
                        </a:rPr>
                        <a:t> </a:t>
                      </a:r>
                      <a:r>
                        <a:rPr lang="en-GB" sz="1100" dirty="0" err="1">
                          <a:effectLst/>
                        </a:rPr>
                        <a:t>učencev</a:t>
                      </a:r>
                      <a:r>
                        <a:rPr lang="en-GB" sz="1100" dirty="0">
                          <a:effectLst/>
                        </a:rPr>
                        <a:t>.</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42900" lvl="0" indent="-342900" algn="just">
                        <a:lnSpc>
                          <a:spcPct val="115000"/>
                        </a:lnSpc>
                        <a:spcAft>
                          <a:spcPts val="0"/>
                        </a:spcAft>
                        <a:buFont typeface="Calibri" panose="020F0502020204030204" pitchFamily="34" charset="0"/>
                        <a:buChar char="-"/>
                      </a:pPr>
                      <a:r>
                        <a:rPr lang="sl-SI" sz="1100">
                          <a:effectLst/>
                        </a:rPr>
                        <a:t>Katera skupna prepričanja o učenju in poučevanju usmerjajo delovanje šole in ali so v skladu s sodobnimi spoznanji o naravi učenja? </a:t>
                      </a:r>
                    </a:p>
                    <a:p>
                      <a:pPr marL="342900" lvl="0" indent="-342900" algn="just">
                        <a:lnSpc>
                          <a:spcPct val="115000"/>
                        </a:lnSpc>
                        <a:spcAft>
                          <a:spcPts val="0"/>
                        </a:spcAft>
                        <a:buFont typeface="Calibri" panose="020F0502020204030204" pitchFamily="34" charset="0"/>
                        <a:buChar char="-"/>
                      </a:pPr>
                      <a:r>
                        <a:rPr lang="sl-SI" sz="1100">
                          <a:effectLst/>
                        </a:rPr>
                        <a:t>Kako ravnatelj zagotavlja, da so učenje in učenci v središču dejavnosti?</a:t>
                      </a:r>
                    </a:p>
                    <a:p>
                      <a:pPr marL="342900" lvl="0" indent="-342900" algn="just">
                        <a:lnSpc>
                          <a:spcPct val="115000"/>
                        </a:lnSpc>
                        <a:spcAft>
                          <a:spcPts val="0"/>
                        </a:spcAft>
                        <a:buFont typeface="Calibri" panose="020F0502020204030204" pitchFamily="34" charset="0"/>
                        <a:buChar char="-"/>
                      </a:pPr>
                      <a:r>
                        <a:rPr lang="sl-SI" sz="1100">
                          <a:effectLst/>
                        </a:rPr>
                        <a:t>Kakšna pričakovanja ima ravnatelj do učiteljev in učencev? Ali jih učitelji in učenci poznajo?</a:t>
                      </a:r>
                    </a:p>
                    <a:p>
                      <a:pPr marL="342900" lvl="0" indent="-342900" algn="just">
                        <a:lnSpc>
                          <a:spcPct val="115000"/>
                        </a:lnSpc>
                        <a:spcAft>
                          <a:spcPts val="0"/>
                        </a:spcAft>
                        <a:buFont typeface="Calibri" panose="020F0502020204030204" pitchFamily="34" charset="0"/>
                        <a:buChar char="-"/>
                      </a:pPr>
                      <a:r>
                        <a:rPr lang="sl-SI" sz="1100">
                          <a:effectLst/>
                        </a:rPr>
                        <a:t>Kako in kdaj potekajo razprave o učenju? Kako zavzeto učitelji sodelujejo v njih? Kako zavzeto jih ravnatelj usmerja k temu?</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 xmlns:a16="http://schemas.microsoft.com/office/drawing/2014/main" val="2588330647"/>
                  </a:ext>
                </a:extLst>
              </a:tr>
              <a:tr h="2972431">
                <a:tc>
                  <a:txBody>
                    <a:bodyPr/>
                    <a:lstStyle/>
                    <a:p>
                      <a:pPr algn="just">
                        <a:lnSpc>
                          <a:spcPct val="115000"/>
                        </a:lnSpc>
                        <a:spcAft>
                          <a:spcPts val="0"/>
                        </a:spcAft>
                      </a:pPr>
                      <a:r>
                        <a:rPr lang="sl-SI" sz="1100">
                          <a:effectLst/>
                        </a:rPr>
                        <a:t>Ravnatelj ustvarja, ohranja in razvija spodbudna učna okolja.</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just">
                        <a:lnSpc>
                          <a:spcPct val="115000"/>
                        </a:lnSpc>
                        <a:spcAft>
                          <a:spcPts val="0"/>
                        </a:spcAft>
                      </a:pPr>
                      <a:r>
                        <a:rPr lang="sl-SI" sz="1100">
                          <a:effectLst/>
                        </a:rPr>
                        <a:t>Ravnatelj dejavnosti v šoli organizira tako, da imajo učitelji priložnost (čas in prostor) za opazovanje pouka, učenje, razpravo o učenju in izmenjavo primerov dobre prakse. Učitelje motivira, da raziskujejo in razvijajo pedagoško prakso, in jih spodbuja, da prispevajo k 'izobraževalni skupnosti'. Usmerja in spodbuja jih, da pri delu uporabljajo najnovejša spoznanja o učenju in poučevanju, ter jim omogoča, da strokovne rešitve, ki so v skladu z vizijo in cilji šole, uvajajo v prakso. Ravnatelj in učitelji poznajo prevladujočo prakso poučevanja v šoli ter ustvarjajo varno in spodbudno učno okolje za vse učence.</a:t>
                      </a:r>
                      <a:endParaRPr lang="sl-SI" sz="110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42900" lvl="0" indent="-342900" algn="just">
                        <a:lnSpc>
                          <a:spcPct val="115000"/>
                        </a:lnSpc>
                        <a:spcAft>
                          <a:spcPts val="0"/>
                        </a:spcAft>
                        <a:buFont typeface="Calibri" panose="020F0502020204030204" pitchFamily="34" charset="0"/>
                        <a:buChar char="-"/>
                      </a:pPr>
                      <a:r>
                        <a:rPr lang="sl-SI" sz="1100" dirty="0">
                          <a:effectLst/>
                        </a:rPr>
                        <a:t>Kakšne priložnosti za razpravo o učenju in izmenjavo prakse ravnatelj omogoča učiteljem? Kako uspešne so?</a:t>
                      </a:r>
                    </a:p>
                    <a:p>
                      <a:pPr marL="342900" lvl="0" indent="-342900" algn="just">
                        <a:lnSpc>
                          <a:spcPct val="115000"/>
                        </a:lnSpc>
                        <a:spcAft>
                          <a:spcPts val="0"/>
                        </a:spcAft>
                        <a:buFont typeface="Calibri" panose="020F0502020204030204" pitchFamily="34" charset="0"/>
                        <a:buChar char="-"/>
                      </a:pPr>
                      <a:r>
                        <a:rPr lang="sl-SI" sz="1100" dirty="0">
                          <a:effectLst/>
                        </a:rPr>
                        <a:t>S čim ravnatelj spodbuja raznolike </a:t>
                      </a:r>
                      <a:r>
                        <a:rPr lang="sl-SI" sz="1100" dirty="0" err="1">
                          <a:effectLst/>
                        </a:rPr>
                        <a:t>kurikularne</a:t>
                      </a:r>
                      <a:r>
                        <a:rPr lang="sl-SI" sz="1100" dirty="0">
                          <a:effectLst/>
                        </a:rPr>
                        <a:t> dejavnosti?</a:t>
                      </a:r>
                    </a:p>
                    <a:p>
                      <a:pPr marL="342900" lvl="0" indent="-342900" algn="just">
                        <a:lnSpc>
                          <a:spcPct val="115000"/>
                        </a:lnSpc>
                        <a:spcAft>
                          <a:spcPts val="0"/>
                        </a:spcAft>
                        <a:buFont typeface="Calibri" panose="020F0502020204030204" pitchFamily="34" charset="0"/>
                        <a:buChar char="-"/>
                      </a:pPr>
                      <a:r>
                        <a:rPr lang="sl-SI" sz="1100" dirty="0">
                          <a:effectLst/>
                        </a:rPr>
                        <a:t>S čim ravnatelj ustvarja priložnosti in kako spodbuja raziskovanje prakse in udejanjanje strokovnih rešitev? S čim spodbuja, kako spremlja in vrednoti uvajanje novosti v poučevanje in učenje?</a:t>
                      </a:r>
                    </a:p>
                    <a:p>
                      <a:pPr marL="342900" lvl="0" indent="-342900" algn="just">
                        <a:lnSpc>
                          <a:spcPct val="115000"/>
                        </a:lnSpc>
                        <a:spcAft>
                          <a:spcPts val="0"/>
                        </a:spcAft>
                        <a:buFont typeface="Calibri" panose="020F0502020204030204" pitchFamily="34" charset="0"/>
                        <a:buChar char="-"/>
                      </a:pPr>
                      <a:r>
                        <a:rPr lang="sl-SI" sz="1100" dirty="0">
                          <a:effectLst/>
                        </a:rPr>
                        <a:t>Kako dobro ravnatelj in učitelji poznajo prakso poučevanja v svoji šoli? Kako se z njo seznanjajo?</a:t>
                      </a:r>
                    </a:p>
                    <a:p>
                      <a:pPr marL="342900" lvl="0" indent="-342900" algn="just">
                        <a:lnSpc>
                          <a:spcPct val="115000"/>
                        </a:lnSpc>
                        <a:spcAft>
                          <a:spcPts val="0"/>
                        </a:spcAft>
                        <a:buFont typeface="Calibri" panose="020F0502020204030204" pitchFamily="34" charset="0"/>
                        <a:buChar char="-"/>
                      </a:pPr>
                      <a:r>
                        <a:rPr lang="sl-SI" sz="1100" dirty="0">
                          <a:effectLst/>
                        </a:rPr>
                        <a:t>S čim ravnatelj spodbuja strokovne delavce, da so predani nenehnemu učenju in nenehnemu razvijanju spretnosti in strategij za uspešno </a:t>
                      </a:r>
                      <a:r>
                        <a:rPr lang="sl-SI" sz="1100" dirty="0" smtClean="0">
                          <a:effectLst/>
                        </a:rPr>
                        <a:t>učenje?</a:t>
                      </a:r>
                    </a:p>
                    <a:p>
                      <a:pPr marL="342900" lvl="0" indent="-342900" algn="just">
                        <a:lnSpc>
                          <a:spcPct val="115000"/>
                        </a:lnSpc>
                        <a:spcAft>
                          <a:spcPts val="0"/>
                        </a:spcAft>
                        <a:buFont typeface="Calibri" panose="020F0502020204030204" pitchFamily="34" charset="0"/>
                        <a:buChar char="-"/>
                      </a:pPr>
                      <a:r>
                        <a:rPr lang="sl-SI" sz="1100" dirty="0" smtClean="0">
                          <a:effectLst/>
                        </a:rPr>
                        <a:t>Katere </a:t>
                      </a:r>
                      <a:r>
                        <a:rPr lang="sl-SI" sz="1100" dirty="0">
                          <a:effectLst/>
                        </a:rPr>
                        <a:t>posebne skupine učencev prepoznavajo v šoli in kako jim zagotavljajo varno in </a:t>
                      </a:r>
                      <a:r>
                        <a:rPr lang="sl-SI" sz="1100" dirty="0" err="1">
                          <a:effectLst/>
                        </a:rPr>
                        <a:t>in</a:t>
                      </a:r>
                      <a:r>
                        <a:rPr lang="sl-SI" sz="1100" dirty="0">
                          <a:effectLst/>
                        </a:rPr>
                        <a:t> spodbudno učno okolje? </a:t>
                      </a:r>
                      <a:endParaRPr lang="sl-SI" sz="11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 xmlns:a16="http://schemas.microsoft.com/office/drawing/2014/main" val="1617320593"/>
                  </a:ext>
                </a:extLst>
              </a:tr>
            </a:tbl>
          </a:graphicData>
        </a:graphic>
      </p:graphicFrame>
      <p:sp>
        <p:nvSpPr>
          <p:cNvPr id="3" name="PoljeZBesedilom 2"/>
          <p:cNvSpPr txBox="1"/>
          <p:nvPr/>
        </p:nvSpPr>
        <p:spPr>
          <a:xfrm>
            <a:off x="1537855" y="5681750"/>
            <a:ext cx="6824749" cy="369332"/>
          </a:xfrm>
          <a:prstGeom prst="rect">
            <a:avLst/>
          </a:prstGeom>
          <a:noFill/>
        </p:spPr>
        <p:txBody>
          <a:bodyPr wrap="square" rtlCol="0">
            <a:spAutoFit/>
          </a:bodyPr>
          <a:lstStyle/>
          <a:p>
            <a:r>
              <a:rPr lang="sl-SI" dirty="0" smtClean="0"/>
              <a:t>VODENJE VRTCEV IN ŠOL, Standard 1</a:t>
            </a:r>
            <a:endParaRPr lang="sl-SI" dirty="0"/>
          </a:p>
        </p:txBody>
      </p:sp>
    </p:spTree>
    <p:extLst>
      <p:ext uri="{BB962C8B-B14F-4D97-AF65-F5344CB8AC3E}">
        <p14:creationId xmlns:p14="http://schemas.microsoft.com/office/powerpoint/2010/main" val="40039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3995610935"/>
              </p:ext>
            </p:extLst>
          </p:nvPr>
        </p:nvGraphicFramePr>
        <p:xfrm>
          <a:off x="58189" y="66501"/>
          <a:ext cx="8986058" cy="6659367"/>
        </p:xfrm>
        <a:graphic>
          <a:graphicData uri="http://schemas.openxmlformats.org/drawingml/2006/table">
            <a:tbl>
              <a:tblPr firstRow="1" firstCol="1" bandRow="1">
                <a:tableStyleId>{5C22544A-7EE6-4342-B048-85BDC9FD1C3A}</a:tableStyleId>
              </a:tblPr>
              <a:tblGrid>
                <a:gridCol w="1078085">
                  <a:extLst>
                    <a:ext uri="{9D8B030D-6E8A-4147-A177-3AD203B41FA5}">
                      <a16:colId xmlns="" xmlns:a16="http://schemas.microsoft.com/office/drawing/2014/main" val="3619395848"/>
                    </a:ext>
                  </a:extLst>
                </a:gridCol>
                <a:gridCol w="2554577">
                  <a:extLst>
                    <a:ext uri="{9D8B030D-6E8A-4147-A177-3AD203B41FA5}">
                      <a16:colId xmlns="" xmlns:a16="http://schemas.microsoft.com/office/drawing/2014/main" val="837812245"/>
                    </a:ext>
                  </a:extLst>
                </a:gridCol>
                <a:gridCol w="5353396">
                  <a:extLst>
                    <a:ext uri="{9D8B030D-6E8A-4147-A177-3AD203B41FA5}">
                      <a16:colId xmlns="" xmlns:a16="http://schemas.microsoft.com/office/drawing/2014/main" val="2851596614"/>
                    </a:ext>
                  </a:extLst>
                </a:gridCol>
              </a:tblGrid>
              <a:tr h="170881">
                <a:tc>
                  <a:txBody>
                    <a:bodyPr/>
                    <a:lstStyle/>
                    <a:p>
                      <a:pPr algn="just">
                        <a:lnSpc>
                          <a:spcPct val="115000"/>
                        </a:lnSpc>
                        <a:spcAft>
                          <a:spcPts val="0"/>
                        </a:spcAft>
                      </a:pPr>
                      <a:r>
                        <a:rPr lang="sl-SI" sz="1000">
                          <a:effectLst/>
                        </a:rPr>
                        <a:t>KAZALNIKI</a:t>
                      </a:r>
                      <a:endParaRPr lang="sl-SI" sz="100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tc>
                  <a:txBody>
                    <a:bodyPr/>
                    <a:lstStyle/>
                    <a:p>
                      <a:pPr algn="just">
                        <a:lnSpc>
                          <a:spcPct val="115000"/>
                        </a:lnSpc>
                        <a:spcAft>
                          <a:spcPts val="0"/>
                        </a:spcAft>
                      </a:pPr>
                      <a:r>
                        <a:rPr lang="sl-SI" sz="1000" dirty="0">
                          <a:effectLst/>
                        </a:rPr>
                        <a:t>OPIS KAZALNIKOV</a:t>
                      </a:r>
                      <a:endParaRPr lang="sl-SI" sz="10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tc>
                  <a:txBody>
                    <a:bodyPr/>
                    <a:lstStyle/>
                    <a:p>
                      <a:pPr algn="just">
                        <a:lnSpc>
                          <a:spcPct val="115000"/>
                        </a:lnSpc>
                        <a:spcAft>
                          <a:spcPts val="0"/>
                        </a:spcAft>
                      </a:pPr>
                      <a:r>
                        <a:rPr lang="sl-SI" sz="1000">
                          <a:effectLst/>
                        </a:rPr>
                        <a:t>PRIMERI VPRAŠANJ ZA RAZMISLEK</a:t>
                      </a:r>
                      <a:endParaRPr lang="sl-SI" sz="100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extLst>
                  <a:ext uri="{0D108BD9-81ED-4DB2-BD59-A6C34878D82A}">
                    <a16:rowId xmlns="" xmlns:a16="http://schemas.microsoft.com/office/drawing/2014/main" val="2140152664"/>
                  </a:ext>
                </a:extLst>
              </a:tr>
              <a:tr h="3588507">
                <a:tc>
                  <a:txBody>
                    <a:bodyPr/>
                    <a:lstStyle/>
                    <a:p>
                      <a:pPr algn="just">
                        <a:lnSpc>
                          <a:spcPct val="115000"/>
                        </a:lnSpc>
                        <a:spcAft>
                          <a:spcPts val="0"/>
                        </a:spcAft>
                      </a:pPr>
                      <a:r>
                        <a:rPr lang="sl-SI" sz="1000">
                          <a:effectLst/>
                        </a:rPr>
                        <a:t>Učitelj vodi učni proces tako, da učencu omogoča pridobivanje in izkazovanje kakovostnega znanja, spretnosti in prečnih  veščin.</a:t>
                      </a:r>
                      <a:endParaRPr lang="sl-SI" sz="100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tc>
                  <a:txBody>
                    <a:bodyPr/>
                    <a:lstStyle/>
                    <a:p>
                      <a:pPr algn="just">
                        <a:lnSpc>
                          <a:spcPct val="115000"/>
                        </a:lnSpc>
                        <a:spcAft>
                          <a:spcPts val="0"/>
                        </a:spcAft>
                      </a:pPr>
                      <a:r>
                        <a:rPr lang="sl-SI" sz="1000" dirty="0">
                          <a:effectLst/>
                        </a:rPr>
                        <a:t>Učitelj razume, kaj je kakovostno znanje, kakovostno učenje in poučevanje ter sodoben, s sodobnimi teorijami in spoznanji znanstvenih raziskav usklajen pogled na procese (metode, oblike in strategije dela), ki do takšnega znanja vodijo, npr. problemski pouk, samostojno raziskovanje in odkrivanje, učenje z razumevanjem, formativno spremljanje in vrednotenje učenja itd.</a:t>
                      </a:r>
                    </a:p>
                    <a:p>
                      <a:r>
                        <a:rPr lang="sl-SI" sz="1000" dirty="0">
                          <a:effectLst/>
                        </a:rPr>
                        <a:t>Upošteva individualne razlike med učenci in vodi učencu prilagojen pouk tako, da izhaja iz interesov in predznanja  učencev, izbira različne oblike in metode učenja ter prilagaja način preverjanja in ocenjevanja načinu poučevanja ter posebnostim učencev.</a:t>
                      </a:r>
                    </a:p>
                    <a:p>
                      <a:r>
                        <a:rPr lang="sl-SI" sz="1000" dirty="0">
                          <a:effectLst/>
                        </a:rPr>
                        <a:t>V pouk vnaša sodobno učno tehnologijo ter spodbuja razvoj raznovrstnih spretnosti in veščin. </a:t>
                      </a:r>
                    </a:p>
                    <a:p>
                      <a:r>
                        <a:rPr lang="sl-SI" sz="1000" dirty="0">
                          <a:effectLst/>
                        </a:rPr>
                        <a:t>Pouk vodi tako, da učenci razvijajo uporabno znanje. Izvaja dejavnosti, ob katerih učenci spoznavajo sebe.</a:t>
                      </a:r>
                      <a:endParaRPr lang="sl-SI"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367" marR="39367" marT="0" marB="0"/>
                </a:tc>
                <a:tc>
                  <a:txBody>
                    <a:bodyPr/>
                    <a:lstStyle/>
                    <a:p>
                      <a:pPr marL="342900" lvl="0" indent="-342900" algn="just">
                        <a:lnSpc>
                          <a:spcPct val="115000"/>
                        </a:lnSpc>
                        <a:spcAft>
                          <a:spcPts val="0"/>
                        </a:spcAft>
                        <a:buFont typeface="Symbol" panose="05050102010706020507" pitchFamily="18" charset="2"/>
                        <a:buChar char=""/>
                      </a:pPr>
                      <a:r>
                        <a:rPr lang="sl-SI" sz="1000">
                          <a:effectLst/>
                        </a:rPr>
                        <a:t>Katera znanja in katere veščine pri svojem poučevanju postavljam v ospredje? Kako razumem pojem kakovostno znanje? </a:t>
                      </a:r>
                    </a:p>
                    <a:p>
                      <a:pPr marL="342900" lvl="0" indent="-342900" algn="just">
                        <a:lnSpc>
                          <a:spcPct val="115000"/>
                        </a:lnSpc>
                        <a:spcAft>
                          <a:spcPts val="0"/>
                        </a:spcAft>
                        <a:buFont typeface="Symbol" panose="05050102010706020507" pitchFamily="18" charset="2"/>
                        <a:buChar char=""/>
                      </a:pPr>
                      <a:r>
                        <a:rPr lang="sl-SI" sz="1000">
                          <a:effectLst/>
                        </a:rPr>
                        <a:t>Na kakšen način (s katerimi metodami in pristopi/strategijami) skrbim za doseganje kakovostnega znanja? Izvajam učni proces tako, da bodo vsi učenci uspeli v skladu s svojimi zmožnostmi? </a:t>
                      </a:r>
                    </a:p>
                    <a:p>
                      <a:pPr marL="342900" lvl="0" indent="-342900" algn="just">
                        <a:lnSpc>
                          <a:spcPct val="115000"/>
                        </a:lnSpc>
                        <a:spcAft>
                          <a:spcPts val="0"/>
                        </a:spcAft>
                        <a:buFont typeface="Symbol" panose="05050102010706020507" pitchFamily="18" charset="2"/>
                        <a:buChar char=""/>
                      </a:pPr>
                      <a:r>
                        <a:rPr lang="sl-SI" sz="1000">
                          <a:effectLst/>
                        </a:rPr>
                        <a:t>Kako vključim učence v skupno načrtovanje ciljev, poti do njih ter določanje kriterijev uspešnosti učenja? </a:t>
                      </a:r>
                    </a:p>
                    <a:p>
                      <a:pPr marL="342900" lvl="0" indent="-342900" algn="just">
                        <a:lnSpc>
                          <a:spcPct val="115000"/>
                        </a:lnSpc>
                        <a:spcAft>
                          <a:spcPts val="0"/>
                        </a:spcAft>
                        <a:buFont typeface="Symbol" panose="05050102010706020507" pitchFamily="18" charset="2"/>
                        <a:buChar char=""/>
                      </a:pPr>
                      <a:r>
                        <a:rPr lang="sl-SI" sz="1000">
                          <a:effectLst/>
                        </a:rPr>
                        <a:t>Kako se povezujem z drugimi učitelji (in mentorji v podjetjih) pri načrtovanju skupnih ciljev, poti do njih ter določanju kriterijev uspešnosti učenja?</a:t>
                      </a:r>
                    </a:p>
                    <a:p>
                      <a:pPr marL="342900" lvl="0" indent="-342900" algn="just">
                        <a:lnSpc>
                          <a:spcPct val="115000"/>
                        </a:lnSpc>
                        <a:spcAft>
                          <a:spcPts val="0"/>
                        </a:spcAft>
                        <a:buFont typeface="Symbol" panose="05050102010706020507" pitchFamily="18" charset="2"/>
                        <a:buChar char=""/>
                      </a:pPr>
                      <a:r>
                        <a:rPr lang="sl-SI" sz="1000">
                          <a:effectLst/>
                        </a:rPr>
                        <a:t>Kakšne povratne informacije zagotavljam svojim učencem? Kako v ta proces vključim druge učence?</a:t>
                      </a:r>
                    </a:p>
                    <a:p>
                      <a:pPr marL="342900" lvl="0" indent="-342900" algn="just">
                        <a:lnSpc>
                          <a:spcPct val="115000"/>
                        </a:lnSpc>
                        <a:spcAft>
                          <a:spcPts val="0"/>
                        </a:spcAft>
                        <a:buFont typeface="Symbol" panose="05050102010706020507" pitchFamily="18" charset="2"/>
                        <a:buChar char=""/>
                      </a:pPr>
                      <a:r>
                        <a:rPr lang="sl-SI" sz="1000">
                          <a:effectLst/>
                        </a:rPr>
                        <a:t>V kolikšni meri in na kakšen način oblikujem priložnosti za učence za razvoj prečnih veščin, kot so kritično mišljenje, sodelovanje in komuniciranje, ustvarjalnost, podjetnost in inovativnost, zmožnost samouravnavanja na različnih področjih in podobno? Kakšne dokaze imam na voljo pri napredovanju učenčevih veščin?</a:t>
                      </a:r>
                    </a:p>
                    <a:p>
                      <a:pPr marL="342900" lvl="0" indent="-342900" algn="just">
                        <a:lnSpc>
                          <a:spcPct val="115000"/>
                        </a:lnSpc>
                        <a:spcAft>
                          <a:spcPts val="0"/>
                        </a:spcAft>
                        <a:buFont typeface="Symbol" panose="05050102010706020507" pitchFamily="18" charset="2"/>
                        <a:buChar char=""/>
                      </a:pPr>
                      <a:r>
                        <a:rPr lang="sl-SI" sz="1000">
                          <a:effectLst/>
                        </a:rPr>
                        <a:t>Kako v učni proces in druge izmenjave z učenci vključujem elemente karierne orientacije? </a:t>
                      </a:r>
                    </a:p>
                    <a:p>
                      <a:pPr marL="342900" lvl="0" indent="-342900" algn="just">
                        <a:lnSpc>
                          <a:spcPct val="115000"/>
                        </a:lnSpc>
                        <a:spcAft>
                          <a:spcPts val="0"/>
                        </a:spcAft>
                        <a:buFont typeface="Symbol" panose="05050102010706020507" pitchFamily="18" charset="2"/>
                        <a:buChar char=""/>
                      </a:pPr>
                      <a:r>
                        <a:rPr lang="sl-SI" sz="1000">
                          <a:effectLst/>
                        </a:rPr>
                        <a:t>Kakšno vlogo ima pri mojem pouku tehnologija? Kako jo uporabljam?</a:t>
                      </a:r>
                    </a:p>
                    <a:p>
                      <a:pPr marL="342900" lvl="0" indent="-342900" algn="just">
                        <a:lnSpc>
                          <a:spcPct val="115000"/>
                        </a:lnSpc>
                        <a:spcAft>
                          <a:spcPts val="0"/>
                        </a:spcAft>
                        <a:buFont typeface="Symbol" panose="05050102010706020507" pitchFamily="18" charset="2"/>
                        <a:buChar char=""/>
                      </a:pPr>
                      <a:r>
                        <a:rPr lang="sl-SI" sz="1000">
                          <a:effectLst/>
                        </a:rPr>
                        <a:t>Kako pogosto izvajam pouk izven šolskih prostorov? </a:t>
                      </a:r>
                    </a:p>
                    <a:p>
                      <a:pPr marL="342900" lvl="0" indent="-342900" algn="just">
                        <a:lnSpc>
                          <a:spcPct val="115000"/>
                        </a:lnSpc>
                        <a:spcAft>
                          <a:spcPts val="0"/>
                        </a:spcAft>
                        <a:buFont typeface="Symbol" panose="05050102010706020507" pitchFamily="18" charset="2"/>
                        <a:buChar char=""/>
                      </a:pPr>
                      <a:r>
                        <a:rPr lang="sl-SI" sz="1000">
                          <a:effectLst/>
                        </a:rPr>
                        <a:t>Ali dovolim, da se učenci učijo na napakah? V kolikšni meri spodbujam medvrstniško učenje? </a:t>
                      </a:r>
                    </a:p>
                    <a:p>
                      <a:pPr marL="342900" lvl="0" indent="-342900" algn="just">
                        <a:lnSpc>
                          <a:spcPct val="115000"/>
                        </a:lnSpc>
                        <a:spcAft>
                          <a:spcPts val="0"/>
                        </a:spcAft>
                        <a:buFont typeface="Symbol" panose="05050102010706020507" pitchFamily="18" charset="2"/>
                        <a:buChar char=""/>
                      </a:pPr>
                      <a:r>
                        <a:rPr lang="sl-SI" sz="1000">
                          <a:effectLst/>
                        </a:rPr>
                        <a:t>Ali učenci ob vseh prilagoditvah dosegajo primerljive dosežke?</a:t>
                      </a:r>
                      <a:endParaRPr lang="sl-SI" sz="100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extLst>
                  <a:ext uri="{0D108BD9-81ED-4DB2-BD59-A6C34878D82A}">
                    <a16:rowId xmlns="" xmlns:a16="http://schemas.microsoft.com/office/drawing/2014/main" val="2237699593"/>
                  </a:ext>
                </a:extLst>
              </a:tr>
              <a:tr h="2674664">
                <a:tc>
                  <a:txBody>
                    <a:bodyPr/>
                    <a:lstStyle/>
                    <a:p>
                      <a:pPr algn="just">
                        <a:lnSpc>
                          <a:spcPct val="115000"/>
                        </a:lnSpc>
                        <a:spcAft>
                          <a:spcPts val="0"/>
                        </a:spcAft>
                      </a:pPr>
                      <a:r>
                        <a:rPr lang="sl-SI" sz="1000">
                          <a:effectLst/>
                        </a:rPr>
                        <a:t>Učitelj ustvarja sodelovalno, podporno, varno in sproščeno učno okolje </a:t>
                      </a:r>
                      <a:endParaRPr lang="sl-SI" sz="100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tc>
                  <a:txBody>
                    <a:bodyPr/>
                    <a:lstStyle/>
                    <a:p>
                      <a:r>
                        <a:rPr lang="sl-SI" sz="1000">
                          <a:effectLst/>
                        </a:rPr>
                        <a:t>Učitelj ustvarja učne situacije, ki dajejo učencem možnost uspeha in razvoja pozitivne samopodobe. Kaže zanimanje za učence, pohvali njihovo prizadevanje in dosežke, sproti jim posreduje povratne informacije. </a:t>
                      </a:r>
                    </a:p>
                    <a:p>
                      <a:r>
                        <a:rPr lang="sl-SI" sz="1000">
                          <a:effectLst/>
                        </a:rPr>
                        <a:t>Ustvarja odprto učno okolje.</a:t>
                      </a:r>
                    </a:p>
                    <a:p>
                      <a:r>
                        <a:rPr lang="sl-SI" sz="1000">
                          <a:effectLst/>
                        </a:rPr>
                        <a:t>Spodbuja in spremlja zdrav telesni in duševni razvoj učencev.</a:t>
                      </a:r>
                    </a:p>
                    <a:p>
                      <a:r>
                        <a:rPr lang="sl-SI" sz="1000">
                          <a:effectLst/>
                        </a:rPr>
                        <a:t>Vzpostavlja jasna pravila, je dosleden v svojih zahtevah in dejanjih. Spodbuja spoštljivo medsebojno komunikacijo. </a:t>
                      </a:r>
                    </a:p>
                    <a:p>
                      <a:r>
                        <a:rPr lang="sl-SI" sz="1000">
                          <a:effectLst/>
                        </a:rPr>
                        <a:t>Prizadeva si, da bi bilo učenje (tudi) v skladu z interesi učenca. Organizira učni proces tako, da spodbuja sodelovanje med učenci. </a:t>
                      </a:r>
                    </a:p>
                    <a:p>
                      <a:r>
                        <a:rPr lang="sl-SI" sz="1000">
                          <a:effectLst/>
                        </a:rPr>
                        <a:t>Spodbuja strpnost v komunikaciji, vnaša humor in sproščeno vzdušje. Varuje zasebnost in dostojanstvo učenca in drugih deležnikov, zato z  informacijami zaupne narave ravna skrbno in odgovorno.</a:t>
                      </a:r>
                      <a:endParaRPr lang="sl-SI"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367" marR="39367" marT="0" marB="0"/>
                </a:tc>
                <a:tc>
                  <a:txBody>
                    <a:bodyPr/>
                    <a:lstStyle/>
                    <a:p>
                      <a:pPr marL="342900" lvl="0" indent="-342900" algn="just">
                        <a:lnSpc>
                          <a:spcPct val="115000"/>
                        </a:lnSpc>
                        <a:spcAft>
                          <a:spcPts val="0"/>
                        </a:spcAft>
                        <a:buFont typeface="Symbol" panose="05050102010706020507" pitchFamily="18" charset="2"/>
                        <a:buChar char=""/>
                      </a:pPr>
                      <a:r>
                        <a:rPr lang="sl-SI" sz="1000" dirty="0">
                          <a:effectLst/>
                        </a:rPr>
                        <a:t>S čim naredim svoje ure zanimive za učence? Kako pogosto vnašam oblike sodelovalnega učenja v pouk? Kako uravnavam konfliktne situacije med učenci ter med seboj in učencem/učenci?  </a:t>
                      </a:r>
                    </a:p>
                    <a:p>
                      <a:pPr marL="342900" lvl="0" indent="-342900" algn="just">
                        <a:lnSpc>
                          <a:spcPct val="115000"/>
                        </a:lnSpc>
                        <a:spcAft>
                          <a:spcPts val="0"/>
                        </a:spcAft>
                        <a:buFont typeface="Symbol" panose="05050102010706020507" pitchFamily="18" charset="2"/>
                        <a:buChar char=""/>
                      </a:pPr>
                      <a:r>
                        <a:rPr lang="sl-SI" sz="1000" dirty="0">
                          <a:effectLst/>
                        </a:rPr>
                        <a:t>Na kakšen način vzpostavljam in ohranjam kakovostne odnose z učenci? Kako zagotavljam sproščene odnose med učenci in mano ter med učenci samimi? Kakšen je moj odnos do izražanja naklonjenosti in pohval in kako se to odraža v mojem ravnanju do učencev?  </a:t>
                      </a:r>
                    </a:p>
                    <a:p>
                      <a:pPr marL="342900" lvl="0" indent="-342900" algn="just">
                        <a:lnSpc>
                          <a:spcPct val="115000"/>
                        </a:lnSpc>
                        <a:spcAft>
                          <a:spcPts val="0"/>
                        </a:spcAft>
                        <a:buFont typeface="Symbol" panose="05050102010706020507" pitchFamily="18" charset="2"/>
                        <a:buChar char=""/>
                      </a:pPr>
                      <a:r>
                        <a:rPr lang="sl-SI" sz="1000" dirty="0">
                          <a:effectLst/>
                        </a:rPr>
                        <a:t>Kako prilagajam svoje poučevanje in preverjanje znanja individualnim učenčevim specifikam? </a:t>
                      </a:r>
                    </a:p>
                    <a:p>
                      <a:pPr marL="342900" lvl="0" indent="-342900" algn="just">
                        <a:lnSpc>
                          <a:spcPct val="115000"/>
                        </a:lnSpc>
                        <a:spcAft>
                          <a:spcPts val="0"/>
                        </a:spcAft>
                        <a:buFont typeface="Symbol" panose="05050102010706020507" pitchFamily="18" charset="2"/>
                        <a:buChar char=""/>
                      </a:pPr>
                      <a:r>
                        <a:rPr lang="sl-SI" sz="1000" dirty="0">
                          <a:effectLst/>
                        </a:rPr>
                        <a:t>Kako kompenziram socialno neenakost in upoštevam kulturno raznolikost med učenci? </a:t>
                      </a:r>
                    </a:p>
                    <a:p>
                      <a:pPr marL="342900" lvl="0" indent="-342900" algn="just">
                        <a:lnSpc>
                          <a:spcPct val="115000"/>
                        </a:lnSpc>
                        <a:spcAft>
                          <a:spcPts val="0"/>
                        </a:spcAft>
                        <a:buFont typeface="Symbol" panose="05050102010706020507" pitchFamily="18" charset="2"/>
                        <a:buChar char=""/>
                      </a:pPr>
                      <a:r>
                        <a:rPr lang="sl-SI" sz="1000" dirty="0">
                          <a:effectLst/>
                        </a:rPr>
                        <a:t>Kako prispevam k zdravemu telesnemu in duševnemu razvoju ter izbiri zdravega življenjskega sloga pri svojih učencih? </a:t>
                      </a:r>
                    </a:p>
                    <a:p>
                      <a:pPr marL="342900" lvl="0" indent="-342900" algn="just">
                        <a:lnSpc>
                          <a:spcPct val="115000"/>
                        </a:lnSpc>
                        <a:spcAft>
                          <a:spcPts val="0"/>
                        </a:spcAft>
                        <a:buFont typeface="Symbol" panose="05050102010706020507" pitchFamily="18" charset="2"/>
                        <a:buChar char=""/>
                      </a:pPr>
                      <a:r>
                        <a:rPr lang="sl-SI" sz="1000" dirty="0">
                          <a:effectLst/>
                        </a:rPr>
                        <a:t>Kakšna pravila veljajo v mojem razredu? Kako jih vzpostavim in kakšno vlogo imajo v tem procesu učenci?  </a:t>
                      </a:r>
                    </a:p>
                    <a:p>
                      <a:pPr marL="342900" lvl="0" indent="-342900" algn="just">
                        <a:lnSpc>
                          <a:spcPct val="115000"/>
                        </a:lnSpc>
                        <a:spcAft>
                          <a:spcPts val="0"/>
                        </a:spcAft>
                        <a:buFont typeface="Symbol" panose="05050102010706020507" pitchFamily="18" charset="2"/>
                        <a:buChar char=""/>
                      </a:pPr>
                      <a:r>
                        <a:rPr lang="sl-SI" sz="1000" dirty="0">
                          <a:effectLst/>
                        </a:rPr>
                        <a:t>Kako skrbim za korektno in spoštljivo medsebojno komunikacijo? </a:t>
                      </a:r>
                      <a:endParaRPr lang="sl-SI" sz="10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9367" marR="39367" marT="0" marB="0"/>
                </a:tc>
                <a:extLst>
                  <a:ext uri="{0D108BD9-81ED-4DB2-BD59-A6C34878D82A}">
                    <a16:rowId xmlns="" xmlns:a16="http://schemas.microsoft.com/office/drawing/2014/main" val="1982647352"/>
                  </a:ext>
                </a:extLst>
              </a:tr>
            </a:tbl>
          </a:graphicData>
        </a:graphic>
      </p:graphicFrame>
      <p:sp>
        <p:nvSpPr>
          <p:cNvPr id="2" name="PoljeZBesedilom 1"/>
          <p:cNvSpPr txBox="1"/>
          <p:nvPr/>
        </p:nvSpPr>
        <p:spPr>
          <a:xfrm>
            <a:off x="3790604" y="6211669"/>
            <a:ext cx="4971009" cy="369332"/>
          </a:xfrm>
          <a:prstGeom prst="rect">
            <a:avLst/>
          </a:prstGeom>
          <a:noFill/>
        </p:spPr>
        <p:txBody>
          <a:bodyPr wrap="square" rtlCol="0">
            <a:spAutoFit/>
          </a:bodyPr>
          <a:lstStyle/>
          <a:p>
            <a:r>
              <a:rPr lang="sl-SI" dirty="0" smtClean="0"/>
              <a:t>PROFESIONALNO UČENJE IN DELOVANJE UČITELJEV</a:t>
            </a:r>
            <a:endParaRPr lang="sl-SI" dirty="0"/>
          </a:p>
        </p:txBody>
      </p:sp>
    </p:spTree>
    <p:extLst>
      <p:ext uri="{BB962C8B-B14F-4D97-AF65-F5344CB8AC3E}">
        <p14:creationId xmlns:p14="http://schemas.microsoft.com/office/powerpoint/2010/main" val="691944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Cilji delavnice</a:t>
            </a:r>
            <a:endParaRPr lang="sl-SI" dirty="0"/>
          </a:p>
        </p:txBody>
      </p:sp>
      <p:sp>
        <p:nvSpPr>
          <p:cNvPr id="3" name="Označba mesta vsebine 2"/>
          <p:cNvSpPr>
            <a:spLocks noGrp="1"/>
          </p:cNvSpPr>
          <p:nvPr>
            <p:ph idx="1"/>
          </p:nvPr>
        </p:nvSpPr>
        <p:spPr>
          <a:xfrm>
            <a:off x="628650" y="1825625"/>
            <a:ext cx="7886700" cy="4253203"/>
          </a:xfrm>
        </p:spPr>
        <p:txBody>
          <a:bodyPr/>
          <a:lstStyle/>
          <a:p>
            <a:r>
              <a:rPr lang="sl-SI" dirty="0" smtClean="0"/>
              <a:t>Izmenjava izkušenj</a:t>
            </a:r>
          </a:p>
          <a:p>
            <a:endParaRPr lang="sl-SI" dirty="0" smtClean="0"/>
          </a:p>
          <a:p>
            <a:r>
              <a:rPr lang="sl-SI" dirty="0" smtClean="0"/>
              <a:t>Sooblikovanje idej o aktivnostih ravnatelja za usmerjanje strokovnih delavcev za izboljšanje procesa učenja na daljavo na temelju spoznanj iz raziskave o izobraževanju na daljavo</a:t>
            </a:r>
          </a:p>
          <a:p>
            <a:endParaRPr lang="sl-SI" dirty="0"/>
          </a:p>
        </p:txBody>
      </p:sp>
    </p:spTree>
    <p:extLst>
      <p:ext uri="{BB962C8B-B14F-4D97-AF65-F5344CB8AC3E}">
        <p14:creationId xmlns:p14="http://schemas.microsoft.com/office/powerpoint/2010/main" val="960981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Potek delavnice</a:t>
            </a:r>
            <a:endParaRPr lang="sl-SI" dirty="0"/>
          </a:p>
        </p:txBody>
      </p:sp>
      <p:sp>
        <p:nvSpPr>
          <p:cNvPr id="3" name="Označba mesta vsebine 2"/>
          <p:cNvSpPr>
            <a:spLocks noGrp="1"/>
          </p:cNvSpPr>
          <p:nvPr>
            <p:ph idx="1"/>
          </p:nvPr>
        </p:nvSpPr>
        <p:spPr>
          <a:xfrm>
            <a:off x="157018" y="1825625"/>
            <a:ext cx="8709891" cy="4351338"/>
          </a:xfrm>
        </p:spPr>
        <p:txBody>
          <a:bodyPr/>
          <a:lstStyle/>
          <a:p>
            <a:pPr marL="0" indent="0">
              <a:buNone/>
            </a:pPr>
            <a:r>
              <a:rPr lang="sl-SI" dirty="0" smtClean="0"/>
              <a:t>1. del: Samorefleksija: uvid – izboljšava </a:t>
            </a:r>
            <a:r>
              <a:rPr lang="sl-SI" sz="2400" dirty="0" smtClean="0"/>
              <a:t>(15 minut)</a:t>
            </a:r>
          </a:p>
          <a:p>
            <a:pPr marL="0" indent="0">
              <a:buNone/>
            </a:pPr>
            <a:endParaRPr lang="sl-SI" dirty="0" smtClean="0"/>
          </a:p>
          <a:p>
            <a:pPr marL="0" indent="0">
              <a:buNone/>
            </a:pPr>
            <a:r>
              <a:rPr lang="sl-SI" dirty="0" smtClean="0"/>
              <a:t>2. del: Razmislek o usmeritvah in podpori pedagoškega 	vodje 	strokovnim delavcem na 	temelju rezultatov 	raziskave </a:t>
            </a:r>
            <a:r>
              <a:rPr lang="sl-SI" sz="2400" dirty="0" smtClean="0"/>
              <a:t>(30 – 35 min.)</a:t>
            </a:r>
          </a:p>
          <a:p>
            <a:pPr marL="0" indent="0">
              <a:buNone/>
            </a:pPr>
            <a:endParaRPr lang="sl-SI" dirty="0"/>
          </a:p>
          <a:p>
            <a:pPr marL="0" indent="0">
              <a:buNone/>
            </a:pPr>
            <a:r>
              <a:rPr lang="sl-SI" dirty="0" smtClean="0"/>
              <a:t>3. del: Učenje na daljavo v kontekstu </a:t>
            </a:r>
            <a:r>
              <a:rPr lang="sl-SI" dirty="0"/>
              <a:t>kakovosti </a:t>
            </a:r>
            <a:r>
              <a:rPr lang="sl-SI" dirty="0" smtClean="0"/>
              <a:t>	izobraževanja(</a:t>
            </a:r>
            <a:r>
              <a:rPr lang="sl-SI" sz="2400" dirty="0" smtClean="0"/>
              <a:t>30 </a:t>
            </a:r>
            <a:r>
              <a:rPr lang="sl-SI" sz="2400" dirty="0"/>
              <a:t>– 35 min.)</a:t>
            </a:r>
          </a:p>
          <a:p>
            <a:pPr marL="0" indent="0">
              <a:buNone/>
            </a:pPr>
            <a:endParaRPr lang="sl-SI"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7278" y="2059854"/>
            <a:ext cx="1090468" cy="817851"/>
          </a:xfrm>
          <a:prstGeom prst="rect">
            <a:avLst/>
          </a:prstGeom>
        </p:spPr>
      </p:pic>
      <p:pic>
        <p:nvPicPr>
          <p:cNvPr id="7" name="Slika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3931" y="120219"/>
            <a:ext cx="1570470" cy="1570470"/>
          </a:xfrm>
          <a:prstGeom prst="rect">
            <a:avLst/>
          </a:prstGeom>
        </p:spPr>
      </p:pic>
      <p:pic>
        <p:nvPicPr>
          <p:cNvPr id="8" name="Slika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5273" y="4777508"/>
            <a:ext cx="1468727" cy="1468727"/>
          </a:xfrm>
          <a:prstGeom prst="rect">
            <a:avLst/>
          </a:prstGeom>
        </p:spPr>
      </p:pic>
      <p:pic>
        <p:nvPicPr>
          <p:cNvPr id="9" name="Slika 8"/>
          <p:cNvPicPr>
            <a:picLocks noChangeAspect="1"/>
          </p:cNvPicPr>
          <p:nvPr/>
        </p:nvPicPr>
        <p:blipFill>
          <a:blip r:embed="rId5"/>
          <a:stretch>
            <a:fillRect/>
          </a:stretch>
        </p:blipFill>
        <p:spPr>
          <a:xfrm>
            <a:off x="4721154" y="3585124"/>
            <a:ext cx="671718" cy="820621"/>
          </a:xfrm>
          <a:prstGeom prst="rect">
            <a:avLst/>
          </a:prstGeom>
        </p:spPr>
      </p:pic>
    </p:spTree>
    <p:extLst>
      <p:ext uri="{BB962C8B-B14F-4D97-AF65-F5344CB8AC3E}">
        <p14:creationId xmlns:p14="http://schemas.microsoft.com/office/powerpoint/2010/main" val="3835914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Mentimeter</a:t>
            </a:r>
            <a:r>
              <a:rPr lang="sl-SI" dirty="0" smtClean="0"/>
              <a:t>: </a:t>
            </a:r>
            <a:r>
              <a:rPr lang="sl-SI" dirty="0" smtClean="0">
                <a:hlinkClick r:id="rId2"/>
              </a:rPr>
              <a:t>www.menti.com</a:t>
            </a:r>
            <a:r>
              <a:rPr lang="sl-SI" dirty="0"/>
              <a:t/>
            </a:r>
            <a:br>
              <a:rPr lang="sl-SI" dirty="0"/>
            </a:br>
            <a:endParaRPr lang="sl-SI" dirty="0"/>
          </a:p>
        </p:txBody>
      </p:sp>
      <p:sp>
        <p:nvSpPr>
          <p:cNvPr id="3" name="Označba mesta vsebine 2"/>
          <p:cNvSpPr>
            <a:spLocks noGrp="1"/>
          </p:cNvSpPr>
          <p:nvPr>
            <p:ph idx="1"/>
          </p:nvPr>
        </p:nvSpPr>
        <p:spPr/>
        <p:txBody>
          <a:bodyPr>
            <a:normAutofit/>
          </a:bodyPr>
          <a:lstStyle/>
          <a:p>
            <a:pPr marL="0" indent="0">
              <a:buNone/>
            </a:pPr>
            <a:r>
              <a:rPr lang="sl-SI" dirty="0" smtClean="0"/>
              <a:t>Koda 1</a:t>
            </a:r>
            <a:r>
              <a:rPr lang="sl-SI" sz="3600" dirty="0" smtClean="0"/>
              <a:t>:           66 25 013</a:t>
            </a:r>
          </a:p>
          <a:p>
            <a:pPr marL="0" indent="0">
              <a:buNone/>
            </a:pPr>
            <a:r>
              <a:rPr lang="sl-SI" sz="3200" dirty="0" smtClean="0"/>
              <a:t>  </a:t>
            </a:r>
            <a:r>
              <a:rPr lang="sl-SI" dirty="0" smtClean="0">
                <a:hlinkClick r:id="rId3"/>
              </a:rPr>
              <a:t>https</a:t>
            </a:r>
            <a:r>
              <a:rPr lang="sl-SI" dirty="0">
                <a:hlinkClick r:id="rId3"/>
              </a:rPr>
              <a:t>://www.menti.com/</a:t>
            </a:r>
            <a:r>
              <a:rPr lang="sl-SI" dirty="0" smtClean="0">
                <a:hlinkClick r:id="rId3"/>
              </a:rPr>
              <a:t>y8qtchozei</a:t>
            </a:r>
            <a:endParaRPr lang="sl-SI" dirty="0" smtClean="0"/>
          </a:p>
          <a:p>
            <a:pPr lvl="2"/>
            <a:r>
              <a:rPr lang="sl-SI" dirty="0" smtClean="0"/>
              <a:t>Temeljno spoznanje ?</a:t>
            </a:r>
          </a:p>
          <a:p>
            <a:pPr lvl="2"/>
            <a:r>
              <a:rPr lang="sl-SI" dirty="0" smtClean="0"/>
              <a:t>Na kaj smo še posebej ponosni ?</a:t>
            </a:r>
          </a:p>
          <a:p>
            <a:pPr marL="0" indent="0">
              <a:buNone/>
            </a:pPr>
            <a:endParaRPr lang="sl-SI" dirty="0" smtClean="0"/>
          </a:p>
          <a:p>
            <a:pPr marL="0" indent="0">
              <a:buNone/>
            </a:pPr>
            <a:r>
              <a:rPr lang="sl-SI" dirty="0" smtClean="0"/>
              <a:t>Koda 2:           </a:t>
            </a:r>
            <a:r>
              <a:rPr lang="sl-SI" sz="3200" dirty="0" smtClean="0"/>
              <a:t>42 59 57 4</a:t>
            </a:r>
          </a:p>
          <a:p>
            <a:pPr marL="0" indent="0">
              <a:buNone/>
            </a:pPr>
            <a:r>
              <a:rPr lang="sl-SI" sz="3200" dirty="0" smtClean="0">
                <a:hlinkClick r:id="rId4"/>
              </a:rPr>
              <a:t>https</a:t>
            </a:r>
            <a:r>
              <a:rPr lang="sl-SI" sz="3200" dirty="0">
                <a:hlinkClick r:id="rId4"/>
              </a:rPr>
              <a:t>://www.menti.com/</a:t>
            </a:r>
            <a:r>
              <a:rPr lang="sl-SI" sz="3200" dirty="0" smtClean="0">
                <a:hlinkClick r:id="rId4"/>
              </a:rPr>
              <a:t>gst7m7ohcs</a:t>
            </a:r>
            <a:endParaRPr lang="sl-SI" sz="3200" dirty="0" smtClean="0"/>
          </a:p>
          <a:p>
            <a:pPr lvl="2"/>
            <a:r>
              <a:rPr lang="sl-SI" dirty="0" smtClean="0"/>
              <a:t>Izboljšava v prihodnosti?</a:t>
            </a:r>
            <a:endParaRPr lang="sl-SI" dirty="0" smtClean="0"/>
          </a:p>
          <a:p>
            <a:pPr marL="0" indent="0">
              <a:buNone/>
            </a:pPr>
            <a:endParaRPr lang="sl-SI" dirty="0"/>
          </a:p>
        </p:txBody>
      </p:sp>
      <p:pic>
        <p:nvPicPr>
          <p:cNvPr id="4" name="Slika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4985" y="1097181"/>
            <a:ext cx="1582688" cy="1187016"/>
          </a:xfrm>
          <a:prstGeom prst="rect">
            <a:avLst/>
          </a:prstGeom>
        </p:spPr>
      </p:pic>
    </p:spTree>
    <p:extLst>
      <p:ext uri="{BB962C8B-B14F-4D97-AF65-F5344CB8AC3E}">
        <p14:creationId xmlns:p14="http://schemas.microsoft.com/office/powerpoint/2010/main" val="3941658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 </a:t>
            </a:r>
            <a:r>
              <a:rPr lang="sl-SI" dirty="0"/>
              <a:t>d</a:t>
            </a:r>
            <a:r>
              <a:rPr lang="sl-SI" dirty="0" smtClean="0"/>
              <a:t>el – Delo v skupinah</a:t>
            </a:r>
            <a:endParaRPr lang="sl-SI" dirty="0"/>
          </a:p>
        </p:txBody>
      </p:sp>
      <p:sp>
        <p:nvSpPr>
          <p:cNvPr id="3" name="Označba mesta vsebine 2"/>
          <p:cNvSpPr>
            <a:spLocks noGrp="1"/>
          </p:cNvSpPr>
          <p:nvPr>
            <p:ph idx="1"/>
          </p:nvPr>
        </p:nvSpPr>
        <p:spPr>
          <a:xfrm>
            <a:off x="193964" y="1283855"/>
            <a:ext cx="8876145" cy="4893108"/>
          </a:xfrm>
        </p:spPr>
        <p:txBody>
          <a:bodyPr>
            <a:normAutofit/>
          </a:bodyPr>
          <a:lstStyle/>
          <a:p>
            <a:r>
              <a:rPr lang="sl-SI" b="1" dirty="0" smtClean="0"/>
              <a:t>ČAS: 20 minut</a:t>
            </a:r>
          </a:p>
          <a:p>
            <a:r>
              <a:rPr lang="sl-SI" dirty="0" smtClean="0"/>
              <a:t>6 skupin po </a:t>
            </a:r>
            <a:r>
              <a:rPr lang="sl-SI" dirty="0"/>
              <a:t>6 </a:t>
            </a:r>
            <a:r>
              <a:rPr lang="sl-SI" dirty="0" smtClean="0"/>
              <a:t>članov</a:t>
            </a:r>
          </a:p>
          <a:p>
            <a:pPr marL="0" indent="0">
              <a:buNone/>
            </a:pPr>
            <a:endParaRPr lang="en-US" dirty="0"/>
          </a:p>
          <a:p>
            <a:pPr marL="457200" lvl="0" indent="-457200">
              <a:buAutoNum type="arabicPeriod"/>
            </a:pPr>
            <a:r>
              <a:rPr lang="sl-SI" dirty="0" smtClean="0">
                <a:solidFill>
                  <a:srgbClr val="FF0000"/>
                </a:solidFill>
              </a:rPr>
              <a:t>Preglejte podatke </a:t>
            </a:r>
            <a:r>
              <a:rPr lang="sl-SI" dirty="0" smtClean="0"/>
              <a:t>iz odgovorov učiteljev/učencev/ravnateljev iz raziskave in se </a:t>
            </a:r>
            <a:r>
              <a:rPr lang="sl-SI" dirty="0" smtClean="0">
                <a:solidFill>
                  <a:srgbClr val="FF0000"/>
                </a:solidFill>
              </a:rPr>
              <a:t>pogovorite o </a:t>
            </a:r>
            <a:r>
              <a:rPr lang="sl-SI" dirty="0" smtClean="0">
                <a:solidFill>
                  <a:srgbClr val="FF0000"/>
                </a:solidFill>
              </a:rPr>
              <a:t>njih </a:t>
            </a:r>
            <a:r>
              <a:rPr lang="sl-SI" dirty="0" smtClean="0"/>
              <a:t>(gradivo 1).</a:t>
            </a:r>
            <a:endParaRPr lang="sl-SI" dirty="0" smtClean="0"/>
          </a:p>
          <a:p>
            <a:pPr marL="0" lvl="0" indent="0">
              <a:buNone/>
            </a:pPr>
            <a:r>
              <a:rPr lang="sl-SI" dirty="0" smtClean="0"/>
              <a:t>2. V skupini </a:t>
            </a:r>
            <a:r>
              <a:rPr lang="sl-SI" dirty="0" smtClean="0">
                <a:solidFill>
                  <a:srgbClr val="C00000"/>
                </a:solidFill>
              </a:rPr>
              <a:t>izberite ključne </a:t>
            </a:r>
            <a:r>
              <a:rPr lang="sl-SI" dirty="0" smtClean="0"/>
              <a:t>rezultate oziroma podatke o 	poteku izobraževanja na daljavo. </a:t>
            </a:r>
          </a:p>
          <a:p>
            <a:pPr marL="0" lvl="0" indent="0">
              <a:buNone/>
            </a:pPr>
            <a:r>
              <a:rPr lang="sl-SI" dirty="0"/>
              <a:t>	</a:t>
            </a:r>
            <a:r>
              <a:rPr lang="sl-SI" dirty="0" smtClean="0">
                <a:solidFill>
                  <a:srgbClr val="C00000"/>
                </a:solidFill>
              </a:rPr>
              <a:t>Opredelite</a:t>
            </a:r>
            <a:r>
              <a:rPr lang="sl-SI" dirty="0" smtClean="0"/>
              <a:t>, </a:t>
            </a:r>
            <a:r>
              <a:rPr lang="sl-SI" dirty="0" smtClean="0">
                <a:solidFill>
                  <a:srgbClr val="C00000"/>
                </a:solidFill>
              </a:rPr>
              <a:t>zakaj so </a:t>
            </a:r>
            <a:r>
              <a:rPr lang="sl-SI" dirty="0" smtClean="0"/>
              <a:t>po vašem mnenju prav ti podatki 	</a:t>
            </a:r>
            <a:r>
              <a:rPr lang="sl-SI" dirty="0" smtClean="0">
                <a:solidFill>
                  <a:srgbClr val="C00000"/>
                </a:solidFill>
              </a:rPr>
              <a:t>ključni za učenje</a:t>
            </a:r>
            <a:r>
              <a:rPr lang="sl-SI" dirty="0"/>
              <a:t> </a:t>
            </a:r>
            <a:r>
              <a:rPr lang="sl-SI" dirty="0" smtClean="0"/>
              <a:t>in </a:t>
            </a:r>
            <a:r>
              <a:rPr lang="sl-SI" dirty="0" smtClean="0">
                <a:solidFill>
                  <a:srgbClr val="C00000"/>
                </a:solidFill>
              </a:rPr>
              <a:t>zapišite</a:t>
            </a:r>
            <a:r>
              <a:rPr lang="sl-SI" dirty="0" smtClean="0"/>
              <a:t> v skupni dokument.</a:t>
            </a:r>
            <a:endParaRPr lang="en-US" dirty="0"/>
          </a:p>
          <a:p>
            <a:endParaRPr lang="sl-SI" dirty="0"/>
          </a:p>
        </p:txBody>
      </p:sp>
      <p:pic>
        <p:nvPicPr>
          <p:cNvPr id="4" name="Slika 3"/>
          <p:cNvPicPr>
            <a:picLocks noChangeAspect="1"/>
          </p:cNvPicPr>
          <p:nvPr/>
        </p:nvPicPr>
        <p:blipFill>
          <a:blip r:embed="rId2"/>
          <a:stretch>
            <a:fillRect/>
          </a:stretch>
        </p:blipFill>
        <p:spPr>
          <a:xfrm>
            <a:off x="6933334" y="152690"/>
            <a:ext cx="1647248" cy="1647248"/>
          </a:xfrm>
          <a:prstGeom prst="rect">
            <a:avLst/>
          </a:prstGeom>
        </p:spPr>
      </p:pic>
    </p:spTree>
    <p:extLst>
      <p:ext uri="{BB962C8B-B14F-4D97-AF65-F5344CB8AC3E}">
        <p14:creationId xmlns:p14="http://schemas.microsoft.com/office/powerpoint/2010/main" val="3866073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pic>
        <p:nvPicPr>
          <p:cNvPr id="4" name="Označba mesta vsebin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0214"/>
            <a:ext cx="9184373" cy="6360178"/>
          </a:xfrm>
        </p:spPr>
      </p:pic>
    </p:spTree>
    <p:extLst>
      <p:ext uri="{BB962C8B-B14F-4D97-AF65-F5344CB8AC3E}">
        <p14:creationId xmlns:p14="http://schemas.microsoft.com/office/powerpoint/2010/main" val="3105809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Gdrive</a:t>
            </a:r>
            <a:r>
              <a:rPr lang="en-US" dirty="0" smtClean="0"/>
              <a:t> </a:t>
            </a:r>
            <a:r>
              <a:rPr lang="en-US" dirty="0" err="1" smtClean="0"/>
              <a:t>naslov</a:t>
            </a:r>
            <a:endParaRPr lang="en-US" dirty="0"/>
          </a:p>
        </p:txBody>
      </p:sp>
      <p:sp>
        <p:nvSpPr>
          <p:cNvPr id="3" name="Content Placeholder 2"/>
          <p:cNvSpPr>
            <a:spLocks noGrp="1"/>
          </p:cNvSpPr>
          <p:nvPr>
            <p:ph idx="1"/>
          </p:nvPr>
        </p:nvSpPr>
        <p:spPr/>
        <p:txBody>
          <a:bodyPr>
            <a:normAutofit lnSpcReduction="10000"/>
          </a:bodyPr>
          <a:lstStyle/>
          <a:p>
            <a:r>
              <a:rPr lang="en-US" sz="4800" dirty="0" smtClean="0">
                <a:hlinkClick r:id="rId2"/>
              </a:rPr>
              <a:t>https://tinyurl.com/Prva-delavnica1</a:t>
            </a:r>
            <a:endParaRPr lang="en-US" sz="4800" dirty="0" smtClean="0"/>
          </a:p>
          <a:p>
            <a:endParaRPr lang="en-US" sz="4800" dirty="0" smtClean="0"/>
          </a:p>
          <a:p>
            <a:endParaRPr lang="en-US" sz="4800" dirty="0" smtClean="0"/>
          </a:p>
          <a:p>
            <a:r>
              <a:rPr lang="en-US" sz="4800" dirty="0" smtClean="0">
                <a:hlinkClick r:id="rId3"/>
              </a:rPr>
              <a:t>https</a:t>
            </a:r>
            <a:r>
              <a:rPr lang="en-US" sz="4800" dirty="0">
                <a:hlinkClick r:id="rId3"/>
              </a:rPr>
              <a:t>://tinyurl.com/</a:t>
            </a:r>
            <a:r>
              <a:rPr lang="en-US" sz="4800" dirty="0" smtClean="0">
                <a:hlinkClick r:id="rId3"/>
              </a:rPr>
              <a:t>Druga</a:t>
            </a:r>
            <a:r>
              <a:rPr lang="en-US" sz="4800" dirty="0">
                <a:hlinkClick r:id="rId3"/>
              </a:rPr>
              <a:t>-</a:t>
            </a:r>
            <a:r>
              <a:rPr lang="en-US" sz="4800" dirty="0" smtClean="0">
                <a:hlinkClick r:id="rId3"/>
              </a:rPr>
              <a:t>delavnica2</a:t>
            </a:r>
            <a:endParaRPr lang="en-US" sz="4800" dirty="0" smtClean="0"/>
          </a:p>
          <a:p>
            <a:endParaRPr lang="en-US" sz="4800" dirty="0" smtClean="0"/>
          </a:p>
          <a:p>
            <a:pPr marL="0" indent="0">
              <a:buNone/>
            </a:pPr>
            <a:endParaRPr lang="en-US" sz="4800" dirty="0" smtClean="0"/>
          </a:p>
          <a:p>
            <a:endParaRPr lang="en-US" sz="4800" dirty="0"/>
          </a:p>
          <a:p>
            <a:endParaRPr lang="en-US" sz="4800" dirty="0" smtClean="0"/>
          </a:p>
          <a:p>
            <a:endParaRPr lang="en-US" sz="4800" dirty="0"/>
          </a:p>
        </p:txBody>
      </p:sp>
    </p:spTree>
    <p:extLst>
      <p:ext uri="{BB962C8B-B14F-4D97-AF65-F5344CB8AC3E}">
        <p14:creationId xmlns:p14="http://schemas.microsoft.com/office/powerpoint/2010/main" val="1975936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92829" y="1285973"/>
            <a:ext cx="8857673" cy="4387273"/>
          </a:xfrm>
        </p:spPr>
        <p:txBody>
          <a:bodyPr/>
          <a:lstStyle/>
          <a:p>
            <a:pPr marL="0" indent="0" algn="ctr">
              <a:buNone/>
            </a:pPr>
            <a:endParaRPr lang="sl-SI" sz="3600" dirty="0" smtClean="0"/>
          </a:p>
          <a:p>
            <a:pPr marL="0" indent="0" algn="ctr">
              <a:buNone/>
            </a:pPr>
            <a:r>
              <a:rPr lang="sl-SI" dirty="0" smtClean="0">
                <a:solidFill>
                  <a:srgbClr val="C00000"/>
                </a:solidFill>
              </a:rPr>
              <a:t>Na osnovi </a:t>
            </a:r>
            <a:r>
              <a:rPr lang="sl-SI" dirty="0" smtClean="0">
                <a:solidFill>
                  <a:srgbClr val="C00000"/>
                </a:solidFill>
              </a:rPr>
              <a:t>podatkov iz raziskave </a:t>
            </a:r>
            <a:r>
              <a:rPr lang="sl-SI" dirty="0" smtClean="0">
                <a:solidFill>
                  <a:srgbClr val="C00000"/>
                </a:solidFill>
              </a:rPr>
              <a:t>identificirajte ključne </a:t>
            </a:r>
            <a:r>
              <a:rPr lang="sl-SI" dirty="0" smtClean="0">
                <a:solidFill>
                  <a:srgbClr val="C00000"/>
                </a:solidFill>
              </a:rPr>
              <a:t>ugotovitve </a:t>
            </a:r>
            <a:r>
              <a:rPr lang="sl-SI" dirty="0" smtClean="0">
                <a:solidFill>
                  <a:srgbClr val="C00000"/>
                </a:solidFill>
              </a:rPr>
              <a:t>za </a:t>
            </a:r>
            <a:r>
              <a:rPr lang="sl-SI" dirty="0" smtClean="0">
                <a:solidFill>
                  <a:srgbClr val="C00000"/>
                </a:solidFill>
              </a:rPr>
              <a:t>nadaljnje usmerjanje procesa </a:t>
            </a:r>
            <a:r>
              <a:rPr lang="sl-SI" dirty="0" smtClean="0">
                <a:solidFill>
                  <a:srgbClr val="C00000"/>
                </a:solidFill>
              </a:rPr>
              <a:t>učenja na daljavo z vidika ugotavljanja in zagotavljanja kakovosti</a:t>
            </a:r>
            <a:r>
              <a:rPr lang="sl-SI" dirty="0" smtClean="0">
                <a:solidFill>
                  <a:srgbClr val="C00000"/>
                </a:solidFill>
              </a:rPr>
              <a:t>.</a:t>
            </a:r>
          </a:p>
          <a:p>
            <a:pPr marL="0" indent="0" algn="ctr">
              <a:buNone/>
            </a:pPr>
            <a:r>
              <a:rPr lang="sl-SI" dirty="0" smtClean="0"/>
              <a:t>(Gradivo 2: Zbirka Kakovost v vrtcih in šolah – </a:t>
            </a:r>
            <a:r>
              <a:rPr lang="sl-SI" dirty="0" err="1" smtClean="0"/>
              <a:t>online</a:t>
            </a:r>
            <a:r>
              <a:rPr lang="sl-SI" dirty="0" smtClean="0"/>
              <a:t>,</a:t>
            </a:r>
          </a:p>
          <a:p>
            <a:pPr marL="0" indent="0" algn="ctr">
              <a:buNone/>
            </a:pPr>
            <a:r>
              <a:rPr lang="sl-SI" dirty="0" smtClean="0"/>
              <a:t> </a:t>
            </a:r>
            <a:endParaRPr lang="en-US" sz="2000" dirty="0"/>
          </a:p>
        </p:txBody>
      </p:sp>
      <p:pic>
        <p:nvPicPr>
          <p:cNvPr id="4" name="Slika 3"/>
          <p:cNvPicPr>
            <a:picLocks noChangeAspect="1"/>
          </p:cNvPicPr>
          <p:nvPr/>
        </p:nvPicPr>
        <p:blipFill>
          <a:blip r:embed="rId2"/>
          <a:stretch>
            <a:fillRect/>
          </a:stretch>
        </p:blipFill>
        <p:spPr>
          <a:xfrm>
            <a:off x="7550092" y="232544"/>
            <a:ext cx="1098533" cy="1336053"/>
          </a:xfrm>
          <a:prstGeom prst="rect">
            <a:avLst/>
          </a:prstGeom>
        </p:spPr>
      </p:pic>
      <p:pic>
        <p:nvPicPr>
          <p:cNvPr id="5" name="Slika 4"/>
          <p:cNvPicPr>
            <a:picLocks noChangeAspect="1"/>
          </p:cNvPicPr>
          <p:nvPr/>
        </p:nvPicPr>
        <p:blipFill>
          <a:blip r:embed="rId3"/>
          <a:stretch>
            <a:fillRect/>
          </a:stretch>
        </p:blipFill>
        <p:spPr>
          <a:xfrm>
            <a:off x="1886994" y="3710233"/>
            <a:ext cx="4605556" cy="2487966"/>
          </a:xfrm>
          <a:prstGeom prst="rect">
            <a:avLst/>
          </a:prstGeom>
        </p:spPr>
      </p:pic>
      <p:sp>
        <p:nvSpPr>
          <p:cNvPr id="6" name="PoljeZBesedilom 5"/>
          <p:cNvSpPr txBox="1"/>
          <p:nvPr/>
        </p:nvSpPr>
        <p:spPr>
          <a:xfrm>
            <a:off x="6590270" y="4464908"/>
            <a:ext cx="1257919" cy="646331"/>
          </a:xfrm>
          <a:prstGeom prst="rect">
            <a:avLst/>
          </a:prstGeom>
          <a:noFill/>
        </p:spPr>
        <p:txBody>
          <a:bodyPr wrap="square" rtlCol="0">
            <a:spAutoFit/>
          </a:bodyPr>
          <a:lstStyle/>
          <a:p>
            <a:r>
              <a:rPr lang="sl-SI" dirty="0" smtClean="0"/>
              <a:t>Zvezek 2</a:t>
            </a:r>
          </a:p>
          <a:p>
            <a:r>
              <a:rPr lang="sl-SI" dirty="0" smtClean="0"/>
              <a:t>Zvezek 5</a:t>
            </a:r>
            <a:endParaRPr lang="en-US" dirty="0"/>
          </a:p>
        </p:txBody>
      </p:sp>
      <p:cxnSp>
        <p:nvCxnSpPr>
          <p:cNvPr id="8" name="Raven puščični povezovalnik 7"/>
          <p:cNvCxnSpPr/>
          <p:nvPr/>
        </p:nvCxnSpPr>
        <p:spPr>
          <a:xfrm flipH="1">
            <a:off x="4992130" y="4621427"/>
            <a:ext cx="1680519" cy="617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Raven puščični povezovalnik 9"/>
          <p:cNvCxnSpPr/>
          <p:nvPr/>
        </p:nvCxnSpPr>
        <p:spPr>
          <a:xfrm flipH="1">
            <a:off x="4168346" y="4917989"/>
            <a:ext cx="2479589" cy="601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1719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II. </a:t>
            </a:r>
            <a:r>
              <a:rPr lang="sl-SI" dirty="0"/>
              <a:t>d</a:t>
            </a:r>
            <a:r>
              <a:rPr lang="sl-SI" dirty="0" smtClean="0"/>
              <a:t>el – Delo v skupinah</a:t>
            </a:r>
            <a:endParaRPr lang="sl-SI" dirty="0"/>
          </a:p>
        </p:txBody>
      </p:sp>
      <p:sp>
        <p:nvSpPr>
          <p:cNvPr id="3" name="Označba mesta vsebine 2"/>
          <p:cNvSpPr>
            <a:spLocks noGrp="1"/>
          </p:cNvSpPr>
          <p:nvPr>
            <p:ph idx="1"/>
          </p:nvPr>
        </p:nvSpPr>
        <p:spPr>
          <a:xfrm>
            <a:off x="193964" y="1283855"/>
            <a:ext cx="8876145" cy="4893108"/>
          </a:xfrm>
        </p:spPr>
        <p:txBody>
          <a:bodyPr>
            <a:normAutofit lnSpcReduction="10000"/>
          </a:bodyPr>
          <a:lstStyle/>
          <a:p>
            <a:r>
              <a:rPr lang="sl-SI" b="1" dirty="0" smtClean="0"/>
              <a:t>ČAS: 20 minut</a:t>
            </a:r>
          </a:p>
          <a:p>
            <a:r>
              <a:rPr lang="sl-SI" dirty="0" smtClean="0"/>
              <a:t>6 skupin po </a:t>
            </a:r>
            <a:r>
              <a:rPr lang="sl-SI" dirty="0"/>
              <a:t>6 </a:t>
            </a:r>
            <a:r>
              <a:rPr lang="sl-SI" dirty="0" smtClean="0"/>
              <a:t>članov</a:t>
            </a:r>
          </a:p>
          <a:p>
            <a:pPr marL="0" indent="0">
              <a:buNone/>
            </a:pPr>
            <a:endParaRPr lang="en-US" dirty="0"/>
          </a:p>
          <a:p>
            <a:pPr marL="0" indent="0">
              <a:buNone/>
            </a:pPr>
            <a:r>
              <a:rPr lang="sl-SI" dirty="0">
                <a:solidFill>
                  <a:srgbClr val="C00000"/>
                </a:solidFill>
              </a:rPr>
              <a:t>Kako lahko kot pedagoški </a:t>
            </a:r>
            <a:r>
              <a:rPr lang="sl-SI" dirty="0" smtClean="0">
                <a:solidFill>
                  <a:srgbClr val="C00000"/>
                </a:solidFill>
              </a:rPr>
              <a:t>vodje z vidika kakovosti prispevate </a:t>
            </a:r>
            <a:r>
              <a:rPr lang="sl-SI" dirty="0">
                <a:solidFill>
                  <a:srgbClr val="C00000"/>
                </a:solidFill>
              </a:rPr>
              <a:t>k izboljšanju posameznih elementov procesa učenja na daljavo? </a:t>
            </a:r>
            <a:endParaRPr lang="sl-SI" dirty="0" smtClean="0">
              <a:solidFill>
                <a:srgbClr val="C00000"/>
              </a:solidFill>
            </a:endParaRPr>
          </a:p>
          <a:p>
            <a:pPr marL="0" indent="0">
              <a:buNone/>
            </a:pPr>
            <a:r>
              <a:rPr lang="sl-SI" dirty="0"/>
              <a:t>Kako bi </a:t>
            </a:r>
            <a:r>
              <a:rPr lang="sl-SI" dirty="0" smtClean="0"/>
              <a:t>s pedagoškim vodenjem lahko izboljšali prej ugotovljene kritične točke učenja na daljavo?</a:t>
            </a:r>
          </a:p>
          <a:p>
            <a:pPr marL="0" indent="0">
              <a:buNone/>
            </a:pPr>
            <a:r>
              <a:rPr lang="sl-SI" dirty="0" smtClean="0"/>
              <a:t>Pri tem si pomagajte s priloženima standardoma in kazalniki za profesionalno učenje in delovanje učiteljev ter vodenje vrtcev in šol. </a:t>
            </a:r>
            <a:endParaRPr lang="sl-SI" dirty="0"/>
          </a:p>
          <a:p>
            <a:pPr marL="0" indent="0" algn="ctr">
              <a:buNone/>
            </a:pPr>
            <a:endParaRPr lang="en-US" dirty="0"/>
          </a:p>
          <a:p>
            <a:pPr marL="0" indent="0">
              <a:buNone/>
            </a:pPr>
            <a:endParaRPr lang="sl-SI" dirty="0"/>
          </a:p>
          <a:p>
            <a:endParaRPr lang="sl-SI" dirty="0"/>
          </a:p>
        </p:txBody>
      </p:sp>
      <p:pic>
        <p:nvPicPr>
          <p:cNvPr id="4" name="Slika 3"/>
          <p:cNvPicPr>
            <a:picLocks noChangeAspect="1"/>
          </p:cNvPicPr>
          <p:nvPr/>
        </p:nvPicPr>
        <p:blipFill>
          <a:blip r:embed="rId2"/>
          <a:stretch>
            <a:fillRect/>
          </a:stretch>
        </p:blipFill>
        <p:spPr>
          <a:xfrm>
            <a:off x="6933334" y="152690"/>
            <a:ext cx="1647248" cy="1647248"/>
          </a:xfrm>
          <a:prstGeom prst="rect">
            <a:avLst/>
          </a:prstGeom>
        </p:spPr>
      </p:pic>
    </p:spTree>
    <p:extLst>
      <p:ext uri="{BB962C8B-B14F-4D97-AF65-F5344CB8AC3E}">
        <p14:creationId xmlns:p14="http://schemas.microsoft.com/office/powerpoint/2010/main" val="2396359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ova tema">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1015</TotalTime>
  <Words>1342</Words>
  <Application>Microsoft Office PowerPoint</Application>
  <PresentationFormat>Diaprojekcija na zaslonu (4:3)</PresentationFormat>
  <Paragraphs>104</Paragraphs>
  <Slides>11</Slides>
  <Notes>0</Notes>
  <HiddenSlides>1</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11</vt:i4>
      </vt:variant>
    </vt:vector>
  </HeadingPairs>
  <TitlesOfParts>
    <vt:vector size="17" baseType="lpstr">
      <vt:lpstr>Arial</vt:lpstr>
      <vt:lpstr>Calibri</vt:lpstr>
      <vt:lpstr>Calibri Light</vt:lpstr>
      <vt:lpstr>Symbol</vt:lpstr>
      <vt:lpstr>Times New Roman</vt:lpstr>
      <vt:lpstr>Officeova tema</vt:lpstr>
      <vt:lpstr> KAJ SMO SE NAUČILI IZ PRVE IZKUŠNJE IZOBRAŽEVANJA NA DALJAVO IN KAKO BOMO TO UPORABILI ZA NADALJNJE DELO?  </vt:lpstr>
      <vt:lpstr>Cilji delavnice</vt:lpstr>
      <vt:lpstr>Potek delavnice</vt:lpstr>
      <vt:lpstr>Mentimeter: www.menti.com </vt:lpstr>
      <vt:lpstr>I. del – Delo v skupinah</vt:lpstr>
      <vt:lpstr>PowerPointova predstavitev</vt:lpstr>
      <vt:lpstr>Gdrive naslov</vt:lpstr>
      <vt:lpstr>PowerPointova predstavitev</vt:lpstr>
      <vt:lpstr>II. del – Delo v skupinah</vt:lpstr>
      <vt:lpstr>PowerPointova predstavitev</vt:lpstr>
      <vt:lpstr>PowerPointova predstavitev</vt:lpstr>
    </vt:vector>
  </TitlesOfParts>
  <Company>Zavod RS za šolstvo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Arial 26 pt, bold</dc:title>
  <dc:creator>Zvonka Kos</dc:creator>
  <cp:lastModifiedBy>Tanja Rupnik - Vec</cp:lastModifiedBy>
  <cp:revision>53</cp:revision>
  <dcterms:created xsi:type="dcterms:W3CDTF">2017-08-16T10:43:35Z</dcterms:created>
  <dcterms:modified xsi:type="dcterms:W3CDTF">2020-08-28T08:28:45Z</dcterms:modified>
</cp:coreProperties>
</file>