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73" r:id="rId9"/>
    <p:sldId id="257" r:id="rId10"/>
    <p:sldId id="264" r:id="rId11"/>
    <p:sldId id="274" r:id="rId12"/>
    <p:sldId id="279" r:id="rId13"/>
    <p:sldId id="282" r:id="rId14"/>
    <p:sldId id="275" r:id="rId15"/>
    <p:sldId id="270" r:id="rId16"/>
    <p:sldId id="318" r:id="rId17"/>
    <p:sldId id="277" r:id="rId18"/>
    <p:sldId id="285" r:id="rId19"/>
    <p:sldId id="286" r:id="rId20"/>
    <p:sldId id="287" r:id="rId21"/>
    <p:sldId id="296" r:id="rId22"/>
    <p:sldId id="288" r:id="rId23"/>
    <p:sldId id="298" r:id="rId24"/>
    <p:sldId id="290" r:id="rId25"/>
    <p:sldId id="300" r:id="rId26"/>
    <p:sldId id="292" r:id="rId27"/>
    <p:sldId id="294" r:id="rId28"/>
    <p:sldId id="316" r:id="rId29"/>
    <p:sldId id="301" r:id="rId30"/>
    <p:sldId id="303" r:id="rId31"/>
    <p:sldId id="304" r:id="rId32"/>
    <p:sldId id="305" r:id="rId33"/>
    <p:sldId id="308" r:id="rId34"/>
    <p:sldId id="317" r:id="rId35"/>
    <p:sldId id="310" r:id="rId36"/>
    <p:sldId id="309" r:id="rId37"/>
    <p:sldId id="312" r:id="rId38"/>
    <p:sldId id="311" r:id="rId39"/>
    <p:sldId id="313" r:id="rId40"/>
    <p:sldId id="315" r:id="rId41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4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ov_delovni_lis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slivar\Slu&#382;ba\sluzba\Raziskava%20Izobra&#382;evanja%20na%20daljavo\poro&#269;ilo\graf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svelensek\AppData\Local\Microsoft\Windows\INetCache\Content.Outlook\VXAJ0JB0\graf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Usklajenost načinov komuniciranja na šoli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[Tabele_učenci.xlsx]List2!$D$70</c:f>
              <c:strCache>
                <c:ptCount val="1"/>
                <c:pt idx="0">
                  <c:v>Na šoli se glede tega nismo uskladili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[Tabele_učenci.xlsx]List2!$E$69:$G$69</c:f>
              <c:strCache>
                <c:ptCount val="3"/>
                <c:pt idx="0">
                  <c:v>Razredna stopnja</c:v>
                </c:pt>
                <c:pt idx="1">
                  <c:v>Predmetna stopnja</c:v>
                </c:pt>
                <c:pt idx="2">
                  <c:v>Srednja šola</c:v>
                </c:pt>
              </c:strCache>
            </c:strRef>
          </c:cat>
          <c:val>
            <c:numRef>
              <c:f>[Tabele_učenci.xlsx]List2!$E$70:$G$70</c:f>
              <c:numCache>
                <c:formatCode>0.00%</c:formatCode>
                <c:ptCount val="3"/>
                <c:pt idx="0">
                  <c:v>0.158</c:v>
                </c:pt>
                <c:pt idx="1">
                  <c:v>0.11700000000000001</c:v>
                </c:pt>
                <c:pt idx="2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4-487D-9FAD-E6949A727DC7}"/>
            </c:ext>
          </c:extLst>
        </c:ser>
        <c:ser>
          <c:idx val="1"/>
          <c:order val="1"/>
          <c:tx>
            <c:strRef>
              <c:f>[Tabele_učenci.xlsx]List2!$D$71</c:f>
              <c:strCache>
                <c:ptCount val="1"/>
                <c:pt idx="0">
                  <c:v>Na šoli smo se glede tega delno uskladili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[Tabele_učenci.xlsx]List2!$E$69:$G$69</c:f>
              <c:strCache>
                <c:ptCount val="3"/>
                <c:pt idx="0">
                  <c:v>Razredna stopnja</c:v>
                </c:pt>
                <c:pt idx="1">
                  <c:v>Predmetna stopnja</c:v>
                </c:pt>
                <c:pt idx="2">
                  <c:v>Srednja šola</c:v>
                </c:pt>
              </c:strCache>
            </c:strRef>
          </c:cat>
          <c:val>
            <c:numRef>
              <c:f>[Tabele_učenci.xlsx]List2!$E$71:$G$71</c:f>
              <c:numCache>
                <c:formatCode>0.00%</c:formatCode>
                <c:ptCount val="3"/>
                <c:pt idx="0">
                  <c:v>0.35599999999999998</c:v>
                </c:pt>
                <c:pt idx="1">
                  <c:v>0.35199999999999998</c:v>
                </c:pt>
                <c:pt idx="2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4-487D-9FAD-E6949A727DC7}"/>
            </c:ext>
          </c:extLst>
        </c:ser>
        <c:ser>
          <c:idx val="2"/>
          <c:order val="2"/>
          <c:tx>
            <c:strRef>
              <c:f>[Tabele_učenci.xlsx]List2!$D$72</c:f>
              <c:strCache>
                <c:ptCount val="1"/>
                <c:pt idx="0">
                  <c:v>Na šoli smo se glede tega v celoti uskladili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[Tabele_učenci.xlsx]List2!$E$69:$G$69</c:f>
              <c:strCache>
                <c:ptCount val="3"/>
                <c:pt idx="0">
                  <c:v>Razredna stopnja</c:v>
                </c:pt>
                <c:pt idx="1">
                  <c:v>Predmetna stopnja</c:v>
                </c:pt>
                <c:pt idx="2">
                  <c:v>Srednja šola</c:v>
                </c:pt>
              </c:strCache>
            </c:strRef>
          </c:cat>
          <c:val>
            <c:numRef>
              <c:f>[Tabele_učenci.xlsx]List2!$E$72:$G$72</c:f>
              <c:numCache>
                <c:formatCode>0.00%</c:formatCode>
                <c:ptCount val="3"/>
                <c:pt idx="0">
                  <c:v>0.48599999999999999</c:v>
                </c:pt>
                <c:pt idx="1">
                  <c:v>0.53100000000000003</c:v>
                </c:pt>
                <c:pt idx="2">
                  <c:v>0.442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84-487D-9FAD-E6949A727D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6640456"/>
        <c:axId val="246640064"/>
      </c:barChart>
      <c:catAx>
        <c:axId val="24664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6640064"/>
        <c:crosses val="autoZero"/>
        <c:auto val="1"/>
        <c:lblAlgn val="ctr"/>
        <c:lblOffset val="100"/>
        <c:noMultiLvlLbl val="0"/>
      </c:catAx>
      <c:valAx>
        <c:axId val="2466400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24664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List1!$B$258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List1!$A$259:$A$264</c:f>
              <c:strCache>
                <c:ptCount val="6"/>
                <c:pt idx="0">
                  <c:v>Komunikacija na daljavo z učitelji</c:v>
                </c:pt>
                <c:pt idx="1">
                  <c:v>Metode in oblike dela z učenci na daljavo</c:v>
                </c:pt>
                <c:pt idx="2">
                  <c:v>Načini in oblike preverjanja znanja na daljavo</c:v>
                </c:pt>
                <c:pt idx="3">
                  <c:v>Načini in oblike ocenjevanja znanja na daljavo</c:v>
                </c:pt>
                <c:pt idx="4">
                  <c:v>Motivacija učiteljev za delo na daljavo</c:v>
                </c:pt>
                <c:pt idx="5">
                  <c:v>Sodelovanje s starši</c:v>
                </c:pt>
              </c:strCache>
            </c:strRef>
          </c:cat>
          <c:val>
            <c:numRef>
              <c:f>List1!$B$259:$B$264</c:f>
              <c:numCache>
                <c:formatCode>0.00%</c:formatCode>
                <c:ptCount val="6"/>
                <c:pt idx="0">
                  <c:v>0.377</c:v>
                </c:pt>
                <c:pt idx="1">
                  <c:v>0.45800000000000002</c:v>
                </c:pt>
                <c:pt idx="2">
                  <c:v>0.32900000000000001</c:v>
                </c:pt>
                <c:pt idx="3">
                  <c:v>0.503</c:v>
                </c:pt>
                <c:pt idx="4">
                  <c:v>0.442</c:v>
                </c:pt>
                <c:pt idx="5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8-4CF1-B4E0-F4767128B803}"/>
            </c:ext>
          </c:extLst>
        </c:ser>
        <c:ser>
          <c:idx val="1"/>
          <c:order val="1"/>
          <c:tx>
            <c:strRef>
              <c:f>List1!$C$258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List1!$A$259:$A$264</c:f>
              <c:strCache>
                <c:ptCount val="6"/>
                <c:pt idx="0">
                  <c:v>Komunikacija na daljavo z učitelji</c:v>
                </c:pt>
                <c:pt idx="1">
                  <c:v>Metode in oblike dela z učenci na daljavo</c:v>
                </c:pt>
                <c:pt idx="2">
                  <c:v>Načini in oblike preverjanja znanja na daljavo</c:v>
                </c:pt>
                <c:pt idx="3">
                  <c:v>Načini in oblike ocenjevanja znanja na daljavo</c:v>
                </c:pt>
                <c:pt idx="4">
                  <c:v>Motivacija učiteljev za delo na daljavo</c:v>
                </c:pt>
                <c:pt idx="5">
                  <c:v>Sodelovanje s starši</c:v>
                </c:pt>
              </c:strCache>
            </c:strRef>
          </c:cat>
          <c:val>
            <c:numRef>
              <c:f>List1!$C$259:$C$264</c:f>
              <c:numCache>
                <c:formatCode>0.00%</c:formatCode>
                <c:ptCount val="6"/>
                <c:pt idx="0">
                  <c:v>0.255</c:v>
                </c:pt>
                <c:pt idx="1">
                  <c:v>0.41799999999999998</c:v>
                </c:pt>
                <c:pt idx="2">
                  <c:v>0.49099999999999999</c:v>
                </c:pt>
                <c:pt idx="3">
                  <c:v>0.61799999999999999</c:v>
                </c:pt>
                <c:pt idx="4">
                  <c:v>0.54500000000000004</c:v>
                </c:pt>
                <c:pt idx="5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C8-4CF1-B4E0-F4767128B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679168"/>
        <c:axId val="226679560"/>
      </c:barChart>
      <c:catAx>
        <c:axId val="22667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79560"/>
        <c:crosses val="autoZero"/>
        <c:auto val="1"/>
        <c:lblAlgn val="ctr"/>
        <c:lblOffset val="100"/>
        <c:noMultiLvlLbl val="0"/>
      </c:catAx>
      <c:valAx>
        <c:axId val="226679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79168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List1!$C$360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List1!$A$361:$B$364</c:f>
              <c:strCache>
                <c:ptCount val="4"/>
                <c:pt idx="0">
                  <c:v>Vsakodnevno</c:v>
                </c:pt>
                <c:pt idx="1">
                  <c:v>Tedensko</c:v>
                </c:pt>
                <c:pt idx="2">
                  <c:v>Na dva tedna</c:v>
                </c:pt>
                <c:pt idx="3">
                  <c:v>Enkrat mesečno</c:v>
                </c:pt>
              </c:strCache>
            </c:strRef>
          </c:cat>
          <c:val>
            <c:numRef>
              <c:f>List1!$C$361:$C$364</c:f>
              <c:numCache>
                <c:formatCode>0.00%</c:formatCode>
                <c:ptCount val="4"/>
                <c:pt idx="0">
                  <c:v>0.78500000000000003</c:v>
                </c:pt>
                <c:pt idx="1">
                  <c:v>0.19600000000000001</c:v>
                </c:pt>
                <c:pt idx="2">
                  <c:v>1.4999999999999999E-2</c:v>
                </c:pt>
                <c:pt idx="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E8-489B-8A2A-5DA42342C17A}"/>
            </c:ext>
          </c:extLst>
        </c:ser>
        <c:ser>
          <c:idx val="1"/>
          <c:order val="1"/>
          <c:tx>
            <c:strRef>
              <c:f>List1!$D$360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List1!$A$361:$B$364</c:f>
              <c:strCache>
                <c:ptCount val="4"/>
                <c:pt idx="0">
                  <c:v>Vsakodnevno</c:v>
                </c:pt>
                <c:pt idx="1">
                  <c:v>Tedensko</c:v>
                </c:pt>
                <c:pt idx="2">
                  <c:v>Na dva tedna</c:v>
                </c:pt>
                <c:pt idx="3">
                  <c:v>Enkrat mesečno</c:v>
                </c:pt>
              </c:strCache>
            </c:strRef>
          </c:cat>
          <c:val>
            <c:numRef>
              <c:f>List1!$D$361:$D$364</c:f>
              <c:numCache>
                <c:formatCode>0.00%</c:formatCode>
                <c:ptCount val="4"/>
                <c:pt idx="0">
                  <c:v>0.82499999999999996</c:v>
                </c:pt>
                <c:pt idx="1">
                  <c:v>0.158</c:v>
                </c:pt>
                <c:pt idx="2">
                  <c:v>1.7999999999999999E-2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E8-489B-8A2A-5DA42342C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680344"/>
        <c:axId val="226680736"/>
      </c:barChart>
      <c:catAx>
        <c:axId val="226680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80736"/>
        <c:crosses val="autoZero"/>
        <c:auto val="1"/>
        <c:lblAlgn val="ctr"/>
        <c:lblOffset val="100"/>
        <c:noMultiLvlLbl val="0"/>
      </c:catAx>
      <c:valAx>
        <c:axId val="22668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8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List1!$B$318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List1!$A$319:$A$324</c:f>
              <c:strCache>
                <c:ptCount val="6"/>
                <c:pt idx="0">
                  <c:v>Ravnatelj/-ica</c:v>
                </c:pt>
                <c:pt idx="1">
                  <c:v>Računalničar/-ka</c:v>
                </c:pt>
                <c:pt idx="2">
                  <c:v>Eden ali skupina učiteljev šole</c:v>
                </c:pt>
                <c:pt idx="3">
                  <c:v>Pedagoški svetovalec/-ka ZRSŠ</c:v>
                </c:pt>
                <c:pt idx="4">
                  <c:v>Drugo</c:v>
                </c:pt>
                <c:pt idx="5">
                  <c:v>Usposabljanja nismo izvajali</c:v>
                </c:pt>
              </c:strCache>
            </c:strRef>
          </c:cat>
          <c:val>
            <c:numRef>
              <c:f>List1!$B$319:$B$324</c:f>
              <c:numCache>
                <c:formatCode>0.00%</c:formatCode>
                <c:ptCount val="6"/>
                <c:pt idx="0">
                  <c:v>0.54400000000000004</c:v>
                </c:pt>
                <c:pt idx="1">
                  <c:v>0.77500000000000002</c:v>
                </c:pt>
                <c:pt idx="2">
                  <c:v>0.40899999999999997</c:v>
                </c:pt>
                <c:pt idx="3">
                  <c:v>4.3999999999999997E-2</c:v>
                </c:pt>
                <c:pt idx="4">
                  <c:v>0.20899999999999999</c:v>
                </c:pt>
                <c:pt idx="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40F2-A1AB-6677FBCFEB16}"/>
            </c:ext>
          </c:extLst>
        </c:ser>
        <c:ser>
          <c:idx val="1"/>
          <c:order val="1"/>
          <c:tx>
            <c:strRef>
              <c:f>List1!$C$318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List1!$A$319:$A$324</c:f>
              <c:strCache>
                <c:ptCount val="6"/>
                <c:pt idx="0">
                  <c:v>Ravnatelj/-ica</c:v>
                </c:pt>
                <c:pt idx="1">
                  <c:v>Računalničar/-ka</c:v>
                </c:pt>
                <c:pt idx="2">
                  <c:v>Eden ali skupina učiteljev šole</c:v>
                </c:pt>
                <c:pt idx="3">
                  <c:v>Pedagoški svetovalec/-ka ZRSŠ</c:v>
                </c:pt>
                <c:pt idx="4">
                  <c:v>Drugo</c:v>
                </c:pt>
                <c:pt idx="5">
                  <c:v>Usposabljanja nismo izvajali</c:v>
                </c:pt>
              </c:strCache>
            </c:strRef>
          </c:cat>
          <c:val>
            <c:numRef>
              <c:f>List1!$C$319:$C$324</c:f>
              <c:numCache>
                <c:formatCode>0.00%</c:formatCode>
                <c:ptCount val="6"/>
                <c:pt idx="0">
                  <c:v>0.44600000000000001</c:v>
                </c:pt>
                <c:pt idx="1">
                  <c:v>0.51800000000000002</c:v>
                </c:pt>
                <c:pt idx="2">
                  <c:v>0.55400000000000005</c:v>
                </c:pt>
                <c:pt idx="3">
                  <c:v>7.0999999999999994E-2</c:v>
                </c:pt>
                <c:pt idx="4">
                  <c:v>0.25</c:v>
                </c:pt>
                <c:pt idx="5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40F2-A1AB-6677FBCFE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681520"/>
        <c:axId val="226681912"/>
      </c:barChart>
      <c:catAx>
        <c:axId val="22668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81912"/>
        <c:crosses val="autoZero"/>
        <c:auto val="1"/>
        <c:lblAlgn val="ctr"/>
        <c:lblOffset val="100"/>
        <c:noMultiLvlLbl val="0"/>
      </c:catAx>
      <c:valAx>
        <c:axId val="226681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81520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List1!$B$390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List1!$A$391:$A$397</c:f>
              <c:strCache>
                <c:ptCount val="7"/>
                <c:pt idx="0">
                  <c:v>Načini komunikacije na daljavo z učenci o njihovih stiskah</c:v>
                </c:pt>
                <c:pt idx="1">
                  <c:v>Metode in oblike dela z učenci na daljavo</c:v>
                </c:pt>
                <c:pt idx="2">
                  <c:v>Načini in oblike preverjanja znanja na daljavo</c:v>
                </c:pt>
                <c:pt idx="3">
                  <c:v>Načini in oblike ocenjevanja znanja na daljavo</c:v>
                </c:pt>
                <c:pt idx="4">
                  <c:v>Motivacija učencev za delo na daljavo</c:v>
                </c:pt>
                <c:pt idx="5">
                  <c:v>Sodelovanje s starši</c:v>
                </c:pt>
                <c:pt idx="6">
                  <c:v>Drugo</c:v>
                </c:pt>
              </c:strCache>
            </c:strRef>
          </c:cat>
          <c:val>
            <c:numRef>
              <c:f>List1!$B$391:$B$397</c:f>
              <c:numCache>
                <c:formatCode>0.00%</c:formatCode>
                <c:ptCount val="7"/>
                <c:pt idx="0">
                  <c:v>0.5</c:v>
                </c:pt>
                <c:pt idx="1">
                  <c:v>0.55200000000000005</c:v>
                </c:pt>
                <c:pt idx="2">
                  <c:v>0.60699999999999998</c:v>
                </c:pt>
                <c:pt idx="3">
                  <c:v>0.72699999999999998</c:v>
                </c:pt>
                <c:pt idx="4">
                  <c:v>0.60099999999999998</c:v>
                </c:pt>
                <c:pt idx="5">
                  <c:v>0.35299999999999998</c:v>
                </c:pt>
                <c:pt idx="6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A-4235-A826-2933441651C9}"/>
            </c:ext>
          </c:extLst>
        </c:ser>
        <c:ser>
          <c:idx val="1"/>
          <c:order val="1"/>
          <c:tx>
            <c:strRef>
              <c:f>List1!$C$390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List1!$A$391:$A$397</c:f>
              <c:strCache>
                <c:ptCount val="7"/>
                <c:pt idx="0">
                  <c:v>Načini komunikacije na daljavo z učenci o njihovih stiskah</c:v>
                </c:pt>
                <c:pt idx="1">
                  <c:v>Metode in oblike dela z učenci na daljavo</c:v>
                </c:pt>
                <c:pt idx="2">
                  <c:v>Načini in oblike preverjanja znanja na daljavo</c:v>
                </c:pt>
                <c:pt idx="3">
                  <c:v>Načini in oblike ocenjevanja znanja na daljavo</c:v>
                </c:pt>
                <c:pt idx="4">
                  <c:v>Motivacija učencev za delo na daljavo</c:v>
                </c:pt>
                <c:pt idx="5">
                  <c:v>Sodelovanje s starši</c:v>
                </c:pt>
                <c:pt idx="6">
                  <c:v>Drugo</c:v>
                </c:pt>
              </c:strCache>
            </c:strRef>
          </c:cat>
          <c:val>
            <c:numRef>
              <c:f>List1!$C$391:$C$397</c:f>
              <c:numCache>
                <c:formatCode>0.00%</c:formatCode>
                <c:ptCount val="7"/>
                <c:pt idx="0">
                  <c:v>0.44600000000000001</c:v>
                </c:pt>
                <c:pt idx="1">
                  <c:v>0.625</c:v>
                </c:pt>
                <c:pt idx="2">
                  <c:v>0.71399999999999997</c:v>
                </c:pt>
                <c:pt idx="3">
                  <c:v>0.96399999999999997</c:v>
                </c:pt>
                <c:pt idx="4">
                  <c:v>0.64300000000000002</c:v>
                </c:pt>
                <c:pt idx="5">
                  <c:v>0.19600000000000001</c:v>
                </c:pt>
                <c:pt idx="6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A-4235-A826-293344165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180680"/>
        <c:axId val="227181072"/>
      </c:barChart>
      <c:catAx>
        <c:axId val="227180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7181072"/>
        <c:crosses val="autoZero"/>
        <c:auto val="1"/>
        <c:lblAlgn val="ctr"/>
        <c:lblOffset val="100"/>
        <c:noMultiLvlLbl val="0"/>
      </c:catAx>
      <c:valAx>
        <c:axId val="22718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718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List1!$B$567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List1!$A$568:$A$571</c:f>
              <c:strCache>
                <c:ptCount val="4"/>
                <c:pt idx="0">
                  <c:v>Delo z e-orodji</c:v>
                </c:pt>
                <c:pt idx="1">
                  <c:v>Tehnične težave z opremo</c:v>
                </c:pt>
                <c:pt idx="2">
                  <c:v>Drugo</c:v>
                </c:pt>
                <c:pt idx="3">
                  <c:v>Nimam večjih vrzeli</c:v>
                </c:pt>
              </c:strCache>
            </c:strRef>
          </c:cat>
          <c:val>
            <c:numRef>
              <c:f>List1!$B$568:$B$571</c:f>
              <c:numCache>
                <c:formatCode>0.00%</c:formatCode>
                <c:ptCount val="4"/>
                <c:pt idx="0">
                  <c:v>0.52700000000000002</c:v>
                </c:pt>
                <c:pt idx="1">
                  <c:v>0.23499999999999999</c:v>
                </c:pt>
                <c:pt idx="2">
                  <c:v>0.113</c:v>
                </c:pt>
                <c:pt idx="3">
                  <c:v>0.32900000000000001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2-4C7B-B557-1673D27AB46D}"/>
            </c:ext>
          </c:extLst>
        </c:ser>
        <c:ser>
          <c:idx val="1"/>
          <c:order val="1"/>
          <c:tx>
            <c:strRef>
              <c:f>List1!$C$567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List1!$A$568:$A$571</c:f>
              <c:strCache>
                <c:ptCount val="4"/>
                <c:pt idx="0">
                  <c:v>Delo z e-orodji</c:v>
                </c:pt>
                <c:pt idx="1">
                  <c:v>Tehnične težave z opremo</c:v>
                </c:pt>
                <c:pt idx="2">
                  <c:v>Drugo</c:v>
                </c:pt>
                <c:pt idx="3">
                  <c:v>Nimam večjih vrzeli</c:v>
                </c:pt>
              </c:strCache>
            </c:strRef>
          </c:cat>
          <c:val>
            <c:numRef>
              <c:f>List1!$C$568:$C$571</c:f>
              <c:numCache>
                <c:formatCode>0.00%</c:formatCode>
                <c:ptCount val="4"/>
                <c:pt idx="0">
                  <c:v>0.32700000000000001</c:v>
                </c:pt>
                <c:pt idx="1">
                  <c:v>0.127</c:v>
                </c:pt>
                <c:pt idx="2">
                  <c:v>0.182</c:v>
                </c:pt>
                <c:pt idx="3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2-4C7B-B557-1673D27AB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072104"/>
        <c:axId val="227072496"/>
      </c:barChart>
      <c:catAx>
        <c:axId val="227072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7072496"/>
        <c:crosses val="autoZero"/>
        <c:auto val="1"/>
        <c:lblAlgn val="ctr"/>
        <c:lblOffset val="100"/>
        <c:noMultiLvlLbl val="0"/>
      </c:catAx>
      <c:valAx>
        <c:axId val="227072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707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600" b="1" dirty="0" smtClean="0"/>
              <a:t>Nekatera prepričanja učiteljev o </a:t>
            </a:r>
            <a:r>
              <a:rPr lang="sl-SI" sz="1600" b="1" dirty="0"/>
              <a:t>uresničevanju ciljev</a:t>
            </a:r>
            <a:endParaRPr lang="en-US" sz="1600" b="1" dirty="0"/>
          </a:p>
        </c:rich>
      </c:tx>
      <c:layout>
        <c:manualLayout>
          <c:xMode val="edge"/>
          <c:yMode val="edge"/>
          <c:x val="0.38438618556284732"/>
          <c:y val="3.5858587284601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Uči_Cilji!$C$54:$C$56</c:f>
              <c:strCache>
                <c:ptCount val="3"/>
                <c:pt idx="0">
                  <c:v> </c:v>
                </c:pt>
                <c:pt idx="1">
                  <c:v>Razredni pouk</c:v>
                </c:pt>
                <c:pt idx="2">
                  <c:v>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Uči_Cilji!$B$57:$B$64</c:f>
              <c:strCache>
                <c:ptCount val="7"/>
                <c:pt idx="0">
                  <c:v>Menim, da so vsi učni cilji, predvideni z učnim načrtom ali katalogom znanj, za večino učencev uresničljivi z izobraževanjem na daljavo.</c:v>
                </c:pt>
                <c:pt idx="2">
                  <c:v>Pri pouku na daljavo imam realen vpogled v doseganje ciljev učencev.</c:v>
                </c:pt>
                <c:pt idx="4">
                  <c:v>Učnih ciljev, ki se dotikajo socialno-čustvenega razvoja učencev, ne morem realizirati z izobraževanjem na daljavo.</c:v>
                </c:pt>
                <c:pt idx="6">
                  <c:v>Načine uresničevanja ciljev prilagajam posameznemu učencu oz. skupinam učencev.</c:v>
                </c:pt>
              </c:strCache>
            </c:strRef>
          </c:cat>
          <c:val>
            <c:numRef>
              <c:f>Uči_Cilji!$C$57:$C$64</c:f>
              <c:numCache>
                <c:formatCode>General</c:formatCode>
                <c:ptCount val="8"/>
                <c:pt idx="0">
                  <c:v>2.4700000000000002</c:v>
                </c:pt>
                <c:pt idx="2">
                  <c:v>2.58</c:v>
                </c:pt>
                <c:pt idx="4">
                  <c:v>4</c:v>
                </c:pt>
                <c:pt idx="6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0-4002-A38A-BB43532BA62F}"/>
            </c:ext>
          </c:extLst>
        </c:ser>
        <c:ser>
          <c:idx val="3"/>
          <c:order val="3"/>
          <c:tx>
            <c:strRef>
              <c:f>Uči_Cilji!$F$54:$F$56</c:f>
              <c:strCache>
                <c:ptCount val="3"/>
                <c:pt idx="0">
                  <c:v> </c:v>
                </c:pt>
                <c:pt idx="1">
                  <c:v>Predmetni pouk </c:v>
                </c:pt>
                <c:pt idx="2">
                  <c:v>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Uči_Cilji!$B$57:$B$64</c:f>
              <c:strCache>
                <c:ptCount val="7"/>
                <c:pt idx="0">
                  <c:v>Menim, da so vsi učni cilji, predvideni z učnim načrtom ali katalogom znanj, za večino učencev uresničljivi z izobraževanjem na daljavo.</c:v>
                </c:pt>
                <c:pt idx="2">
                  <c:v>Pri pouku na daljavo imam realen vpogled v doseganje ciljev učencev.</c:v>
                </c:pt>
                <c:pt idx="4">
                  <c:v>Učnih ciljev, ki se dotikajo socialno-čustvenega razvoja učencev, ne morem realizirati z izobraževanjem na daljavo.</c:v>
                </c:pt>
                <c:pt idx="6">
                  <c:v>Načine uresničevanja ciljev prilagajam posameznemu učencu oz. skupinam učencev.</c:v>
                </c:pt>
              </c:strCache>
            </c:strRef>
          </c:cat>
          <c:val>
            <c:numRef>
              <c:f>Uči_Cilji!$F$57:$F$64</c:f>
              <c:numCache>
                <c:formatCode>General</c:formatCode>
                <c:ptCount val="8"/>
                <c:pt idx="0">
                  <c:v>2.42</c:v>
                </c:pt>
                <c:pt idx="2">
                  <c:v>2.67</c:v>
                </c:pt>
                <c:pt idx="4">
                  <c:v>3.93</c:v>
                </c:pt>
                <c:pt idx="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0-4002-A38A-BB43532BA62F}"/>
            </c:ext>
          </c:extLst>
        </c:ser>
        <c:ser>
          <c:idx val="6"/>
          <c:order val="6"/>
          <c:tx>
            <c:strRef>
              <c:f>Uči_Cilji!$I$54:$I$56</c:f>
              <c:strCache>
                <c:ptCount val="3"/>
                <c:pt idx="0">
                  <c:v> </c:v>
                </c:pt>
                <c:pt idx="1">
                  <c:v>Srednja šola</c:v>
                </c:pt>
                <c:pt idx="2">
                  <c:v>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Uči_Cilji!$B$57:$B$64</c:f>
              <c:strCache>
                <c:ptCount val="7"/>
                <c:pt idx="0">
                  <c:v>Menim, da so vsi učni cilji, predvideni z učnim načrtom ali katalogom znanj, za večino učencev uresničljivi z izobraževanjem na daljavo.</c:v>
                </c:pt>
                <c:pt idx="2">
                  <c:v>Pri pouku na daljavo imam realen vpogled v doseganje ciljev učencev.</c:v>
                </c:pt>
                <c:pt idx="4">
                  <c:v>Učnih ciljev, ki se dotikajo socialno-čustvenega razvoja učencev, ne morem realizirati z izobraževanjem na daljavo.</c:v>
                </c:pt>
                <c:pt idx="6">
                  <c:v>Načine uresničevanja ciljev prilagajam posameznemu učencu oz. skupinam učencev.</c:v>
                </c:pt>
              </c:strCache>
            </c:strRef>
          </c:cat>
          <c:val>
            <c:numRef>
              <c:f>Uči_Cilji!$I$57:$I$64</c:f>
              <c:numCache>
                <c:formatCode>General</c:formatCode>
                <c:ptCount val="8"/>
                <c:pt idx="0">
                  <c:v>2.7</c:v>
                </c:pt>
                <c:pt idx="2">
                  <c:v>2.88</c:v>
                </c:pt>
                <c:pt idx="4">
                  <c:v>3.84</c:v>
                </c:pt>
                <c:pt idx="6">
                  <c:v>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00-4002-A38A-BB43532B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074456"/>
        <c:axId val="245765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Uči_Cilji!$D$54:$D$56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Razredni pouk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Uči_Cilji!$D$57:$D$64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400-4002-A38A-BB43532BA62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Uči_Cilji!$E$54:$E$56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Razredni pouk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Uči_Cilji!$E$57:$E$64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6400-4002-A38A-BB43532BA62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Uči_Cilji!$G$54:$G$56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Predmetni pouk 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Uči_Cilji!$G$57:$G$64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400-4002-A38A-BB43532BA62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Uči_Cilji!$H$54:$H$56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Predmetni pouk 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Uči_Cilji!$H$57:$H$64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6400-4002-A38A-BB43532BA62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Uči_Cilji!$J$54:$J$56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Srednja šola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Uči_Cilji!$J$57:$J$64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6400-4002-A38A-BB43532BA62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Uči_Cilji!$K$54:$K$56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Srednja šola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Uči_Cilji!$K$57:$K$64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6400-4002-A38A-BB43532BA62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Uči_Cilji!$L$54:$L$56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Srednja šola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Uči_Cilji!$L$57:$L$64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6400-4002-A38A-BB43532BA62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Uči_Cilji!$M$54:$M$56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Srednja šola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Uči_Cilji!$M$57:$M$64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6400-4002-A38A-BB43532BA62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Uči_Cilji!$N$54:$N$56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Srednja šola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Uči_Cilji!$N$57:$N$64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6400-4002-A38A-BB43532BA62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Uči_Cilji!$O$54:$O$56</c15:sqref>
                        </c15:formulaRef>
                      </c:ext>
                    </c:extLst>
                    <c:strCache>
                      <c:ptCount val="3"/>
                      <c:pt idx="0">
                        <c:v> </c:v>
                      </c:pt>
                      <c:pt idx="1">
                        <c:v>Srednja šola</c:v>
                      </c:pt>
                      <c:pt idx="2">
                        <c:v> 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Uči_Cilji!$B$57:$B$64</c15:sqref>
                        </c15:formulaRef>
                      </c:ext>
                    </c:extLst>
                    <c:strCache>
                      <c:ptCount val="7"/>
                      <c:pt idx="0">
                        <c:v>Menim, da so vsi učni cilji, predvideni z učnim načrtom ali katalogom znanj, za večino učencev uresničljivi z izobraževanjem na daljavo.</c:v>
                      </c:pt>
                      <c:pt idx="2">
                        <c:v>Pri pouku na daljavo imam realen vpogled v doseganje ciljev učencev.</c:v>
                      </c:pt>
                      <c:pt idx="4">
                        <c:v>Učnih ciljev, ki se dotikajo socialno-čustvenega razvoja učencev, ne morem realizirati z izobraževanjem na daljavo.</c:v>
                      </c:pt>
                      <c:pt idx="6">
                        <c:v>Načine uresničevanja ciljev prilagajam posameznemu učencu oz. skupinam učencev.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Uči_Cilji!$O$57:$O$64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6400-4002-A38A-BB43532BA62F}"/>
                  </c:ext>
                </c:extLst>
              </c15:ser>
            </c15:filteredBarSeries>
          </c:ext>
        </c:extLst>
      </c:barChart>
      <c:catAx>
        <c:axId val="227074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5765664"/>
        <c:crosses val="autoZero"/>
        <c:auto val="1"/>
        <c:lblAlgn val="ctr"/>
        <c:lblOffset val="100"/>
        <c:noMultiLvlLbl val="0"/>
      </c:catAx>
      <c:valAx>
        <c:axId val="245765664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707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Sodelovanje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[Tabele_učitelji.xlsx]Uči_sodelovanje!$C$5</c:f>
              <c:strCache>
                <c:ptCount val="1"/>
                <c:pt idx="0">
                  <c:v>Razredni pouk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[Tabele_učitelji.xlsx]Uči_sodelovanje!$B$6:$B$12</c:f>
              <c:strCache>
                <c:ptCount val="7"/>
                <c:pt idx="0">
                  <c:v>S kolegi v aktivu dobro sodelujem.</c:v>
                </c:pt>
                <c:pt idx="1">
                  <c:v>S kolegi na šoli (tudi tistimi izven aktiva) dobro sodelujem.</c:v>
                </c:pt>
                <c:pt idx="2">
                  <c:v>Pri izobraževanju na daljavo imam podporo ravnatelja/-ice.</c:v>
                </c:pt>
                <c:pt idx="3">
                  <c:v>Ravnatelj/-ica me motivira pri izvajanju izobraževanja na daljavo.</c:v>
                </c:pt>
                <c:pt idx="4">
                  <c:v>Pri izobraževanju na daljavo sem deležen/-na različnih pritiskov ravnatelja/-ice.</c:v>
                </c:pt>
                <c:pt idx="5">
                  <c:v>Sodelovanje s starši v času izobraževanja na daljavo je dobro.</c:v>
                </c:pt>
                <c:pt idx="6">
                  <c:v>Motivacija učencev je v času izobraževanja na daljavo visoka.</c:v>
                </c:pt>
              </c:strCache>
            </c:strRef>
          </c:cat>
          <c:val>
            <c:numRef>
              <c:f>[Tabele_učitelji.xlsx]Uči_sodelovanje!$C$6:$C$12</c:f>
              <c:numCache>
                <c:formatCode>General</c:formatCode>
                <c:ptCount val="7"/>
                <c:pt idx="0">
                  <c:v>4.53</c:v>
                </c:pt>
                <c:pt idx="1">
                  <c:v>4.18</c:v>
                </c:pt>
                <c:pt idx="2">
                  <c:v>4.33</c:v>
                </c:pt>
                <c:pt idx="3">
                  <c:v>4.05</c:v>
                </c:pt>
                <c:pt idx="4">
                  <c:v>1.78</c:v>
                </c:pt>
                <c:pt idx="5">
                  <c:v>4.3</c:v>
                </c:pt>
                <c:pt idx="6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4-4363-AF99-D385EF2D0441}"/>
            </c:ext>
          </c:extLst>
        </c:ser>
        <c:ser>
          <c:idx val="1"/>
          <c:order val="1"/>
          <c:tx>
            <c:strRef>
              <c:f>[Tabele_učitelji.xlsx]Uči_sodelovanje!$D$5</c:f>
              <c:strCache>
                <c:ptCount val="1"/>
                <c:pt idx="0">
                  <c:v>Predmetna stopnja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[Tabele_učitelji.xlsx]Uči_sodelovanje!$B$6:$B$12</c:f>
              <c:strCache>
                <c:ptCount val="7"/>
                <c:pt idx="0">
                  <c:v>S kolegi v aktivu dobro sodelujem.</c:v>
                </c:pt>
                <c:pt idx="1">
                  <c:v>S kolegi na šoli (tudi tistimi izven aktiva) dobro sodelujem.</c:v>
                </c:pt>
                <c:pt idx="2">
                  <c:v>Pri izobraževanju na daljavo imam podporo ravnatelja/-ice.</c:v>
                </c:pt>
                <c:pt idx="3">
                  <c:v>Ravnatelj/-ica me motivira pri izvajanju izobraževanja na daljavo.</c:v>
                </c:pt>
                <c:pt idx="4">
                  <c:v>Pri izobraževanju na daljavo sem deležen/-na različnih pritiskov ravnatelja/-ice.</c:v>
                </c:pt>
                <c:pt idx="5">
                  <c:v>Sodelovanje s starši v času izobraževanja na daljavo je dobro.</c:v>
                </c:pt>
                <c:pt idx="6">
                  <c:v>Motivacija učencev je v času izobraževanja na daljavo visoka.</c:v>
                </c:pt>
              </c:strCache>
            </c:strRef>
          </c:cat>
          <c:val>
            <c:numRef>
              <c:f>[Tabele_učitelji.xlsx]Uči_sodelovanje!$D$6:$D$12</c:f>
              <c:numCache>
                <c:formatCode>General</c:formatCode>
                <c:ptCount val="7"/>
                <c:pt idx="0">
                  <c:v>4.4400000000000004</c:v>
                </c:pt>
                <c:pt idx="1">
                  <c:v>4.24</c:v>
                </c:pt>
                <c:pt idx="2">
                  <c:v>4.34</c:v>
                </c:pt>
                <c:pt idx="3">
                  <c:v>4.05</c:v>
                </c:pt>
                <c:pt idx="4">
                  <c:v>1.82</c:v>
                </c:pt>
                <c:pt idx="5">
                  <c:v>3.88</c:v>
                </c:pt>
                <c:pt idx="6">
                  <c:v>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4-4363-AF99-D385EF2D0441}"/>
            </c:ext>
          </c:extLst>
        </c:ser>
        <c:ser>
          <c:idx val="2"/>
          <c:order val="2"/>
          <c:tx>
            <c:strRef>
              <c:f>[Tabele_učitelji.xlsx]Uči_sodelovanje!$E$5</c:f>
              <c:strCache>
                <c:ptCount val="1"/>
                <c:pt idx="0">
                  <c:v>Srednja šola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[Tabele_učitelji.xlsx]Uči_sodelovanje!$B$6:$B$12</c:f>
              <c:strCache>
                <c:ptCount val="7"/>
                <c:pt idx="0">
                  <c:v>S kolegi v aktivu dobro sodelujem.</c:v>
                </c:pt>
                <c:pt idx="1">
                  <c:v>S kolegi na šoli (tudi tistimi izven aktiva) dobro sodelujem.</c:v>
                </c:pt>
                <c:pt idx="2">
                  <c:v>Pri izobraževanju na daljavo imam podporo ravnatelja/-ice.</c:v>
                </c:pt>
                <c:pt idx="3">
                  <c:v>Ravnatelj/-ica me motivira pri izvajanju izobraževanja na daljavo.</c:v>
                </c:pt>
                <c:pt idx="4">
                  <c:v>Pri izobraževanju na daljavo sem deležen/-na različnih pritiskov ravnatelja/-ice.</c:v>
                </c:pt>
                <c:pt idx="5">
                  <c:v>Sodelovanje s starši v času izobraževanja na daljavo je dobro.</c:v>
                </c:pt>
                <c:pt idx="6">
                  <c:v>Motivacija učencev je v času izobraževanja na daljavo visoka.</c:v>
                </c:pt>
              </c:strCache>
            </c:strRef>
          </c:cat>
          <c:val>
            <c:numRef>
              <c:f>[Tabele_učitelji.xlsx]Uči_sodelovanje!$E$6:$E$12</c:f>
              <c:numCache>
                <c:formatCode>General</c:formatCode>
                <c:ptCount val="7"/>
                <c:pt idx="0">
                  <c:v>4.1900000000000004</c:v>
                </c:pt>
                <c:pt idx="1">
                  <c:v>4.04</c:v>
                </c:pt>
                <c:pt idx="2">
                  <c:v>4.28</c:v>
                </c:pt>
                <c:pt idx="3">
                  <c:v>3.98</c:v>
                </c:pt>
                <c:pt idx="4">
                  <c:v>1.82</c:v>
                </c:pt>
                <c:pt idx="5">
                  <c:v>3.47</c:v>
                </c:pt>
                <c:pt idx="6">
                  <c:v>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F4-4363-AF99-D385EF2D0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5766840"/>
        <c:axId val="245767232"/>
      </c:barChart>
      <c:catAx>
        <c:axId val="24576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5767232"/>
        <c:crosses val="autoZero"/>
        <c:auto val="1"/>
        <c:lblAlgn val="ctr"/>
        <c:lblOffset val="100"/>
        <c:noMultiLvlLbl val="0"/>
      </c:catAx>
      <c:valAx>
        <c:axId val="24576723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4576684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List1!$C$3</c:f>
              <c:strCache>
                <c:ptCount val="1"/>
                <c:pt idx="0">
                  <c:v> 2.VIO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Naloge, ki mi jih pošilja učitelj/-ica, so zanimive</c:v>
                </c:pt>
                <c:pt idx="1">
                  <c:v>Naloge, ki jih moram reševati samostojno, so zahtevne</c:v>
                </c:pt>
                <c:pt idx="2">
                  <c:v>Naloge, ki jih rešujem na daljavo, zahtevajo sodelovanje s sošolci</c:v>
                </c:pt>
                <c:pt idx="3">
                  <c:v>Pouk na daljavo me močno obremenjuje</c:v>
                </c:pt>
                <c:pt idx="4">
                  <c:v>Pouk na daljavo mi je v izziv</c:v>
                </c:pt>
                <c:pt idx="5">
                  <c:v>Pri pouku na daljavo sem ustvarjalen/-na</c:v>
                </c:pt>
                <c:pt idx="6">
                  <c:v>Pouk na daljavo mi je všeč</c:v>
                </c:pt>
                <c:pt idx="7">
                  <c:v>Pouk na daljavo je zahtevnejši od pouka v živo</c:v>
                </c:pt>
              </c:strCache>
            </c:strRef>
          </c:cat>
          <c:val>
            <c:numRef>
              <c:f>List1!$C$4:$C$11</c:f>
              <c:numCache>
                <c:formatCode>General</c:formatCode>
                <c:ptCount val="8"/>
                <c:pt idx="0">
                  <c:v>4.0199999999999996</c:v>
                </c:pt>
                <c:pt idx="1">
                  <c:v>2.92</c:v>
                </c:pt>
                <c:pt idx="2">
                  <c:v>1.89</c:v>
                </c:pt>
                <c:pt idx="3">
                  <c:v>2.34</c:v>
                </c:pt>
                <c:pt idx="4">
                  <c:v>3.15</c:v>
                </c:pt>
                <c:pt idx="5">
                  <c:v>3.85</c:v>
                </c:pt>
                <c:pt idx="6">
                  <c:v>3.57</c:v>
                </c:pt>
                <c:pt idx="7">
                  <c:v>3.28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61-434E-A37A-CA4C9E92F165}"/>
            </c:ext>
          </c:extLst>
        </c:ser>
        <c:ser>
          <c:idx val="1"/>
          <c:order val="1"/>
          <c:tx>
            <c:strRef>
              <c:f>List1!$D$3</c:f>
              <c:strCache>
                <c:ptCount val="1"/>
                <c:pt idx="0">
                  <c:v> 3.VIO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Naloge, ki mi jih pošilja učitelj/-ica, so zanimive</c:v>
                </c:pt>
                <c:pt idx="1">
                  <c:v>Naloge, ki jih moram reševati samostojno, so zahtevne</c:v>
                </c:pt>
                <c:pt idx="2">
                  <c:v>Naloge, ki jih rešujem na daljavo, zahtevajo sodelovanje s sošolci</c:v>
                </c:pt>
                <c:pt idx="3">
                  <c:v>Pouk na daljavo me močno obremenjuje</c:v>
                </c:pt>
                <c:pt idx="4">
                  <c:v>Pouk na daljavo mi je v izziv</c:v>
                </c:pt>
                <c:pt idx="5">
                  <c:v>Pri pouku na daljavo sem ustvarjalen/-na</c:v>
                </c:pt>
                <c:pt idx="6">
                  <c:v>Pouk na daljavo mi je všeč</c:v>
                </c:pt>
                <c:pt idx="7">
                  <c:v>Pouk na daljavo je zahtevnejši od pouka v živo</c:v>
                </c:pt>
              </c:strCache>
            </c:strRef>
          </c:cat>
          <c:val>
            <c:numRef>
              <c:f>List1!$D$4:$D$11</c:f>
              <c:numCache>
                <c:formatCode>General</c:formatCode>
                <c:ptCount val="8"/>
                <c:pt idx="0">
                  <c:v>3.58</c:v>
                </c:pt>
                <c:pt idx="1">
                  <c:v>2.9</c:v>
                </c:pt>
                <c:pt idx="2">
                  <c:v>2.09</c:v>
                </c:pt>
                <c:pt idx="3">
                  <c:v>2.4900000000000002</c:v>
                </c:pt>
                <c:pt idx="4">
                  <c:v>2.95</c:v>
                </c:pt>
                <c:pt idx="5">
                  <c:v>3.53</c:v>
                </c:pt>
                <c:pt idx="6">
                  <c:v>3.66</c:v>
                </c:pt>
                <c:pt idx="7">
                  <c:v>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61-434E-A37A-CA4C9E92F165}"/>
            </c:ext>
          </c:extLst>
        </c:ser>
        <c:ser>
          <c:idx val="2"/>
          <c:order val="2"/>
          <c:tx>
            <c:strRef>
              <c:f>List1!$E$3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List1!$B$4:$B$11</c:f>
              <c:strCache>
                <c:ptCount val="8"/>
                <c:pt idx="0">
                  <c:v>Naloge, ki mi jih pošilja učitelj/-ica, so zanimive</c:v>
                </c:pt>
                <c:pt idx="1">
                  <c:v>Naloge, ki jih moram reševati samostojno, so zahtevne</c:v>
                </c:pt>
                <c:pt idx="2">
                  <c:v>Naloge, ki jih rešujem na daljavo, zahtevajo sodelovanje s sošolci</c:v>
                </c:pt>
                <c:pt idx="3">
                  <c:v>Pouk na daljavo me močno obremenjuje</c:v>
                </c:pt>
                <c:pt idx="4">
                  <c:v>Pouk na daljavo mi je v izziv</c:v>
                </c:pt>
                <c:pt idx="5">
                  <c:v>Pri pouku na daljavo sem ustvarjalen/-na</c:v>
                </c:pt>
                <c:pt idx="6">
                  <c:v>Pouk na daljavo mi je všeč</c:v>
                </c:pt>
                <c:pt idx="7">
                  <c:v>Pouk na daljavo je zahtevnejši od pouka v živo</c:v>
                </c:pt>
              </c:strCache>
            </c:strRef>
          </c:cat>
          <c:val>
            <c:numRef>
              <c:f>List1!$E$4:$E$11</c:f>
              <c:numCache>
                <c:formatCode>General</c:formatCode>
                <c:ptCount val="8"/>
                <c:pt idx="0">
                  <c:v>3.36</c:v>
                </c:pt>
                <c:pt idx="1">
                  <c:v>3.11</c:v>
                </c:pt>
                <c:pt idx="2">
                  <c:v>2.57</c:v>
                </c:pt>
                <c:pt idx="3">
                  <c:v>2.84</c:v>
                </c:pt>
                <c:pt idx="4">
                  <c:v>3.11</c:v>
                </c:pt>
                <c:pt idx="5">
                  <c:v>3.27</c:v>
                </c:pt>
                <c:pt idx="6">
                  <c:v>3.5</c:v>
                </c:pt>
                <c:pt idx="7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61-434E-A37A-CA4C9E92F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5465904"/>
        <c:axId val="225466296"/>
      </c:barChart>
      <c:catAx>
        <c:axId val="22546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5466296"/>
        <c:crosses val="autoZero"/>
        <c:auto val="1"/>
        <c:lblAlgn val="ctr"/>
        <c:lblOffset val="100"/>
        <c:noMultiLvlLbl val="0"/>
      </c:catAx>
      <c:valAx>
        <c:axId val="225466296"/>
        <c:scaling>
          <c:orientation val="minMax"/>
          <c:max val="5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546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52672499990422"/>
          <c:y val="4.0112821257900173E-2"/>
          <c:w val="0.48511551877377607"/>
          <c:h val="0.758000718030028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List1!$C$36</c:f>
              <c:strCache>
                <c:ptCount val="1"/>
                <c:pt idx="0">
                  <c:v> 2.VIO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List1!$B$37:$B$45</c:f>
              <c:strCache>
                <c:ptCount val="9"/>
                <c:pt idx="0">
                  <c:v>Nimam ustrezne opreme, da bi lahko sledil/-a pouku na daljavo (računalnik, slušalke, tiskalnik, internetna povezava itd.)</c:v>
                </c:pt>
                <c:pt idx="1">
                  <c:v>Računalnik si delim z družinskimi člani, zato ga lahko redko uporabim</c:v>
                </c:pt>
                <c:pt idx="2">
                  <c:v>Računalnika ne znam uporabljati</c:v>
                </c:pt>
                <c:pt idx="3">
                  <c:v>Nimam prostora, kjer bi se v miru učil/-a</c:v>
                </c:pt>
                <c:pt idx="4">
                  <c:v>Pogosto ne razumem navodil učitelja/-ice</c:v>
                </c:pt>
                <c:pt idx="5">
                  <c:v>Nikogar ne morem vprašati, če nečesa ne razumem</c:v>
                </c:pt>
                <c:pt idx="6">
                  <c:v>Ne dobim povratne informacije ali sem nalogo pravilno rešil/-a</c:v>
                </c:pt>
                <c:pt idx="7">
                  <c:v>Pogrešam razlago učitelja/-ice</c:v>
                </c:pt>
                <c:pt idx="8">
                  <c:v>Pogrešam sodelovanje s sošolci</c:v>
                </c:pt>
              </c:strCache>
            </c:strRef>
          </c:cat>
          <c:val>
            <c:numRef>
              <c:f>List1!$C$37:$C$45</c:f>
              <c:numCache>
                <c:formatCode>0.00%</c:formatCode>
                <c:ptCount val="9"/>
                <c:pt idx="0">
                  <c:v>4.8000000000000001E-2</c:v>
                </c:pt>
                <c:pt idx="1">
                  <c:v>0.20499999999999999</c:v>
                </c:pt>
                <c:pt idx="2">
                  <c:v>4.4999999999999998E-2</c:v>
                </c:pt>
                <c:pt idx="3">
                  <c:v>6.4000000000000001E-2</c:v>
                </c:pt>
                <c:pt idx="4">
                  <c:v>0.14399999999999999</c:v>
                </c:pt>
                <c:pt idx="5">
                  <c:v>3.6999999999999998E-2</c:v>
                </c:pt>
                <c:pt idx="6">
                  <c:v>6.4000000000000001E-2</c:v>
                </c:pt>
                <c:pt idx="7">
                  <c:v>0.66700000000000004</c:v>
                </c:pt>
                <c:pt idx="8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1-4456-BDD7-18B856823C68}"/>
            </c:ext>
          </c:extLst>
        </c:ser>
        <c:ser>
          <c:idx val="1"/>
          <c:order val="1"/>
          <c:tx>
            <c:strRef>
              <c:f>List1!$D$36</c:f>
              <c:strCache>
                <c:ptCount val="1"/>
                <c:pt idx="0">
                  <c:v> 3.VIO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List1!$B$37:$B$45</c:f>
              <c:strCache>
                <c:ptCount val="9"/>
                <c:pt idx="0">
                  <c:v>Nimam ustrezne opreme, da bi lahko sledil/-a pouku na daljavo (računalnik, slušalke, tiskalnik, internetna povezava itd.)</c:v>
                </c:pt>
                <c:pt idx="1">
                  <c:v>Računalnik si delim z družinskimi člani, zato ga lahko redko uporabim</c:v>
                </c:pt>
                <c:pt idx="2">
                  <c:v>Računalnika ne znam uporabljati</c:v>
                </c:pt>
                <c:pt idx="3">
                  <c:v>Nimam prostora, kjer bi se v miru učil/-a</c:v>
                </c:pt>
                <c:pt idx="4">
                  <c:v>Pogosto ne razumem navodil učitelja/-ice</c:v>
                </c:pt>
                <c:pt idx="5">
                  <c:v>Nikogar ne morem vprašati, če nečesa ne razumem</c:v>
                </c:pt>
                <c:pt idx="6">
                  <c:v>Ne dobim povratne informacije ali sem nalogo pravilno rešil/-a</c:v>
                </c:pt>
                <c:pt idx="7">
                  <c:v>Pogrešam razlago učitelja/-ice</c:v>
                </c:pt>
                <c:pt idx="8">
                  <c:v>Pogrešam sodelovanje s sošolci</c:v>
                </c:pt>
              </c:strCache>
            </c:strRef>
          </c:cat>
          <c:val>
            <c:numRef>
              <c:f>List1!$D$37:$D$45</c:f>
              <c:numCache>
                <c:formatCode>0.00%</c:formatCode>
                <c:ptCount val="9"/>
                <c:pt idx="0">
                  <c:v>5.5E-2</c:v>
                </c:pt>
                <c:pt idx="1">
                  <c:v>0.17299999999999999</c:v>
                </c:pt>
                <c:pt idx="2">
                  <c:v>2.4E-2</c:v>
                </c:pt>
                <c:pt idx="3">
                  <c:v>7.0999999999999994E-2</c:v>
                </c:pt>
                <c:pt idx="4">
                  <c:v>0.21099999999999999</c:v>
                </c:pt>
                <c:pt idx="5">
                  <c:v>7.6999999999999999E-2</c:v>
                </c:pt>
                <c:pt idx="6">
                  <c:v>0.14099999999999999</c:v>
                </c:pt>
                <c:pt idx="7">
                  <c:v>0.63600000000000001</c:v>
                </c:pt>
                <c:pt idx="8">
                  <c:v>0.65400000000000003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1-4456-BDD7-18B856823C68}"/>
            </c:ext>
          </c:extLst>
        </c:ser>
        <c:ser>
          <c:idx val="2"/>
          <c:order val="2"/>
          <c:tx>
            <c:strRef>
              <c:f>List1!$E$36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List1!$B$37:$B$45</c:f>
              <c:strCache>
                <c:ptCount val="9"/>
                <c:pt idx="0">
                  <c:v>Nimam ustrezne opreme, da bi lahko sledil/-a pouku na daljavo (računalnik, slušalke, tiskalnik, internetna povezava itd.)</c:v>
                </c:pt>
                <c:pt idx="1">
                  <c:v>Računalnik si delim z družinskimi člani, zato ga lahko redko uporabim</c:v>
                </c:pt>
                <c:pt idx="2">
                  <c:v>Računalnika ne znam uporabljati</c:v>
                </c:pt>
                <c:pt idx="3">
                  <c:v>Nimam prostora, kjer bi se v miru učil/-a</c:v>
                </c:pt>
                <c:pt idx="4">
                  <c:v>Pogosto ne razumem navodil učitelja/-ice</c:v>
                </c:pt>
                <c:pt idx="5">
                  <c:v>Nikogar ne morem vprašati, če nečesa ne razumem</c:v>
                </c:pt>
                <c:pt idx="6">
                  <c:v>Ne dobim povratne informacije ali sem nalogo pravilno rešil/-a</c:v>
                </c:pt>
                <c:pt idx="7">
                  <c:v>Pogrešam razlago učitelja/-ice</c:v>
                </c:pt>
                <c:pt idx="8">
                  <c:v>Pogrešam sodelovanje s sošolci</c:v>
                </c:pt>
              </c:strCache>
            </c:strRef>
          </c:cat>
          <c:val>
            <c:numRef>
              <c:f>List1!$E$37:$E$45</c:f>
              <c:numCache>
                <c:formatCode>0.00%</c:formatCode>
                <c:ptCount val="9"/>
                <c:pt idx="0">
                  <c:v>9.2999999999999999E-2</c:v>
                </c:pt>
                <c:pt idx="1">
                  <c:v>0.157</c:v>
                </c:pt>
                <c:pt idx="2">
                  <c:v>2.5000000000000001E-2</c:v>
                </c:pt>
                <c:pt idx="3">
                  <c:v>0.111</c:v>
                </c:pt>
                <c:pt idx="4">
                  <c:v>0.28199999999999997</c:v>
                </c:pt>
                <c:pt idx="5">
                  <c:v>0.183</c:v>
                </c:pt>
                <c:pt idx="6">
                  <c:v>0.30099999999999999</c:v>
                </c:pt>
                <c:pt idx="7">
                  <c:v>0.61699999999999999</c:v>
                </c:pt>
                <c:pt idx="8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E1-4456-BDD7-18B856823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012832"/>
        <c:axId val="226013224"/>
      </c:barChart>
      <c:catAx>
        <c:axId val="22601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013224"/>
        <c:crosses val="autoZero"/>
        <c:auto val="1"/>
        <c:lblAlgn val="ctr"/>
        <c:lblOffset val="100"/>
        <c:noMultiLvlLbl val="0"/>
      </c:catAx>
      <c:valAx>
        <c:axId val="226013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012832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List1!$C$66</c:f>
              <c:strCache>
                <c:ptCount val="1"/>
                <c:pt idx="0">
                  <c:v> 2.VIO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List1!$B$67:$B$72</c:f>
              <c:strCache>
                <c:ptCount val="6"/>
                <c:pt idx="0">
                  <c:v>Da si lahko preko dneva sam/-a razporejam delo</c:v>
                </c:pt>
                <c:pt idx="1">
                  <c:v>Da delamo zanimive naloge</c:v>
                </c:pt>
                <c:pt idx="2">
                  <c:v>Da mi ni treba nastopati pred sošolci</c:v>
                </c:pt>
                <c:pt idx="3">
                  <c:v>Da lahko zjutraj dlje časa spim</c:v>
                </c:pt>
                <c:pt idx="4">
                  <c:v>Da mi pri šolskem delu pomagajo starši</c:v>
                </c:pt>
                <c:pt idx="5">
                  <c:v>Da mi pri šolskem delu pomagajo drugi člani družine (brat, sestra, stari starš,...)</c:v>
                </c:pt>
              </c:strCache>
            </c:strRef>
          </c:cat>
          <c:val>
            <c:numRef>
              <c:f>List1!$C$67:$C$72</c:f>
              <c:numCache>
                <c:formatCode>0.00%</c:formatCode>
                <c:ptCount val="6"/>
                <c:pt idx="0">
                  <c:v>0.77700000000000002</c:v>
                </c:pt>
                <c:pt idx="1">
                  <c:v>0.32200000000000001</c:v>
                </c:pt>
                <c:pt idx="2">
                  <c:v>0.35799999999999998</c:v>
                </c:pt>
                <c:pt idx="3">
                  <c:v>0.64300000000000002</c:v>
                </c:pt>
                <c:pt idx="4">
                  <c:v>0.38500000000000001</c:v>
                </c:pt>
                <c:pt idx="5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D-4AC5-A2B5-A86DD5482502}"/>
            </c:ext>
          </c:extLst>
        </c:ser>
        <c:ser>
          <c:idx val="1"/>
          <c:order val="1"/>
          <c:tx>
            <c:strRef>
              <c:f>List1!$D$66</c:f>
              <c:strCache>
                <c:ptCount val="1"/>
                <c:pt idx="0">
                  <c:v> 3.VIO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List1!$B$67:$B$72</c:f>
              <c:strCache>
                <c:ptCount val="6"/>
                <c:pt idx="0">
                  <c:v>Da si lahko preko dneva sam/-a razporejam delo</c:v>
                </c:pt>
                <c:pt idx="1">
                  <c:v>Da delamo zanimive naloge</c:v>
                </c:pt>
                <c:pt idx="2">
                  <c:v>Da mi ni treba nastopati pred sošolci</c:v>
                </c:pt>
                <c:pt idx="3">
                  <c:v>Da lahko zjutraj dlje časa spim</c:v>
                </c:pt>
                <c:pt idx="4">
                  <c:v>Da mi pri šolskem delu pomagajo starši</c:v>
                </c:pt>
                <c:pt idx="5">
                  <c:v>Da mi pri šolskem delu pomagajo drugi člani družine (brat, sestra, stari starš,...)</c:v>
                </c:pt>
              </c:strCache>
            </c:strRef>
          </c:cat>
          <c:val>
            <c:numRef>
              <c:f>List1!$D$67:$D$72</c:f>
              <c:numCache>
                <c:formatCode>0.00%</c:formatCode>
                <c:ptCount val="6"/>
                <c:pt idx="0">
                  <c:v>0.86499999999999999</c:v>
                </c:pt>
                <c:pt idx="1">
                  <c:v>0.20799999999999999</c:v>
                </c:pt>
                <c:pt idx="2">
                  <c:v>0.45200000000000001</c:v>
                </c:pt>
                <c:pt idx="3">
                  <c:v>0.69399999999999995</c:v>
                </c:pt>
                <c:pt idx="4">
                  <c:v>0.193</c:v>
                </c:pt>
                <c:pt idx="5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D-4AC5-A2B5-A86DD5482502}"/>
            </c:ext>
          </c:extLst>
        </c:ser>
        <c:ser>
          <c:idx val="2"/>
          <c:order val="2"/>
          <c:tx>
            <c:strRef>
              <c:f>List1!$E$66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List1!$B$67:$B$72</c:f>
              <c:strCache>
                <c:ptCount val="6"/>
                <c:pt idx="0">
                  <c:v>Da si lahko preko dneva sam/-a razporejam delo</c:v>
                </c:pt>
                <c:pt idx="1">
                  <c:v>Da delamo zanimive naloge</c:v>
                </c:pt>
                <c:pt idx="2">
                  <c:v>Da mi ni treba nastopati pred sošolci</c:v>
                </c:pt>
                <c:pt idx="3">
                  <c:v>Da lahko zjutraj dlje časa spim</c:v>
                </c:pt>
                <c:pt idx="4">
                  <c:v>Da mi pri šolskem delu pomagajo starši</c:v>
                </c:pt>
                <c:pt idx="5">
                  <c:v>Da mi pri šolskem delu pomagajo drugi člani družine (brat, sestra, stari starš,...)</c:v>
                </c:pt>
              </c:strCache>
            </c:strRef>
          </c:cat>
          <c:val>
            <c:numRef>
              <c:f>List1!$E$67:$E$72</c:f>
              <c:numCache>
                <c:formatCode>0.00%</c:formatCode>
                <c:ptCount val="6"/>
                <c:pt idx="0">
                  <c:v>0.86799999999999999</c:v>
                </c:pt>
                <c:pt idx="1">
                  <c:v>0.155</c:v>
                </c:pt>
                <c:pt idx="2">
                  <c:v>0.38800000000000001</c:v>
                </c:pt>
                <c:pt idx="3">
                  <c:v>0.73799999999999999</c:v>
                </c:pt>
                <c:pt idx="4">
                  <c:v>6.6000000000000003E-2</c:v>
                </c:pt>
                <c:pt idx="5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4D-4AC5-A2B5-A86DD5482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014008"/>
        <c:axId val="226014400"/>
      </c:barChart>
      <c:catAx>
        <c:axId val="22601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014400"/>
        <c:crosses val="autoZero"/>
        <c:auto val="1"/>
        <c:lblAlgn val="ctr"/>
        <c:lblOffset val="100"/>
        <c:noMultiLvlLbl val="0"/>
      </c:catAx>
      <c:valAx>
        <c:axId val="22601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01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List1!$C$77</c:f>
              <c:strCache>
                <c:ptCount val="1"/>
                <c:pt idx="0">
                  <c:v>   2. VIO v 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List1!$A$78:$B$80</c:f>
              <c:strCache>
                <c:ptCount val="3"/>
                <c:pt idx="0">
                  <c:v>V času izvajanja pouka na daljavo se lažje učim</c:v>
                </c:pt>
                <c:pt idx="1">
                  <c:v>V času izvajanja pouka na daljavo se učim enako kot prej</c:v>
                </c:pt>
                <c:pt idx="2">
                  <c:v>V času izvajanja pouka na daljavo se težje učim</c:v>
                </c:pt>
              </c:strCache>
              <c:extLst/>
            </c:strRef>
          </c:cat>
          <c:val>
            <c:numRef>
              <c:f>List1!$C$78:$C$80</c:f>
              <c:numCache>
                <c:formatCode>0.00%</c:formatCode>
                <c:ptCount val="3"/>
                <c:pt idx="0">
                  <c:v>0.25900000000000001</c:v>
                </c:pt>
                <c:pt idx="1">
                  <c:v>0.436</c:v>
                </c:pt>
                <c:pt idx="2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2-4275-A21C-5C34B73D6913}"/>
            </c:ext>
          </c:extLst>
        </c:ser>
        <c:ser>
          <c:idx val="1"/>
          <c:order val="1"/>
          <c:tx>
            <c:strRef>
              <c:f>List1!$D$77</c:f>
              <c:strCache>
                <c:ptCount val="1"/>
                <c:pt idx="0">
                  <c:v>3. VIO v OŠ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List1!$A$78:$B$80</c:f>
              <c:strCache>
                <c:ptCount val="3"/>
                <c:pt idx="0">
                  <c:v>V času izvajanja pouka na daljavo se lažje učim</c:v>
                </c:pt>
                <c:pt idx="1">
                  <c:v>V času izvajanja pouka na daljavo se učim enako kot prej</c:v>
                </c:pt>
                <c:pt idx="2">
                  <c:v>V času izvajanja pouka na daljavo se težje učim</c:v>
                </c:pt>
              </c:strCache>
              <c:extLst/>
            </c:strRef>
          </c:cat>
          <c:val>
            <c:numRef>
              <c:f>List1!$D$78:$D$80</c:f>
              <c:numCache>
                <c:formatCode>0.00%</c:formatCode>
                <c:ptCount val="3"/>
                <c:pt idx="0">
                  <c:v>0.36199999999999999</c:v>
                </c:pt>
                <c:pt idx="1">
                  <c:v>0.38500000000000001</c:v>
                </c:pt>
                <c:pt idx="2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2-4275-A21C-5C34B73D6913}"/>
            </c:ext>
          </c:extLst>
        </c:ser>
        <c:ser>
          <c:idx val="2"/>
          <c:order val="2"/>
          <c:tx>
            <c:strRef>
              <c:f>List1!$E$77</c:f>
              <c:strCache>
                <c:ptCount val="1"/>
                <c:pt idx="0">
                  <c:v>Srednja šola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List1!$A$78:$B$80</c:f>
              <c:strCache>
                <c:ptCount val="3"/>
                <c:pt idx="0">
                  <c:v>V času izvajanja pouka na daljavo se lažje učim</c:v>
                </c:pt>
                <c:pt idx="1">
                  <c:v>V času izvajanja pouka na daljavo se učim enako kot prej</c:v>
                </c:pt>
                <c:pt idx="2">
                  <c:v>V času izvajanja pouka na daljavo se težje učim</c:v>
                </c:pt>
              </c:strCache>
              <c:extLst/>
            </c:strRef>
          </c:cat>
          <c:val>
            <c:numRef>
              <c:f>List1!$E$78:$E$80</c:f>
              <c:numCache>
                <c:formatCode>0.00%</c:formatCode>
                <c:ptCount val="3"/>
                <c:pt idx="0">
                  <c:v>0.35</c:v>
                </c:pt>
                <c:pt idx="1">
                  <c:v>0.35299999999999998</c:v>
                </c:pt>
                <c:pt idx="2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82-4275-A21C-5C34B73D6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015184"/>
        <c:axId val="226015576"/>
      </c:barChart>
      <c:catAx>
        <c:axId val="226015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015576"/>
        <c:crosses val="autoZero"/>
        <c:auto val="1"/>
        <c:lblAlgn val="ctr"/>
        <c:lblOffset val="100"/>
        <c:noMultiLvlLbl val="0"/>
      </c:catAx>
      <c:valAx>
        <c:axId val="226015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0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List1!$B$220</c:f>
              <c:strCache>
                <c:ptCount val="1"/>
                <c:pt idx="0">
                  <c:v>2. VIO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List1!$A$221:$A$223</c:f>
              <c:strCache>
                <c:ptCount val="3"/>
                <c:pt idx="0">
                  <c:v>Imel/-a sem občutek, da sem učitelju/-ici pomemben/-na (da mu/ji je mar zame/da mu/ji ni vseeno).</c:v>
                </c:pt>
                <c:pt idx="1">
                  <c:v>Kadarkoli sem se lahko obrnil/-a na svojega učitelja / svojo učiteljico z vprašanjem.</c:v>
                </c:pt>
                <c:pt idx="2">
                  <c:v>Pri učitelju/-ici nisem imel/-a opore.</c:v>
                </c:pt>
              </c:strCache>
            </c:strRef>
          </c:cat>
          <c:val>
            <c:numRef>
              <c:f>List1!$B$221:$B$223</c:f>
              <c:numCache>
                <c:formatCode>General</c:formatCode>
                <c:ptCount val="3"/>
                <c:pt idx="0">
                  <c:v>4.01</c:v>
                </c:pt>
                <c:pt idx="1">
                  <c:v>4.49</c:v>
                </c:pt>
                <c:pt idx="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4-44DF-A9E4-7C14DA10556B}"/>
            </c:ext>
          </c:extLst>
        </c:ser>
        <c:ser>
          <c:idx val="1"/>
          <c:order val="1"/>
          <c:tx>
            <c:strRef>
              <c:f>List1!$C$220</c:f>
              <c:strCache>
                <c:ptCount val="1"/>
                <c:pt idx="0">
                  <c:v>3. VIO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List1!$A$221:$A$223</c:f>
              <c:strCache>
                <c:ptCount val="3"/>
                <c:pt idx="0">
                  <c:v>Imel/-a sem občutek, da sem učitelju/-ici pomemben/-na (da mu/ji je mar zame/da mu/ji ni vseeno).</c:v>
                </c:pt>
                <c:pt idx="1">
                  <c:v>Kadarkoli sem se lahko obrnil/-a na svojega učitelja / svojo učiteljico z vprašanjem.</c:v>
                </c:pt>
                <c:pt idx="2">
                  <c:v>Pri učitelju/-ici nisem imel/-a opore.</c:v>
                </c:pt>
              </c:strCache>
            </c:strRef>
          </c:cat>
          <c:val>
            <c:numRef>
              <c:f>List1!$C$221:$C$223</c:f>
              <c:numCache>
                <c:formatCode>General</c:formatCode>
                <c:ptCount val="3"/>
                <c:pt idx="0">
                  <c:v>3.73</c:v>
                </c:pt>
                <c:pt idx="1">
                  <c:v>4.3</c:v>
                </c:pt>
                <c:pt idx="2">
                  <c:v>1.93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4-44DF-A9E4-7C14DA10556B}"/>
            </c:ext>
          </c:extLst>
        </c:ser>
        <c:ser>
          <c:idx val="2"/>
          <c:order val="2"/>
          <c:tx>
            <c:strRef>
              <c:f>List1!$D$220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List1!$A$221:$A$223</c:f>
              <c:strCache>
                <c:ptCount val="3"/>
                <c:pt idx="0">
                  <c:v>Imel/-a sem občutek, da sem učitelju/-ici pomemben/-na (da mu/ji je mar zame/da mu/ji ni vseeno).</c:v>
                </c:pt>
                <c:pt idx="1">
                  <c:v>Kadarkoli sem se lahko obrnil/-a na svojega učitelja / svojo učiteljico z vprašanjem.</c:v>
                </c:pt>
                <c:pt idx="2">
                  <c:v>Pri učitelju/-ici nisem imel/-a opore.</c:v>
                </c:pt>
              </c:strCache>
            </c:strRef>
          </c:cat>
          <c:val>
            <c:numRef>
              <c:f>List1!$D$221:$D$223</c:f>
              <c:numCache>
                <c:formatCode>General</c:formatCode>
                <c:ptCount val="3"/>
                <c:pt idx="0">
                  <c:v>3.66</c:v>
                </c:pt>
                <c:pt idx="1">
                  <c:v>4.1100000000000003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E4-44DF-A9E4-7C14DA105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208008"/>
        <c:axId val="22620840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List1!$E$220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List1!$A$221:$A$223</c15:sqref>
                        </c15:formulaRef>
                      </c:ext>
                    </c:extLst>
                    <c:strCache>
                      <c:ptCount val="3"/>
                      <c:pt idx="0">
                        <c:v>Imel/-a sem občutek, da sem učitelju/-ici pomemben/-na (da mu/ji je mar zame/da mu/ji ni vseeno).</c:v>
                      </c:pt>
                      <c:pt idx="1">
                        <c:v>Kadarkoli sem se lahko obrnil/-a na svojega učitelja / svojo učiteljico z vprašanjem.</c:v>
                      </c:pt>
                      <c:pt idx="2">
                        <c:v>Pri učitelju/-ici nisem imel/-a opore.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List1!$E$221:$E$223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0DE4-44DF-A9E4-7C14DA10556B}"/>
                  </c:ext>
                </c:extLst>
              </c15:ser>
            </c15:filteredBarSeries>
          </c:ext>
        </c:extLst>
      </c:barChart>
      <c:catAx>
        <c:axId val="226208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208400"/>
        <c:crosses val="autoZero"/>
        <c:auto val="1"/>
        <c:lblAlgn val="ctr"/>
        <c:lblOffset val="100"/>
        <c:noMultiLvlLbl val="0"/>
      </c:catAx>
      <c:valAx>
        <c:axId val="22620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20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List1!$B$270</c:f>
              <c:strCache>
                <c:ptCount val="1"/>
                <c:pt idx="0">
                  <c:v>OŠ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List1!$A$271:$A$273</c:f>
              <c:strCache>
                <c:ptCount val="3"/>
                <c:pt idx="0">
                  <c:v>Smo izvajali pouk v skladu z obstoječim urnikom, ki je bil v veljavi pred izobraževanjem na daljavo</c:v>
                </c:pt>
                <c:pt idx="1">
                  <c:v>Smo v dogovoru z učitelji pripravili učencem prilagojen urnik</c:v>
                </c:pt>
                <c:pt idx="2">
                  <c:v>Urnik dela sem tedensko evalviral/-a in usklajeval/-a z učitelji/-cami</c:v>
                </c:pt>
              </c:strCache>
            </c:strRef>
          </c:cat>
          <c:val>
            <c:numRef>
              <c:f>List1!$B$271:$B$273</c:f>
              <c:numCache>
                <c:formatCode>0.00%</c:formatCode>
                <c:ptCount val="3"/>
                <c:pt idx="0">
                  <c:v>0.56899999999999995</c:v>
                </c:pt>
                <c:pt idx="1">
                  <c:v>0.57999999999999996</c:v>
                </c:pt>
                <c:pt idx="2">
                  <c:v>0.20699999999999999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A9-4C38-9EC5-D3CC604E1DAD}"/>
            </c:ext>
          </c:extLst>
        </c:ser>
        <c:ser>
          <c:idx val="1"/>
          <c:order val="1"/>
          <c:tx>
            <c:strRef>
              <c:f>List1!$C$270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List1!$A$271:$A$273</c:f>
              <c:strCache>
                <c:ptCount val="3"/>
                <c:pt idx="0">
                  <c:v>Smo izvajali pouk v skladu z obstoječim urnikom, ki je bil v veljavi pred izobraževanjem na daljavo</c:v>
                </c:pt>
                <c:pt idx="1">
                  <c:v>Smo v dogovoru z učitelji pripravili učencem prilagojen urnik</c:v>
                </c:pt>
                <c:pt idx="2">
                  <c:v>Urnik dela sem tedensko evalviral/-a in usklajeval/-a z učitelji/-cami</c:v>
                </c:pt>
              </c:strCache>
            </c:strRef>
          </c:cat>
          <c:val>
            <c:numRef>
              <c:f>List1!$C$271:$C$273</c:f>
              <c:numCache>
                <c:formatCode>0.00%</c:formatCode>
                <c:ptCount val="3"/>
                <c:pt idx="0">
                  <c:v>0.71</c:v>
                </c:pt>
                <c:pt idx="1">
                  <c:v>0.56499999999999995</c:v>
                </c:pt>
                <c:pt idx="2">
                  <c:v>0.19400000000000001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A9-4C38-9EC5-D3CC604E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209184"/>
        <c:axId val="226678384"/>
      </c:barChart>
      <c:catAx>
        <c:axId val="22620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678384"/>
        <c:crosses val="autoZero"/>
        <c:auto val="1"/>
        <c:lblAlgn val="ctr"/>
        <c:lblOffset val="100"/>
        <c:noMultiLvlLbl val="0"/>
      </c:catAx>
      <c:valAx>
        <c:axId val="22667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26209184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D861AB2-ED64-4A92-90D8-2BA353E144C7}" type="datetimeFigureOut">
              <a:rPr lang="sl-SI"/>
              <a:pPr>
                <a:defRPr/>
              </a:pPr>
              <a:t>8. 07. 2020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A51F6B-11E1-4974-BF8E-20891BB3F83C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04589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58D1E3-4C26-4EBB-A7A4-CDE627562BB4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803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57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717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9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57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733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77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067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95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398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76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FD8B6-7891-4BF5-B060-27CACB35D7B1}" type="datetimeFigureOut">
              <a:rPr lang="sl-SI" smtClean="0"/>
              <a:t>8. 07. 2020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6A7B5-7447-4847-8296-2C0623D0D2DC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Picture 31" descr="spodnji_ro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4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557338"/>
            <a:ext cx="8029575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en-US">
                <a:solidFill>
                  <a:schemeClr val="bg1"/>
                </a:solidFill>
              </a:rPr>
              <a:t>Izobraževanje na daljavo v času epidemije Covid-19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581525"/>
            <a:ext cx="4924425" cy="360363"/>
          </a:xfrm>
        </p:spPr>
        <p:txBody>
          <a:bodyPr>
            <a:noAutofit/>
          </a:bodyPr>
          <a:lstStyle/>
          <a:p>
            <a:pPr algn="r" eaLnBrk="1" hangingPunct="1"/>
            <a:r>
              <a:rPr lang="sl-SI" altLang="en-US" sz="1200" b="1" dirty="0">
                <a:solidFill>
                  <a:schemeClr val="bg1"/>
                </a:solidFill>
              </a:rPr>
              <a:t>Zavod RS za šolstvo</a:t>
            </a:r>
          </a:p>
          <a:p>
            <a:pPr algn="r" eaLnBrk="1" hangingPunct="1"/>
            <a:endParaRPr lang="sl-SI" altLang="en-US" sz="1200" b="1" dirty="0">
              <a:solidFill>
                <a:schemeClr val="bg1"/>
              </a:solidFill>
            </a:endParaRPr>
          </a:p>
          <a:p>
            <a:pPr algn="r" eaLnBrk="1" hangingPunct="1"/>
            <a:r>
              <a:rPr lang="sl-SI" altLang="en-US" sz="1200" b="1" dirty="0">
                <a:solidFill>
                  <a:schemeClr val="bg2"/>
                </a:solidFill>
              </a:rPr>
              <a:t>Poročevalca</a:t>
            </a:r>
            <a:r>
              <a:rPr lang="sl-SI" altLang="en-US" sz="1200" dirty="0">
                <a:solidFill>
                  <a:schemeClr val="bg1"/>
                </a:solidFill>
              </a:rPr>
              <a:t>: dr. Tanja Rupnik Vec, dr. Branko Slivar</a:t>
            </a:r>
          </a:p>
          <a:p>
            <a:pPr algn="r" eaLnBrk="1" hangingPunct="1"/>
            <a:r>
              <a:rPr lang="sl-SI" altLang="en-US" sz="1200" b="1" dirty="0">
                <a:solidFill>
                  <a:schemeClr val="bg2"/>
                </a:solidFill>
              </a:rPr>
              <a:t>Avtorji poročila</a:t>
            </a:r>
            <a:r>
              <a:rPr lang="sl-SI" altLang="en-US" sz="1200" b="1" dirty="0">
                <a:solidFill>
                  <a:schemeClr val="bg1"/>
                </a:solidFill>
              </a:rPr>
              <a:t>: </a:t>
            </a:r>
            <a:r>
              <a:rPr lang="sl-SI" altLang="en-US" sz="1200" dirty="0">
                <a:solidFill>
                  <a:schemeClr val="bg1"/>
                </a:solidFill>
              </a:rPr>
              <a:t>dr. Tanja Rupnik Vec, dr. Branko Slivar, mag. Renata Zupanc Grom, dr. Stanka Preskar, dr. Monika </a:t>
            </a:r>
            <a:r>
              <a:rPr lang="sl-SI" altLang="en-US" sz="1200" dirty="0" err="1">
                <a:solidFill>
                  <a:schemeClr val="bg1"/>
                </a:solidFill>
              </a:rPr>
              <a:t>Mithans</a:t>
            </a:r>
            <a:r>
              <a:rPr lang="sl-SI" altLang="en-US" sz="1200" dirty="0">
                <a:solidFill>
                  <a:schemeClr val="bg1"/>
                </a:solidFill>
              </a:rPr>
              <a:t>, Saša Kregar, dr. Milena Ivanuš Grmek, mag. Vera Bevc, dr. Ada Holcar Brunauer, dr. Kristijan Musek Lešnik  </a:t>
            </a:r>
          </a:p>
          <a:p>
            <a:pPr algn="r" eaLnBrk="1" hangingPunct="1"/>
            <a:r>
              <a:rPr lang="sl-SI" altLang="en-US" sz="1200" b="1" dirty="0">
                <a:solidFill>
                  <a:schemeClr val="bg2"/>
                </a:solidFill>
              </a:rPr>
              <a:t>Sodelavci: </a:t>
            </a:r>
            <a:r>
              <a:rPr lang="sl-SI" altLang="en-US" sz="1200" dirty="0">
                <a:solidFill>
                  <a:schemeClr val="bg1"/>
                </a:solidFill>
              </a:rPr>
              <a:t>dr. Vinko Logaj, dr. Fani Nolimal, dr. Katica Pevec Semec, mag. Andreja Bačnik, Petra Košnik</a:t>
            </a:r>
            <a:r>
              <a:rPr lang="sl-SI" altLang="en-US" sz="1200">
                <a:solidFill>
                  <a:schemeClr val="bg1"/>
                </a:solidFill>
              </a:rPr>
              <a:t>, </a:t>
            </a:r>
            <a:r>
              <a:rPr lang="sl-SI" altLang="en-US" sz="1200" smtClean="0">
                <a:solidFill>
                  <a:schemeClr val="bg1"/>
                </a:solidFill>
              </a:rPr>
              <a:t>mag. Nada </a:t>
            </a:r>
            <a:r>
              <a:rPr lang="sl-SI" altLang="en-US" sz="1200" dirty="0">
                <a:solidFill>
                  <a:schemeClr val="bg1"/>
                </a:solidFill>
              </a:rPr>
              <a:t>Nedeljko</a:t>
            </a:r>
            <a:r>
              <a:rPr lang="sl-SI" altLang="en-US" sz="12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124" name="Picture 18" descr="logotip_zrss_be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8159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406400" y="498475"/>
          <a:ext cx="8331200" cy="52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Grafikon" r:id="rId3" imgW="8340051" imgH="5291787" progId="Excel.Chart.8">
                  <p:embed/>
                </p:oleObj>
              </mc:Choice>
              <mc:Fallback>
                <p:oleObj name="Grafikon" r:id="rId3" imgW="8340051" imgH="5291787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98475"/>
                        <a:ext cx="8331200" cy="528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jeZBesedilom 1"/>
          <p:cNvSpPr txBox="1">
            <a:spLocks noChangeArrowheads="1"/>
          </p:cNvSpPr>
          <p:nvPr/>
        </p:nvSpPr>
        <p:spPr bwMode="auto">
          <a:xfrm>
            <a:off x="2555875" y="2708275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800"/>
              <a:t>Organizacija pouka in uporaba IKT</a:t>
            </a:r>
            <a:endParaRPr lang="en-US" alt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Grafikon 2"/>
          <p:cNvGraphicFramePr>
            <a:graphicFrameLocks/>
          </p:cNvGraphicFramePr>
          <p:nvPr/>
        </p:nvGraphicFramePr>
        <p:xfrm>
          <a:off x="560388" y="569913"/>
          <a:ext cx="795020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Grafikon" r:id="rId3" imgW="7962066" imgH="5218628" progId="Excel.Chart.8">
                  <p:embed/>
                </p:oleObj>
              </mc:Choice>
              <mc:Fallback>
                <p:oleObj name="Grafikon" r:id="rId3" imgW="7962066" imgH="5218628" progId="Excel.Chart.8">
                  <p:embed/>
                  <p:pic>
                    <p:nvPicPr>
                      <p:cNvPr id="0" name="Grafikon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569913"/>
                        <a:ext cx="7950200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>
            <a:graphicFrameLocks/>
          </p:cNvGraphicFramePr>
          <p:nvPr/>
        </p:nvGraphicFramePr>
        <p:xfrm>
          <a:off x="395536" y="404664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oljeZBesedilom 1"/>
          <p:cNvSpPr txBox="1">
            <a:spLocks noChangeArrowheads="1"/>
          </p:cNvSpPr>
          <p:nvPr/>
        </p:nvSpPr>
        <p:spPr bwMode="auto">
          <a:xfrm>
            <a:off x="3492500" y="2636838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800"/>
              <a:t>Učni cilji in vsebine</a:t>
            </a:r>
            <a:endParaRPr lang="en-US" altLang="en-US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406400" y="355600"/>
          <a:ext cx="8331200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Grafikon" r:id="rId3" imgW="8340051" imgH="5432007" progId="Excel.Chart.8">
                  <p:embed/>
                </p:oleObj>
              </mc:Choice>
              <mc:Fallback>
                <p:oleObj name="Grafikon" r:id="rId3" imgW="8340051" imgH="5432007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55600"/>
                        <a:ext cx="8331200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635823"/>
              </p:ext>
            </p:extLst>
          </p:nvPr>
        </p:nvGraphicFramePr>
        <p:xfrm>
          <a:off x="611560" y="548680"/>
          <a:ext cx="79928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jeZBesedilom 1"/>
          <p:cNvSpPr txBox="1">
            <a:spLocks noChangeArrowheads="1"/>
          </p:cNvSpPr>
          <p:nvPr/>
        </p:nvSpPr>
        <p:spPr bwMode="auto">
          <a:xfrm>
            <a:off x="323528" y="5445224"/>
            <a:ext cx="9144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900" dirty="0">
                <a:latin typeface="Calibri Light" panose="020F0302020204030204" pitchFamily="34" charset="0"/>
              </a:rPr>
              <a:t>5-stopenjska lestvica: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900" dirty="0">
                <a:latin typeface="Calibri Light" panose="020F0302020204030204" pitchFamily="34" charset="0"/>
              </a:rPr>
              <a:t>1 – se ne strinjam 2 – delno se strinjam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900" dirty="0">
                <a:latin typeface="Calibri Light" panose="020F0302020204030204" pitchFamily="34" charset="0"/>
              </a:rPr>
              <a:t>3 – niti-niti  4 – se  strinjam 5 – se zelo strinjam</a:t>
            </a:r>
            <a:endParaRPr lang="en-US" altLang="en-US" sz="9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8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jeZBesedilom 1"/>
          <p:cNvSpPr txBox="1">
            <a:spLocks noChangeArrowheads="1"/>
          </p:cNvSpPr>
          <p:nvPr/>
        </p:nvSpPr>
        <p:spPr bwMode="auto">
          <a:xfrm>
            <a:off x="3419475" y="3068638"/>
            <a:ext cx="2163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800"/>
              <a:t>Vrednotenje znanja</a:t>
            </a:r>
            <a:endParaRPr lang="en-US" altLang="en-US"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-50800" y="668338"/>
          <a:ext cx="924560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Grafikon" r:id="rId3" imgW="9254530" imgH="4785775" progId="Excel.Chart.8">
                  <p:embed/>
                </p:oleObj>
              </mc:Choice>
              <mc:Fallback>
                <p:oleObj name="Grafikon" r:id="rId3" imgW="9254530" imgH="4785775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68338"/>
                        <a:ext cx="9245600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>
          <a:xfrm>
            <a:off x="611188" y="2852738"/>
            <a:ext cx="8229600" cy="1143000"/>
          </a:xfrm>
        </p:spPr>
        <p:txBody>
          <a:bodyPr/>
          <a:lstStyle/>
          <a:p>
            <a:r>
              <a:rPr lang="sl-SI" altLang="en-US"/>
              <a:t>Varnost in spodbudnost učnega okolja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/>
              <a:t>Cilji raziskave</a:t>
            </a:r>
            <a:endParaRPr lang="en-US" altLang="en-US"/>
          </a:p>
        </p:txBody>
      </p:sp>
      <p:sp>
        <p:nvSpPr>
          <p:cNvPr id="6147" name="Označba mesta vsebine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13385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Raziskava sledi trem temeljnim ciljem: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 ugotoviti prevladujoče </a:t>
            </a:r>
            <a:r>
              <a:rPr lang="sl-SI" altLang="en-US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doživljanje in prakse </a:t>
            </a: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izobraževanja na daljavo slovenskih </a:t>
            </a:r>
            <a:r>
              <a:rPr lang="sl-SI" altLang="en-US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učiteljic in učiteljev </a:t>
            </a: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na različnih nivojih izobraževanja v času epidemije Covid-19 ter njihovo doživljanje sodelovanja z različnimi deležniki,</a:t>
            </a: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 ugotoviti </a:t>
            </a:r>
            <a:r>
              <a:rPr lang="sl-SI" altLang="en-US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doživljanje in izkušnje učencev </a:t>
            </a: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s poučevanjem in učenjem na daljavo v času epidemije Covid-19,</a:t>
            </a: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 ugotoviti prevladujoče </a:t>
            </a:r>
            <a:r>
              <a:rPr lang="sl-SI" altLang="en-US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karakteristike pedagoškega vodenja </a:t>
            </a:r>
            <a:r>
              <a:rPr lang="sl-SI" altLang="en-US" sz="2000">
                <a:latin typeface="Calibri" panose="020F0502020204030204" pitchFamily="34" charset="0"/>
                <a:cs typeface="Calibri" panose="020F0502020204030204" pitchFamily="34" charset="0"/>
              </a:rPr>
              <a:t>v času zaprtja šol s perspektive ravnateljev.</a:t>
            </a:r>
            <a:endParaRPr lang="en-US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128588" y="209550"/>
          <a:ext cx="8813800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Grafikon" r:id="rId3" imgW="8821677" imgH="5651482" progId="Excel.Chart.8">
                  <p:embed/>
                </p:oleObj>
              </mc:Choice>
              <mc:Fallback>
                <p:oleObj name="Grafikon" r:id="rId3" imgW="8821677" imgH="5651482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209550"/>
                        <a:ext cx="8813800" cy="564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273050" y="284163"/>
          <a:ext cx="8464550" cy="549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Grafikon" r:id="rId3" imgW="8474174" imgH="5505165" progId="Excel.Chart.8">
                  <p:embed/>
                </p:oleObj>
              </mc:Choice>
              <mc:Fallback>
                <p:oleObj name="Grafikon" r:id="rId3" imgW="8474174" imgH="5505165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284163"/>
                        <a:ext cx="8464550" cy="549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468313" y="2852738"/>
            <a:ext cx="8229600" cy="1143000"/>
          </a:xfrm>
        </p:spPr>
        <p:txBody>
          <a:bodyPr/>
          <a:lstStyle/>
          <a:p>
            <a:pPr algn="ctr"/>
            <a:r>
              <a:rPr lang="sl-SI" altLang="en-US" sz="2000"/>
              <a:t>Prednosti in izzivi poučevanja na daljavo</a:t>
            </a:r>
            <a:br>
              <a:rPr lang="sl-SI" altLang="en-US" sz="2000"/>
            </a:br>
            <a:r>
              <a:rPr lang="sl-SI" altLang="en-US" sz="2000"/>
              <a:t> s perspektive učiteljev</a:t>
            </a:r>
            <a:endParaRPr lang="en-US" altLang="en-US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528638" y="-50800"/>
          <a:ext cx="8340725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Grafikon" r:id="rId3" imgW="8352244" imgH="5986791" progId="Excel.Chart.8">
                  <p:embed/>
                </p:oleObj>
              </mc:Choice>
              <mc:Fallback>
                <p:oleObj name="Grafikon" r:id="rId3" imgW="8352244" imgH="5986791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-50800"/>
                        <a:ext cx="8340725" cy="597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1116013" y="2636838"/>
            <a:ext cx="8229600" cy="1143000"/>
          </a:xfrm>
        </p:spPr>
        <p:txBody>
          <a:bodyPr/>
          <a:lstStyle/>
          <a:p>
            <a:r>
              <a:rPr lang="sl-SI" altLang="en-US" sz="2400"/>
              <a:t>Usposobljenost za izobraževanje na daljavo</a:t>
            </a: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značba mesta vsebine 3"/>
          <p:cNvGraphicFramePr>
            <a:graphicFrameLocks noGrp="1"/>
          </p:cNvGraphicFramePr>
          <p:nvPr>
            <p:ph idx="1"/>
          </p:nvPr>
        </p:nvGraphicFramePr>
        <p:xfrm>
          <a:off x="406400" y="138113"/>
          <a:ext cx="8331200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Grafikon" r:id="rId3" imgW="8340051" imgH="5651482" progId="Excel.Chart.8">
                  <p:embed/>
                </p:oleObj>
              </mc:Choice>
              <mc:Fallback>
                <p:oleObj name="Grafikon" r:id="rId3" imgW="8340051" imgH="5651482" progId="Excel.Chart.8">
                  <p:embed/>
                  <p:pic>
                    <p:nvPicPr>
                      <p:cNvPr id="0" name="Označba mesta vsebin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8113"/>
                        <a:ext cx="8331200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pPr algn="ctr"/>
            <a:r>
              <a:rPr lang="sl-SI" altLang="en-US"/>
              <a:t>Sodelovanje</a:t>
            </a:r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99577"/>
              </p:ext>
            </p:extLst>
          </p:nvPr>
        </p:nvGraphicFramePr>
        <p:xfrm>
          <a:off x="539552" y="1052736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7824" y="2420888"/>
            <a:ext cx="3295278" cy="1325563"/>
          </a:xfrm>
        </p:spPr>
        <p:txBody>
          <a:bodyPr/>
          <a:lstStyle/>
          <a:p>
            <a:r>
              <a:rPr lang="sl-SI" b="1" dirty="0"/>
              <a:t>Učenci in učenke</a:t>
            </a:r>
          </a:p>
        </p:txBody>
      </p:sp>
    </p:spTree>
    <p:extLst>
      <p:ext uri="{BB962C8B-B14F-4D97-AF65-F5344CB8AC3E}">
        <p14:creationId xmlns:p14="http://schemas.microsoft.com/office/powerpoint/2010/main" val="2958343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sl-SI" sz="2100" dirty="0"/>
              <a:t>Rezultati doživljanja izobraževanja na daljavo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565266"/>
              </p:ext>
            </p:extLst>
          </p:nvPr>
        </p:nvGraphicFramePr>
        <p:xfrm>
          <a:off x="539552" y="1196753"/>
          <a:ext cx="8208912" cy="464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1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/>
              <a:t>Raziskovalna vprašanja - učitelji</a:t>
            </a:r>
            <a:endParaRPr lang="en-US" alt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sl-SI" sz="1600" i="1" dirty="0">
                <a:latin typeface="Calibri" panose="020F0502020204030204" pitchFamily="34" charset="0"/>
              </a:rPr>
              <a:t>Cilj 1:</a:t>
            </a:r>
            <a:r>
              <a:rPr lang="sl-SI" sz="1600" b="1" i="1" dirty="0">
                <a:latin typeface="Calibri" panose="020F0502020204030204" pitchFamily="34" charset="0"/>
              </a:rPr>
              <a:t> </a:t>
            </a:r>
            <a:r>
              <a:rPr lang="sl-SI" sz="1600" i="1" dirty="0">
                <a:latin typeface="Calibri" panose="020F0502020204030204" pitchFamily="34" charset="0"/>
              </a:rPr>
              <a:t>Ugotoviti prevladujoče poglede in prakse izobraževanja na daljavo slovenskih učiteljic in učiteljev na različnih nivojih izobraževanja v času epidemije covid-19 ter njihovo zaznavanje sodelovanja v šolskih kolektivih.</a:t>
            </a: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sl-SI" sz="1600" dirty="0">
                <a:latin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doživljali</a:t>
            </a:r>
            <a:r>
              <a:rPr lang="sl-SI" sz="1600" dirty="0">
                <a:latin typeface="Calibri" panose="020F0502020204030204" pitchFamily="34" charset="0"/>
              </a:rPr>
              <a:t> izobraževanje na daljavo v primerjavi s poukom v razredu?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organizirali in izvajali pouk na daljavo s pomočjo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digitalne tehnologije</a:t>
            </a:r>
            <a:r>
              <a:rPr lang="sl-SI" sz="1600" dirty="0">
                <a:latin typeface="Calibri" panose="020F0502020204030204" pitchFamily="34" charset="0"/>
              </a:rPr>
              <a:t>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v času izobraževanja na daljavo prilagajali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učne cilje </a:t>
            </a:r>
            <a:r>
              <a:rPr lang="sl-SI" sz="1600" dirty="0">
                <a:latin typeface="Calibri" panose="020F0502020204030204" pitchFamily="34" charset="0"/>
              </a:rPr>
              <a:t>in obseg učnih vsebin?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Katere didaktične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pristope/strategije</a:t>
            </a:r>
            <a:r>
              <a:rPr lang="sl-SI" sz="1600" dirty="0">
                <a:latin typeface="Calibri" panose="020F0502020204030204" pitchFamily="34" charset="0"/>
              </a:rPr>
              <a:t> so učitelji uporabljali pri izobraževanju na daljavo?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vrednotili znanje </a:t>
            </a:r>
            <a:r>
              <a:rPr lang="sl-SI" sz="1600" dirty="0">
                <a:latin typeface="Calibri" panose="020F0502020204030204" pitchFamily="34" charset="0"/>
              </a:rPr>
              <a:t>učencev v času izobraževanja na daljavo?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zagotovili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varnost in spodbudnost </a:t>
            </a:r>
            <a:r>
              <a:rPr lang="sl-SI" sz="1600" dirty="0">
                <a:latin typeface="Calibri" panose="020F0502020204030204" pitchFamily="34" charset="0"/>
              </a:rPr>
              <a:t>učnega okolja?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zaznavali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prednosti in izzive </a:t>
            </a:r>
            <a:r>
              <a:rPr lang="sl-SI" sz="1600" dirty="0">
                <a:latin typeface="Calibri" panose="020F0502020204030204" pitchFamily="34" charset="0"/>
              </a:rPr>
              <a:t>izobraževanja na daljavo?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vrednotili lastno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usposobljenost</a:t>
            </a:r>
            <a:r>
              <a:rPr lang="sl-SI" sz="1600" dirty="0">
                <a:latin typeface="Calibri" panose="020F0502020204030204" pitchFamily="34" charset="0"/>
              </a:rPr>
              <a:t> za izobraževanje in vzgajanje na daljavo?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učitelji zaznavali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sodelovanje </a:t>
            </a:r>
            <a:r>
              <a:rPr lang="sl-SI" sz="1600" dirty="0">
                <a:latin typeface="Calibri" panose="020F0502020204030204" pitchFamily="34" charset="0"/>
              </a:rPr>
              <a:t>v kolektivu oz. z različnimi deležniki v času izobraževanja na daljavo?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2646" y="87213"/>
            <a:ext cx="7886700" cy="1325563"/>
          </a:xfrm>
        </p:spPr>
        <p:txBody>
          <a:bodyPr>
            <a:normAutofit/>
          </a:bodyPr>
          <a:lstStyle/>
          <a:p>
            <a:r>
              <a:rPr lang="sl-SI" sz="2100" dirty="0"/>
              <a:t>Težave, s katerimi se pri svojem učenju srečujejo učenci in dijaki v času pouka na daljavo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126818"/>
              </p:ext>
            </p:extLst>
          </p:nvPr>
        </p:nvGraphicFramePr>
        <p:xfrm>
          <a:off x="179512" y="1412776"/>
          <a:ext cx="8712968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7528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8199" y="383942"/>
            <a:ext cx="8047806" cy="884818"/>
          </a:xfrm>
        </p:spPr>
        <p:txBody>
          <a:bodyPr>
            <a:noAutofit/>
          </a:bodyPr>
          <a:lstStyle/>
          <a:p>
            <a:pPr algn="ctr"/>
            <a:r>
              <a:rPr lang="sl-SI" sz="2100" dirty="0"/>
              <a:t>Priložnosti dela na domu v času epidemije korona virusa, kot jih zaznavajo učenci in dijaki</a:t>
            </a:r>
            <a:br>
              <a:rPr lang="sl-SI" sz="2100" dirty="0"/>
            </a:br>
            <a:endParaRPr lang="sl-SI" sz="2100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771985"/>
              </p:ext>
            </p:extLst>
          </p:nvPr>
        </p:nvGraphicFramePr>
        <p:xfrm>
          <a:off x="311726" y="1268760"/>
          <a:ext cx="8580753" cy="472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86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80920" cy="936104"/>
          </a:xfrm>
        </p:spPr>
        <p:txBody>
          <a:bodyPr>
            <a:normAutofit/>
          </a:bodyPr>
          <a:lstStyle/>
          <a:p>
            <a:pPr algn="ctr"/>
            <a:r>
              <a:rPr lang="sl-SI" sz="2100" dirty="0"/>
              <a:t>Samoocene učenja učencev in dijakov v času izvajanja pouka na daljavo, v primerjavi z učenjem, ko pouk poteka v razredu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966711"/>
              </p:ext>
            </p:extLst>
          </p:nvPr>
        </p:nvGraphicFramePr>
        <p:xfrm>
          <a:off x="555093" y="1556792"/>
          <a:ext cx="8191822" cy="436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703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/>
          </a:bodyPr>
          <a:lstStyle/>
          <a:p>
            <a:r>
              <a:rPr lang="sl-SI" sz="2100" dirty="0"/>
              <a:t>Doživljanje odnosa z učiteljem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181FE7F2-596B-4B5E-B68E-A2BF04F13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39839"/>
              </p:ext>
            </p:extLst>
          </p:nvPr>
        </p:nvGraphicFramePr>
        <p:xfrm>
          <a:off x="628650" y="908721"/>
          <a:ext cx="8335838" cy="458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453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Ravnateljice in ravnatelji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6471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8335838" cy="399578"/>
          </a:xfrm>
        </p:spPr>
        <p:txBody>
          <a:bodyPr>
            <a:normAutofit/>
          </a:bodyPr>
          <a:lstStyle/>
          <a:p>
            <a:r>
              <a:rPr lang="sl-SI" sz="2100" dirty="0"/>
              <a:t>Organizacija izobraževanja na daljavo 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667B4711-4F27-46AC-80CA-DFE6B3BF1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972039"/>
              </p:ext>
            </p:extLst>
          </p:nvPr>
        </p:nvGraphicFramePr>
        <p:xfrm>
          <a:off x="628650" y="548680"/>
          <a:ext cx="8119814" cy="494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166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335838" cy="615602"/>
          </a:xfrm>
        </p:spPr>
        <p:txBody>
          <a:bodyPr>
            <a:normAutofit fontScale="90000"/>
          </a:bodyPr>
          <a:lstStyle/>
          <a:p>
            <a:r>
              <a:rPr lang="sl-SI" sz="2100" dirty="0"/>
              <a:t>Področja potreb za dodatnim znanjem ravnateljev za učinkovito podporo učiteljev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7F99A8A6-7397-4D8B-8C06-838D32DBAF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245309"/>
              </p:ext>
            </p:extLst>
          </p:nvPr>
        </p:nvGraphicFramePr>
        <p:xfrm>
          <a:off x="467544" y="1124744"/>
          <a:ext cx="8047806" cy="436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222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407846" cy="399578"/>
          </a:xfrm>
        </p:spPr>
        <p:txBody>
          <a:bodyPr>
            <a:normAutofit/>
          </a:bodyPr>
          <a:lstStyle/>
          <a:p>
            <a:r>
              <a:rPr lang="sl-SI" sz="2100" dirty="0"/>
              <a:t>Kako pogosto ste izvajali podporo strokovnim delavcem?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80DA9C69-64F9-4BD8-99FC-06790EBCD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47149"/>
              </p:ext>
            </p:extLst>
          </p:nvPr>
        </p:nvGraphicFramePr>
        <p:xfrm>
          <a:off x="628650" y="980728"/>
          <a:ext cx="7975798" cy="450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363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63830" cy="399578"/>
          </a:xfrm>
        </p:spPr>
        <p:txBody>
          <a:bodyPr>
            <a:normAutofit/>
          </a:bodyPr>
          <a:lstStyle/>
          <a:p>
            <a:r>
              <a:rPr lang="sl-SI" sz="2100" dirty="0"/>
              <a:t>Izvajalci usposabljanja strokovnih delavcev za izobraževanje: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5C8A5045-A306-462F-98D4-B23F14D5E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944521"/>
              </p:ext>
            </p:extLst>
          </p:nvPr>
        </p:nvGraphicFramePr>
        <p:xfrm>
          <a:off x="628650" y="908720"/>
          <a:ext cx="8191822" cy="458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775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63830" cy="543594"/>
          </a:xfrm>
        </p:spPr>
        <p:txBody>
          <a:bodyPr>
            <a:normAutofit fontScale="90000"/>
          </a:bodyPr>
          <a:lstStyle/>
          <a:p>
            <a:r>
              <a:rPr lang="sl-SI" sz="2100" dirty="0"/>
              <a:t>Na katerih področjih izvajanja izobraževanja na daljavo so učitelji potrebovali največ podpore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D6F6747E-9F78-481B-9F68-C9DD3923F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575050"/>
              </p:ext>
            </p:extLst>
          </p:nvPr>
        </p:nvGraphicFramePr>
        <p:xfrm>
          <a:off x="628650" y="908721"/>
          <a:ext cx="8119814" cy="458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205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/>
              <a:t>Raziskovalna vprašanja -učenci</a:t>
            </a:r>
            <a:endParaRPr lang="en-US" altLang="en-US"/>
          </a:p>
        </p:txBody>
      </p:sp>
      <p:sp>
        <p:nvSpPr>
          <p:cNvPr id="8195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r>
              <a:rPr lang="sl-SI" altLang="en-US" sz="1800" i="1">
                <a:latin typeface="Calibri" panose="020F0502020204030204" pitchFamily="34" charset="0"/>
                <a:cs typeface="Calibri" panose="020F0502020204030204" pitchFamily="34" charset="0"/>
              </a:rPr>
              <a:t>Cilj 2: Ugotoviti doživljanje in izkušnje učencev s poučevanjem in učenjem na daljavo v času epidemije Covid-19.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 Kako so učenke in učenci ter dijakinje in dijaki </a:t>
            </a:r>
            <a:r>
              <a:rPr lang="sl-SI" altLang="en-US"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doživljajo </a:t>
            </a: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pouk na daljavo? 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 Kako </a:t>
            </a:r>
            <a:r>
              <a:rPr lang="sl-SI" altLang="en-US"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poteka pouk </a:t>
            </a: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na daljavo s perspektive učenk in učencev? 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S kakšnimi </a:t>
            </a:r>
            <a:r>
              <a:rPr lang="sl-SI" altLang="en-US"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miselnimi izzivi </a:t>
            </a: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se učenke in učenci srečujejo pri izobraževanju na daljavo? 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buFontTx/>
              <a:buAutoNum type="arabicPeriod"/>
            </a:pP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Kako poteka pridobivanje </a:t>
            </a:r>
            <a:r>
              <a:rPr lang="sl-SI" altLang="en-US" sz="1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</a:t>
            </a:r>
            <a:r>
              <a:rPr lang="sl-SI" altLang="en-US" sz="1800">
                <a:latin typeface="Calibri" panose="020F0502020204030204" pitchFamily="34" charset="0"/>
                <a:cs typeface="Calibri" panose="020F0502020204030204" pitchFamily="34" charset="0"/>
              </a:rPr>
              <a:t> na daljavo? </a:t>
            </a:r>
            <a:endParaRPr lang="en-US" alt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sl-SI" sz="2100" dirty="0"/>
              <a:t>Na katerih področjih vodenja šole na daljavo imate po vašem mnenju največje vrzeli: 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881D3A0B-855C-4EAF-94D0-0138E8902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870767"/>
              </p:ext>
            </p:extLst>
          </p:nvPr>
        </p:nvGraphicFramePr>
        <p:xfrm>
          <a:off x="628650" y="980728"/>
          <a:ext cx="7975798" cy="450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54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/>
              <a:t>Raziskovalna vprašanja -ravnatelji</a:t>
            </a:r>
            <a:endParaRPr lang="en-US" alt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sl-SI" sz="1600" i="1" dirty="0">
                <a:latin typeface="Calibri" panose="020F0502020204030204" pitchFamily="34" charset="0"/>
              </a:rPr>
              <a:t>Cilj 3: Ugotoviti, kako so ravnateljice in ravnatelji slovenskih osnovnih in srednjih šol v času izobraževanja na daljavo izvajali pedagoško vodenje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endParaRPr lang="sl-SI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ravnateljice in ravnatelji organizirali, spremljali in evalvirali (vrednotili)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vodenje šole </a:t>
            </a:r>
            <a:r>
              <a:rPr lang="sl-SI" sz="1600" dirty="0">
                <a:latin typeface="Calibri" panose="020F0502020204030204" pitchFamily="34" charset="0"/>
              </a:rPr>
              <a:t>na daljavo?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ravnateljice in ravnatelji organizirali, spremljali in vrednotili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učenje in poučevanje </a:t>
            </a:r>
            <a:r>
              <a:rPr lang="sl-SI" sz="1600" dirty="0">
                <a:latin typeface="Calibri" panose="020F0502020204030204" pitchFamily="34" charset="0"/>
              </a:rPr>
              <a:t>na daljavo (urnik učenja in poučevanja na daljavo)?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ravnateljice in ravnatelji podpirali /organizirali in vrednotili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podporo strokovnim delavcem </a:t>
            </a:r>
            <a:r>
              <a:rPr lang="sl-SI" sz="1600" dirty="0">
                <a:latin typeface="Calibri" panose="020F0502020204030204" pitchFamily="34" charset="0"/>
              </a:rPr>
              <a:t>pri učenju in poučevanju na daljavo?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ravnateljice in ravnatelji izvajali konference strokovnih delavcev in vrednotili izvedbo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konferenc</a:t>
            </a:r>
            <a:r>
              <a:rPr lang="sl-SI" sz="1600" dirty="0">
                <a:latin typeface="Calibri" panose="020F0502020204030204" pitchFamily="34" charset="0"/>
              </a:rPr>
              <a:t>?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sl-SI" sz="1600" dirty="0">
                <a:latin typeface="Calibri" panose="020F0502020204030204" pitchFamily="34" charset="0"/>
              </a:rPr>
              <a:t>Kako so ravnateljice in ravnatelji </a:t>
            </a:r>
            <a:r>
              <a:rPr lang="sl-SI" sz="1600" dirty="0">
                <a:solidFill>
                  <a:srgbClr val="C00000"/>
                </a:solidFill>
                <a:latin typeface="Calibri" panose="020F0502020204030204" pitchFamily="34" charset="0"/>
              </a:rPr>
              <a:t>podpirali sodelovanje in komunikacijo </a:t>
            </a:r>
            <a:r>
              <a:rPr lang="sl-SI" sz="1600" dirty="0">
                <a:latin typeface="Calibri" panose="020F0502020204030204" pitchFamily="34" charset="0"/>
              </a:rPr>
              <a:t>med različnimi deležniki (sodelavci, s starši)?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/>
              <a:t>Zbiranje podatkov </a:t>
            </a:r>
            <a:r>
              <a:rPr lang="sl-SI" altLang="en-US" sz="1800"/>
              <a:t>(21.5. = 8 teden ID -&gt;; FS: 1. teden junija)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370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l-SI" sz="2400" dirty="0"/>
              <a:t>Viri podatkov</a:t>
            </a:r>
          </a:p>
          <a:p>
            <a:pPr marL="514350" indent="-514350">
              <a:buFontTx/>
              <a:buAutoNum type="arabicParenR"/>
              <a:defRPr/>
            </a:pPr>
            <a:r>
              <a:rPr lang="sl-SI" sz="2400" dirty="0"/>
              <a:t>Vprašalnik za </a:t>
            </a:r>
            <a:r>
              <a:rPr lang="sl-SI" sz="2400" dirty="0">
                <a:solidFill>
                  <a:srgbClr val="C00000"/>
                </a:solidFill>
              </a:rPr>
              <a:t>učitelje</a:t>
            </a:r>
            <a:r>
              <a:rPr lang="sl-SI" sz="2400" dirty="0"/>
              <a:t> (N= </a:t>
            </a:r>
            <a:r>
              <a:rPr lang="sl-SI" sz="2400" dirty="0">
                <a:solidFill>
                  <a:srgbClr val="FF0000"/>
                </a:solidFill>
              </a:rPr>
              <a:t>7382</a:t>
            </a:r>
            <a:r>
              <a:rPr lang="sl-SI" sz="2400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r>
              <a:rPr lang="sl-SI" sz="2400" dirty="0"/>
              <a:t>OŠ (2327 RP + 3663 PP) = 29%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r>
              <a:rPr lang="sl-SI" sz="2400" dirty="0"/>
              <a:t>SŠ 1393 = 20%</a:t>
            </a:r>
          </a:p>
          <a:p>
            <a:pPr marL="514350" indent="-514350">
              <a:buFontTx/>
              <a:buAutoNum type="arabicParenR"/>
              <a:defRPr/>
            </a:pPr>
            <a:r>
              <a:rPr lang="sl-SI" sz="2400" dirty="0"/>
              <a:t>Vprašalnik za </a:t>
            </a:r>
            <a:r>
              <a:rPr lang="sl-SI" sz="2400" dirty="0">
                <a:solidFill>
                  <a:srgbClr val="C00000"/>
                </a:solidFill>
              </a:rPr>
              <a:t>učence</a:t>
            </a:r>
            <a:r>
              <a:rPr lang="sl-SI" sz="2400" dirty="0"/>
              <a:t> (N= </a:t>
            </a:r>
            <a:r>
              <a:rPr lang="sl-SI" sz="2400" dirty="0">
                <a:solidFill>
                  <a:srgbClr val="FF0000"/>
                </a:solidFill>
              </a:rPr>
              <a:t>24684</a:t>
            </a:r>
            <a:r>
              <a:rPr lang="sl-SI" sz="2400" dirty="0"/>
              <a:t>)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r>
              <a:rPr lang="sl-SI" sz="2400" dirty="0"/>
              <a:t>OŠ: 13% populacije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r>
              <a:rPr lang="sl-SI" sz="2400" dirty="0"/>
              <a:t>SŠ: 10% populacije</a:t>
            </a:r>
          </a:p>
          <a:p>
            <a:pPr marL="514350" indent="-514350">
              <a:buFontTx/>
              <a:buAutoNum type="arabicParenR"/>
              <a:defRPr/>
            </a:pPr>
            <a:r>
              <a:rPr lang="sl-SI" sz="2400" dirty="0"/>
              <a:t>Vprašalnik za ravnatelje (N=</a:t>
            </a:r>
            <a:r>
              <a:rPr lang="sl-SI" sz="2400" dirty="0">
                <a:solidFill>
                  <a:srgbClr val="FF0000"/>
                </a:solidFill>
              </a:rPr>
              <a:t>406</a:t>
            </a:r>
            <a:r>
              <a:rPr lang="sl-SI" sz="2400" dirty="0"/>
              <a:t>)</a:t>
            </a:r>
          </a:p>
          <a:p>
            <a:pPr marL="514350" indent="-514350">
              <a:buFontTx/>
              <a:buAutoNum type="arabicParenR"/>
              <a:defRPr/>
            </a:pPr>
            <a:r>
              <a:rPr lang="sl-SI" sz="2400" dirty="0"/>
              <a:t>Fokusne skupine za učitelje in ravnatelje</a:t>
            </a:r>
          </a:p>
          <a:p>
            <a:pPr marL="400050" lvl="1" indent="0">
              <a:buFontTx/>
              <a:buNone/>
              <a:defRPr/>
            </a:pPr>
            <a:r>
              <a:rPr lang="sl-SI" sz="2400" dirty="0"/>
              <a:t>7 fokusnih skupin: 37 učiteljev, 16 ravnateljev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pPr algn="ctr"/>
            <a:r>
              <a:rPr lang="sl-SI" altLang="en-US" i="1">
                <a:solidFill>
                  <a:srgbClr val="C00000"/>
                </a:solidFill>
              </a:rPr>
              <a:t>Izobraževanje na daljavo s perspektive učiteljic in učiteljev</a:t>
            </a:r>
            <a:endParaRPr lang="en-US" altLang="en-US" i="1">
              <a:solidFill>
                <a:srgbClr val="C00000"/>
              </a:solidFill>
            </a:endParaRPr>
          </a:p>
        </p:txBody>
      </p:sp>
      <p:sp>
        <p:nvSpPr>
          <p:cNvPr id="11267" name="PoljeZBesedilom 3"/>
          <p:cNvSpPr txBox="1">
            <a:spLocks noChangeArrowheads="1"/>
          </p:cNvSpPr>
          <p:nvPr/>
        </p:nvSpPr>
        <p:spPr bwMode="auto">
          <a:xfrm>
            <a:off x="2587625" y="4076700"/>
            <a:ext cx="413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Rezultati vprašalnika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Analiza intervjujev v fokusnih skupinah</a:t>
            </a: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jeZBesedilom 1"/>
          <p:cNvSpPr txBox="1">
            <a:spLocks noChangeArrowheads="1"/>
          </p:cNvSpPr>
          <p:nvPr/>
        </p:nvSpPr>
        <p:spPr bwMode="auto">
          <a:xfrm>
            <a:off x="2555875" y="2708275"/>
            <a:ext cx="365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800"/>
              <a:t>Doživljanje poučevanja na daljavo</a:t>
            </a:r>
            <a:endParaRPr lang="en-US" altLang="en-US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značba mesta vsebine 4"/>
          <p:cNvGraphicFramePr>
            <a:graphicFrameLocks noGrp="1"/>
          </p:cNvGraphicFramePr>
          <p:nvPr>
            <p:ph idx="1"/>
          </p:nvPr>
        </p:nvGraphicFramePr>
        <p:xfrm>
          <a:off x="3175" y="0"/>
          <a:ext cx="9136063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Grafikon" r:id="rId3" imgW="8340051" imgH="5432007" progId="Excel.Chart.8">
                  <p:embed/>
                </p:oleObj>
              </mc:Choice>
              <mc:Fallback>
                <p:oleObj name="Grafikon" r:id="rId3" imgW="8340051" imgH="5432007" progId="Excel.Chart.8">
                  <p:embed/>
                  <p:pic>
                    <p:nvPicPr>
                      <p:cNvPr id="0" name="Označba mesta vsebin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0"/>
                        <a:ext cx="9136063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</TotalTime>
  <Words>693</Words>
  <Application>Microsoft Office PowerPoint</Application>
  <PresentationFormat>Diaprojekcija na zaslonu (4:3)</PresentationFormat>
  <Paragraphs>81</Paragraphs>
  <Slides>40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Officeova tema</vt:lpstr>
      <vt:lpstr>Grafikon</vt:lpstr>
      <vt:lpstr>Izobraževanje na daljavo v času epidemije Covid-19</vt:lpstr>
      <vt:lpstr>Cilji raziskave</vt:lpstr>
      <vt:lpstr>Raziskovalna vprašanja - učitelji</vt:lpstr>
      <vt:lpstr>Raziskovalna vprašanja -učenci</vt:lpstr>
      <vt:lpstr>Raziskovalna vprašanja -ravnatelji</vt:lpstr>
      <vt:lpstr>Zbiranje podatkov (21.5. = 8 teden ID -&gt;; FS: 1. teden junija) </vt:lpstr>
      <vt:lpstr>Izobraževanje na daljavo s perspektive učiteljic in učiteljev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Varnost in spodbudnost učnega okolja</vt:lpstr>
      <vt:lpstr>PowerPointova predstavitev</vt:lpstr>
      <vt:lpstr>PowerPointova predstavitev</vt:lpstr>
      <vt:lpstr>Prednosti in izzivi poučevanja na daljavo  s perspektive učiteljev</vt:lpstr>
      <vt:lpstr>PowerPointova predstavitev</vt:lpstr>
      <vt:lpstr>Usposobljenost za izobraževanje na daljavo</vt:lpstr>
      <vt:lpstr>PowerPointova predstavitev</vt:lpstr>
      <vt:lpstr>Sodelovanje</vt:lpstr>
      <vt:lpstr>PowerPointova predstavitev</vt:lpstr>
      <vt:lpstr>Učenci in učenke</vt:lpstr>
      <vt:lpstr>Rezultati doživljanja izobraževanja na daljavo</vt:lpstr>
      <vt:lpstr>Težave, s katerimi se pri svojem učenju srečujejo učenci in dijaki v času pouka na daljavo</vt:lpstr>
      <vt:lpstr>Priložnosti dela na domu v času epidemije korona virusa, kot jih zaznavajo učenci in dijaki </vt:lpstr>
      <vt:lpstr>Samoocene učenja učencev in dijakov v času izvajanja pouka na daljavo, v primerjavi z učenjem, ko pouk poteka v razredu</vt:lpstr>
      <vt:lpstr>Doživljanje odnosa z učiteljem</vt:lpstr>
      <vt:lpstr>Ravnateljice in ravnatelji</vt:lpstr>
      <vt:lpstr>Organizacija izobraževanja na daljavo </vt:lpstr>
      <vt:lpstr>Področja potreb za dodatnim znanjem ravnateljev za učinkovito podporo učiteljev</vt:lpstr>
      <vt:lpstr>Kako pogosto ste izvajali podporo strokovnim delavcem?</vt:lpstr>
      <vt:lpstr>Izvajalci usposabljanja strokovnih delavcev za izobraževanje:</vt:lpstr>
      <vt:lpstr>Na katerih področjih izvajanja izobraževanja na daljavo so učitelji potrebovali največ podpore</vt:lpstr>
      <vt:lpstr>Na katerih področjih vodenja šole na daljavo imate po vašem mnenju največje vrzeli: 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Barbara Petkovšek</cp:lastModifiedBy>
  <cp:revision>160</cp:revision>
  <cp:lastPrinted>2020-07-06T14:11:15Z</cp:lastPrinted>
  <dcterms:created xsi:type="dcterms:W3CDTF">2004-04-23T10:18:28Z</dcterms:created>
  <dcterms:modified xsi:type="dcterms:W3CDTF">2020-07-08T06:53:59Z</dcterms:modified>
</cp:coreProperties>
</file>