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75" r:id="rId10"/>
    <p:sldId id="271" r:id="rId11"/>
    <p:sldId id="269" r:id="rId12"/>
    <p:sldId id="278" r:id="rId13"/>
    <p:sldId id="270" r:id="rId14"/>
    <p:sldId id="274" r:id="rId15"/>
    <p:sldId id="277" r:id="rId16"/>
    <p:sldId id="272" r:id="rId17"/>
    <p:sldId id="273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8" autoAdjust="0"/>
    <p:restoredTop sz="94660"/>
  </p:normalViewPr>
  <p:slideViewPr>
    <p:cSldViewPr>
      <p:cViewPr>
        <p:scale>
          <a:sx n="88" d="100"/>
          <a:sy n="88" d="100"/>
        </p:scale>
        <p:origin x="-778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6699-83EE-4BCB-BF3A-0EEC34D36704}" type="datetimeFigureOut">
              <a:rPr lang="sl-SI" smtClean="0"/>
              <a:t>13.10.2013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EF639-3551-4413-B95F-02456ECB62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849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350169"/>
      </p:ext>
    </p:extLst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6303948"/>
      </p:ext>
    </p:extLst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179172"/>
      </p:ext>
    </p:extLst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323247"/>
      </p:ext>
    </p:extLst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384713"/>
      </p:ext>
    </p:extLst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952753"/>
      </p:ext>
    </p:extLst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312085"/>
      </p:ext>
    </p:extLst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84317"/>
      </p:ext>
    </p:extLst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667685"/>
      </p:ext>
    </p:extLst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12075"/>
      </p:ext>
    </p:extLst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698795"/>
      </p:ext>
    </p:extLst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3050-356E-41A4-B90A-8878B054A744}" type="datetimeFigureOut">
              <a:rPr lang="sl-SI" smtClean="0"/>
              <a:pPr/>
              <a:t>13.10.2013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6132-B9BB-43B0-A564-17D943F2961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46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saTN1s-TwHA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it-caslav.cz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vecz.cz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UČINKI »INCOMING« IN »OUTGOING« MOBILNOSTI VIŠJE STROKOVNE ŠOLE SLOVENJ GRADEC (</a:t>
            </a:r>
            <a:r>
              <a:rPr lang="sl-SI" b="1" dirty="0" smtClean="0">
                <a:solidFill>
                  <a:schemeClr val="tx2"/>
                </a:solidFill>
              </a:rPr>
              <a:t>2003–2013</a:t>
            </a:r>
            <a:r>
              <a:rPr lang="sl-SI" b="1" dirty="0">
                <a:solidFill>
                  <a:schemeClr val="tx2"/>
                </a:solidFill>
              </a:rPr>
              <a:t>)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6" y="1340768"/>
            <a:ext cx="66659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59632" y="55892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KARMEN </a:t>
            </a:r>
            <a:r>
              <a:rPr lang="sl-SI" dirty="0" smtClean="0"/>
              <a:t>GRUDNIK  			</a:t>
            </a:r>
            <a:r>
              <a:rPr lang="sl-SI" dirty="0" err="1" smtClean="0"/>
              <a:t>karmen.grudnik@sc</a:t>
            </a:r>
            <a:r>
              <a:rPr lang="sl-SI" dirty="0" smtClean="0"/>
              <a:t>-</a:t>
            </a:r>
            <a:r>
              <a:rPr lang="sl-SI" dirty="0" err="1" smtClean="0"/>
              <a:t>sg.si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6601369"/>
      </p:ext>
    </p:extLst>
  </p:cSld>
  <p:clrMapOvr>
    <a:masterClrMapping/>
  </p:clrMapOvr>
  <p:transition spd="slow" advClick="0" advTm="10000">
    <p:push dir="u"/>
    <p:sndAc>
      <p:stSnd>
        <p:snd r:embed="rId2" name="krtek a flétnaCU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Sodelovanje</a:t>
            </a:r>
            <a:r>
              <a:rPr lang="sl-SI" dirty="0" smtClean="0">
                <a:solidFill>
                  <a:srgbClr val="FF0000"/>
                </a:solidFill>
              </a:rPr>
              <a:t> VSŠ SG </a:t>
            </a:r>
            <a:r>
              <a:rPr lang="sl-SI" b="1" dirty="0" smtClean="0">
                <a:solidFill>
                  <a:srgbClr val="FF0000"/>
                </a:solidFill>
              </a:rPr>
              <a:t>s podjetjem </a:t>
            </a:r>
            <a:r>
              <a:rPr lang="sl-SI" dirty="0" err="1" smtClean="0">
                <a:solidFill>
                  <a:srgbClr val="FF0000"/>
                </a:solidFill>
              </a:rPr>
              <a:t>Grammer</a:t>
            </a:r>
            <a:r>
              <a:rPr lang="sl-SI" dirty="0" smtClean="0">
                <a:solidFill>
                  <a:srgbClr val="FF0000"/>
                </a:solidFill>
              </a:rPr>
              <a:t> je </a:t>
            </a:r>
            <a:r>
              <a:rPr lang="sl-SI" b="1" dirty="0" smtClean="0">
                <a:solidFill>
                  <a:srgbClr val="FF0000"/>
                </a:solidFill>
              </a:rPr>
              <a:t>intenzivnejše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Podjetje sprejme goste iz </a:t>
            </a:r>
            <a:r>
              <a:rPr lang="sl-SI" dirty="0" err="1" smtClean="0"/>
              <a:t>Časlava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Podjetje </a:t>
            </a:r>
            <a:r>
              <a:rPr lang="sl-SI" dirty="0" err="1" smtClean="0"/>
              <a:t>Grammer</a:t>
            </a:r>
            <a:r>
              <a:rPr lang="sl-SI" dirty="0" smtClean="0"/>
              <a:t> se predstavi študentom VSŠ SG</a:t>
            </a:r>
            <a:endParaRPr lang="sl-SI" dirty="0"/>
          </a:p>
        </p:txBody>
      </p:sp>
      <p:pic>
        <p:nvPicPr>
          <p:cNvPr id="9218" name="Picture 2" descr="C:\Users\Karmen\Documents\My Pictures\Gramer voš časlav\Slika 3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674640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armen\Documents\My Pictures\Gramer voš časlav\Slika 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58415"/>
            <a:ext cx="3488415" cy="26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Karmen\Documents\VIŠJA ŠOLA_PRAVA\ERASMUS\INCOMING MOBILITY\ČASLAV-ŠTUDENTI\2010.2011\slike\Slika 4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89647" cy="21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Leonardo2012_Slovenija\Darjaa 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1821"/>
            <a:ext cx="2944340" cy="22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3838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 err="1" smtClean="0">
                <a:solidFill>
                  <a:srgbClr val="FF0000"/>
                </a:solidFill>
              </a:rPr>
              <a:t>Luboš</a:t>
            </a:r>
            <a:r>
              <a:rPr lang="sl-SI" dirty="0" smtClean="0">
                <a:solidFill>
                  <a:srgbClr val="FF0000"/>
                </a:solidFill>
              </a:rPr>
              <a:t> in Jana sodelujeta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s </a:t>
            </a:r>
            <a:r>
              <a:rPr lang="sl-SI" b="1" dirty="0" smtClean="0">
                <a:solidFill>
                  <a:srgbClr val="FF0000"/>
                </a:solidFill>
              </a:rPr>
              <a:t>študenti</a:t>
            </a:r>
            <a:r>
              <a:rPr lang="sl-SI" dirty="0" smtClean="0">
                <a:solidFill>
                  <a:srgbClr val="FF0000"/>
                </a:solidFill>
              </a:rPr>
              <a:t> in </a:t>
            </a:r>
            <a:r>
              <a:rPr lang="sl-SI" b="1" dirty="0" smtClean="0">
                <a:solidFill>
                  <a:srgbClr val="FF0000"/>
                </a:solidFill>
              </a:rPr>
              <a:t>dijaki</a:t>
            </a:r>
            <a:r>
              <a:rPr lang="sl-SI" dirty="0" smtClean="0">
                <a:solidFill>
                  <a:srgbClr val="FF0000"/>
                </a:solidFill>
              </a:rPr>
              <a:t> ŠC SG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204865"/>
            <a:ext cx="4040188" cy="936104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Jana in </a:t>
            </a:r>
            <a:r>
              <a:rPr lang="sl-SI" dirty="0" err="1" smtClean="0"/>
              <a:t>Luboš</a:t>
            </a:r>
            <a:r>
              <a:rPr lang="sl-SI" dirty="0" smtClean="0"/>
              <a:t> sta se predstavila </a:t>
            </a:r>
          </a:p>
          <a:p>
            <a:r>
              <a:rPr lang="sl-SI" dirty="0"/>
              <a:t>š</a:t>
            </a:r>
            <a:r>
              <a:rPr lang="sl-SI" dirty="0" smtClean="0"/>
              <a:t>tudentom VSŠ SG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79512" y="3428999"/>
            <a:ext cx="4317876" cy="325336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716016" y="3068960"/>
            <a:ext cx="3970784" cy="720080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 smtClean="0"/>
              <a:t>Luboš</a:t>
            </a:r>
            <a:r>
              <a:rPr lang="sl-SI" dirty="0" smtClean="0"/>
              <a:t> in Jana sta z dijaki SEŠ SG odšla na ekskurzijo v Benetke</a:t>
            </a:r>
            <a:endParaRPr lang="sl-SI" dirty="0"/>
          </a:p>
        </p:txBody>
      </p:sp>
      <p:pic>
        <p:nvPicPr>
          <p:cNvPr id="8194" name="Picture 2" descr="C:\Users\Karmen\Documents\VIŠJA ŠOLA_PRAVA\ERASMUS\INCOMING MOBILITY\ČASLAV-ŠTUDENTI\2010.2011\slike\Slika 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0" y="3573016"/>
            <a:ext cx="4145803" cy="31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armen\Documents\VIŠJA ŠOLA_PRAVA\ERASMUS\INCOMING MOBILITY\ČASLAV-ŠTUDENTI\2010.2011\slike\Slika 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1698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rmen\Documents\VIŠJA ŠOLA_PRAVA\ERASMUS\INCOMING MOBILITY\ČASLAV-ŠTUDENTI\2010.2011\P10106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85" y="4149080"/>
            <a:ext cx="4041775" cy="22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25141"/>
            <a:ext cx="2944685" cy="9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" y="1310407"/>
            <a:ext cx="2267311" cy="115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974221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PORAST INTERESA ZA MOBILNOST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74840" cy="3951288"/>
          </a:xfrm>
        </p:spPr>
        <p:txBody>
          <a:bodyPr>
            <a:normAutofit/>
          </a:bodyPr>
          <a:lstStyle/>
          <a:p>
            <a:r>
              <a:rPr lang="sl-SI" sz="1800" dirty="0" smtClean="0"/>
              <a:t>2009/2010          </a:t>
            </a:r>
            <a:r>
              <a:rPr lang="sl-SI" sz="1800" u="sng" dirty="0" smtClean="0"/>
              <a:t>7 udeležencev </a:t>
            </a:r>
          </a:p>
          <a:p>
            <a:pPr marL="0" indent="0">
              <a:buNone/>
            </a:pPr>
            <a:r>
              <a:rPr lang="sl-SI" sz="1800" dirty="0" smtClean="0"/>
              <a:t>		</a:t>
            </a:r>
            <a:endParaRPr lang="sl-SI" sz="1800" dirty="0"/>
          </a:p>
          <a:p>
            <a:r>
              <a:rPr lang="sl-SI" sz="1800" dirty="0" smtClean="0"/>
              <a:t>2010/2011	     11 </a:t>
            </a:r>
            <a:r>
              <a:rPr lang="sl-SI" sz="1800" dirty="0"/>
              <a:t>udeležencev </a:t>
            </a:r>
          </a:p>
          <a:p>
            <a:pPr marL="0" indent="0">
              <a:buNone/>
            </a:pPr>
            <a:r>
              <a:rPr lang="sl-SI" sz="1800" dirty="0"/>
              <a:t>		          </a:t>
            </a:r>
            <a:endParaRPr lang="sl-SI" sz="1800" dirty="0" smtClean="0"/>
          </a:p>
          <a:p>
            <a:pPr marL="0" indent="0">
              <a:buNone/>
            </a:pPr>
            <a:r>
              <a:rPr lang="sl-SI" sz="1800" dirty="0" smtClean="0"/>
              <a:t>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2011/2012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l-SI" dirty="0"/>
              <a:t>     </a:t>
            </a:r>
            <a:r>
              <a:rPr lang="sl-SI" sz="2000" dirty="0"/>
              <a:t>11 udeležencev </a:t>
            </a:r>
          </a:p>
          <a:p>
            <a:pPr marL="0" indent="0">
              <a:buNone/>
            </a:pPr>
            <a:r>
              <a:rPr lang="sl-SI" sz="2000" dirty="0"/>
              <a:t>		</a:t>
            </a:r>
            <a:endParaRPr lang="sl-SI" dirty="0"/>
          </a:p>
          <a:p>
            <a:endParaRPr lang="sl-SI" dirty="0"/>
          </a:p>
          <a:p>
            <a:r>
              <a:rPr lang="sl-SI" sz="1800" dirty="0" smtClean="0"/>
              <a:t>2012/2013</a:t>
            </a:r>
            <a:r>
              <a:rPr lang="sl-SI" dirty="0"/>
              <a:t>	     </a:t>
            </a:r>
            <a:r>
              <a:rPr lang="sl-SI" sz="1800" dirty="0" smtClean="0"/>
              <a:t>10 </a:t>
            </a:r>
            <a:r>
              <a:rPr lang="sl-SI" sz="1800" dirty="0"/>
              <a:t>udeležencev </a:t>
            </a: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  <a:p>
            <a:r>
              <a:rPr lang="sl-SI" sz="1800" dirty="0" smtClean="0"/>
              <a:t>2013/2014</a:t>
            </a:r>
            <a:r>
              <a:rPr lang="sl-SI" dirty="0"/>
              <a:t>	     </a:t>
            </a:r>
            <a:r>
              <a:rPr lang="sl-SI" sz="1800" u="sng" dirty="0" smtClean="0"/>
              <a:t>12</a:t>
            </a:r>
            <a:r>
              <a:rPr lang="sl-SI" u="sng" dirty="0" smtClean="0"/>
              <a:t> </a:t>
            </a:r>
            <a:r>
              <a:rPr lang="sl-SI" sz="1800" u="sng" dirty="0"/>
              <a:t>udeležencev</a:t>
            </a:r>
            <a:r>
              <a:rPr lang="sl-SI" u="sng" dirty="0"/>
              <a:t> </a:t>
            </a:r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572000" y="1465533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MOBILNOST VIDNA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„V ŽIVLJENJU“ ŠOLE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88" y="188640"/>
            <a:ext cx="387806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esna puščica 6"/>
          <p:cNvSpPr/>
          <p:nvPr/>
        </p:nvSpPr>
        <p:spPr>
          <a:xfrm>
            <a:off x="2002509" y="2127137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2090382" y="2852936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blak 7"/>
          <p:cNvSpPr/>
          <p:nvPr/>
        </p:nvSpPr>
        <p:spPr>
          <a:xfrm>
            <a:off x="431540" y="4019920"/>
            <a:ext cx="3528392" cy="756664"/>
          </a:xfrm>
          <a:prstGeom prst="cloudCallout">
            <a:avLst>
              <a:gd name="adj1" fmla="val -21939"/>
              <a:gd name="adj2" fmla="val -64012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rvič sodeluje </a:t>
            </a:r>
          </a:p>
          <a:p>
            <a:pPr algn="ctr"/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sl-SI" dirty="0" smtClean="0"/>
              <a:t>študent.</a:t>
            </a:r>
            <a:endParaRPr lang="sl-SI" dirty="0"/>
          </a:p>
        </p:txBody>
      </p:sp>
      <p:sp>
        <p:nvSpPr>
          <p:cNvPr id="12" name="Desna puščica 11"/>
          <p:cNvSpPr/>
          <p:nvPr/>
        </p:nvSpPr>
        <p:spPr>
          <a:xfrm>
            <a:off x="2234398" y="4805460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2242782" y="3535288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2195736" y="5517232"/>
            <a:ext cx="2880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Ograda vsebine 14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20635" t="19470" r="23016" b="7940"/>
          <a:stretch/>
        </p:blipFill>
        <p:spPr bwMode="auto">
          <a:xfrm rot="-1020000">
            <a:off x="4878626" y="2049051"/>
            <a:ext cx="3844532" cy="3192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 descr="C:\Users\Karmen\Documents\VIŠJA ŠOLA_PRAVA\KAKOVOST VSŠ\konferenca SIDRO\slike hodnik\DSC_09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4355976" y="2492895"/>
            <a:ext cx="4717714" cy="331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lika 16" descr="C:\Users\Karmen\Documents\VIŠJA ŠOLA_PRAVA\KAKOVOST VSŠ\konferenca SIDRO\slike hodnik\DSC_09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95" y="3179241"/>
            <a:ext cx="4791075" cy="319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C:\Users\Karmen\Documents\VIŠJA ŠOLA_PRAVA\KAKOVOST VSŠ\konferenca SIDRO\slike hodnik\DSC_095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7" t="12897" r="7249"/>
          <a:stretch/>
        </p:blipFill>
        <p:spPr bwMode="auto">
          <a:xfrm>
            <a:off x="6084168" y="3535288"/>
            <a:ext cx="2417832" cy="314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538672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Študenta s Češke na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Prvi OŠ Slovenj Gradec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1. OŠ SPOZNAVA ČEŠKO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l-SI" sz="2200" dirty="0" smtClean="0"/>
              <a:t>Jana in </a:t>
            </a:r>
            <a:r>
              <a:rPr lang="sl-SI" sz="2200" dirty="0" err="1" smtClean="0"/>
              <a:t>Luboš</a:t>
            </a:r>
            <a:r>
              <a:rPr lang="sl-SI" sz="2200" dirty="0" smtClean="0"/>
              <a:t> predstavita učencem svojo državo,</a:t>
            </a:r>
          </a:p>
          <a:p>
            <a:r>
              <a:rPr lang="sl-SI" sz="2200" dirty="0"/>
              <a:t>n</a:t>
            </a:r>
            <a:r>
              <a:rPr lang="sl-SI" sz="2200" dirty="0" smtClean="0"/>
              <a:t>aučita jih nekaj čeških besed,</a:t>
            </a:r>
          </a:p>
          <a:p>
            <a:r>
              <a:rPr lang="sl-SI" sz="2200" dirty="0"/>
              <a:t>n</a:t>
            </a:r>
            <a:r>
              <a:rPr lang="sl-SI" sz="2200" dirty="0" smtClean="0"/>
              <a:t>aučita jih ples ob češki </a:t>
            </a:r>
            <a:r>
              <a:rPr lang="sl-SI" sz="2200" smtClean="0"/>
              <a:t>glasbi:</a:t>
            </a:r>
            <a:endParaRPr lang="sl-SI" sz="2200" dirty="0" smtClean="0"/>
          </a:p>
          <a:p>
            <a:pPr marL="400050" lvl="1" indent="0">
              <a:buNone/>
            </a:pPr>
            <a:r>
              <a:rPr lang="sl-SI" dirty="0"/>
              <a:t>Mela babka </a:t>
            </a:r>
            <a:r>
              <a:rPr lang="sl-SI" dirty="0" err="1"/>
              <a:t>ćtyri</a:t>
            </a:r>
            <a:r>
              <a:rPr lang="sl-SI" dirty="0"/>
              <a:t> </a:t>
            </a:r>
            <a:r>
              <a:rPr lang="sl-SI" dirty="0" err="1"/>
              <a:t>jabka</a:t>
            </a:r>
            <a:r>
              <a:rPr lang="sl-SI" dirty="0"/>
              <a:t>... </a:t>
            </a:r>
            <a:endParaRPr lang="sl-SI" dirty="0" smtClean="0"/>
          </a:p>
          <a:p>
            <a:pPr marL="400050" lvl="1" indent="0">
              <a:buNone/>
            </a:pPr>
            <a:r>
              <a:rPr lang="sl-SI" dirty="0">
                <a:hlinkClick r:id="rId2"/>
              </a:rPr>
              <a:t>http://www.youtube.com/watch?v=saTN1s-TwHA</a:t>
            </a:r>
            <a:r>
              <a:rPr lang="sl-SI" dirty="0"/>
              <a:t/>
            </a:r>
            <a:br>
              <a:rPr lang="sl-SI" dirty="0"/>
            </a:br>
            <a:endParaRPr lang="sl-SI" dirty="0" smtClean="0"/>
          </a:p>
        </p:txBody>
      </p:sp>
      <p:sp>
        <p:nvSpPr>
          <p:cNvPr id="16" name="Ograd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sl-SI" dirty="0"/>
          </a:p>
          <a:p>
            <a:r>
              <a:rPr lang="sl-SI" sz="4400" dirty="0" smtClean="0"/>
              <a:t> PRIPRAVE NA PROJEKT EVROPSKA VAS</a:t>
            </a:r>
          </a:p>
          <a:p>
            <a:endParaRPr lang="sl-SI" dirty="0"/>
          </a:p>
        </p:txBody>
      </p:sp>
      <p:pic>
        <p:nvPicPr>
          <p:cNvPr id="17" name="Picture 3" descr="C:\Users\Janice\Desktop\Bez náz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1618"/>
            <a:ext cx="2719647" cy="259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901" y="5440553"/>
            <a:ext cx="1619002" cy="108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/>
          <p:cNvPicPr/>
          <p:nvPr/>
        </p:nvPicPr>
        <p:blipFill rotWithShape="1">
          <a:blip r:embed="rId5"/>
          <a:srcRect l="54949" t="72410" r="22765" b="2219"/>
          <a:stretch/>
        </p:blipFill>
        <p:spPr bwMode="auto">
          <a:xfrm>
            <a:off x="5796136" y="5147248"/>
            <a:ext cx="1800200" cy="130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898101"/>
      </p:ext>
    </p:extLst>
  </p:cSld>
  <p:clrMapOvr>
    <a:masterClrMapping/>
  </p:clrMapOvr>
  <p:transition spd="slow" advClick="0" advTm="4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PRVA OŠ na Evropski vasi maja 2012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PREDSTAVI Češko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1266" name="Picture 2" descr="C:\Users\Karmen\Documents\VIŠJA ŠOLA_PRAVA\KAKOVOST VSŠ\konferenca SIDRO\predstavitev Jane, Luboša na 1. OŠ\Slika 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836712"/>
            <a:ext cx="3989601" cy="266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armen\Documents\VIŠJA ŠOLA_PRAVA\KAKOVOST VSŠ\konferenca SIDRO\predstavitev Jane, Luboša na 1. OŠ\Slika 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64" y="3598556"/>
            <a:ext cx="3942020" cy="26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Karmen\Documents\VIŠJA ŠOLA_PRAVA\KAKOVOST VSŠ\konferenca SIDRO\predstavitev Jane, Luboša na 1. OŠ\Slika 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8" y="2060848"/>
            <a:ext cx="2791318" cy="4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3923928" y="623478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>
              <a:buNone/>
            </a:pPr>
            <a:r>
              <a:rPr lang="sl-SI" dirty="0" smtClean="0"/>
              <a:t>Učenci so zaplesali Mela </a:t>
            </a:r>
            <a:r>
              <a:rPr lang="sl-SI" dirty="0"/>
              <a:t>babka </a:t>
            </a:r>
            <a:r>
              <a:rPr lang="sl-SI" dirty="0" err="1"/>
              <a:t>ćtyri</a:t>
            </a:r>
            <a:r>
              <a:rPr lang="sl-SI" dirty="0"/>
              <a:t> </a:t>
            </a:r>
            <a:r>
              <a:rPr lang="sl-SI" dirty="0" err="1"/>
              <a:t>jabka</a:t>
            </a:r>
            <a:r>
              <a:rPr lang="sl-SI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97208793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Sodelovanje </a:t>
            </a:r>
            <a:r>
              <a:rPr lang="sl-SI" b="1" dirty="0" smtClean="0">
                <a:solidFill>
                  <a:srgbClr val="FF0000"/>
                </a:solidFill>
              </a:rPr>
              <a:t>srednjih</a:t>
            </a:r>
            <a:r>
              <a:rPr lang="sl-SI" dirty="0" smtClean="0">
                <a:solidFill>
                  <a:srgbClr val="FF0000"/>
                </a:solidFill>
              </a:rPr>
              <a:t> šol </a:t>
            </a:r>
            <a:r>
              <a:rPr lang="sl-SI" dirty="0" smtClean="0"/>
              <a:t>obeh centrov v </a:t>
            </a:r>
            <a:r>
              <a:rPr lang="sl-SI" dirty="0"/>
              <a:t>projektu </a:t>
            </a:r>
            <a:r>
              <a:rPr lang="sl-SI" b="1" dirty="0"/>
              <a:t>Leonardo </a:t>
            </a:r>
            <a:r>
              <a:rPr lang="sl-SI" b="1" dirty="0" smtClean="0"/>
              <a:t>da Vinci </a:t>
            </a:r>
            <a:r>
              <a:rPr lang="sl-SI" sz="3100" i="1" dirty="0" smtClean="0"/>
              <a:t>(2012–2013)</a:t>
            </a:r>
            <a:endParaRPr lang="sl-SI" sz="3100" i="1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Učitelji SEŠ v </a:t>
            </a:r>
            <a:r>
              <a:rPr lang="sl-SI" dirty="0" err="1" smtClean="0"/>
              <a:t>Časlavu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Učitelji iz </a:t>
            </a:r>
            <a:r>
              <a:rPr lang="sl-SI" dirty="0" err="1" smtClean="0"/>
              <a:t>Časlava</a:t>
            </a:r>
            <a:r>
              <a:rPr lang="sl-SI" dirty="0" smtClean="0"/>
              <a:t> v SG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 descr="C:\Users\Karmen\Documents\VIŠJA ŠOLA_PRAVA\ERASMUS\INCOMING MOBILITY\ČASLAV-ŠTUDENTI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0" y="2650604"/>
            <a:ext cx="3816488" cy="28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Leonardo2012_Slovenija\Darjaa 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39" y="2658094"/>
            <a:ext cx="3806501" cy="28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691680" y="573325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CILJ:</a:t>
            </a:r>
            <a:r>
              <a:rPr lang="sl-SI" dirty="0" smtClean="0">
                <a:solidFill>
                  <a:srgbClr val="FF0000"/>
                </a:solidFill>
              </a:rPr>
              <a:t>	 </a:t>
            </a:r>
            <a:r>
              <a:rPr lang="sl-SI" sz="2000" b="1" dirty="0" smtClean="0">
                <a:solidFill>
                  <a:srgbClr val="FF0000"/>
                </a:solidFill>
              </a:rPr>
              <a:t>IZOBRAŽEVANJE ZA KVALITETNEJŠE DELO</a:t>
            </a:r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76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7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Sodelovanje se v letu 2013 nadaljuje…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Rebeka Lesjak </a:t>
            </a:r>
            <a:r>
              <a:rPr lang="sl-SI" dirty="0" smtClean="0"/>
              <a:t>z VSŠ SG na </a:t>
            </a:r>
            <a:r>
              <a:rPr lang="sl-SI" dirty="0" err="1" smtClean="0"/>
              <a:t>Erasmus</a:t>
            </a:r>
            <a:r>
              <a:rPr lang="sl-SI" dirty="0" smtClean="0"/>
              <a:t> praksi </a:t>
            </a:r>
          </a:p>
          <a:p>
            <a:r>
              <a:rPr lang="sl-SI" dirty="0"/>
              <a:t>v</a:t>
            </a:r>
            <a:r>
              <a:rPr lang="sl-SI" dirty="0" smtClean="0"/>
              <a:t> podjetju ZENIT</a:t>
            </a:r>
            <a:r>
              <a:rPr lang="sl-SI" dirty="0"/>
              <a:t>, spol</a:t>
            </a:r>
            <a:r>
              <a:rPr lang="sl-SI" dirty="0" smtClean="0"/>
              <a:t>., s. r. o., </a:t>
            </a:r>
            <a:r>
              <a:rPr lang="sl-SI" dirty="0" err="1" smtClean="0"/>
              <a:t>Časlav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Načrtujemo nadgradnjo sodelovanja šol…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MOBILNOST DIJAKOV…</a:t>
            </a:r>
          </a:p>
          <a:p>
            <a:endParaRPr lang="sl-SI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8212"/>
            <a:ext cx="3847619" cy="2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187624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 err="1">
                <a:hlinkClick r:id="rId3"/>
              </a:rPr>
              <a:t>www.zenit</a:t>
            </a:r>
            <a:r>
              <a:rPr lang="sl-SI" u="sng" dirty="0">
                <a:hlinkClick r:id="rId3"/>
              </a:rPr>
              <a:t>-</a:t>
            </a:r>
            <a:r>
              <a:rPr lang="sl-SI" u="sng" dirty="0" err="1">
                <a:hlinkClick r:id="rId3"/>
              </a:rPr>
              <a:t>caslav.cz</a:t>
            </a:r>
            <a:endParaRPr lang="sl-SI" dirty="0"/>
          </a:p>
        </p:txBody>
      </p:sp>
      <p:pic>
        <p:nvPicPr>
          <p:cNvPr id="13315" name="Picture 3" descr="C:\Users\Karmen\Documents\VIŠJA ŠOLA_PRAVA\ERASMUS\INCOMING MOBILITY\ČASLAV-ŠTUDENTI\2010.2011\slike\Slika 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4516"/>
            <a:ext cx="4187613" cy="31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9" y="5695226"/>
            <a:ext cx="5959896" cy="109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uščica dol 8"/>
          <p:cNvSpPr/>
          <p:nvPr/>
        </p:nvSpPr>
        <p:spPr>
          <a:xfrm>
            <a:off x="2932745" y="5157192"/>
            <a:ext cx="484632" cy="4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5868144" y="224086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331600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DOKAZ USPEŠNEGA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IZVAJANJA MOBILNOSTI VSŠ SG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rmAutofit fontScale="70000" lnSpcReduction="20000"/>
          </a:bodyPr>
          <a:lstStyle/>
          <a:p>
            <a:r>
              <a:rPr lang="sl-SI" b="0" dirty="0"/>
              <a:t>N</a:t>
            </a:r>
            <a:r>
              <a:rPr lang="sl-SI" b="0" dirty="0" smtClean="0"/>
              <a:t>acionalno priznanje -</a:t>
            </a:r>
          </a:p>
          <a:p>
            <a:r>
              <a:rPr lang="sl-SI" dirty="0" smtClean="0"/>
              <a:t>JABOLKO KAKOVOSTI 2012</a:t>
            </a:r>
          </a:p>
          <a:p>
            <a:r>
              <a:rPr lang="sl-SI" b="0" dirty="0"/>
              <a:t>z</a:t>
            </a:r>
            <a:r>
              <a:rPr lang="sl-SI" b="0" dirty="0" smtClean="0"/>
              <a:t>a </a:t>
            </a:r>
            <a:r>
              <a:rPr lang="sl-SI" b="0" dirty="0" err="1" smtClean="0"/>
              <a:t>Erasmus</a:t>
            </a:r>
            <a:r>
              <a:rPr lang="sl-SI" b="0" dirty="0" smtClean="0"/>
              <a:t> individualno mobilnost</a:t>
            </a:r>
            <a:endParaRPr lang="sl-SI" b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13767"/>
          </a:xfrm>
        </p:spPr>
        <p:txBody>
          <a:bodyPr>
            <a:normAutofit fontScale="70000" lnSpcReduction="20000"/>
          </a:bodyPr>
          <a:lstStyle/>
          <a:p>
            <a:r>
              <a:rPr lang="sl-SI" b="0" dirty="0" smtClean="0"/>
              <a:t>KAKOVOST DELOVANJA VSŠ SG se, med drugim, KREPI tudi Z MOBILNOSTJO;</a:t>
            </a:r>
          </a:p>
          <a:p>
            <a:r>
              <a:rPr lang="sl-SI" b="0" dirty="0" smtClean="0"/>
              <a:t>dokaz:</a:t>
            </a:r>
            <a:r>
              <a:rPr lang="sl-SI" dirty="0" smtClean="0"/>
              <a:t> PRIZNANJE Q-VIZ 2012 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95" y="2636912"/>
            <a:ext cx="2520280" cy="3776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grada vsebine 9" descr="http://www.sc-sg.si/visja/public/Priznanje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2808312" cy="375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83" y="188640"/>
            <a:ext cx="2266925" cy="6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3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80"/>
                            </p:stCondLst>
                            <p:childTnLst>
                              <p:par>
                                <p:cTn id="12" presetID="18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00"/>
                            </p:stCondLst>
                            <p:childTnLst>
                              <p:par>
                                <p:cTn id="15" presetID="18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MOBILNOST ŠTUDENTOV</a:t>
            </a:r>
            <a:br>
              <a:rPr lang="sl-SI" dirty="0" smtClean="0"/>
            </a:br>
            <a:r>
              <a:rPr lang="sl-SI" dirty="0" smtClean="0"/>
              <a:t>IN ZAPOSLENIH</a:t>
            </a:r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Avstrija</a:t>
            </a:r>
          </a:p>
          <a:p>
            <a:r>
              <a:rPr lang="sl-SI" dirty="0" smtClean="0"/>
              <a:t>Belgija</a:t>
            </a:r>
          </a:p>
          <a:p>
            <a:r>
              <a:rPr lang="sl-SI" dirty="0" smtClean="0"/>
              <a:t>Ciper</a:t>
            </a:r>
          </a:p>
          <a:p>
            <a:r>
              <a:rPr lang="sl-SI" dirty="0" smtClean="0"/>
              <a:t>Češka</a:t>
            </a:r>
          </a:p>
          <a:p>
            <a:r>
              <a:rPr lang="sl-SI" dirty="0" smtClean="0"/>
              <a:t>Danska</a:t>
            </a:r>
          </a:p>
          <a:p>
            <a:r>
              <a:rPr lang="sl-SI" dirty="0" smtClean="0"/>
              <a:t>Finska</a:t>
            </a:r>
          </a:p>
          <a:p>
            <a:r>
              <a:rPr lang="sl-SI" dirty="0" smtClean="0"/>
              <a:t>Francija</a:t>
            </a:r>
          </a:p>
          <a:p>
            <a:r>
              <a:rPr lang="sl-SI" dirty="0" smtClean="0"/>
              <a:t>Latvija</a:t>
            </a:r>
          </a:p>
          <a:p>
            <a:r>
              <a:rPr lang="sl-SI" dirty="0" smtClean="0"/>
              <a:t>Litva</a:t>
            </a:r>
          </a:p>
          <a:p>
            <a:r>
              <a:rPr lang="sl-SI" dirty="0" smtClean="0"/>
              <a:t>Nemčija</a:t>
            </a:r>
          </a:p>
          <a:p>
            <a:r>
              <a:rPr lang="sl-SI" dirty="0" smtClean="0"/>
              <a:t>Poljska</a:t>
            </a:r>
          </a:p>
          <a:p>
            <a:r>
              <a:rPr lang="sl-SI" dirty="0" smtClean="0"/>
              <a:t>Portugalska</a:t>
            </a:r>
          </a:p>
          <a:p>
            <a:r>
              <a:rPr lang="sl-SI" dirty="0" smtClean="0"/>
              <a:t>Romunija</a:t>
            </a:r>
          </a:p>
          <a:p>
            <a:r>
              <a:rPr lang="sl-SI" dirty="0" smtClean="0"/>
              <a:t>Turčija.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172" name="Picture 11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1" t="33441" r="28784" b="21477"/>
          <a:stretch/>
        </p:blipFill>
        <p:spPr bwMode="auto">
          <a:xfrm>
            <a:off x="3707904" y="1556792"/>
            <a:ext cx="5272757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6220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4000" dirty="0" smtClean="0"/>
              <a:t>„OUTGOING“ MOBILNOST</a:t>
            </a:r>
            <a:br>
              <a:rPr lang="sl-SI" sz="4000" dirty="0" smtClean="0"/>
            </a:br>
            <a:r>
              <a:rPr lang="sl-SI" sz="4000" dirty="0" smtClean="0"/>
              <a:t> VSAKO LETO 5 DO 12 OSEB</a:t>
            </a:r>
            <a:endParaRPr lang="sl-SI" sz="40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Cilji: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7544" y="2148879"/>
            <a:ext cx="4040188" cy="3951288"/>
          </a:xfrm>
        </p:spPr>
        <p:txBody>
          <a:bodyPr/>
          <a:lstStyle/>
          <a:p>
            <a:r>
              <a:rPr lang="sl-SI" dirty="0"/>
              <a:t>i</a:t>
            </a:r>
            <a:r>
              <a:rPr lang="sl-SI" dirty="0" smtClean="0"/>
              <a:t>zmenjava dobrih praks ter </a:t>
            </a:r>
          </a:p>
          <a:p>
            <a:pPr marL="400050" lvl="1" indent="0">
              <a:buNone/>
            </a:pPr>
            <a:r>
              <a:rPr lang="sl-SI" sz="2400" dirty="0" smtClean="0"/>
              <a:t>inovativnih metod dela in poučevanja;</a:t>
            </a:r>
          </a:p>
          <a:p>
            <a:r>
              <a:rPr lang="sl-SI" dirty="0"/>
              <a:t>k</a:t>
            </a:r>
            <a:r>
              <a:rPr lang="sl-SI" dirty="0" smtClean="0"/>
              <a:t>repitev kompetenc po meri delodajalcev;</a:t>
            </a:r>
          </a:p>
          <a:p>
            <a:r>
              <a:rPr lang="sl-SI" dirty="0"/>
              <a:t>š</a:t>
            </a:r>
            <a:r>
              <a:rPr lang="sl-SI" dirty="0" smtClean="0"/>
              <a:t>iritev in poglabljanje sodelovanja s tujimi izobraževalnimi in gospodarskimi institucijami.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28257" y="155679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Aktivnosti sledijo </a:t>
            </a:r>
            <a:r>
              <a:rPr lang="sl-SI" dirty="0" err="1" smtClean="0"/>
              <a:t>Demingovemu</a:t>
            </a:r>
            <a:r>
              <a:rPr lang="sl-SI" dirty="0" smtClean="0"/>
              <a:t> krogu: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788024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http://projektni-blog.blogspot.com</a:t>
            </a:r>
          </a:p>
        </p:txBody>
      </p:sp>
    </p:spTree>
    <p:extLst>
      <p:ext uri="{BB962C8B-B14F-4D97-AF65-F5344CB8AC3E}">
        <p14:creationId xmlns:p14="http://schemas.microsoft.com/office/powerpoint/2010/main" val="52591325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PRIMER DOBRE PRAKSE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sz="3100" dirty="0" smtClean="0">
                <a:solidFill>
                  <a:srgbClr val="FF0000"/>
                </a:solidFill>
              </a:rPr>
              <a:t>ERASMUS IZMENJAVE z VOŠ ČASLAV (2009–2013)</a:t>
            </a:r>
            <a:endParaRPr lang="sl-SI" sz="3100" dirty="0">
              <a:solidFill>
                <a:srgbClr val="FF0000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Autofit/>
          </a:bodyPr>
          <a:lstStyle/>
          <a:p>
            <a:r>
              <a:rPr lang="sl-SI" sz="2200" dirty="0" err="1"/>
              <a:t>Vyšší</a:t>
            </a:r>
            <a:r>
              <a:rPr lang="sl-SI" sz="2200" dirty="0"/>
              <a:t> </a:t>
            </a:r>
            <a:r>
              <a:rPr lang="sl-SI" sz="2200" dirty="0" err="1"/>
              <a:t>odborná</a:t>
            </a:r>
            <a:r>
              <a:rPr lang="sl-SI" sz="2200" dirty="0"/>
              <a:t> </a:t>
            </a:r>
            <a:r>
              <a:rPr lang="sl-SI" sz="2200" dirty="0" err="1"/>
              <a:t>škola</a:t>
            </a:r>
            <a:r>
              <a:rPr lang="sl-SI" sz="2200" dirty="0"/>
              <a:t>, </a:t>
            </a:r>
            <a:r>
              <a:rPr lang="sl-SI" sz="2200" dirty="0" err="1"/>
              <a:t>Střední</a:t>
            </a:r>
            <a:r>
              <a:rPr lang="sl-SI" sz="2200" dirty="0"/>
              <a:t> </a:t>
            </a:r>
            <a:r>
              <a:rPr lang="sl-SI" sz="2200" dirty="0" err="1"/>
              <a:t>průmyslová</a:t>
            </a:r>
            <a:r>
              <a:rPr lang="sl-SI" sz="2200" dirty="0"/>
              <a:t> </a:t>
            </a:r>
            <a:r>
              <a:rPr lang="sl-SI" sz="2200" dirty="0" err="1"/>
              <a:t>škola</a:t>
            </a:r>
            <a:r>
              <a:rPr lang="sl-SI" sz="2200" dirty="0"/>
              <a:t> a </a:t>
            </a:r>
            <a:r>
              <a:rPr lang="sl-SI" sz="2200" dirty="0" err="1"/>
              <a:t>Obchodní</a:t>
            </a:r>
            <a:r>
              <a:rPr lang="sl-SI" sz="2200" dirty="0"/>
              <a:t> </a:t>
            </a:r>
            <a:r>
              <a:rPr lang="sl-SI" sz="2200" dirty="0" err="1"/>
              <a:t>akademie</a:t>
            </a:r>
            <a:r>
              <a:rPr lang="sl-SI" sz="2200" dirty="0"/>
              <a:t>, </a:t>
            </a:r>
            <a:r>
              <a:rPr lang="sl-SI" sz="2200" dirty="0" err="1" smtClean="0"/>
              <a:t>Čáslav</a:t>
            </a:r>
            <a:endParaRPr lang="sl-SI" sz="220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4005064"/>
            <a:ext cx="4040188" cy="212109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Deluje kot šolski center:</a:t>
            </a:r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>
            <a:noAutofit/>
          </a:bodyPr>
          <a:lstStyle/>
          <a:p>
            <a:r>
              <a:rPr lang="sl-SI" sz="2200" dirty="0" smtClean="0"/>
              <a:t>Višja strokovna šola </a:t>
            </a:r>
          </a:p>
          <a:p>
            <a:r>
              <a:rPr lang="sl-SI" sz="2200" dirty="0" smtClean="0"/>
              <a:t>Slovenj Gradec</a:t>
            </a:r>
            <a:endParaRPr lang="sl-SI" sz="2200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Deluje v sklopu Šolskega centra Slovenj Gradec:</a:t>
            </a:r>
            <a:endParaRPr lang="sl-SI" dirty="0"/>
          </a:p>
        </p:txBody>
      </p:sp>
      <p:sp>
        <p:nvSpPr>
          <p:cNvPr id="16" name="Pravokoten oblaček 15"/>
          <p:cNvSpPr/>
          <p:nvPr/>
        </p:nvSpPr>
        <p:spPr>
          <a:xfrm>
            <a:off x="611560" y="5157192"/>
            <a:ext cx="1536086" cy="1242428"/>
          </a:xfrm>
          <a:prstGeom prst="wedgeRectCallout">
            <a:avLst>
              <a:gd name="adj1" fmla="val 13391"/>
              <a:gd name="adj2" fmla="val -88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u="sng" dirty="0"/>
              <a:t>s</a:t>
            </a:r>
            <a:r>
              <a:rPr lang="sl-SI" u="sng" dirty="0" smtClean="0"/>
              <a:t>rednje</a:t>
            </a:r>
            <a:r>
              <a:rPr lang="sl-SI" dirty="0" smtClean="0"/>
              <a:t>šolski programi</a:t>
            </a:r>
          </a:p>
          <a:p>
            <a:pPr algn="ctr"/>
            <a:r>
              <a:rPr lang="sl-SI" dirty="0"/>
              <a:t>e</a:t>
            </a:r>
            <a:r>
              <a:rPr lang="sl-SI" dirty="0" smtClean="0"/>
              <a:t>konomskih smeri </a:t>
            </a:r>
            <a:endParaRPr lang="sl-SI" dirty="0"/>
          </a:p>
        </p:txBody>
      </p:sp>
      <p:sp>
        <p:nvSpPr>
          <p:cNvPr id="12" name="Pravokoten oblaček 11"/>
          <p:cNvSpPr/>
          <p:nvPr/>
        </p:nvSpPr>
        <p:spPr>
          <a:xfrm>
            <a:off x="2843808" y="5049180"/>
            <a:ext cx="1536086" cy="1458452"/>
          </a:xfrm>
          <a:prstGeom prst="wedgeRectCallout">
            <a:avLst>
              <a:gd name="adj1" fmla="val 11428"/>
              <a:gd name="adj2" fmla="val -79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u="sng" dirty="0"/>
              <a:t>v</a:t>
            </a:r>
            <a:r>
              <a:rPr lang="sl-SI" u="sng" dirty="0" smtClean="0"/>
              <a:t>isoko</a:t>
            </a:r>
            <a:r>
              <a:rPr lang="sl-SI" dirty="0" smtClean="0"/>
              <a:t>šolski programi</a:t>
            </a:r>
          </a:p>
          <a:p>
            <a:pPr algn="ctr"/>
            <a:r>
              <a:rPr lang="sl-SI" dirty="0"/>
              <a:t>e</a:t>
            </a:r>
            <a:r>
              <a:rPr lang="sl-SI" dirty="0" smtClean="0"/>
              <a:t>konomskih smeri </a:t>
            </a:r>
            <a:endParaRPr lang="sl-SI" dirty="0"/>
          </a:p>
        </p:txBody>
      </p:sp>
      <p:sp>
        <p:nvSpPr>
          <p:cNvPr id="14" name="Pravokoten oblaček 13"/>
          <p:cNvSpPr/>
          <p:nvPr/>
        </p:nvSpPr>
        <p:spPr>
          <a:xfrm>
            <a:off x="5364088" y="4876566"/>
            <a:ext cx="1536086" cy="1242428"/>
          </a:xfrm>
          <a:prstGeom prst="wedgeRectCallout">
            <a:avLst>
              <a:gd name="adj1" fmla="val 11428"/>
              <a:gd name="adj2" fmla="val -9196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u="sng" dirty="0"/>
              <a:t>s</a:t>
            </a:r>
            <a:r>
              <a:rPr lang="sl-SI" u="sng" dirty="0" smtClean="0"/>
              <a:t>rednje</a:t>
            </a:r>
            <a:r>
              <a:rPr lang="sl-SI" dirty="0" smtClean="0"/>
              <a:t>šolski programi</a:t>
            </a:r>
          </a:p>
          <a:p>
            <a:pPr algn="ctr"/>
            <a:r>
              <a:rPr lang="sl-SI" dirty="0"/>
              <a:t>e</a:t>
            </a:r>
            <a:r>
              <a:rPr lang="sl-SI" dirty="0" smtClean="0"/>
              <a:t>konomskih smeri </a:t>
            </a:r>
            <a:endParaRPr lang="sl-SI" dirty="0"/>
          </a:p>
        </p:txBody>
      </p:sp>
      <p:sp>
        <p:nvSpPr>
          <p:cNvPr id="15" name="Pravokoten oblaček 14"/>
          <p:cNvSpPr/>
          <p:nvPr/>
        </p:nvSpPr>
        <p:spPr>
          <a:xfrm>
            <a:off x="7236296" y="4768554"/>
            <a:ext cx="1536086" cy="1458452"/>
          </a:xfrm>
          <a:prstGeom prst="wedgeRectCallout">
            <a:avLst>
              <a:gd name="adj1" fmla="val 8158"/>
              <a:gd name="adj2" fmla="val -8405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u="sng" dirty="0"/>
              <a:t>v</a:t>
            </a:r>
            <a:r>
              <a:rPr lang="sl-SI" u="sng" dirty="0" smtClean="0"/>
              <a:t>išje</a:t>
            </a:r>
            <a:r>
              <a:rPr lang="sl-SI" dirty="0" smtClean="0"/>
              <a:t>šolski programi</a:t>
            </a:r>
          </a:p>
          <a:p>
            <a:pPr algn="ctr"/>
            <a:r>
              <a:rPr lang="sl-SI" dirty="0"/>
              <a:t>e</a:t>
            </a:r>
            <a:r>
              <a:rPr lang="sl-SI" dirty="0" smtClean="0"/>
              <a:t>konomskih smeri </a:t>
            </a:r>
            <a:endParaRPr lang="sl-SI" dirty="0"/>
          </a:p>
        </p:txBody>
      </p:sp>
      <p:pic>
        <p:nvPicPr>
          <p:cNvPr id="17" name="Picture 3" descr="C:\Documents and Settings\Uporabnik\Desktop\vsš (Mediu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47" y="1475009"/>
            <a:ext cx="1657635" cy="108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0199"/>
            <a:ext cx="16192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uščica dol 6"/>
          <p:cNvSpPr/>
          <p:nvPr/>
        </p:nvSpPr>
        <p:spPr>
          <a:xfrm>
            <a:off x="1233340" y="2914163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>
            <a:off x="5364088" y="2430663"/>
            <a:ext cx="484632" cy="34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051720" y="35010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http://www.sps-caslav.cz/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132131" y="2564904"/>
            <a:ext cx="276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http://www.sc-sg.si/visja/</a:t>
            </a:r>
          </a:p>
        </p:txBody>
      </p:sp>
      <p:pic>
        <p:nvPicPr>
          <p:cNvPr id="19" name="Picture 1" descr="t_krtec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694874" cy="7200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4785710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2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3600" dirty="0" smtClean="0"/>
              <a:t>„</a:t>
            </a:r>
            <a:r>
              <a:rPr lang="sl-SI" sz="3600" dirty="0" err="1" smtClean="0"/>
              <a:t>Outgoing</a:t>
            </a:r>
            <a:r>
              <a:rPr lang="sl-SI" sz="3600" dirty="0" smtClean="0"/>
              <a:t>“ </a:t>
            </a:r>
            <a:r>
              <a:rPr lang="sl-SI" sz="3600" dirty="0"/>
              <a:t>mobilnost </a:t>
            </a:r>
            <a:r>
              <a:rPr lang="sl-SI" sz="3600" dirty="0" smtClean="0"/>
              <a:t>zaposlenih, </a:t>
            </a:r>
            <a:br>
              <a:rPr lang="sl-SI" sz="3600" dirty="0" smtClean="0"/>
            </a:br>
            <a:r>
              <a:rPr lang="sl-SI" sz="3600" dirty="0" smtClean="0"/>
              <a:t>naši predavatelji prvič gostujejo</a:t>
            </a:r>
            <a:endParaRPr lang="sl-SI" sz="3600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Cilji:</a:t>
            </a:r>
          </a:p>
          <a:p>
            <a:pPr lvl="1"/>
            <a:r>
              <a:rPr lang="sl-SI" dirty="0"/>
              <a:t>povezovanje predmetnih področij naše šole s </a:t>
            </a:r>
            <a:r>
              <a:rPr lang="sl-SI" dirty="0" smtClean="0"/>
              <a:t>šolo VOŠ </a:t>
            </a:r>
            <a:r>
              <a:rPr lang="sl-SI" dirty="0" err="1" smtClean="0"/>
              <a:t>Časlav</a:t>
            </a:r>
            <a:r>
              <a:rPr lang="sl-SI" dirty="0" smtClean="0"/>
              <a:t>;</a:t>
            </a:r>
            <a:endParaRPr lang="sl-SI" sz="3600" dirty="0"/>
          </a:p>
          <a:p>
            <a:pPr lvl="1"/>
            <a:r>
              <a:rPr lang="sl-SI" dirty="0"/>
              <a:t>analiziranje metod poučevanja in odzivnosti študentov na drugačne </a:t>
            </a:r>
            <a:r>
              <a:rPr lang="sl-SI" dirty="0" smtClean="0"/>
              <a:t>metode poučevanja; </a:t>
            </a:r>
            <a:endParaRPr lang="sl-SI" sz="3600" dirty="0"/>
          </a:p>
          <a:p>
            <a:pPr lvl="1"/>
            <a:r>
              <a:rPr lang="sl-SI" dirty="0"/>
              <a:t>izmenjava dobrih praks, inovativnih </a:t>
            </a:r>
            <a:r>
              <a:rPr lang="sl-SI" dirty="0" smtClean="0"/>
              <a:t>metod.</a:t>
            </a:r>
            <a:endParaRPr lang="sl-SI" sz="3600" dirty="0"/>
          </a:p>
          <a:p>
            <a:pPr lvl="1"/>
            <a:endParaRPr lang="sl-SI" dirty="0"/>
          </a:p>
        </p:txBody>
      </p:sp>
      <p:pic>
        <p:nvPicPr>
          <p:cNvPr id="6" name="Picture 2" descr="C:\Users\Karmen\Documents\VIŠJA ŠOLA_PRAVA\ERASMUS\erasmus2009\ČEŠKA\fotke\P414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17" y="1628800"/>
            <a:ext cx="27832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413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096022" cy="232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755576" y="3762589"/>
            <a:ext cx="331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>
                <a:latin typeface="Verdana" pitchFamily="34" charset="0"/>
              </a:rPr>
              <a:t>VOŠ </a:t>
            </a:r>
            <a:r>
              <a:rPr lang="sl-SI" altLang="sl-SI" dirty="0" err="1">
                <a:latin typeface="Verdana" pitchFamily="34" charset="0"/>
              </a:rPr>
              <a:t>Časlav</a:t>
            </a:r>
            <a:r>
              <a:rPr lang="sl-SI" altLang="sl-SI" dirty="0">
                <a:latin typeface="Verdana" pitchFamily="34" charset="0"/>
              </a:rPr>
              <a:t>, Češka, 2009</a:t>
            </a:r>
          </a:p>
        </p:txBody>
      </p:sp>
    </p:spTree>
    <p:extLst>
      <p:ext uri="{BB962C8B-B14F-4D97-AF65-F5344CB8AC3E}">
        <p14:creationId xmlns:p14="http://schemas.microsoft.com/office/powerpoint/2010/main" val="160699991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„</a:t>
            </a:r>
            <a:r>
              <a:rPr lang="sl-SI" dirty="0" err="1" smtClean="0"/>
              <a:t>Incoming</a:t>
            </a:r>
            <a:r>
              <a:rPr lang="sl-SI" dirty="0" smtClean="0"/>
              <a:t>“ mobilnost zaposlenih, 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češki predavatelji vrnejo obisk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Učinki/nadgradnja sodelovanja:</a:t>
            </a:r>
          </a:p>
          <a:p>
            <a:pPr lvl="1"/>
            <a:r>
              <a:rPr lang="sl-SI" sz="2200" b="1" dirty="0">
                <a:solidFill>
                  <a:srgbClr val="002060"/>
                </a:solidFill>
              </a:rPr>
              <a:t>d</a:t>
            </a:r>
            <a:r>
              <a:rPr lang="sl-SI" sz="2200" b="1" dirty="0" smtClean="0">
                <a:solidFill>
                  <a:srgbClr val="002060"/>
                </a:solidFill>
              </a:rPr>
              <a:t>ogovor o </a:t>
            </a:r>
            <a:r>
              <a:rPr lang="sl-SI" sz="2200" b="1" dirty="0" err="1" smtClean="0">
                <a:solidFill>
                  <a:srgbClr val="002060"/>
                </a:solidFill>
              </a:rPr>
              <a:t>Erasmus</a:t>
            </a:r>
            <a:r>
              <a:rPr lang="sl-SI" sz="2200" b="1" dirty="0" smtClean="0">
                <a:solidFill>
                  <a:srgbClr val="002060"/>
                </a:solidFill>
              </a:rPr>
              <a:t> praksi </a:t>
            </a:r>
            <a:r>
              <a:rPr lang="sl-SI" sz="2200" dirty="0" smtClean="0"/>
              <a:t>naših študentov v </a:t>
            </a:r>
            <a:r>
              <a:rPr lang="sl-SI" sz="2200" dirty="0" err="1" smtClean="0"/>
              <a:t>Časlavu</a:t>
            </a:r>
            <a:r>
              <a:rPr lang="sl-SI" sz="2200" dirty="0" smtClean="0"/>
              <a:t> in čeških študentov pri nas,</a:t>
            </a:r>
          </a:p>
          <a:p>
            <a:pPr lvl="1"/>
            <a:r>
              <a:rPr lang="sl-SI" sz="2200" b="1" dirty="0">
                <a:solidFill>
                  <a:srgbClr val="002060"/>
                </a:solidFill>
              </a:rPr>
              <a:t>d</a:t>
            </a:r>
            <a:r>
              <a:rPr lang="sl-SI" sz="2200" b="1" dirty="0" smtClean="0">
                <a:solidFill>
                  <a:srgbClr val="002060"/>
                </a:solidFill>
              </a:rPr>
              <a:t>ogovor  o sodelovanju srednjih šol </a:t>
            </a:r>
            <a:r>
              <a:rPr lang="sl-SI" sz="2200" dirty="0" smtClean="0"/>
              <a:t>ekonomskega programa obeh šolskih centrov.</a:t>
            </a:r>
          </a:p>
          <a:p>
            <a:pPr marL="0" indent="0"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2050" name="Picture 2" descr="C:\Users\Karmen\Documents\VIŠJA ŠOLA_PRAVA\ERASMUS\INCOMING MOBILITY\Časlav-predavatelji2010\P1000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1556792"/>
            <a:ext cx="2867811" cy="21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men\Documents\VIŠJA ŠOLA_PRAVA\ERASMUS\INCOMING MOBILITY\Časlav-predavatelji2010\P100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5896"/>
            <a:ext cx="2879778" cy="21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97292" y="370765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Gostje z VOŠ </a:t>
            </a:r>
            <a:r>
              <a:rPr lang="sl-SI" dirty="0" err="1" smtClean="0"/>
              <a:t>Časlav</a:t>
            </a:r>
            <a:r>
              <a:rPr lang="sl-SI" dirty="0"/>
              <a:t> </a:t>
            </a:r>
            <a:r>
              <a:rPr lang="sl-SI" dirty="0" smtClean="0"/>
              <a:t>na VSŠ SG, 2010</a:t>
            </a:r>
            <a:endParaRPr lang="sl-SI" dirty="0"/>
          </a:p>
        </p:txBody>
      </p:sp>
      <p:sp>
        <p:nvSpPr>
          <p:cNvPr id="6" name="Oblak 5"/>
          <p:cNvSpPr/>
          <p:nvPr/>
        </p:nvSpPr>
        <p:spPr>
          <a:xfrm>
            <a:off x="179512" y="5807678"/>
            <a:ext cx="3564396" cy="936104"/>
          </a:xfrm>
          <a:prstGeom prst="cloudCallout">
            <a:avLst>
              <a:gd name="adj1" fmla="val -10702"/>
              <a:gd name="adj2" fmla="val -58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Koordinatorka mednarodnih projektov na SEŠ SG</a:t>
            </a:r>
            <a:endParaRPr lang="sl-SI" dirty="0"/>
          </a:p>
        </p:txBody>
      </p:sp>
      <p:sp>
        <p:nvSpPr>
          <p:cNvPr id="12" name="Oblak 11"/>
          <p:cNvSpPr/>
          <p:nvPr/>
        </p:nvSpPr>
        <p:spPr>
          <a:xfrm>
            <a:off x="2771800" y="5807678"/>
            <a:ext cx="3996444" cy="936104"/>
          </a:xfrm>
          <a:prstGeom prst="cloudCallout">
            <a:avLst>
              <a:gd name="adj1" fmla="val -50321"/>
              <a:gd name="adj2" fmla="val -7382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Koordinator </a:t>
            </a:r>
            <a:r>
              <a:rPr lang="sl-SI" dirty="0" err="1" smtClean="0"/>
              <a:t>Erasmus</a:t>
            </a:r>
            <a:r>
              <a:rPr lang="sl-SI" dirty="0" smtClean="0"/>
              <a:t> projektov na VOŠ </a:t>
            </a:r>
            <a:r>
              <a:rPr lang="sl-SI" dirty="0" err="1" smtClean="0"/>
              <a:t>Časlav</a:t>
            </a:r>
            <a:endParaRPr lang="sl-SI" dirty="0"/>
          </a:p>
        </p:txBody>
      </p:sp>
      <p:sp>
        <p:nvSpPr>
          <p:cNvPr id="13" name="Oblak 12"/>
          <p:cNvSpPr/>
          <p:nvPr/>
        </p:nvSpPr>
        <p:spPr>
          <a:xfrm>
            <a:off x="5012759" y="5085184"/>
            <a:ext cx="3996444" cy="936104"/>
          </a:xfrm>
          <a:prstGeom prst="cloudCallout">
            <a:avLst>
              <a:gd name="adj1" fmla="val -86276"/>
              <a:gd name="adj2" fmla="val -4269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Koordinatorka  </a:t>
            </a:r>
            <a:r>
              <a:rPr lang="sl-SI" dirty="0" err="1" smtClean="0"/>
              <a:t>Erasmus</a:t>
            </a:r>
            <a:r>
              <a:rPr lang="sl-SI" dirty="0" smtClean="0"/>
              <a:t> projektov na VSŠ SG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254641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sl-SI" dirty="0"/>
              <a:t>Akcija steče…</a:t>
            </a: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91666" y="1412776"/>
            <a:ext cx="4252342" cy="1541359"/>
          </a:xfrm>
        </p:spPr>
        <p:txBody>
          <a:bodyPr>
            <a:noAutofit/>
          </a:bodyPr>
          <a:lstStyle/>
          <a:p>
            <a:endParaRPr lang="sl-SI" sz="2000" dirty="0" smtClean="0"/>
          </a:p>
          <a:p>
            <a:endParaRPr lang="sl-SI" sz="2000" dirty="0"/>
          </a:p>
          <a:p>
            <a:endParaRPr lang="sl-SI" sz="2000" dirty="0" smtClean="0"/>
          </a:p>
          <a:p>
            <a:r>
              <a:rPr lang="sl-SI" sz="2000" dirty="0"/>
              <a:t>Naša študentka, </a:t>
            </a:r>
            <a:r>
              <a:rPr lang="sl-SI" sz="2000" dirty="0">
                <a:solidFill>
                  <a:srgbClr val="FF0000"/>
                </a:solidFill>
              </a:rPr>
              <a:t>Tjaša Hojan</a:t>
            </a:r>
            <a:r>
              <a:rPr lang="sl-SI" sz="2000" dirty="0"/>
              <a:t>, </a:t>
            </a:r>
            <a:endParaRPr lang="sl-SI" sz="2000" dirty="0" smtClean="0"/>
          </a:p>
          <a:p>
            <a:r>
              <a:rPr lang="sl-SI" sz="2000" dirty="0" smtClean="0"/>
              <a:t>s </a:t>
            </a:r>
            <a:r>
              <a:rPr lang="sl-SI" sz="2000" dirty="0"/>
              <a:t>posredovanjem </a:t>
            </a:r>
            <a:r>
              <a:rPr lang="sl-SI" sz="2000" dirty="0" smtClean="0"/>
              <a:t>VOŠ </a:t>
            </a:r>
            <a:r>
              <a:rPr lang="sl-SI" sz="2000" dirty="0" err="1" smtClean="0"/>
              <a:t>Časlav</a:t>
            </a:r>
            <a:r>
              <a:rPr lang="sl-SI" sz="2000" dirty="0" smtClean="0"/>
              <a:t> </a:t>
            </a:r>
          </a:p>
          <a:p>
            <a:r>
              <a:rPr lang="sl-SI" sz="2000" dirty="0" smtClean="0">
                <a:solidFill>
                  <a:srgbClr val="FF0000"/>
                </a:solidFill>
              </a:rPr>
              <a:t>na praksi v podjetju </a:t>
            </a:r>
            <a:r>
              <a:rPr lang="cs-CZ" sz="2000" dirty="0">
                <a:solidFill>
                  <a:srgbClr val="FF0000"/>
                </a:solidFill>
              </a:rPr>
              <a:t>AVE </a:t>
            </a:r>
            <a:r>
              <a:rPr lang="cs-CZ" sz="2000" dirty="0" smtClean="0">
                <a:solidFill>
                  <a:srgbClr val="FF0000"/>
                </a:solidFill>
              </a:rPr>
              <a:t>Kolín, </a:t>
            </a:r>
            <a:r>
              <a:rPr lang="cs-CZ" sz="2000" dirty="0">
                <a:solidFill>
                  <a:srgbClr val="FF0000"/>
                </a:solidFill>
              </a:rPr>
              <a:t>s</a:t>
            </a:r>
            <a:r>
              <a:rPr lang="cs-CZ" sz="2000" dirty="0" smtClean="0">
                <a:solidFill>
                  <a:srgbClr val="FF0000"/>
                </a:solidFill>
              </a:rPr>
              <a:t>. r. o. </a:t>
            </a:r>
          </a:p>
          <a:p>
            <a:r>
              <a:rPr lang="cs-CZ" sz="2000" u="sng" dirty="0" smtClean="0">
                <a:hlinkClick r:id="rId2"/>
              </a:rPr>
              <a:t>www.avecz.cz</a:t>
            </a:r>
            <a:endParaRPr lang="sl-SI" sz="2000" dirty="0"/>
          </a:p>
        </p:txBody>
      </p:sp>
      <p:sp>
        <p:nvSpPr>
          <p:cNvPr id="8" name="Ograda besedila 7"/>
          <p:cNvSpPr>
            <a:spLocks noGrp="1"/>
          </p:cNvSpPr>
          <p:nvPr>
            <p:ph type="body" sz="quarter" idx="3"/>
          </p:nvPr>
        </p:nvSpPr>
        <p:spPr>
          <a:xfrm>
            <a:off x="4427984" y="139265"/>
            <a:ext cx="4314291" cy="639762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Tjašino javljanje s Češke, april 2011</a:t>
            </a:r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dirty="0"/>
          </a:p>
        </p:txBody>
      </p:sp>
      <p:pic>
        <p:nvPicPr>
          <p:cNvPr id="10" name="Picture 2" descr="C:\Users\Karmen\Documents\VIŠJA ŠOLA_PRAVA\ERASMUS\ERASMUS2010\Tjaša-SMP\07042011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75234"/>
            <a:ext cx="2522626" cy="33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lak 10"/>
          <p:cNvSpPr/>
          <p:nvPr/>
        </p:nvSpPr>
        <p:spPr>
          <a:xfrm>
            <a:off x="5148064" y="4509121"/>
            <a:ext cx="3146648" cy="2088232"/>
          </a:xfrm>
          <a:prstGeom prst="cloudCallout">
            <a:avLst>
              <a:gd name="adj1" fmla="val 36113"/>
              <a:gd name="adj2" fmla="val -77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„….</a:t>
            </a:r>
            <a:r>
              <a:rPr lang="sl-SI" dirty="0"/>
              <a:t>Če povzamem, imam se super! Obkrožajo me dobri ljudje in novi prijatelji. </a:t>
            </a:r>
            <a:r>
              <a:rPr lang="sl-SI" dirty="0" smtClean="0"/>
              <a:t>„</a:t>
            </a:r>
            <a:endParaRPr lang="sl-SI" dirty="0"/>
          </a:p>
          <a:p>
            <a:pPr algn="ctr"/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79512" y="315911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Mentorica v podjetju </a:t>
            </a:r>
            <a:r>
              <a:rPr lang="sl-SI" dirty="0" smtClean="0"/>
              <a:t>je pripravila Tjaši </a:t>
            </a:r>
            <a:r>
              <a:rPr lang="sl-SI" dirty="0"/>
              <a:t>poseben </a:t>
            </a:r>
            <a:r>
              <a:rPr lang="sl-SI" dirty="0" smtClean="0"/>
              <a:t>sprejem: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9214149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Češki študentje na </a:t>
            </a:r>
            <a:r>
              <a:rPr lang="sl-SI" dirty="0" err="1" smtClean="0"/>
              <a:t>Erasmus</a:t>
            </a:r>
            <a:r>
              <a:rPr lang="sl-SI" dirty="0" smtClean="0"/>
              <a:t> praksi </a:t>
            </a:r>
            <a:br>
              <a:rPr lang="sl-SI" dirty="0" smtClean="0"/>
            </a:br>
            <a:r>
              <a:rPr lang="sl-SI" sz="4000" dirty="0" smtClean="0"/>
              <a:t>(1. 9. 2011</a:t>
            </a:r>
            <a:r>
              <a:rPr lang="sl-SI" sz="3600" b="1" dirty="0" smtClean="0"/>
              <a:t>–</a:t>
            </a:r>
            <a:r>
              <a:rPr lang="sl-SI" sz="4000" dirty="0" smtClean="0"/>
              <a:t>31. 1. 2012)</a:t>
            </a:r>
            <a:r>
              <a:rPr lang="sl-SI" dirty="0" smtClean="0"/>
              <a:t> v Slovenj Gradcu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Luboš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Karbusický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err="1" smtClean="0"/>
              <a:t>Luboš</a:t>
            </a:r>
            <a:r>
              <a:rPr lang="sl-SI" dirty="0" smtClean="0"/>
              <a:t>  je opravljal prakso na </a:t>
            </a:r>
          </a:p>
          <a:p>
            <a:pPr marL="0" indent="0">
              <a:buNone/>
            </a:pPr>
            <a:r>
              <a:rPr lang="sl-SI" dirty="0" smtClean="0"/>
              <a:t>Šolskem centru Slovenj Gradec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Jana </a:t>
            </a:r>
            <a:r>
              <a:rPr lang="sl-SI" dirty="0" err="1">
                <a:solidFill>
                  <a:srgbClr val="FF0000"/>
                </a:solidFill>
              </a:rPr>
              <a:t>R</a:t>
            </a:r>
            <a:r>
              <a:rPr lang="en-GB" dirty="0" err="1" smtClean="0">
                <a:solidFill>
                  <a:srgbClr val="FF0000"/>
                </a:solidFill>
              </a:rPr>
              <a:t>ákosníková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Jana je opravljala prakso v podjetju </a:t>
            </a:r>
            <a:r>
              <a:rPr lang="sl-SI" sz="2000" dirty="0"/>
              <a:t>GRAMMER AUTOMOTIVE </a:t>
            </a:r>
            <a:r>
              <a:rPr lang="sl-SI" sz="2000" dirty="0" smtClean="0"/>
              <a:t>SLOVENIJA, </a:t>
            </a:r>
            <a:r>
              <a:rPr lang="sl-SI" sz="2000" dirty="0"/>
              <a:t>d</a:t>
            </a:r>
            <a:r>
              <a:rPr lang="sl-SI" sz="2000" dirty="0" smtClean="0"/>
              <a:t>. o. o.</a:t>
            </a:r>
          </a:p>
        </p:txBody>
      </p:sp>
      <p:pic>
        <p:nvPicPr>
          <p:cNvPr id="6148" name="Picture 4" descr="C:\Users\Karmen\Documents\VIŠJA ŠOLA_PRAVA\ERASMUS\INCOMING MOBILITY\ČASLAV-ŠTUDENTI\2010.2011\slike\Shared\DSC_1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786135" cy="25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armen\Documents\My Pictures\Gramer voš časlav\Slika 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43" y="3486638"/>
            <a:ext cx="3441105" cy="25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115616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Oddelek IT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364088" y="624844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Oddelek marketinga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9145857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8" presetClass="emph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Učinki</a:t>
            </a:r>
            <a:r>
              <a:rPr lang="sl-SI" dirty="0" smtClean="0"/>
              <a:t>  sodelovanja/izboljšav našega sodelovanja so </a:t>
            </a:r>
            <a:r>
              <a:rPr lang="sl-SI" b="1" dirty="0" smtClean="0"/>
              <a:t>vidni…</a:t>
            </a:r>
            <a:endParaRPr lang="sl-SI" b="1" dirty="0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2" name="Oblak 11"/>
          <p:cNvSpPr/>
          <p:nvPr/>
        </p:nvSpPr>
        <p:spPr>
          <a:xfrm>
            <a:off x="251520" y="3068960"/>
            <a:ext cx="3528392" cy="1728192"/>
          </a:xfrm>
          <a:prstGeom prst="cloudCallout">
            <a:avLst>
              <a:gd name="adj1" fmla="val -44"/>
              <a:gd name="adj2" fmla="val -11542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„Mednarodni duh“ šole se krepi.</a:t>
            </a:r>
            <a:endParaRPr lang="sl-SI" dirty="0"/>
          </a:p>
        </p:txBody>
      </p:sp>
      <p:sp>
        <p:nvSpPr>
          <p:cNvPr id="13" name="Oblak 12"/>
          <p:cNvSpPr/>
          <p:nvPr/>
        </p:nvSpPr>
        <p:spPr>
          <a:xfrm>
            <a:off x="3420691" y="1916832"/>
            <a:ext cx="3528392" cy="1728192"/>
          </a:xfrm>
          <a:prstGeom prst="cloudCallout">
            <a:avLst>
              <a:gd name="adj1" fmla="val -22541"/>
              <a:gd name="adj2" fmla="val -6251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Krepi se  sodelovanje z gospodarskimi institucijami.</a:t>
            </a:r>
            <a:endParaRPr lang="sl-SI" dirty="0"/>
          </a:p>
        </p:txBody>
      </p:sp>
      <p:sp>
        <p:nvSpPr>
          <p:cNvPr id="14" name="Oblak 13"/>
          <p:cNvSpPr/>
          <p:nvPr/>
        </p:nvSpPr>
        <p:spPr>
          <a:xfrm>
            <a:off x="5220072" y="3620699"/>
            <a:ext cx="3528392" cy="1728192"/>
          </a:xfrm>
          <a:prstGeom prst="cloudCallout">
            <a:avLst>
              <a:gd name="adj1" fmla="val 5082"/>
              <a:gd name="adj2" fmla="val -15786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Poglablja se sodelovanje z negospodarskimi institucijami.</a:t>
            </a:r>
            <a:endParaRPr lang="sl-SI" dirty="0"/>
          </a:p>
        </p:txBody>
      </p:sp>
      <p:sp>
        <p:nvSpPr>
          <p:cNvPr id="15" name="Oblak 14"/>
          <p:cNvSpPr/>
          <p:nvPr/>
        </p:nvSpPr>
        <p:spPr>
          <a:xfrm>
            <a:off x="1714199" y="4614409"/>
            <a:ext cx="3528392" cy="1728192"/>
          </a:xfrm>
          <a:prstGeom prst="cloudCallout">
            <a:avLst>
              <a:gd name="adj1" fmla="val -23111"/>
              <a:gd name="adj2" fmla="val -214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Mednarodno delovanje ŠC SG se širi.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012155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592</Words>
  <Application>Microsoft Office PowerPoint</Application>
  <PresentationFormat>Diaprojekcija na zaslonu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PowerPointova predstavitev</vt:lpstr>
      <vt:lpstr>MOBILNOST ŠTUDENTOV IN ZAPOSLENIH</vt:lpstr>
      <vt:lpstr>„OUTGOING“ MOBILNOST  VSAKO LETO 5 DO 12 OSEB</vt:lpstr>
      <vt:lpstr>PRIMER DOBRE PRAKSE   ERASMUS IZMENJAVE z VOŠ ČASLAV (2009–2013)</vt:lpstr>
      <vt:lpstr>„Outgoing“ mobilnost zaposlenih,  naši predavatelji prvič gostujejo</vt:lpstr>
      <vt:lpstr>„Incoming“ mobilnost zaposlenih,  češki predavatelji vrnejo obisk</vt:lpstr>
      <vt:lpstr>Akcija steče…</vt:lpstr>
      <vt:lpstr>Češki študentje na Erasmus praksi  (1. 9. 2011–31. 1. 2012) v Slovenj Gradcu</vt:lpstr>
      <vt:lpstr>Učinki  sodelovanja/izboljšav našega sodelovanja so vidni…</vt:lpstr>
      <vt:lpstr>Sodelovanje VSŠ SG s podjetjem Grammer je intenzivnejše</vt:lpstr>
      <vt:lpstr>Luboš in Jana sodelujeta  s študenti in dijaki ŠC SG</vt:lpstr>
      <vt:lpstr>PowerPointova predstavitev</vt:lpstr>
      <vt:lpstr>Študenta s Češke na  Prvi OŠ Slovenj Gradec</vt:lpstr>
      <vt:lpstr>PRVA OŠ na Evropski vasi maja 2012 PREDSTAVI Češko</vt:lpstr>
      <vt:lpstr>Sodelovanje srednjih šol obeh centrov v projektu Leonardo da Vinci (2012–2013)</vt:lpstr>
      <vt:lpstr>Sodelovanje se v letu 2013 nadaljuje…</vt:lpstr>
      <vt:lpstr>DOKAZ USPEŠNEGA IZVAJANJA MOBILNOSTI VSŠ SG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Karmen</dc:creator>
  <cp:lastModifiedBy>Karmen</cp:lastModifiedBy>
  <cp:revision>152</cp:revision>
  <dcterms:created xsi:type="dcterms:W3CDTF">2013-10-03T14:19:46Z</dcterms:created>
  <dcterms:modified xsi:type="dcterms:W3CDTF">2013-10-13T17:15:33Z</dcterms:modified>
</cp:coreProperties>
</file>