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60" r:id="rId4"/>
    <p:sldId id="261" r:id="rId5"/>
    <p:sldId id="273" r:id="rId6"/>
    <p:sldId id="278" r:id="rId7"/>
    <p:sldId id="262" r:id="rId8"/>
    <p:sldId id="264" r:id="rId9"/>
    <p:sldId id="279" r:id="rId10"/>
    <p:sldId id="280" r:id="rId11"/>
    <p:sldId id="265" r:id="rId12"/>
    <p:sldId id="274" r:id="rId13"/>
    <p:sldId id="271" r:id="rId14"/>
    <p:sldId id="272" r:id="rId15"/>
    <p:sldId id="275" r:id="rId16"/>
    <p:sldId id="277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23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16549D-3AE2-4788-A11B-D3516FE4A95C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6549D-3AE2-4788-A11B-D3516FE4A95C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55" name="Picture 31" descr="spodnji_r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12"/>
            <a:ext cx="9144000" cy="649288"/>
          </a:xfrm>
        </p:spPr>
        <p:txBody>
          <a:bodyPr/>
          <a:lstStyle/>
          <a:p>
            <a:r>
              <a:rPr lang="sl-SI" sz="3600" dirty="0" smtClean="0">
                <a:solidFill>
                  <a:schemeClr val="bg1"/>
                </a:solidFill>
              </a:rPr>
              <a:t>             PREŠERNO DO PREŠERNA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4581525"/>
            <a:ext cx="8643966" cy="419111"/>
          </a:xfrm>
        </p:spPr>
        <p:txBody>
          <a:bodyPr/>
          <a:lstStyle/>
          <a:p>
            <a:pPr algn="r"/>
            <a:r>
              <a:rPr lang="sl-SI" sz="2800" dirty="0" smtClean="0">
                <a:solidFill>
                  <a:schemeClr val="bg1"/>
                </a:solidFill>
              </a:rPr>
              <a:t>Gimnazija in ekonomska srednja šola Trbovlje</a:t>
            </a:r>
          </a:p>
          <a:p>
            <a:pPr algn="r"/>
            <a:r>
              <a:rPr lang="sl-SI" sz="2800" dirty="0" smtClean="0">
                <a:solidFill>
                  <a:schemeClr val="bg1"/>
                </a:solidFill>
              </a:rPr>
              <a:t>Nosilka projekta: prof. Marina Knific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2055" name="Picture 7" descr="m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620713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6165850"/>
            <a:ext cx="90376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1100" b="1">
                <a:solidFill>
                  <a:schemeClr val="bg1"/>
                </a:solidFill>
              </a:rPr>
              <a:t>Operacijo delno financira Evropska unija iz Evropskega socialnega sklada ter Ministrstvo za šolstvo 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pic>
        <p:nvPicPr>
          <p:cNvPr id="2065" name="Picture 17" descr="LOGOTIP-ESS-SLO-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620713"/>
            <a:ext cx="3095625" cy="825500"/>
          </a:xfrm>
          <a:prstGeom prst="rect">
            <a:avLst/>
          </a:prstGeom>
          <a:noFill/>
        </p:spPr>
      </p:pic>
      <p:pic>
        <p:nvPicPr>
          <p:cNvPr id="2066" name="Picture 18" descr="logotip_zrss_be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33375"/>
            <a:ext cx="815975" cy="100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28794" y="428604"/>
            <a:ext cx="5143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2400" dirty="0" smtClean="0">
                <a:latin typeface="Elephant" pitchFamily="18" charset="0"/>
                <a:ea typeface="Calibri" pitchFamily="34" charset="0"/>
                <a:cs typeface="Times New Roman" pitchFamily="18" charset="0"/>
              </a:rPr>
              <a:t>Delavnice in razstavi:</a:t>
            </a:r>
          </a:p>
          <a:p>
            <a:pPr lvl="0"/>
            <a:endParaRPr lang="sl-SI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Delavnica v učnem podjetju: </a:t>
            </a:r>
            <a:r>
              <a:rPr lang="sl-SI" i="1" dirty="0" smtClean="0">
                <a:latin typeface="Century Schoolbook" pitchFamily="18" charset="0"/>
                <a:ea typeface="Times New Roman" pitchFamily="18" charset="0"/>
              </a:rPr>
              <a:t>Marketinška agencija»Uršika zala« izdela promocijo za prodajo Prešernovih kroglic</a:t>
            </a:r>
          </a:p>
          <a:p>
            <a:pPr lvl="0" eaLnBrk="0" hangingPunct="0"/>
            <a:endParaRPr lang="sl-SI" i="1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Likovna delavnica: </a:t>
            </a:r>
            <a:r>
              <a:rPr lang="sl-SI" i="1" dirty="0" smtClean="0">
                <a:latin typeface="Century Schoolbook" pitchFamily="18" charset="0"/>
                <a:ea typeface="Times New Roman" pitchFamily="18" charset="0"/>
              </a:rPr>
              <a:t>Naslikajmo Prešerna!</a:t>
            </a:r>
          </a:p>
          <a:p>
            <a:pPr lvl="0" eaLnBrk="0" hangingPunct="0"/>
            <a:endParaRPr lang="sl-SI" i="1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Psihološka delavnica: </a:t>
            </a:r>
            <a:r>
              <a:rPr lang="sl-SI" i="1" dirty="0" smtClean="0">
                <a:latin typeface="Century Schoolbook" pitchFamily="18" charset="0"/>
                <a:ea typeface="Times New Roman" pitchFamily="18" charset="0"/>
              </a:rPr>
              <a:t>Čustva, dinamika in</a:t>
            </a:r>
            <a:br>
              <a:rPr lang="sl-SI" i="1" dirty="0" smtClean="0">
                <a:latin typeface="Century Schoolbook" pitchFamily="18" charset="0"/>
                <a:ea typeface="Times New Roman" pitchFamily="18" charset="0"/>
              </a:rPr>
            </a:br>
            <a:r>
              <a:rPr lang="sl-SI" i="1" dirty="0" smtClean="0">
                <a:latin typeface="Century Schoolbook" pitchFamily="18" charset="0"/>
                <a:ea typeface="Times New Roman" pitchFamily="18" charset="0"/>
              </a:rPr>
              <a:t>struktura osebnosti v Prešernovih pesmih</a:t>
            </a:r>
          </a:p>
          <a:p>
            <a:pPr lvl="0" eaLnBrk="0" hangingPunct="0"/>
            <a:endParaRPr lang="sl-SI" i="1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Delavnica: </a:t>
            </a:r>
            <a:r>
              <a:rPr lang="sl-SI" i="1" dirty="0" smtClean="0">
                <a:latin typeface="Century Schoolbook" pitchFamily="18" charset="0"/>
                <a:ea typeface="Times New Roman" pitchFamily="18" charset="0"/>
              </a:rPr>
              <a:t>Prešeren v nemščini</a:t>
            </a:r>
          </a:p>
          <a:p>
            <a:pPr lvl="0" eaLnBrk="0" hangingPunct="0"/>
            <a:endParaRPr lang="sl-SI" i="1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Razstava likovnih upodobitev</a:t>
            </a:r>
          </a:p>
          <a:p>
            <a:pPr lvl="0" eaLnBrk="0" hangingPunct="0"/>
            <a:endParaRPr lang="sl-SI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Razstava knjig v šolski knjižnici</a:t>
            </a:r>
          </a:p>
          <a:p>
            <a:pPr lvl="0" eaLnBrk="0" hangingPunct="0"/>
            <a:endParaRPr lang="sl-SI" dirty="0" smtClean="0">
              <a:latin typeface="Arial" pitchFamily="34" charset="0"/>
            </a:endParaRPr>
          </a:p>
          <a:p>
            <a:pPr lvl="0" eaLnBrk="0" hangingPunct="0"/>
            <a:r>
              <a:rPr lang="sl-SI" b="1" dirty="0" smtClean="0">
                <a:latin typeface="Century Schoolbook" pitchFamily="18" charset="0"/>
                <a:ea typeface="Times New Roman" pitchFamily="18" charset="0"/>
              </a:rPr>
              <a:t>Interaktivna nagradna igra</a:t>
            </a:r>
            <a:endParaRPr lang="sl-SI" dirty="0" smtClean="0">
              <a:latin typeface="Arial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KAKO SMO DELALI?</a:t>
            </a:r>
            <a:endParaRPr lang="sl-SI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4282" y="1928802"/>
            <a:ext cx="8786842" cy="3143272"/>
          </a:xfrm>
        </p:spPr>
        <p:txBody>
          <a:bodyPr/>
          <a:lstStyle/>
          <a:p>
            <a:r>
              <a:rPr lang="sl-SI" sz="2600" b="1" dirty="0" smtClean="0"/>
              <a:t>Aktivne oblike učenja in dela, ustvarjanje in poustvarjanje </a:t>
            </a:r>
            <a:r>
              <a:rPr lang="sl-SI" sz="2600" dirty="0" smtClean="0"/>
              <a:t>–</a:t>
            </a:r>
            <a:r>
              <a:rPr lang="sl-SI" sz="2600" b="1" dirty="0" smtClean="0"/>
              <a:t> </a:t>
            </a:r>
            <a:r>
              <a:rPr lang="sl-SI" sz="2600" dirty="0" smtClean="0"/>
              <a:t>pisanje besedil, slikanje, izrazni ples</a:t>
            </a:r>
          </a:p>
          <a:p>
            <a:pPr>
              <a:buNone/>
            </a:pPr>
            <a:endParaRPr lang="sl-SI" sz="1500" dirty="0" smtClean="0"/>
          </a:p>
          <a:p>
            <a:r>
              <a:rPr lang="sl-SI" sz="2600" b="1" dirty="0" smtClean="0"/>
              <a:t>Raziskovalno učenje </a:t>
            </a:r>
            <a:r>
              <a:rPr lang="sl-SI" sz="2600" dirty="0" smtClean="0"/>
              <a:t>– zbiranje in proučevanje gradiva za poustvarjanje</a:t>
            </a:r>
          </a:p>
          <a:p>
            <a:pPr>
              <a:buNone/>
            </a:pPr>
            <a:endParaRPr lang="sl-SI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sz="2600" b="1" dirty="0" smtClean="0"/>
              <a:t>Timsko in sodelovalno učenje</a:t>
            </a:r>
            <a:r>
              <a:rPr lang="sl-SI" sz="2600" dirty="0" smtClean="0"/>
              <a:t> –</a:t>
            </a:r>
            <a:r>
              <a:rPr lang="sl-SI" sz="2600" b="1" dirty="0" smtClean="0"/>
              <a:t> </a:t>
            </a:r>
            <a:r>
              <a:rPr lang="sl-SI" sz="2600" dirty="0" smtClean="0"/>
              <a:t>v fazi priprav in v delavnicah</a:t>
            </a:r>
          </a:p>
          <a:p>
            <a:pPr>
              <a:buNone/>
            </a:pPr>
            <a:endParaRPr lang="sl-SI" sz="2600" dirty="0" smtClean="0"/>
          </a:p>
          <a:p>
            <a:endParaRPr lang="sl-SI" sz="2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14282" y="100010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600" b="1" dirty="0" smtClean="0"/>
              <a:t> Timsko in sodelovalno poučevanje </a:t>
            </a:r>
            <a:r>
              <a:rPr lang="sl-SI" sz="2600" dirty="0" smtClean="0"/>
              <a:t>– v fazi priprav (slo–</a:t>
            </a:r>
            <a:r>
              <a:rPr lang="sl-SI" sz="2600" dirty="0" err="1" smtClean="0"/>
              <a:t>gla</a:t>
            </a:r>
            <a:r>
              <a:rPr lang="sl-SI" sz="2600" dirty="0" smtClean="0"/>
              <a:t>,slo–lik, slo–soc, slo–nem, slo - </a:t>
            </a:r>
            <a:r>
              <a:rPr lang="sl-SI" sz="2600" dirty="0" err="1" smtClean="0"/>
              <a:t>zgo</a:t>
            </a:r>
            <a:r>
              <a:rPr lang="sl-SI" sz="2600" dirty="0" smtClean="0"/>
              <a:t>) in v delavnicah</a:t>
            </a:r>
          </a:p>
          <a:p>
            <a:endParaRPr lang="sl-SI" sz="2000" dirty="0" smtClean="0"/>
          </a:p>
          <a:p>
            <a:pPr>
              <a:buFont typeface="Arial" pitchFamily="34" charset="0"/>
              <a:buChar char="•"/>
            </a:pPr>
            <a:r>
              <a:rPr lang="sl-SI" sz="2600" b="1" dirty="0" smtClean="0"/>
              <a:t> </a:t>
            </a:r>
            <a:r>
              <a:rPr lang="sl-SI" sz="2600" b="1" dirty="0" err="1" smtClean="0"/>
              <a:t>Medpredmetno</a:t>
            </a:r>
            <a:r>
              <a:rPr lang="sl-SI" sz="2600" b="1" dirty="0" smtClean="0"/>
              <a:t> povezovanje </a:t>
            </a:r>
            <a:r>
              <a:rPr lang="sl-SI" sz="2600" dirty="0" smtClean="0"/>
              <a:t>– 9 predmetov</a:t>
            </a:r>
          </a:p>
          <a:p>
            <a:endParaRPr lang="sl-SI" sz="2000" dirty="0" smtClean="0"/>
          </a:p>
          <a:p>
            <a:pPr>
              <a:buFont typeface="Arial" pitchFamily="34" charset="0"/>
              <a:buChar char="•"/>
            </a:pPr>
            <a:r>
              <a:rPr lang="sl-SI" sz="2600" b="1" dirty="0" smtClean="0"/>
              <a:t> Uporaba IKT tehnologije </a:t>
            </a:r>
            <a:r>
              <a:rPr lang="sl-SI" sz="2600" dirty="0" smtClean="0"/>
              <a:t>– podpora na prireditvi, montaža prispevkov, oblikovanje vabila, časopisa</a:t>
            </a:r>
          </a:p>
          <a:p>
            <a:endParaRPr lang="sl-SI" sz="2000" dirty="0" smtClean="0"/>
          </a:p>
          <a:p>
            <a:pPr>
              <a:buFont typeface="Arial" pitchFamily="34" charset="0"/>
              <a:buChar char="•"/>
            </a:pPr>
            <a:r>
              <a:rPr lang="sl-SI" sz="2600" b="1" dirty="0" smtClean="0"/>
              <a:t> Povezovanje z okoljem </a:t>
            </a:r>
            <a:r>
              <a:rPr lang="sl-SI" sz="2600" dirty="0" smtClean="0"/>
              <a:t>– snemanje prispevkov</a:t>
            </a:r>
          </a:p>
          <a:p>
            <a:endParaRPr lang="sl-SI" sz="2000" dirty="0" smtClean="0"/>
          </a:p>
          <a:p>
            <a:pPr>
              <a:buFont typeface="Arial" pitchFamily="34" charset="0"/>
              <a:buChar char="•"/>
            </a:pPr>
            <a:r>
              <a:rPr lang="sl-SI" sz="2600" b="1" dirty="0" smtClean="0"/>
              <a:t> Avtentično učenje </a:t>
            </a:r>
            <a:r>
              <a:rPr lang="sl-SI" sz="2600" dirty="0" smtClean="0"/>
              <a:t>– gostje na okrogli mizi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/>
          <a:lstStyle/>
          <a:p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Kazalniki uspešnosti</a:t>
            </a:r>
            <a:endParaRPr lang="sl-SI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133850"/>
          </a:xfrm>
        </p:spPr>
        <p:txBody>
          <a:bodyPr/>
          <a:lstStyle/>
          <a:p>
            <a:r>
              <a:rPr lang="sl-SI" sz="2800" dirty="0" smtClean="0"/>
              <a:t>Vprašalniki za dijake in učitelje</a:t>
            </a:r>
          </a:p>
          <a:p>
            <a:r>
              <a:rPr lang="sl-SI" sz="2800" dirty="0" smtClean="0"/>
              <a:t>Refleksija projektnega tima</a:t>
            </a:r>
          </a:p>
          <a:p>
            <a:r>
              <a:rPr lang="sl-SI" sz="2800" dirty="0" smtClean="0"/>
              <a:t>Pogovor z obiskovalci in gosti </a:t>
            </a:r>
          </a:p>
          <a:p>
            <a:r>
              <a:rPr lang="sl-SI" sz="2800" dirty="0" smtClean="0"/>
              <a:t>Slikovno gradivo</a:t>
            </a:r>
            <a:endParaRPr lang="sl-SI" sz="28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Slika 4" descr="DSC_0364.JPG"/>
          <p:cNvPicPr>
            <a:picLocks noChangeAspect="1"/>
          </p:cNvPicPr>
          <p:nvPr/>
        </p:nvPicPr>
        <p:blipFill>
          <a:blip r:embed="rId2" cstate="print"/>
          <a:srcRect l="21353" t="9113" r="21353"/>
          <a:stretch>
            <a:fillRect/>
          </a:stretch>
        </p:blipFill>
        <p:spPr>
          <a:xfrm>
            <a:off x="3584361" y="3571876"/>
            <a:ext cx="1994892" cy="2118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lika 5" descr="DSC_0297.JPG"/>
          <p:cNvPicPr>
            <a:picLocks noChangeAspect="1"/>
          </p:cNvPicPr>
          <p:nvPr/>
        </p:nvPicPr>
        <p:blipFill>
          <a:blip r:embed="rId3" cstate="print"/>
          <a:srcRect l="24708" t="12759" r="30504" b="10025"/>
          <a:stretch>
            <a:fillRect/>
          </a:stretch>
        </p:blipFill>
        <p:spPr>
          <a:xfrm>
            <a:off x="5894840" y="1357298"/>
            <a:ext cx="3034878" cy="350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Ugotovitve in nova spoznanja</a:t>
            </a:r>
            <a:endParaRPr lang="sl-SI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28596" y="1643050"/>
            <a:ext cx="8186766" cy="3929090"/>
          </a:xfrm>
        </p:spPr>
        <p:txBody>
          <a:bodyPr/>
          <a:lstStyle/>
          <a:p>
            <a:pPr>
              <a:buNone/>
            </a:pPr>
            <a:r>
              <a:rPr lang="sl-SI" sz="2800" b="1" dirty="0" smtClean="0"/>
              <a:t>Dijaki</a:t>
            </a:r>
          </a:p>
          <a:p>
            <a:pPr>
              <a:buNone/>
            </a:pPr>
            <a:endParaRPr lang="sl-SI" sz="1400" b="1" dirty="0" smtClean="0"/>
          </a:p>
          <a:p>
            <a:r>
              <a:rPr lang="sl-SI" sz="2600" dirty="0" smtClean="0"/>
              <a:t>zaznali svojo aktivno vlogo v nastajanju  in izvedbi projekta, sodelovalno učenje in </a:t>
            </a:r>
            <a:r>
              <a:rPr lang="sl-SI" sz="2600" dirty="0" err="1" smtClean="0"/>
              <a:t>medpredmetno</a:t>
            </a:r>
            <a:r>
              <a:rPr lang="sl-SI" sz="2600" dirty="0" smtClean="0"/>
              <a:t> povezovanje in se do teh oblik opredelili pozitivno</a:t>
            </a:r>
          </a:p>
          <a:p>
            <a:r>
              <a:rPr lang="sl-SI" sz="2600" dirty="0" smtClean="0"/>
              <a:t>projektno delo ocenili kot koristno, zanimivo in zabavno</a:t>
            </a:r>
          </a:p>
          <a:p>
            <a:r>
              <a:rPr lang="sl-SI" sz="2600" dirty="0" smtClean="0"/>
              <a:t>pozitivno ocenili vsebino, vzdušje in organizacijo, si še želijo podobnih dejavnosti</a:t>
            </a:r>
          </a:p>
          <a:p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Ograda vsebine 4"/>
          <p:cNvSpPr txBox="1">
            <a:spLocks/>
          </p:cNvSpPr>
          <p:nvPr/>
        </p:nvSpPr>
        <p:spPr>
          <a:xfrm>
            <a:off x="528638" y="1000108"/>
            <a:ext cx="8186766" cy="39290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Učitelji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2400" dirty="0" smtClean="0"/>
              <a:t>pozitiven odnos učiteljev izvajalcev in opazovalcev do celotnega projekta</a:t>
            </a:r>
          </a:p>
          <a:p>
            <a:pPr marL="342900" indent="-342900">
              <a:spcBef>
                <a:spcPct val="20000"/>
              </a:spcBef>
            </a:pPr>
            <a:endParaRPr lang="sl-SI" sz="10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2400" dirty="0" smtClean="0"/>
              <a:t>večina si še želi sodelovanja tudi v bodoče</a:t>
            </a:r>
          </a:p>
          <a:p>
            <a:pPr marL="342900" indent="-342900">
              <a:spcBef>
                <a:spcPct val="20000"/>
              </a:spcBef>
            </a:pPr>
            <a:endParaRPr lang="sl-SI" sz="1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2400" dirty="0" smtClean="0"/>
              <a:t>premalo informiranja v fazi nastajanja</a:t>
            </a:r>
          </a:p>
          <a:p>
            <a:pPr marL="342900" indent="-342900">
              <a:spcBef>
                <a:spcPct val="20000"/>
              </a:spcBef>
            </a:pPr>
            <a:endParaRPr lang="sl-SI" sz="1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l-SI" sz="2400" dirty="0" smtClean="0"/>
              <a:t>utrip projektnega dne mora čutiti cela šola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Hvala!</a:t>
            </a:r>
            <a:endParaRPr lang="sl-SI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Slika 2" descr="DSC_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35252"/>
            <a:ext cx="6286512" cy="4208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368412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sl-SI" sz="3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KAKO OBELEŽITI KULTURNI PRAZNIK?</a:t>
            </a:r>
            <a:endParaRPr lang="sl-SI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71678"/>
            <a:ext cx="2490793" cy="3612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oljeZBesedilom 6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l-SI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Preverjanje pogojev</a:t>
            </a:r>
            <a:endParaRPr lang="sl-SI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 smtClean="0"/>
              <a:t>Kje smo že uspešni?</a:t>
            </a:r>
          </a:p>
          <a:p>
            <a:endParaRPr lang="sl-SI" b="1" dirty="0" smtClean="0"/>
          </a:p>
          <a:p>
            <a:r>
              <a:rPr lang="sl-SI" sz="2400" dirty="0" smtClean="0"/>
              <a:t>imamo dobre izkušnje s projektnim delom</a:t>
            </a:r>
          </a:p>
          <a:p>
            <a:r>
              <a:rPr lang="sl-SI" sz="2400" dirty="0" smtClean="0"/>
              <a:t>imamo dijake, ki obvladajo različne veščine</a:t>
            </a:r>
          </a:p>
          <a:p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l-SI" b="1" dirty="0" smtClean="0"/>
              <a:t>Kje smo šibki ?</a:t>
            </a:r>
          </a:p>
          <a:p>
            <a:pPr>
              <a:buNone/>
            </a:pPr>
            <a:endParaRPr lang="sl-SI" b="1" dirty="0" smtClean="0"/>
          </a:p>
          <a:p>
            <a:r>
              <a:rPr lang="sl-SI" sz="2400" dirty="0" smtClean="0"/>
              <a:t>dijaki še vedno nimajo dovolj aktivne vloge v procesu učenja</a:t>
            </a:r>
          </a:p>
          <a:p>
            <a:r>
              <a:rPr lang="sl-SI" sz="2400" dirty="0" smtClean="0"/>
              <a:t>ne dosegamo trajnega znanja</a:t>
            </a:r>
          </a:p>
          <a:p>
            <a:r>
              <a:rPr lang="sl-SI" sz="2400" dirty="0" smtClean="0"/>
              <a:t>pri delu uporabljamo le preizkušene didaktične metode</a:t>
            </a:r>
          </a:p>
          <a:p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sl-SI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Namen</a:t>
            </a:r>
            <a:endParaRPr lang="sl-SI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sz="2800" dirty="0" smtClean="0"/>
              <a:t>ustvariti celoto v kombinaciji novih in starih didaktičnih elementov 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v praksi preizkušati nove metode dela in izboljšati pedagoško prakso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pri doseganju ciljev razvijati ključne kompetence (sporazumevanje v maternem in tujem jeziku, kulturna zavest in izražanje, medijska pismenost, socialne zmožnosti)</a:t>
            </a:r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obeležiti kulturni praznik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43087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Splošni  CILJI projekta: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ravni vsebine: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l-SI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l-SI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ustvariti </a:t>
            </a:r>
            <a:r>
              <a:rPr kumimoji="0" lang="sl-SI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celostno podobo o Prešernu in njegovih delih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ravni procesnih znanj: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l-SI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l-SI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vzgojiti</a:t>
            </a:r>
            <a:r>
              <a:rPr kumimoji="0" lang="sl-SI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narodno ozaveščenega in samozavestnega dijaka</a:t>
            </a:r>
            <a:endParaRPr kumimoji="0" lang="sl-SI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l-SI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kulturnega in suverenega govorca, pisca in kritičnega gledalca</a:t>
            </a:r>
            <a:endParaRPr kumimoji="0" lang="sl-SI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l-SI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l-SI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razvijati</a:t>
            </a:r>
            <a:r>
              <a:rPr kumimoji="0" lang="sl-SI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temeljne zmožnosti </a:t>
            </a:r>
            <a:r>
              <a:rPr lang="sl-SI" sz="2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sl-SI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pogovarjanja, tvorjenja besedil, interpretiranja, poustvarjanja književnih in publicističnih besedil ter kritičnega aktualiziranja)</a:t>
            </a:r>
            <a:endParaRPr kumimoji="0" lang="sl-SI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PROCES PRIPRAV</a:t>
            </a:r>
            <a:endParaRPr lang="sl-SI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00594"/>
          </a:xfrm>
        </p:spPr>
        <p:txBody>
          <a:bodyPr/>
          <a:lstStyle/>
          <a:p>
            <a:r>
              <a:rPr lang="sl-SI" sz="2100" dirty="0" smtClean="0"/>
              <a:t>Idejo in osnutek smo predstavili kolegom  in jih povabili k sodelovanju.</a:t>
            </a:r>
          </a:p>
          <a:p>
            <a:pPr>
              <a:buNone/>
            </a:pPr>
            <a:endParaRPr lang="sl-SI" sz="1500" dirty="0" smtClean="0"/>
          </a:p>
          <a:p>
            <a:r>
              <a:rPr lang="sl-SI" sz="2100" dirty="0" smtClean="0"/>
              <a:t>Projekt je nastajal od spodaj navzgor – osnutek smo spreminjali in dograjevali z novimi idejami.</a:t>
            </a:r>
          </a:p>
          <a:p>
            <a:pPr>
              <a:buNone/>
            </a:pPr>
            <a:endParaRPr lang="sl-SI" sz="1500" dirty="0" smtClean="0"/>
          </a:p>
          <a:p>
            <a:r>
              <a:rPr lang="sl-SI" sz="2100" dirty="0" smtClean="0"/>
              <a:t>Učitelji smo ostajali usmerjevalci in opazovalci, delo smo prepuščali dijakom.</a:t>
            </a:r>
          </a:p>
          <a:p>
            <a:pPr>
              <a:buNone/>
            </a:pPr>
            <a:endParaRPr lang="sl-SI" sz="1500" dirty="0" smtClean="0"/>
          </a:p>
          <a:p>
            <a:r>
              <a:rPr lang="sl-SI" sz="2100" dirty="0" smtClean="0"/>
              <a:t>Povezovali smo se z okoljem</a:t>
            </a:r>
          </a:p>
          <a:p>
            <a:pPr>
              <a:buNone/>
            </a:pPr>
            <a:endParaRPr lang="sl-SI" sz="1500" dirty="0" smtClean="0"/>
          </a:p>
          <a:p>
            <a:r>
              <a:rPr lang="sl-SI" sz="2100" dirty="0" smtClean="0"/>
              <a:t>Organizacijske in prostorske težave smo reševali sproti.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57158" y="40915"/>
            <a:ext cx="72866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AKCIJSKI NAČRT</a:t>
            </a:r>
            <a:r>
              <a:rPr lang="sl-SI" sz="2400" b="1" dirty="0" smtClean="0"/>
              <a:t/>
            </a:r>
            <a:br>
              <a:rPr lang="sl-SI" sz="2400" b="1" dirty="0" smtClean="0"/>
            </a:br>
            <a:r>
              <a:rPr lang="sl-SI" sz="2100" dirty="0" smtClean="0"/>
              <a:t/>
            </a:r>
            <a:br>
              <a:rPr lang="sl-SI" sz="2100" dirty="0" smtClean="0"/>
            </a:br>
            <a:r>
              <a:rPr lang="sl-SI" sz="2100" b="1" dirty="0" smtClean="0"/>
              <a:t>Kdaj: </a:t>
            </a:r>
            <a:r>
              <a:rPr lang="sl-SI" sz="2100" dirty="0" smtClean="0"/>
              <a:t>  </a:t>
            </a: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februar 2009</a:t>
            </a:r>
            <a:r>
              <a:rPr lang="sl-SI" sz="2100" dirty="0" smtClean="0"/>
              <a:t/>
            </a:r>
            <a:br>
              <a:rPr lang="sl-SI" sz="2100" dirty="0" smtClean="0"/>
            </a:br>
            <a:r>
              <a:rPr lang="sl-SI" sz="2100" b="1" dirty="0" smtClean="0"/>
              <a:t>Kje</a:t>
            </a:r>
            <a:r>
              <a:rPr lang="sl-SI" sz="2100" dirty="0" smtClean="0"/>
              <a:t>:     </a:t>
            </a: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šola</a:t>
            </a:r>
            <a:r>
              <a:rPr lang="sl-SI" sz="2100" dirty="0" smtClean="0"/>
              <a:t/>
            </a:r>
            <a:br>
              <a:rPr lang="sl-SI" sz="2100" dirty="0" smtClean="0"/>
            </a:br>
            <a:r>
              <a:rPr lang="sl-SI" sz="2100" b="1" dirty="0" smtClean="0"/>
              <a:t>Kdo</a:t>
            </a:r>
            <a:r>
              <a:rPr lang="sl-SI" sz="2100" dirty="0" smtClean="0"/>
              <a:t>:    </a:t>
            </a: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vsi dijaki in učitelji  </a:t>
            </a:r>
            <a:r>
              <a:rPr lang="sl-SI" sz="2100" dirty="0" smtClean="0"/>
              <a:t/>
            </a:r>
            <a:br>
              <a:rPr lang="sl-SI" sz="2100" dirty="0" smtClean="0"/>
            </a:br>
            <a:r>
              <a:rPr lang="sl-SI" sz="2100" b="1" dirty="0" smtClean="0"/>
              <a:t>Kako</a:t>
            </a:r>
            <a:r>
              <a:rPr lang="sl-SI" sz="2100" dirty="0" smtClean="0"/>
              <a:t>:  </a:t>
            </a: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 raziskovanjem in</a:t>
            </a:r>
          </a:p>
          <a:p>
            <a:pPr lvl="3"/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poustvarjanjem, interpretiranjem,</a:t>
            </a:r>
            <a:b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ustvarjalnim pisanjem</a:t>
            </a:r>
            <a:endParaRPr lang="sl-SI" sz="2100" dirty="0" smtClean="0"/>
          </a:p>
          <a:p>
            <a:pPr lvl="1"/>
            <a:r>
              <a:rPr lang="sl-SI" sz="2100" b="1" dirty="0" smtClean="0"/>
              <a:t>Kaj:</a:t>
            </a:r>
            <a:r>
              <a:rPr lang="sl-SI" sz="2100" dirty="0" smtClean="0"/>
              <a:t>      </a:t>
            </a:r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glasbena prireditev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izrazni ples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TV-oddaja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skeč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delavnice   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razstava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zgodovinski časopis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debata</a:t>
            </a:r>
          </a:p>
          <a:p>
            <a:r>
              <a:rPr lang="sl-SI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okrogla miza</a:t>
            </a:r>
            <a:endParaRPr lang="sl-SI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643306" cy="2732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jeZBesedilom 3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71636"/>
          </a:xfrm>
        </p:spPr>
        <p:txBody>
          <a:bodyPr/>
          <a:lstStyle/>
          <a:p>
            <a:pPr algn="ctr"/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KAJ JE NASTALO?</a:t>
            </a:r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l-SI" sz="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sl-SI" sz="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l-SI" sz="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sl-SI" sz="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l-SI" sz="28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PROJEKT MULTIDISCIPLINARNE KROSKURIKULARNE POVEZAVE</a:t>
            </a:r>
            <a:endParaRPr lang="sl-SI" sz="28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1"/>
          </p:nvPr>
        </p:nvSpPr>
        <p:spPr>
          <a:xfrm>
            <a:off x="571472" y="1928802"/>
            <a:ext cx="4000528" cy="3876686"/>
          </a:xfrm>
        </p:spPr>
        <p:txBody>
          <a:bodyPr/>
          <a:lstStyle/>
          <a:p>
            <a:pPr>
              <a:buNone/>
            </a:pPr>
            <a:r>
              <a:rPr lang="sl-SI" sz="2400" i="1" dirty="0" smtClean="0"/>
              <a:t>Vertikalna povezava</a:t>
            </a:r>
          </a:p>
          <a:p>
            <a:r>
              <a:rPr lang="sl-SI" sz="2000" dirty="0" smtClean="0"/>
              <a:t>od 1. do 4. letnika  programa splošne gimnazije</a:t>
            </a:r>
          </a:p>
          <a:p>
            <a:endParaRPr lang="sl-SI" sz="20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3786214"/>
          </a:xfrm>
        </p:spPr>
        <p:txBody>
          <a:bodyPr/>
          <a:lstStyle/>
          <a:p>
            <a:pPr>
              <a:buNone/>
            </a:pPr>
            <a:r>
              <a:rPr lang="sl-SI" sz="2400" i="1" dirty="0" smtClean="0"/>
              <a:t>Horizontalna povezava</a:t>
            </a:r>
          </a:p>
          <a:p>
            <a:pPr>
              <a:buNone/>
            </a:pPr>
            <a:r>
              <a:rPr lang="sl-SI" sz="2000" dirty="0" smtClean="0"/>
              <a:t>9 predmetnih področij:</a:t>
            </a:r>
          </a:p>
          <a:p>
            <a:r>
              <a:rPr lang="sl-SI" sz="1800" dirty="0" smtClean="0"/>
              <a:t>slovenščina</a:t>
            </a:r>
          </a:p>
          <a:p>
            <a:r>
              <a:rPr lang="sl-SI" sz="1800" dirty="0" smtClean="0"/>
              <a:t>zgodovina</a:t>
            </a:r>
          </a:p>
          <a:p>
            <a:r>
              <a:rPr lang="sl-SI" sz="1800" dirty="0" smtClean="0"/>
              <a:t>nemščina</a:t>
            </a:r>
          </a:p>
          <a:p>
            <a:r>
              <a:rPr lang="sl-SI" sz="1800" dirty="0" smtClean="0"/>
              <a:t>likovna umetnost</a:t>
            </a:r>
          </a:p>
          <a:p>
            <a:r>
              <a:rPr lang="sl-SI" sz="1800" dirty="0" smtClean="0"/>
              <a:t>glasba</a:t>
            </a:r>
          </a:p>
          <a:p>
            <a:r>
              <a:rPr lang="sl-SI" sz="1800" dirty="0" smtClean="0"/>
              <a:t>psihologija</a:t>
            </a:r>
          </a:p>
          <a:p>
            <a:r>
              <a:rPr lang="sl-SI" sz="1800" dirty="0" smtClean="0"/>
              <a:t>informatika</a:t>
            </a:r>
          </a:p>
          <a:p>
            <a:r>
              <a:rPr lang="sl-SI" sz="1800" dirty="0" smtClean="0"/>
              <a:t>sociologija</a:t>
            </a:r>
          </a:p>
          <a:p>
            <a:r>
              <a:rPr lang="sl-SI" sz="1800" dirty="0" smtClean="0"/>
              <a:t>podjetništvo</a:t>
            </a:r>
          </a:p>
          <a:p>
            <a:endParaRPr lang="sl-SI" dirty="0"/>
          </a:p>
        </p:txBody>
      </p:sp>
      <p:pic>
        <p:nvPicPr>
          <p:cNvPr id="5" name="Slika 4" descr="DSC_0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372324"/>
            <a:ext cx="3286148" cy="219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PoljeZBesedilom 7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714348" y="214290"/>
            <a:ext cx="2286016" cy="1143008"/>
          </a:xfrm>
        </p:spPr>
        <p:txBody>
          <a:bodyPr/>
          <a:lstStyle/>
          <a:p>
            <a:r>
              <a:rPr lang="sl-SI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Program:       </a:t>
            </a:r>
            <a:endParaRPr lang="sl-SI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0" y="6172162"/>
            <a:ext cx="91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Gimnazija in ekonomska srednja šola Trbovlje | Prešerno do Prešerna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00298" y="1229376"/>
          <a:ext cx="6429388" cy="448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818"/>
                <a:gridCol w="419701"/>
                <a:gridCol w="5223869"/>
              </a:tblGrid>
              <a:tr h="156526">
                <a:tc>
                  <a:txBody>
                    <a:bodyPr/>
                    <a:lstStyle/>
                    <a:p>
                      <a:r>
                        <a:rPr lang="sl-SI" b="1" dirty="0" smtClean="0"/>
                        <a:t>9.10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baseline="0" dirty="0" smtClean="0"/>
                        <a:t>–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Nagovor ravnateljice</a:t>
                      </a:r>
                      <a:endParaRPr lang="sl-SI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9.15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Pusti peti </a:t>
                      </a:r>
                      <a:r>
                        <a:rPr lang="sl-SI" b="1" dirty="0" err="1" smtClean="0"/>
                        <a:t>mojga</a:t>
                      </a:r>
                      <a:r>
                        <a:rPr lang="sl-SI" b="1" baseline="0" dirty="0" smtClean="0"/>
                        <a:t> slavca </a:t>
                      </a:r>
                    </a:p>
                    <a:p>
                      <a:r>
                        <a:rPr lang="sl-SI" baseline="0" dirty="0" smtClean="0"/>
                        <a:t>(Prešeren v glasbi in likovni umetnosti)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10.20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Apel podobo</a:t>
                      </a:r>
                      <a:r>
                        <a:rPr lang="sl-SI" b="1" baseline="0" dirty="0" smtClean="0"/>
                        <a:t> na ogled postavi</a:t>
                      </a:r>
                    </a:p>
                    <a:p>
                      <a:r>
                        <a:rPr lang="sl-SI" baseline="0" dirty="0" smtClean="0"/>
                        <a:t>(Prešeren malo drugače)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12.00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Al prav se piše</a:t>
                      </a:r>
                      <a:r>
                        <a:rPr lang="sl-SI" b="1" baseline="0" dirty="0" smtClean="0"/>
                        <a:t> </a:t>
                      </a:r>
                      <a:r>
                        <a:rPr lang="sl-SI" b="1" baseline="0" dirty="0" err="1" smtClean="0"/>
                        <a:t>kasha</a:t>
                      </a:r>
                      <a:r>
                        <a:rPr lang="sl-SI" b="1" baseline="0" dirty="0" smtClean="0"/>
                        <a:t> ali </a:t>
                      </a:r>
                      <a:r>
                        <a:rPr lang="sl-SI" b="1" dirty="0" err="1" smtClean="0"/>
                        <a:t>kaψa</a:t>
                      </a:r>
                      <a:endParaRPr lang="sl-SI" b="1" dirty="0" smtClean="0"/>
                    </a:p>
                    <a:p>
                      <a:r>
                        <a:rPr lang="sl-SI" dirty="0" smtClean="0"/>
                        <a:t>(Kmetijske in rokodelske novice v cenzuri dijakov – skeč)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12.30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err="1" smtClean="0"/>
                        <a:t>Grabte</a:t>
                      </a:r>
                      <a:r>
                        <a:rPr lang="sl-SI" b="1" dirty="0" smtClean="0"/>
                        <a:t> </a:t>
                      </a:r>
                      <a:r>
                        <a:rPr lang="sl-SI" b="1" dirty="0" err="1" smtClean="0"/>
                        <a:t>dnarje</a:t>
                      </a:r>
                      <a:r>
                        <a:rPr lang="sl-SI" b="1" dirty="0" smtClean="0"/>
                        <a:t> vkup gotove </a:t>
                      </a:r>
                    </a:p>
                    <a:p>
                      <a:r>
                        <a:rPr lang="sl-SI" dirty="0" smtClean="0"/>
                        <a:t>(Komercializacija Prešerna je obžalovanja vredna – debata)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13.00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Vremena bodo Kranjcem se zjasnila</a:t>
                      </a:r>
                    </a:p>
                    <a:p>
                      <a:r>
                        <a:rPr lang="sl-SI" dirty="0" smtClean="0"/>
                        <a:t>(Prešeren pri pouku za vse čase – okrogla miza)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/>
                        <a:t>14.00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baseline="0" dirty="0" smtClean="0"/>
                        <a:t>–</a:t>
                      </a:r>
                      <a:endParaRPr lang="sl-SI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 smtClean="0"/>
                        <a:t>Sklepne misli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787</Words>
  <Application>Microsoft Office PowerPoint</Application>
  <PresentationFormat>Diaprojekcija na zaslonu (4:3)</PresentationFormat>
  <Paragraphs>161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predloga_prosojnice_v15</vt:lpstr>
      <vt:lpstr>             PREŠERNO DO PREŠERNA</vt:lpstr>
      <vt:lpstr>KAKO OBELEŽITI KULTURNI PRAZNIK?</vt:lpstr>
      <vt:lpstr>Preverjanje pogojev</vt:lpstr>
      <vt:lpstr>Namen</vt:lpstr>
      <vt:lpstr>Diapozitiv 5</vt:lpstr>
      <vt:lpstr>PROCES PRIPRAV</vt:lpstr>
      <vt:lpstr>Diapozitiv 7</vt:lpstr>
      <vt:lpstr>KAJ JE NASTALO?   PROJEKT MULTIDISCIPLINARNE KROSKURIKULARNE POVEZAVE</vt:lpstr>
      <vt:lpstr>Program:       </vt:lpstr>
      <vt:lpstr>Diapozitiv 10</vt:lpstr>
      <vt:lpstr>KAKO SMO DELALI?</vt:lpstr>
      <vt:lpstr>Diapozitiv 12</vt:lpstr>
      <vt:lpstr>Kazalniki uspešnosti</vt:lpstr>
      <vt:lpstr>Ugotovitve in nova spoznanja</vt:lpstr>
      <vt:lpstr>Diapozitiv 15</vt:lpstr>
      <vt:lpstr>Diapozitiv 16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GESŠ</cp:lastModifiedBy>
  <cp:revision>68</cp:revision>
  <dcterms:created xsi:type="dcterms:W3CDTF">2004-04-23T10:18:28Z</dcterms:created>
  <dcterms:modified xsi:type="dcterms:W3CDTF">2009-06-29T11:19:51Z</dcterms:modified>
</cp:coreProperties>
</file>