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77" r:id="rId4"/>
    <p:sldId id="258" r:id="rId5"/>
    <p:sldId id="271" r:id="rId6"/>
    <p:sldId id="276" r:id="rId7"/>
    <p:sldId id="259" r:id="rId8"/>
    <p:sldId id="273" r:id="rId9"/>
    <p:sldId id="274" r:id="rId10"/>
    <p:sldId id="282" r:id="rId11"/>
    <p:sldId id="281" r:id="rId12"/>
    <p:sldId id="267" r:id="rId13"/>
    <p:sldId id="264" r:id="rId14"/>
    <p:sldId id="280" r:id="rId15"/>
    <p:sldId id="262" r:id="rId16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Temen slo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emni slog 1 – poudarek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tski slog 2 – poudarek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tski slog 2 – poudarek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mnazijaNG_logo_osnovniB_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2883408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2" y="228600"/>
            <a:ext cx="8211318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33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482" y="1143000"/>
            <a:ext cx="8211318" cy="4541044"/>
          </a:xfrm>
          <a:ln w="76200">
            <a:noFill/>
          </a:ln>
          <a:effectLst>
            <a:outerShdw blurRad="88900" dist="50800" dir="5400000" sx="104000" sy="104000" algn="ctr" rotWithShape="0">
              <a:srgbClr val="000000">
                <a:alpha val="37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82" y="5810250"/>
            <a:ext cx="8211318" cy="44960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EB6C-ACC9-4662-B5B9-457B2DD991A1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8" name="Picture 7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5482" y="228600"/>
            <a:ext cx="8211318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33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75482" y="1143000"/>
            <a:ext cx="8211318" cy="4541044"/>
          </a:xfrm>
          <a:ln w="76200">
            <a:noFill/>
          </a:ln>
          <a:effectLst>
            <a:outerShdw blurRad="88900" dist="50800" dir="5400000" sx="104000" sy="104000" algn="ctr" rotWithShape="0">
              <a:srgbClr val="000000">
                <a:alpha val="37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82" y="5810250"/>
            <a:ext cx="8211318" cy="44960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9291"/>
            <a:ext cx="7772400" cy="242751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772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96225" y="6356350"/>
            <a:ext cx="561975" cy="365125"/>
          </a:xfrm>
        </p:spPr>
        <p:txBody>
          <a:bodyPr/>
          <a:lstStyle/>
          <a:p>
            <a:fld id="{7994CE8D-71AC-4377-A92C-20BBCB7DE0DF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0" name="Picture 9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51953"/>
            <a:ext cx="2498012" cy="223307"/>
          </a:xfrm>
          <a:prstGeom prst="rect">
            <a:avLst/>
          </a:prstGeom>
        </p:spPr>
      </p:pic>
      <p:pic>
        <p:nvPicPr>
          <p:cNvPr id="5" name="Picture 4" descr="GimnazijaNG_logo_lezeci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56" y="544575"/>
            <a:ext cx="3643048" cy="15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6824-2F9C-4B7C-9AD5-1621C52A4A8D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Picture 6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18" y="1371600"/>
            <a:ext cx="8199281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Source Serif Pro Semibold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18" y="4068763"/>
            <a:ext cx="8199281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6DD4-C3B0-44C2-8066-B7EAF388AF2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7B20-DA80-4A38-9EDB-0089EF46753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95020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pic>
        <p:nvPicPr>
          <p:cNvPr id="8" name="Picture 7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8"/>
            <a:ext cx="8229600" cy="14617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B06-07BA-4642-BB23-C49B5F550206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6" name="Picture 5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82E6-EC6B-4CBE-A92D-66EB13353163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5" name="Picture 4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D8EF-8AAC-417C-91F0-B56099E53B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212848"/>
            <a:ext cx="4066032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9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27797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3" y="273050"/>
            <a:ext cx="523951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27797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31ED-3352-488D-AC9A-18CBBA3FCDF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8" name="Picture 7" descr="GimnazijaNG_logo_napisB_30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" y="6451953"/>
            <a:ext cx="2498012" cy="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4825" y="6405738"/>
            <a:ext cx="561975" cy="269522"/>
          </a:xfrm>
          <a:prstGeom prst="rect">
            <a:avLst/>
          </a:prstGeom>
        </p:spPr>
        <p:txBody>
          <a:bodyPr vert="horz" lIns="0" tIns="45720" rIns="45720" bIns="45720" rtlCol="0" anchor="b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</a:defRPr>
            </a:lvl1pPr>
          </a:lstStyle>
          <a:p>
            <a:fld id="{C57AADE4-67A0-4CFE-BD3E-1626319E74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287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Source Serif Pro Semi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2600" kern="1200" baseline="0">
          <a:solidFill>
            <a:schemeClr val="tx1">
              <a:lumMod val="65000"/>
              <a:lumOff val="35000"/>
            </a:schemeClr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200" kern="1200" baseline="0">
          <a:solidFill>
            <a:schemeClr val="tx1">
              <a:lumMod val="65000"/>
              <a:lumOff val="35000"/>
            </a:schemeClr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90000"/>
        <a:buFont typeface="Arial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90000"/>
        <a:buFont typeface="Arial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8229600" cy="44434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5650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83863"/>
              </p:ext>
            </p:extLst>
          </p:nvPr>
        </p:nvGraphicFramePr>
        <p:xfrm>
          <a:off x="142875" y="857250"/>
          <a:ext cx="8543925" cy="4784751"/>
        </p:xfrm>
        <a:graphic>
          <a:graphicData uri="http://schemas.openxmlformats.org/drawingml/2006/table">
            <a:tbl>
              <a:tblPr/>
              <a:tblGrid>
                <a:gridCol w="2050340"/>
                <a:gridCol w="6493585"/>
              </a:tblGrid>
              <a:tr h="731489">
                <a:tc gridSpan="2"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KOLABORATIVNO TIMSKO POUČEVANJE</a:t>
                      </a:r>
                      <a:r>
                        <a:rPr kumimoji="0" lang="sl-SI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GEOGRAFIJA SEVERNE AMERIKE: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8A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cs typeface="Arial" pitchFamily="34" charset="0"/>
                        </a:rPr>
                        <a:t>Urbanizacija ZDA / Primerjava evropskih in ameriških mest</a:t>
                      </a: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232206"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Učni cilj-i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Dijaki ponovijo razloge za spreminjanje pomena posameznih dejavnikov, ki so vplivali na urbanizacijo in </a:t>
                      </a:r>
                      <a:r>
                        <a:rPr kumimoji="0" lang="sl-SI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suburbanizacijo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Usvojijo vzroke za spremembo morfologije mesta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Primerjajo urbanizacijo in </a:t>
                      </a:r>
                      <a:r>
                        <a:rPr kumimoji="0" lang="sl-SI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suburbanizacijo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med ameriškimi in evropskimi mesti</a:t>
                      </a: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14440"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Pričakovani rezultat-i 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Dijaki analizirajo spreminjanje morfologije mest.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Usvojijo nastanek getov in </a:t>
                      </a:r>
                      <a:r>
                        <a:rPr kumimoji="0" lang="sl-SI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slumov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Vrednotijo reševanje mestnih problemov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Razumejo podobnosti in razlike v urbanizaciji in </a:t>
                      </a:r>
                      <a:r>
                        <a:rPr kumimoji="0" lang="sl-SI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suburbanizaciji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med ameriškimi in evropskimi mesti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Pri iskanju odgovorov na zastavljena vprašanja (v slovenščini in angleščini) uporabijo dijaki že usvojeno znanje iz prvega letnika. </a:t>
                      </a: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06589"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Utemeljitev izbora oblik-e 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(prednosti – dodana vrednost)</a:t>
                      </a: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400" dirty="0" smtClean="0">
                          <a:latin typeface="Bookman Old Style" pitchFamily="18" charset="0"/>
                        </a:rPr>
                        <a:t> Razvijanje strokovne (geografske) pismenosti z jezikovno ozaveščenim učenjem vsebin.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400" dirty="0" smtClean="0">
                          <a:latin typeface="Bookman Old Style" pitchFamily="18" charset="0"/>
                        </a:rPr>
                        <a:t> Razvijanje medkulturne zmožnosti.</a:t>
                      </a:r>
                    </a:p>
                  </a:txBody>
                  <a:tcPr marL="91442" marR="91442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0258" name="Pravokotnik 2"/>
          <p:cNvSpPr>
            <a:spLocks noChangeArrowheads="1"/>
          </p:cNvSpPr>
          <p:nvPr/>
        </p:nvSpPr>
        <p:spPr bwMode="auto">
          <a:xfrm>
            <a:off x="3357563" y="214313"/>
            <a:ext cx="189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b="1">
                <a:latin typeface="Arial" panose="020B0604020202020204" pitchFamily="34" charset="0"/>
                <a:cs typeface="Arial" panose="020B0604020202020204" pitchFamily="34" charset="0"/>
              </a:rPr>
              <a:t>Cilji 2. učne ure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52602"/>
              </p:ext>
            </p:extLst>
          </p:nvPr>
        </p:nvGraphicFramePr>
        <p:xfrm>
          <a:off x="500063" y="428625"/>
          <a:ext cx="8135936" cy="5613400"/>
        </p:xfrm>
        <a:graphic>
          <a:graphicData uri="http://schemas.openxmlformats.org/drawingml/2006/table">
            <a:tbl>
              <a:tblPr/>
              <a:tblGrid>
                <a:gridCol w="1214379"/>
                <a:gridCol w="3249871"/>
                <a:gridCol w="3671686"/>
              </a:tblGrid>
              <a:tr h="4436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Izvedba – Potek učne ure 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834758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Prvi učitelj: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Učitelj geografije ponovi zgradbo ameriških mest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Ovrednoti pojav geta in </a:t>
                      </a:r>
                      <a:r>
                        <a:rPr kumimoji="0" lang="sl-S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sluma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, reševanje problemov socialne razslojevanja mestnega prebivalstva in išče vzporednice v Evropi in Slovenji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Drugi učitelj: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TU razloži besedišče na temo urbanizacije v angleščini.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Na izbranem primeru ameriškega mesta ponovi njegove značilnosti in jih primerja z evropskimi mesti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5289"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Primerja zgradbo ameriškega mesta z evropskimi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Analizira probleme posameznih delov mest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Ovrednoti socialno razslojevanje mestnega prebivalstva 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676"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Dijaki odgovarjajo na zastavljena vprašanja v obeh jezikih in uporabijo že usvojeno znanje iz prvega letnika. V pomoč so jim elektronske prosojnice z zemljevidi in fotografijami.</a:t>
                      </a:r>
                    </a:p>
                  </a:txBody>
                  <a:tcPr marL="91435" marR="91435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smtClean="0">
                <a:latin typeface="Arial" panose="020B0604020202020204" pitchFamily="34" charset="0"/>
                <a:cs typeface="Arial" panose="020B0604020202020204" pitchFamily="34" charset="0"/>
              </a:rPr>
              <a:t>Odzivi dijakov</a:t>
            </a:r>
            <a:endParaRPr lang="sl-SI" smtClean="0"/>
          </a:p>
        </p:txBody>
      </p:sp>
      <p:pic>
        <p:nvPicPr>
          <p:cNvPr id="11" name="Slika 10" descr="no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8928">
            <a:off x="425450" y="1392238"/>
            <a:ext cx="29845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no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738">
            <a:off x="5522913" y="1277938"/>
            <a:ext cx="32639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not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33">
            <a:off x="2551113" y="3613150"/>
            <a:ext cx="32623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it-IT" b="1" smtClean="0"/>
              <a:t>Pomen</a:t>
            </a:r>
            <a:r>
              <a:rPr lang="sl-SI" b="1" smtClean="0"/>
              <a:t> (problem)</a:t>
            </a:r>
            <a:r>
              <a:rPr lang="it-IT" b="1" smtClean="0"/>
              <a:t> skupnega načrtovanja </a:t>
            </a:r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9113" y="2247900"/>
            <a:ext cx="8229600" cy="2476500"/>
          </a:xfr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nl-NL" dirty="0" smtClean="0"/>
              <a:t>kaj – kako – kdo – koga – kje – kdaj 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Težave pri uspešnem skupnem načrtovanju učnega procesa + sprotni refleksiji + evalvaciji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 smtClean="0"/>
              <a:t>	(zgolj dvodnevna prisotnost TU na šoli)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720725" y="115888"/>
            <a:ext cx="7739063" cy="11525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000" b="1">
                <a:latin typeface="Arial" pitchFamily="34" charset="0"/>
                <a:ea typeface="+mj-ea"/>
                <a:cs typeface="Arial" pitchFamily="34" charset="0"/>
              </a:rPr>
              <a:t>Sodelovalno in timsko poučevanje</a:t>
            </a:r>
            <a:endParaRPr lang="sl-SI" sz="40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755576" y="1484784"/>
            <a:ext cx="7740000" cy="2304256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 fontScale="700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Začetki SITP na Gimnaziji Nova Gorica:</a:t>
            </a:r>
            <a:endParaRPr lang="sl-SI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šolsko leto 2004/05 → projekt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Evropski oddelki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prelomnica v načinu poučevanja in sodelovanja 	med učitelji na šoli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šolsko leto 2008/09 → projekt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Posodobitev gimnazij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SIP razširilo v vse ostale oddelke splošne in 	strokovne gimnazije</a:t>
            </a: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755576" y="3861048"/>
            <a:ext cx="7704424" cy="237626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Načrtovanje SITP:</a:t>
            </a:r>
            <a:endParaRPr lang="sl-SI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vsak učitelj/aktiv pred začetkom šolskega leta predvidi število ur SITP, vsebine in sodelujoče učitelje (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Osebni </a:t>
            </a:r>
            <a:r>
              <a:rPr lang="sl-SI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posodobitveni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načrt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 </a:t>
            </a:r>
            <a:r>
              <a:rPr lang="sl-SI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Posodobitveni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načrt šole)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sl-SI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Didaktični forum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šolskem letu 2012/13 (1X mesečno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izmenjava primerov dobrih praks znotraj kolektiva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latin typeface="Arial" pitchFamily="34" charset="0"/>
                <a:cs typeface="Arial" pitchFamily="34" charset="0"/>
              </a:rPr>
              <a:t>Sodelovalno in timsko poučevanje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73224" y="1484785"/>
            <a:ext cx="7859216" cy="2664295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Cilji SITP:</a:t>
            </a:r>
            <a:endParaRPr lang="sl-SI" sz="2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Avtentičnost </a:t>
            </a:r>
            <a:r>
              <a:rPr lang="sl-SI" sz="16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učnega procesa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err="1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Medpredmetno</a:t>
            </a:r>
            <a:r>
              <a:rPr lang="sl-SI" sz="16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l-SI" sz="16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povezovanje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Izmenjava </a:t>
            </a:r>
            <a:r>
              <a:rPr lang="sl-SI" sz="16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idej, delitev dela in ekonomizacija </a:t>
            </a:r>
            <a:r>
              <a:rPr lang="sl-SI" sz="16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časa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Razvijanje strokovne pismenosti z jezikovno ozaveščenim učenjem vsebin</a:t>
            </a:r>
            <a:endParaRPr lang="sl-SI" sz="1600" b="1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smtClean="0">
                <a:latin typeface="Arial" pitchFamily="34" charset="0"/>
                <a:cs typeface="Arial" pitchFamily="34" charset="0"/>
              </a:rPr>
              <a:t>Večja dinamičnost pouka in motiviranost dijakov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smtClean="0">
                <a:latin typeface="Arial" pitchFamily="34" charset="0"/>
                <a:cs typeface="Arial" pitchFamily="34" charset="0"/>
              </a:rPr>
              <a:t>Kakovostnejše znanje, s katerim dijak poveže fragmente </a:t>
            </a:r>
            <a:r>
              <a:rPr lang="sl-SI" sz="1600" b="1" dirty="0" err="1" smtClean="0">
                <a:latin typeface="Arial" pitchFamily="34" charset="0"/>
                <a:cs typeface="Arial" pitchFamily="34" charset="0"/>
              </a:rPr>
              <a:t>pozameznih</a:t>
            </a:r>
            <a:r>
              <a:rPr lang="sl-SI" sz="1600" b="1" dirty="0" smtClean="0">
                <a:latin typeface="Arial" pitchFamily="34" charset="0"/>
                <a:cs typeface="Arial" pitchFamily="34" charset="0"/>
              </a:rPr>
              <a:t> predmetov v celoto (holistično znanje)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16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Razvoj </a:t>
            </a:r>
            <a:r>
              <a:rPr lang="sl-SI" sz="16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kompleksnega mišljenja pri dijakih</a:t>
            </a:r>
          </a:p>
        </p:txBody>
      </p:sp>
      <p:pic>
        <p:nvPicPr>
          <p:cNvPr id="7" name="Slika 6" descr="note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508">
            <a:off x="1673225" y="4252913"/>
            <a:ext cx="30321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note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570">
            <a:off x="5476875" y="3771900"/>
            <a:ext cx="31686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55" y="116632"/>
            <a:ext cx="4237087" cy="28957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87" y="1752454"/>
            <a:ext cx="7858425" cy="426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1116013" y="260351"/>
            <a:ext cx="7415212" cy="360338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600" b="1" dirty="0">
                <a:latin typeface="Arial" pitchFamily="34" charset="0"/>
                <a:ea typeface="+mj-ea"/>
                <a:cs typeface="Arial" pitchFamily="34" charset="0"/>
              </a:rPr>
              <a:t>Program USP</a:t>
            </a:r>
          </a:p>
        </p:txBody>
      </p:sp>
      <p:graphicFrame>
        <p:nvGraphicFramePr>
          <p:cNvPr id="10" name="Označba mest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739062"/>
              </p:ext>
            </p:extLst>
          </p:nvPr>
        </p:nvGraphicFramePr>
        <p:xfrm>
          <a:off x="2267744" y="572638"/>
          <a:ext cx="5977656" cy="6190090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986229"/>
                <a:gridCol w="3303036"/>
                <a:gridCol w="1688391"/>
              </a:tblGrid>
              <a:tr h="143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Čas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Vsebina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Izvajalci in oblika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394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07.45 - 08.00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Registracija udeležencev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Adi Muminović, ZRSŠ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1971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08.00 - 08.30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PREDOPAZOVALNA PREDSTAVITEV: Priprava udeležencev na </a:t>
                      </a:r>
                      <a:r>
                        <a:rPr lang="sl-SI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opazovanje</a:t>
                      </a: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Petra Založnik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Suzana Černe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Laura L. Jensen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Predopazovalna predstavitev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076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08.35 - 09.20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OPAZOVANJE UČNE URE 1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Suzana Černe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Laura L. Jensen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Izvajanje timskega pouka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Udeleženci 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Opazovanje in izpolnjevanje opazovalnega obrazca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076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09.25 - 10.10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OPAZOVANJE UČNE URE 2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Suzana Černe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Laura L. </a:t>
                      </a:r>
                      <a:r>
                        <a:rPr lang="sl-SI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Jensen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Izvajanje timskega pouka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Udeleženci 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Opazovanje in izpolnjevanje opazovalnega obrazca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394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10.10 - 10.30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Odmor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5154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10.30 - 11.30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DELAVNICA 1: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Poopazovalna</a:t>
                      </a: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refleksija izvajalcev ter vodeni pogovor z udeleženci o njihovih vtisih in mnenjih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Suzana Černe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Laura L. Jensen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Poopazovalna refleksija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Petra Založnik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Ines Vižin 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Moderacija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Udeleženci 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Sodelovanje v delavnici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394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11.30 - 12.00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Odmor za kosilo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129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12.00 - 13.00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RAZVIJANJE STROKOVNE PISMENOSTI V TUJIH JEZIKIH: Pragmatičen pogled na teorijo 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Katja Pavlič Škerjanc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>
                          <a:solidFill>
                            <a:sysClr val="windowText" lastClr="000000"/>
                          </a:solidFill>
                          <a:effectLst/>
                        </a:rPr>
                        <a:t>Interaktivno predavanje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577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13.00 - 14.15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DELAVNICA 2: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ysClr val="windowText" lastClr="000000"/>
                          </a:solidFill>
                          <a:effectLst/>
                        </a:rPr>
                        <a:t>RAZVIJANJE STROKOVNE PISMENOSTI V TUJIH JEZIKIH: Primeri iz prakse za prakso</a:t>
                      </a:r>
                      <a:endParaRPr lang="sl-SI" sz="10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Udeleženci 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Sodelovanje v delavnici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Katja Pavlič Škerjanc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Moderacija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4479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14.15 - 15.00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INDIVIDUALNE KONZULTACIJE (o timskem poučevanju in medpredmetnih povezavah) 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Šolski projektni tim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sl-SI" sz="10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Projektni tim ZRSŠ</a:t>
                      </a:r>
                      <a:endParaRPr lang="sl-SI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21" marR="58021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latin typeface="Arial" pitchFamily="34" charset="0"/>
                <a:cs typeface="Arial" pitchFamily="34" charset="0"/>
              </a:rPr>
              <a:t>Učni uri in predstavitev učiteljev</a:t>
            </a:r>
            <a:endParaRPr lang="sl-SI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Učna ura 1: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GEO - ANG (Suzana Černe, prof. +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Laura Lee </a:t>
            </a:r>
            <a:r>
              <a:rPr lang="sl-SI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Jensen</a:t>
            </a:r>
            <a:r>
              <a:rPr lang="sl-S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prof, TU)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2.b oddelek</a:t>
            </a: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720000" y="3789040"/>
            <a:ext cx="7740000" cy="2232248"/>
          </a:xfrm>
          <a:prstGeom prst="rect">
            <a:avLst/>
          </a:prstGeo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Učna ura 2: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GEO - ANG (Suzana Černe, prof. +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Laura Lee </a:t>
            </a:r>
            <a:r>
              <a:rPr lang="sl-SI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Jensen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l-SI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</a:t>
            </a: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TU)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2.c oddelek</a:t>
            </a:r>
            <a:endParaRPr lang="sl-SI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latin typeface="Arial" pitchFamily="34" charset="0"/>
                <a:cs typeface="Arial" pitchFamily="34" charset="0"/>
              </a:rPr>
              <a:t>Začetki sodelovalnega in timskega poučevanja pri GEO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088" y="1960563"/>
            <a:ext cx="7797800" cy="341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u="sng" dirty="0" smtClean="0">
                <a:latin typeface="+mj-lt"/>
              </a:rPr>
              <a:t>Evropski oddelki</a:t>
            </a:r>
            <a:r>
              <a:rPr lang="sl-SI" b="1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(vsi TU, Robert </a:t>
            </a:r>
            <a:r>
              <a:rPr lang="sl-SI" dirty="0" err="1" smtClean="0">
                <a:latin typeface="+mj-lt"/>
              </a:rPr>
              <a:t>Raplenovich</a:t>
            </a:r>
            <a:r>
              <a:rPr lang="sl-SI" dirty="0" smtClean="0">
                <a:latin typeface="+mj-lt"/>
              </a:rPr>
              <a:t>, prof., Ohio, ZDA → 1h/teden, 4 leta)</a:t>
            </a:r>
          </a:p>
          <a:p>
            <a:pPr lvl="1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dirty="0" smtClean="0">
                <a:latin typeface="+mj-lt"/>
              </a:rPr>
              <a:t>uvodna motivacija</a:t>
            </a:r>
          </a:p>
          <a:p>
            <a:pPr lvl="1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dirty="0" smtClean="0">
                <a:latin typeface="+mj-lt"/>
              </a:rPr>
              <a:t>usvajanje nove snovi</a:t>
            </a:r>
          </a:p>
          <a:p>
            <a:pPr lvl="1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dirty="0" smtClean="0">
                <a:latin typeface="+mj-lt"/>
              </a:rPr>
              <a:t>povzetek v angleškem jeziku  </a:t>
            </a:r>
          </a:p>
          <a:p>
            <a:pPr lvl="1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l-SI" dirty="0" smtClean="0">
                <a:latin typeface="+mj-lt"/>
              </a:rPr>
              <a:t>utrjevanje in preverjanje znanja v slovenskem in angleškem jeziku (učni listi, delovni zvezek, delo z učbenikom, kviz)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124" name="Ograda vsebine 2"/>
          <p:cNvSpPr txBox="1">
            <a:spLocks/>
          </p:cNvSpPr>
          <p:nvPr/>
        </p:nvSpPr>
        <p:spPr bwMode="auto">
          <a:xfrm>
            <a:off x="611188" y="3789363"/>
            <a:ext cx="822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sz="3200"/>
          </a:p>
        </p:txBody>
      </p:sp>
      <p:sp>
        <p:nvSpPr>
          <p:cNvPr id="5" name="Pravokotnik 4"/>
          <p:cNvSpPr/>
          <p:nvPr/>
        </p:nvSpPr>
        <p:spPr>
          <a:xfrm>
            <a:off x="395536" y="3501009"/>
            <a:ext cx="8208912" cy="2068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924175"/>
            <a:ext cx="4356100" cy="20177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/>
              <a:t>Velikost</a:t>
            </a:r>
          </a:p>
          <a:p>
            <a:pPr eaLnBrk="1" hangingPunct="1">
              <a:spcBef>
                <a:spcPct val="50000"/>
              </a:spcBef>
            </a:pPr>
            <a:r>
              <a:rPr lang="sl-SI"/>
              <a:t>Podnebne  in reliefne danosti</a:t>
            </a:r>
          </a:p>
          <a:p>
            <a:pPr eaLnBrk="1" hangingPunct="1">
              <a:spcBef>
                <a:spcPct val="50000"/>
              </a:spcBef>
            </a:pPr>
            <a:r>
              <a:rPr lang="sl-SI"/>
              <a:t>Zgodovinske in politične okoliščine</a:t>
            </a:r>
          </a:p>
          <a:p>
            <a:pPr eaLnBrk="1" hangingPunct="1">
              <a:spcBef>
                <a:spcPct val="50000"/>
              </a:spcBef>
            </a:pPr>
            <a:r>
              <a:rPr lang="sl-SI"/>
              <a:t>Kmetijska politika</a:t>
            </a:r>
          </a:p>
          <a:p>
            <a:pPr eaLnBrk="1" hangingPunct="1">
              <a:spcBef>
                <a:spcPct val="50000"/>
              </a:spcBef>
            </a:pPr>
            <a:r>
              <a:rPr lang="sl-SI"/>
              <a:t>Povezovanje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84663" y="2276475"/>
            <a:ext cx="4859337" cy="243046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Size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Temperate Climate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Recent settlement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Government Support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Scientific Farming</a:t>
            </a:r>
          </a:p>
          <a:p>
            <a:pPr eaLnBrk="1" hangingPunct="1">
              <a:spcBef>
                <a:spcPct val="50000"/>
              </a:spcBef>
            </a:pPr>
            <a:endParaRPr lang="sl-SI"/>
          </a:p>
        </p:txBody>
      </p:sp>
      <p:pic>
        <p:nvPicPr>
          <p:cNvPr id="6148" name="Picture 4" descr="633656480587927132_kmetijstvo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48163"/>
            <a:ext cx="388778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7"/>
          <p:cNvSpPr>
            <a:spLocks noChangeArrowheads="1" noChangeShapeType="1" noTextEdit="1"/>
          </p:cNvSpPr>
          <p:nvPr/>
        </p:nvSpPr>
        <p:spPr bwMode="auto">
          <a:xfrm>
            <a:off x="322263" y="5948363"/>
            <a:ext cx="51133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Slovensko kmetijstvo</a:t>
            </a:r>
          </a:p>
        </p:txBody>
      </p:sp>
      <p:sp>
        <p:nvSpPr>
          <p:cNvPr id="6151" name="WordArt 6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5905500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American Agriculture’s Advantage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Šolsko leto 2013/14 in 2014/2015</a:t>
            </a:r>
            <a:b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Vsebinski sklop (GEO)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Vulkani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Naravne nesreče (Tornadi)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Sestava prebivalstva v ZDA s poudarkom   na avtohtonih prebivalcih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Specifike ameriškega kmetijstva in ekološko kmetijstvo v Oregonu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Industrializacija ZDA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Položaj industrije visoke tehnologije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Urbanizacija ZDA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Primerjava evropskih in ameriških mest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792162"/>
          </a:xfrm>
        </p:spPr>
        <p:txBody>
          <a:bodyPr/>
          <a:lstStyle/>
          <a:p>
            <a:pPr eaLnBrk="1" hangingPunct="1"/>
            <a:r>
              <a:rPr lang="sl-SI" sz="2000" b="1" smtClean="0">
                <a:latin typeface="Arial" panose="020B0604020202020204" pitchFamily="34" charset="0"/>
                <a:cs typeface="Arial" panose="020B0604020202020204" pitchFamily="34" charset="0"/>
              </a:rPr>
              <a:t>Cilji 1. učne ure</a:t>
            </a:r>
            <a:endParaRPr lang="sl-SI" sz="2000" smtClean="0"/>
          </a:p>
        </p:txBody>
      </p:sp>
      <p:graphicFrame>
        <p:nvGraphicFramePr>
          <p:cNvPr id="11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42355"/>
              </p:ext>
            </p:extLst>
          </p:nvPr>
        </p:nvGraphicFramePr>
        <p:xfrm>
          <a:off x="344488" y="833461"/>
          <a:ext cx="8424862" cy="5578474"/>
        </p:xfrm>
        <a:graphic>
          <a:graphicData uri="http://schemas.openxmlformats.org/drawingml/2006/table">
            <a:tbl>
              <a:tblPr/>
              <a:tblGrid>
                <a:gridCol w="1800200"/>
                <a:gridCol w="6624662"/>
              </a:tblGrid>
              <a:tr h="914504">
                <a:tc gridSpan="2"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KOLABORATIVNO TIMSKO POUČEVANJE</a:t>
                      </a: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GEOGRAFIJA SEVERNE AMERIKE: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INDUSTRIALIZACIJA ZDA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554657"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Učni cilj-i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Dijaki analizirajo razloge za spreminjanje pomena posameznih dejavnikov, ki so vplivali na razmestitev industrije.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Raziskujejo vpliv industrije na pokrajino in presojajo vpliv industrije na razvoj pokrajine.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Primerjajo industrijski razvoj in posamezne panoge med ZDA in Slovenijo.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42392"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Pričakovani rezultat-i 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Dijaki analizirajo degradacijo okolja na izbranem primeru.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Vrednotijo prestrukturiranje industrije.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Razumejo pomen visokotehnoloških industrijskih panog.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Razumejo podobnosti in razlike v industrijskem razvoju obeh. držav.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Pri iskanju odgovorov na zastavljena vprašanja (v slovenščini in angleščini) uporabijo dijaki že usvojeno znanje iz prvega letnika.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66921"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Utemeljitev izbora oblik-e 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(prednosti – dodana vrednost)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sl-SI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600" dirty="0" smtClean="0">
                          <a:latin typeface="Bookman Old Style" pitchFamily="18" charset="0"/>
                        </a:rPr>
                        <a:t> Razvijanje strokovne (geografske) pismenosti z jezikovno ozaveščenim učenjem vsebin.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600" dirty="0" smtClean="0">
                          <a:latin typeface="Bookman Old Style" pitchFamily="18" charset="0"/>
                        </a:rPr>
                        <a:t> Razvijanje medkulturne zmožnosti.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56108"/>
              </p:ext>
            </p:extLst>
          </p:nvPr>
        </p:nvGraphicFramePr>
        <p:xfrm>
          <a:off x="539750" y="404813"/>
          <a:ext cx="8135938" cy="4537075"/>
        </p:xfrm>
        <a:graphic>
          <a:graphicData uri="http://schemas.openxmlformats.org/drawingml/2006/table">
            <a:tbl>
              <a:tblPr/>
              <a:tblGrid>
                <a:gridCol w="1584089"/>
                <a:gridCol w="2880162"/>
                <a:gridCol w="3671687"/>
              </a:tblGrid>
              <a:tr h="4437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Izvedba – Potek učne ure 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75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Dejavnosti učiteljev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Prvi učitelj: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Učitelj geografije razloži industrijski razvoj ZDA in ga primerja s položajem v Sloveniji.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Drugi učitelj: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TU razloži besedišče na temo industrije v angleščini.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Na izbranem primeru razloži posledice propada stare industrijske panoge v ZDA.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5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Primerja tradicionalne industrijske panoge v ZDA in Sloveniji.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Poudari pomen visokotehnoloških industrijskih panog.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Dejavnosti dijakov</a:t>
                      </a: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Dijaki odgovarjajo na zastavljena vprašanja v obeh jezikih in uporabijo že usvojeno znanje iz prvega letnika. V pomoč so jim elektronske prosojnice z zemljevidi in fotografijami.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lika 2" descr="US_indust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8"/>
          <a:stretch>
            <a:fillRect/>
          </a:stretch>
        </p:blipFill>
        <p:spPr bwMode="auto">
          <a:xfrm>
            <a:off x="539750" y="5048250"/>
            <a:ext cx="81359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mNG_PPT_predstavitev">
  <a:themeElements>
    <a:clrScheme name="GimNG">
      <a:dk1>
        <a:sysClr val="windowText" lastClr="000000"/>
      </a:dk1>
      <a:lt1>
        <a:sysClr val="window" lastClr="FFFFFF"/>
      </a:lt1>
      <a:dk2>
        <a:srgbClr val="88003C"/>
      </a:dk2>
      <a:lt2>
        <a:srgbClr val="FFFFFE"/>
      </a:lt2>
      <a:accent1>
        <a:srgbClr val="CC0056"/>
      </a:accent1>
      <a:accent2>
        <a:srgbClr val="E78A23"/>
      </a:accent2>
      <a:accent3>
        <a:srgbClr val="8BBC2E"/>
      </a:accent3>
      <a:accent4>
        <a:srgbClr val="89003C"/>
      </a:accent4>
      <a:accent5>
        <a:srgbClr val="00A5D8"/>
      </a:accent5>
      <a:accent6>
        <a:srgbClr val="898B8A"/>
      </a:accent6>
      <a:hlink>
        <a:srgbClr val="E49821"/>
      </a:hlink>
      <a:folHlink>
        <a:srgbClr val="DE6821"/>
      </a:folHlink>
    </a:clrScheme>
    <a:fontScheme name="Vodstven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1120AD5E-2457-44F2-9DE8-2B527A182FE4}" vid="{D44269B5-A957-4154-B1E0-68990D3D7B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10410</TotalTime>
  <Words>1024</Words>
  <Application>Microsoft Office PowerPoint</Application>
  <PresentationFormat>Diaprojekcija na zaslonu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Bookman Old Style</vt:lpstr>
      <vt:lpstr>Calibri</vt:lpstr>
      <vt:lpstr>Century Gothic</vt:lpstr>
      <vt:lpstr>Courier New</vt:lpstr>
      <vt:lpstr>Palatino Linotype</vt:lpstr>
      <vt:lpstr>Source Sans Pro</vt:lpstr>
      <vt:lpstr>Source Sans Pro Light</vt:lpstr>
      <vt:lpstr>Source Serif Pro Semibold</vt:lpstr>
      <vt:lpstr>Times New Roman</vt:lpstr>
      <vt:lpstr>Wingdings</vt:lpstr>
      <vt:lpstr>GimNG_PPT_predstavitev</vt:lpstr>
      <vt:lpstr>         </vt:lpstr>
      <vt:lpstr>PowerPointova predstavitev</vt:lpstr>
      <vt:lpstr>PowerPointova predstavitev</vt:lpstr>
      <vt:lpstr>Učni uri in predstavitev učiteljev</vt:lpstr>
      <vt:lpstr>Začetki sodelovalnega in timskega poučevanja pri GEO</vt:lpstr>
      <vt:lpstr>PowerPointova predstavitev</vt:lpstr>
      <vt:lpstr>Šolsko leto 2013/14 in 2014/2015 Vsebinski sklop (GEO)</vt:lpstr>
      <vt:lpstr>Cilji 1. učne ure</vt:lpstr>
      <vt:lpstr>PowerPointova predstavitev</vt:lpstr>
      <vt:lpstr>PowerPointova predstavitev</vt:lpstr>
      <vt:lpstr>PowerPointova predstavitev</vt:lpstr>
      <vt:lpstr>Odzivi dijakov</vt:lpstr>
      <vt:lpstr>Pomen (problem) skupnega načrtovanja </vt:lpstr>
      <vt:lpstr>PowerPointova predstavitev</vt:lpstr>
      <vt:lpstr>Sodelovalno in timsko poučevanje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Primoz</dc:creator>
  <cp:lastModifiedBy>Ines Vižin</cp:lastModifiedBy>
  <cp:revision>247</cp:revision>
  <dcterms:created xsi:type="dcterms:W3CDTF">2014-03-29T23:24:24Z</dcterms:created>
  <dcterms:modified xsi:type="dcterms:W3CDTF">2015-03-17T08:34:41Z</dcterms:modified>
</cp:coreProperties>
</file>