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0" r:id="rId4"/>
    <p:sldId id="329" r:id="rId5"/>
    <p:sldId id="259" r:id="rId6"/>
    <p:sldId id="292" r:id="rId7"/>
    <p:sldId id="261" r:id="rId8"/>
    <p:sldId id="325" r:id="rId9"/>
    <p:sldId id="326" r:id="rId10"/>
    <p:sldId id="327" r:id="rId11"/>
    <p:sldId id="266" r:id="rId12"/>
    <p:sldId id="267" r:id="rId13"/>
    <p:sldId id="268" r:id="rId14"/>
    <p:sldId id="336" r:id="rId15"/>
    <p:sldId id="313" r:id="rId16"/>
    <p:sldId id="320" r:id="rId17"/>
    <p:sldId id="321" r:id="rId18"/>
    <p:sldId id="322" r:id="rId19"/>
    <p:sldId id="317" r:id="rId20"/>
    <p:sldId id="318" r:id="rId21"/>
    <p:sldId id="319" r:id="rId22"/>
    <p:sldId id="315" r:id="rId23"/>
    <p:sldId id="263" r:id="rId24"/>
    <p:sldId id="330" r:id="rId25"/>
    <p:sldId id="331" r:id="rId26"/>
    <p:sldId id="333" r:id="rId27"/>
    <p:sldId id="335" r:id="rId28"/>
    <p:sldId id="337" r:id="rId29"/>
    <p:sldId id="274" r:id="rId30"/>
    <p:sldId id="300" r:id="rId31"/>
    <p:sldId id="323" r:id="rId32"/>
    <p:sldId id="301" r:id="rId33"/>
    <p:sldId id="309" r:id="rId34"/>
    <p:sldId id="275" r:id="rId35"/>
    <p:sldId id="305" r:id="rId36"/>
    <p:sldId id="304" r:id="rId37"/>
    <p:sldId id="276" r:id="rId38"/>
    <p:sldId id="269" r:id="rId39"/>
    <p:sldId id="277" r:id="rId40"/>
    <p:sldId id="308" r:id="rId41"/>
    <p:sldId id="307" r:id="rId42"/>
    <p:sldId id="278" r:id="rId43"/>
    <p:sldId id="265" r:id="rId44"/>
    <p:sldId id="324" r:id="rId45"/>
    <p:sldId id="328" r:id="rId46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0066"/>
    <a:srgbClr val="009900"/>
    <a:srgbClr val="FF00FF"/>
    <a:srgbClr val="FF9933"/>
    <a:srgbClr val="FFFF00"/>
    <a:srgbClr val="66FF33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7" autoAdjust="0"/>
    <p:restoredTop sz="94624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2C8B9-D47B-4CFD-9F90-D970A9F7AA9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3E744-494A-45EE-8967-49D96826808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6A256-418E-4CA2-AE16-756F8CE72E6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3328A-455D-41CB-9AAF-6166BCF4EED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B4A70-814C-4041-9AF4-DD233223997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B9F2E-7F02-45E6-A2E6-603640F0D00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30272-717F-4691-B571-968D453EF90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6C5F1-3B2C-433C-AED0-83A5684B8F8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0A255-53F1-4F2E-ABAB-9017EC50037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D7699-98A3-4F3E-A325-9C6CE3DC2D0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06A9A-E426-47E6-8313-A99EAA6D2D9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66">
                <a:gamma/>
                <a:tint val="38039"/>
                <a:invGamma/>
              </a:srgbClr>
            </a:gs>
            <a:gs pos="100000">
              <a:srgbClr val="FF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A03DC62-2243-4857-AA75-782550E873B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oHQ2ny4Di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9_t1VErK8z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7NnLO5NNb8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qtPWZ_iztM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aYQixhdWY4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pGImksoOwtU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hyperlink" Target="http://www.davidek.net/zenphoto/santorini-2008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sclose.tv/action/viewvideo/171282/10_Things_You_Didnt_Know_About_Volcanoe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Pahoeoe_fountain_original"/>
          <p:cNvPicPr>
            <a:picLocks noChangeAspect="1" noChangeArrowheads="1"/>
          </p:cNvPicPr>
          <p:nvPr/>
        </p:nvPicPr>
        <p:blipFill>
          <a:blip r:embed="rId2" cstate="print"/>
          <a:srcRect l="-752"/>
          <a:stretch>
            <a:fillRect/>
          </a:stretch>
        </p:blipFill>
        <p:spPr bwMode="auto">
          <a:xfrm>
            <a:off x="-180975" y="-117475"/>
            <a:ext cx="9324975" cy="6975475"/>
          </a:xfrm>
          <a:prstGeom prst="rect">
            <a:avLst/>
          </a:prstGeom>
          <a:noFill/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57158" y="4929198"/>
            <a:ext cx="62642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VULKANIZEM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071934" y="6165850"/>
            <a:ext cx="48577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 dirty="0">
                <a:solidFill>
                  <a:schemeClr val="bg1"/>
                </a:solidFill>
                <a:latin typeface="Tahoma" pitchFamily="34" charset="0"/>
              </a:rPr>
              <a:t>S. Černe, prof</a:t>
            </a:r>
            <a:r>
              <a:rPr lang="sl-SI" sz="2000" dirty="0" smtClean="0">
                <a:solidFill>
                  <a:schemeClr val="bg1"/>
                </a:solidFill>
                <a:latin typeface="Tahoma" pitchFamily="34" charset="0"/>
              </a:rPr>
              <a:t>. &amp;  L. L. </a:t>
            </a:r>
            <a:r>
              <a:rPr lang="sl-SI" sz="2000" dirty="0" err="1" smtClean="0">
                <a:solidFill>
                  <a:schemeClr val="bg1"/>
                </a:solidFill>
                <a:latin typeface="Tahoma" pitchFamily="34" charset="0"/>
              </a:rPr>
              <a:t>Jensen</a:t>
            </a:r>
            <a:r>
              <a:rPr lang="sl-SI" sz="2000" dirty="0" smtClean="0">
                <a:solidFill>
                  <a:schemeClr val="bg1"/>
                </a:solidFill>
                <a:latin typeface="Tahoma" pitchFamily="34" charset="0"/>
              </a:rPr>
              <a:t>, prof.</a:t>
            </a:r>
            <a:endParaRPr lang="sl-SI" sz="20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1280px-MtRedoubtedi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0713"/>
            <a:ext cx="8569325" cy="5737225"/>
          </a:xfrm>
          <a:prstGeom prst="rect">
            <a:avLst/>
          </a:prstGeom>
          <a:noFill/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1655763" y="6308725"/>
            <a:ext cx="7488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>
                <a:solidFill>
                  <a:schemeClr val="bg1"/>
                </a:solidFill>
                <a:latin typeface="Tahoma" pitchFamily="34" charset="0"/>
              </a:rPr>
              <a:t>PLINIJSKI IZBRUH OGNJENIKA REDOUBT, ALJASKA 1990</a:t>
            </a:r>
          </a:p>
        </p:txBody>
      </p:sp>
      <p:sp>
        <p:nvSpPr>
          <p:cNvPr id="63497" name="AutoShape 9"/>
          <p:cNvSpPr>
            <a:spLocks noChangeArrowheads="1"/>
          </p:cNvSpPr>
          <p:nvPr/>
        </p:nvSpPr>
        <p:spPr bwMode="auto">
          <a:xfrm>
            <a:off x="2519363" y="0"/>
            <a:ext cx="6624637" cy="1871663"/>
          </a:xfrm>
          <a:prstGeom prst="cloudCallout">
            <a:avLst>
              <a:gd name="adj1" fmla="val -17194"/>
              <a:gd name="adj2" fmla="val 128032"/>
            </a:avLst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sl-SI" sz="1800" b="1">
                <a:latin typeface="Tahoma" pitchFamily="34" charset="0"/>
              </a:rPr>
              <a:t>LAVA IN ZDROBLJENE KAMNINE SEGREJEJO OKOLIŠKI ZRAK – TURBOLETNA SUSPENZIJA SE ZARADI KONVEKCIJE DVIGNE NEKAJ km VISOKO</a:t>
            </a:r>
          </a:p>
        </p:txBody>
      </p:sp>
      <p:sp>
        <p:nvSpPr>
          <p:cNvPr id="63498" name="AutoShape 10"/>
          <p:cNvSpPr>
            <a:spLocks noChangeArrowheads="1"/>
          </p:cNvSpPr>
          <p:nvPr/>
        </p:nvSpPr>
        <p:spPr bwMode="auto">
          <a:xfrm>
            <a:off x="971550" y="4076700"/>
            <a:ext cx="7561263" cy="2089150"/>
          </a:xfrm>
          <a:prstGeom prst="cloudCallout">
            <a:avLst>
              <a:gd name="adj1" fmla="val -5597"/>
              <a:gd name="adj2" fmla="val -106458"/>
            </a:avLst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sl-SI" sz="1800" b="1">
                <a:latin typeface="Tahoma" pitchFamily="34" charset="0"/>
              </a:rPr>
              <a:t>ERUPCIJSKI CUREK NE MORE SEGRETI OKOLIŠKEGA ZRAKA – KONVEKCIJSKI TOKOVI NISO DOVOLJ MOČNI – TRDI DELCI PADEJO NA POBOČJA IN ZDRVIJO Z VELIKO HITROSTJO NAVZDOL</a:t>
            </a:r>
          </a:p>
          <a:p>
            <a:pPr algn="ctr"/>
            <a:endParaRPr lang="sl-SI" sz="1800" b="1">
              <a:latin typeface="Tahoma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26" descr="scan0070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533400" y="381000"/>
            <a:ext cx="3998913" cy="550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39" name="Text Box 1027"/>
          <p:cNvSpPr txBox="1">
            <a:spLocks noChangeArrowheads="1"/>
          </p:cNvSpPr>
          <p:nvPr/>
        </p:nvSpPr>
        <p:spPr bwMode="auto">
          <a:xfrm>
            <a:off x="4724400" y="304800"/>
            <a:ext cx="3886200" cy="31400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>
                <a:latin typeface="Tahoma" pitchFamily="34" charset="0"/>
              </a:rPr>
              <a:t>EKSPLOZIJA RAZNESE OSREDNJI IN ZGORNJI DEL VULKANSKEGA STOŽCA – </a:t>
            </a:r>
            <a:r>
              <a:rPr lang="sl-SI"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KALDERA</a:t>
            </a:r>
          </a:p>
          <a:p>
            <a:pPr>
              <a:spcBef>
                <a:spcPct val="50000"/>
              </a:spcBef>
            </a:pPr>
            <a:r>
              <a:rPr lang="sl-SI" sz="2000">
                <a:latin typeface="Tahoma" pitchFamily="34" charset="0"/>
              </a:rPr>
              <a:t>KALDERA SANTORINIJA – </a:t>
            </a:r>
          </a:p>
          <a:p>
            <a:pPr>
              <a:spcBef>
                <a:spcPct val="50000"/>
              </a:spcBef>
            </a:pPr>
            <a:r>
              <a:rPr lang="sl-SI" sz="2000">
                <a:latin typeface="Tahoma" pitchFamily="34" charset="0"/>
              </a:rPr>
              <a:t>NEA IN PALEA KAMENI</a:t>
            </a:r>
          </a:p>
          <a:p>
            <a:pPr>
              <a:spcBef>
                <a:spcPct val="50000"/>
              </a:spcBef>
            </a:pPr>
            <a:endParaRPr lang="sl-SI" sz="2000"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sl-SI" sz="2000">
              <a:latin typeface="Tahoma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can00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14400"/>
            <a:ext cx="8305800" cy="4776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26" descr="scan00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4411663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5" name="Picture 1027" descr="scan00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57200"/>
            <a:ext cx="3916363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95288" y="6381750"/>
            <a:ext cx="1944687" cy="3667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1800" b="1">
                <a:latin typeface="Tahoma" pitchFamily="34" charset="0"/>
              </a:rPr>
              <a:t>NEA KAMENI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15888"/>
            <a:ext cx="7772400" cy="8509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Tahoma" pitchFamily="34" charset="0"/>
              </a:rPr>
              <a:t>CRATER LAKE (MOUNT MAZAMA), OREGON, USA</a:t>
            </a:r>
          </a:p>
        </p:txBody>
      </p:sp>
      <p:sp>
        <p:nvSpPr>
          <p:cNvPr id="77827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685800" y="1981200"/>
            <a:ext cx="7772400" cy="1987550"/>
          </a:xfrm>
        </p:spPr>
        <p:txBody>
          <a:bodyPr/>
          <a:lstStyle/>
          <a:p>
            <a:pPr eaLnBrk="1" hangingPunct="1"/>
            <a:endParaRPr lang="en-US" sz="2800" smtClean="0"/>
          </a:p>
        </p:txBody>
      </p:sp>
      <p:sp>
        <p:nvSpPr>
          <p:cNvPr id="77828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1188" y="4076700"/>
            <a:ext cx="7772400" cy="25923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smtClean="0">
                <a:latin typeface="Tahoma" pitchFamily="34" charset="0"/>
              </a:rPr>
              <a:t>A DORMANT (</a:t>
            </a:r>
            <a:r>
              <a:rPr lang="en-US" sz="1800" i="1" smtClean="0">
                <a:latin typeface="Tahoma" pitchFamily="34" charset="0"/>
              </a:rPr>
              <a:t>NEAKTIVNI</a:t>
            </a:r>
            <a:r>
              <a:rPr lang="en-US" sz="1800" smtClean="0">
                <a:latin typeface="Tahoma" pitchFamily="34" charset="0"/>
              </a:rPr>
              <a:t>) VOLCANO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smtClean="0">
                <a:latin typeface="Tahoma" pitchFamily="34" charset="0"/>
              </a:rPr>
              <a:t>IT HAD A MASSIVE (</a:t>
            </a:r>
            <a:r>
              <a:rPr lang="en-US" sz="1800" i="1" smtClean="0">
                <a:latin typeface="Tahoma" pitchFamily="34" charset="0"/>
              </a:rPr>
              <a:t>OGROMEN</a:t>
            </a:r>
            <a:r>
              <a:rPr lang="en-US" sz="1800" smtClean="0">
                <a:latin typeface="Tahoma" pitchFamily="34" charset="0"/>
              </a:rPr>
              <a:t>) ERUPTION ABOUT 7,700 YEARS AGO</a:t>
            </a:r>
            <a:endParaRPr lang="sl-SI" sz="180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l-SI" sz="1800" smtClean="0">
                <a:latin typeface="Tahoma" pitchFamily="34" charset="0"/>
              </a:rPr>
              <a:t>IT WAS ORIGINALLY ABOUT 3,700 M TALL, BUT THE ERUPTION REDUCED IT BY ABOUT 1600 M.</a:t>
            </a:r>
            <a:endParaRPr lang="en-US" sz="180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smtClean="0">
                <a:latin typeface="Tahoma" pitchFamily="34" charset="0"/>
              </a:rPr>
              <a:t>NOW A LAKE FILLED WITH RAINWATER - DEEPEST LAKE (592 M) IN THE UNITED STATES</a:t>
            </a:r>
            <a:r>
              <a:rPr lang="sl-SI" sz="1800" smtClean="0">
                <a:latin typeface="Tahoma" pitchFamily="34" charset="0"/>
              </a:rPr>
              <a:t>. </a:t>
            </a:r>
            <a:r>
              <a:rPr lang="en-US" sz="1800" smtClean="0">
                <a:latin typeface="Tahoma" pitchFamily="34" charset="0"/>
              </a:rPr>
              <a:t>THE </a:t>
            </a:r>
            <a:r>
              <a:rPr lang="en-US" sz="1800" u="sng" smtClean="0">
                <a:latin typeface="Tahoma" pitchFamily="34" charset="0"/>
              </a:rPr>
              <a:t>CALDERA</a:t>
            </a:r>
            <a:r>
              <a:rPr lang="en-US" sz="1800" smtClean="0">
                <a:latin typeface="Tahoma" pitchFamily="34" charset="0"/>
              </a:rPr>
              <a:t> IS 655 M DEEP</a:t>
            </a:r>
            <a:r>
              <a:rPr lang="sl-SI" sz="1800" smtClean="0">
                <a:latin typeface="Tahoma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sl-SI" sz="1800" smtClean="0">
                <a:latin typeface="Tahoma" pitchFamily="34" charset="0"/>
              </a:rPr>
              <a:t>THE VOLCANO HAS REBUILT ITSELF A LITTLE – CREATING THE ISLAND IN THE LAKE.</a:t>
            </a:r>
            <a:endParaRPr lang="en-US" sz="1800" smtClean="0">
              <a:latin typeface="Tahoma" pitchFamily="34" charset="0"/>
            </a:endParaRPr>
          </a:p>
        </p:txBody>
      </p:sp>
      <p:pic>
        <p:nvPicPr>
          <p:cNvPr id="77829" name="Picture 5" descr="File:Crater Lake from Watchman Lookou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765175"/>
            <a:ext cx="76200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7772400" cy="1143000"/>
          </a:xfrm>
        </p:spPr>
        <p:txBody>
          <a:bodyPr/>
          <a:lstStyle/>
          <a:p>
            <a:r>
              <a:rPr lang="sl-SI" sz="2800" b="1" smtClean="0">
                <a:latin typeface="Tahoma" pitchFamily="34" charset="0"/>
              </a:rPr>
              <a:t>VRSTE VULKANOV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064500" cy="4114800"/>
          </a:xfrm>
          <a:solidFill>
            <a:schemeClr val="hlink"/>
          </a:solidFill>
        </p:spPr>
        <p:txBody>
          <a:bodyPr/>
          <a:lstStyle/>
          <a:p>
            <a:pPr>
              <a:buFontTx/>
              <a:buNone/>
            </a:pPr>
            <a:r>
              <a:rPr lang="sl-SI" sz="2000" b="1" smtClean="0">
                <a:solidFill>
                  <a:schemeClr val="accent2"/>
                </a:solidFill>
                <a:latin typeface="Tahoma" pitchFamily="34" charset="0"/>
              </a:rPr>
              <a:t>VULKANI HAVAJSKE VRSTE</a:t>
            </a:r>
          </a:p>
          <a:p>
            <a:r>
              <a:rPr lang="sl-SI" sz="2000" smtClean="0">
                <a:latin typeface="Tahoma" pitchFamily="34" charset="0"/>
              </a:rPr>
              <a:t>PLOŠČATI</a:t>
            </a:r>
          </a:p>
          <a:p>
            <a:r>
              <a:rPr lang="sl-SI" sz="2000" smtClean="0">
                <a:latin typeface="Tahoma" pitchFamily="34" charset="0"/>
              </a:rPr>
              <a:t>HITRO IZLIVANJE, BREZ EKSPLOZIJ</a:t>
            </a:r>
          </a:p>
          <a:p>
            <a:r>
              <a:rPr lang="sl-SI" sz="2000" smtClean="0">
                <a:latin typeface="Tahoma" pitchFamily="34" charset="0"/>
              </a:rPr>
              <a:t>LAHKO OBLIKUJE JEZERO V ŽRELU, KI PREKIPI IN TEČE SKOZI RAZPOKE PO POBOČJIH TER SE STRJUJE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1357313" y="3200400"/>
            <a:ext cx="6430962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hlinkClick r:id="rId2"/>
              </a:rPr>
              <a:t>https://www.youtube.com/watch?v=boHQ2ny4Di4</a:t>
            </a:r>
            <a:endParaRPr lang="sl-SI"/>
          </a:p>
          <a:p>
            <a:r>
              <a:rPr lang="sl-SI"/>
              <a:t>NYIRAGONGO, KONGO AFRIKA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kongo_vulk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04813"/>
            <a:ext cx="8820150" cy="6049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vulkan-nyiragon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1" name="Picture 7" descr="d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08050"/>
            <a:ext cx="7561263" cy="4252913"/>
          </a:xfrm>
          <a:prstGeom prst="rect">
            <a:avLst/>
          </a:prstGeom>
          <a:noFill/>
        </p:spPr>
      </p:pic>
      <p:pic>
        <p:nvPicPr>
          <p:cNvPr id="57349" name="Picture 5" descr="lavasee-bost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765175"/>
            <a:ext cx="7561263" cy="5027613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2" name="Picture 8" descr="Fudzi,-vr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0"/>
            <a:ext cx="4643438" cy="3810000"/>
          </a:xfrm>
          <a:prstGeom prst="rect">
            <a:avLst/>
          </a:prstGeom>
          <a:noFill/>
        </p:spPr>
      </p:pic>
      <p:pic>
        <p:nvPicPr>
          <p:cNvPr id="52230" name="Picture 6" descr="TOM19695c_stromboli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700" y="2486025"/>
            <a:ext cx="5829300" cy="4371975"/>
          </a:xfrm>
          <a:prstGeom prst="rect">
            <a:avLst/>
          </a:prstGeom>
          <a:noFill/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7772400" cy="1143000"/>
          </a:xfrm>
        </p:spPr>
        <p:txBody>
          <a:bodyPr/>
          <a:lstStyle/>
          <a:p>
            <a:r>
              <a:rPr lang="sl-SI" sz="2800" b="1" smtClean="0">
                <a:latin typeface="Tahoma" pitchFamily="34" charset="0"/>
              </a:rPr>
              <a:t>VRSTE VULKANOV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2168525"/>
          </a:xfrm>
          <a:solidFill>
            <a:schemeClr val="hlink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l-SI" sz="2000" b="1" smtClean="0">
                <a:solidFill>
                  <a:schemeClr val="accent2"/>
                </a:solidFill>
                <a:latin typeface="Tahoma" pitchFamily="34" charset="0"/>
              </a:rPr>
              <a:t>VULKANI STROMBOLSKE VRSTE</a:t>
            </a:r>
          </a:p>
          <a:p>
            <a:pPr>
              <a:lnSpc>
                <a:spcPct val="90000"/>
              </a:lnSpc>
            </a:pPr>
            <a:r>
              <a:rPr lang="sl-SI" sz="2000" smtClean="0">
                <a:latin typeface="Tahoma" pitchFamily="34" charset="0"/>
              </a:rPr>
              <a:t>IZBRUHI Z IZLIVANJEM /EKSPLOZIVNI IZBRUHI</a:t>
            </a:r>
          </a:p>
          <a:p>
            <a:pPr>
              <a:lnSpc>
                <a:spcPct val="90000"/>
              </a:lnSpc>
            </a:pPr>
            <a:r>
              <a:rPr lang="sl-SI" sz="2000" smtClean="0">
                <a:latin typeface="Tahoma" pitchFamily="34" charset="0"/>
              </a:rPr>
              <a:t>LEPLJIVA LAVA TEČE POČASI IN GRADI VULKANSKA PODROČJA </a:t>
            </a:r>
          </a:p>
          <a:p>
            <a:pPr>
              <a:lnSpc>
                <a:spcPct val="90000"/>
              </a:lnSpc>
            </a:pPr>
            <a:r>
              <a:rPr lang="sl-SI" sz="2000" smtClean="0">
                <a:latin typeface="Tahoma" pitchFamily="34" charset="0"/>
              </a:rPr>
              <a:t>IZBRUHI TRDIH DELCEV RAZLIČNIH OBLIK IN VELIKOSTI: BOMBE, BLOKI LAVE, PEPEL,…</a:t>
            </a:r>
          </a:p>
          <a:p>
            <a:pPr>
              <a:lnSpc>
                <a:spcPct val="90000"/>
              </a:lnSpc>
            </a:pPr>
            <a:r>
              <a:rPr lang="sl-SI" sz="2000" smtClean="0">
                <a:latin typeface="Tahoma" pitchFamily="34" charset="0"/>
              </a:rPr>
              <a:t>VEZUV, STROMBOLI, FUDŽIJAMA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6035675"/>
            <a:ext cx="6175375" cy="822325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hlinkClick r:id="rId4"/>
              </a:rPr>
              <a:t>http://www.youtube.com/watch?v=9_t1VErK8zs</a:t>
            </a:r>
            <a:endParaRPr lang="sl-SI"/>
          </a:p>
          <a:p>
            <a:r>
              <a:rPr lang="sl-SI"/>
              <a:t>STROMBOLI, ITALIJA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an00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57200"/>
            <a:ext cx="7561263" cy="338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116013" y="3933825"/>
            <a:ext cx="6985000" cy="396875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 b="1">
                <a:solidFill>
                  <a:schemeClr val="accent2"/>
                </a:solidFill>
                <a:latin typeface="Tahoma" pitchFamily="34" charset="0"/>
              </a:rPr>
              <a:t>RAZLIČNI PRIMERI NASTANKA VULKANIZMA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5" name="Picture 7" descr="pinatubo-vulk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924175"/>
            <a:ext cx="3810000" cy="2857500"/>
          </a:xfrm>
          <a:prstGeom prst="rect">
            <a:avLst/>
          </a:prstGeom>
          <a:noFill/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sl-SI" sz="2800" b="1" smtClean="0">
                <a:latin typeface="Tahoma" pitchFamily="34" charset="0"/>
              </a:rPr>
              <a:t>VRSTE VULKANOV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7772400" cy="1592262"/>
          </a:xfrm>
          <a:solidFill>
            <a:schemeClr val="hlink"/>
          </a:solidFill>
        </p:spPr>
        <p:txBody>
          <a:bodyPr/>
          <a:lstStyle/>
          <a:p>
            <a:pPr>
              <a:buFontTx/>
              <a:buNone/>
            </a:pPr>
            <a:r>
              <a:rPr lang="sl-SI" sz="2000" b="1" smtClean="0">
                <a:solidFill>
                  <a:schemeClr val="accent2"/>
                </a:solidFill>
                <a:latin typeface="Tahoma" pitchFamily="34" charset="0"/>
              </a:rPr>
              <a:t>VULKANI OGNJENIŠKE VRSTE</a:t>
            </a:r>
          </a:p>
          <a:p>
            <a:r>
              <a:rPr lang="sl-SI" sz="2000" smtClean="0">
                <a:latin typeface="Tahoma" pitchFamily="34" charset="0"/>
              </a:rPr>
              <a:t>EKSPLOZIVNI (LEPLJIVA LAVA IN KAMNINE SE ZDROBIJO V PRAH, KI SE DVIGNE NEKAJ km VISOKO)</a:t>
            </a:r>
          </a:p>
          <a:p>
            <a:r>
              <a:rPr lang="sl-SI" sz="2000" smtClean="0">
                <a:latin typeface="Tahoma" pitchFamily="34" charset="0"/>
              </a:rPr>
              <a:t>PINATUBE, FILIPINI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971550" y="5876925"/>
            <a:ext cx="6550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hlinkClick r:id="rId3"/>
              </a:rPr>
              <a:t>http://www.youtube.com/watch?v=K7NnLO5NNb8</a:t>
            </a:r>
            <a:endParaRPr lang="sl-SI"/>
          </a:p>
          <a:p>
            <a:r>
              <a:rPr lang="sl-SI"/>
              <a:t>PINATUBE FILIPINI</a:t>
            </a:r>
          </a:p>
        </p:txBody>
      </p:sp>
      <p:pic>
        <p:nvPicPr>
          <p:cNvPr id="53257" name="Picture 9" descr="Pinatubo-Lah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2924175"/>
            <a:ext cx="4248150" cy="2820988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Slika:MontagnePeléeMartinique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3429000"/>
            <a:ext cx="4170362" cy="3127375"/>
          </a:xfrm>
          <a:prstGeom prst="rect">
            <a:avLst/>
          </a:prstGeom>
          <a:noFill/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772400" cy="1143000"/>
          </a:xfrm>
        </p:spPr>
        <p:txBody>
          <a:bodyPr/>
          <a:lstStyle/>
          <a:p>
            <a:r>
              <a:rPr lang="sl-SI" sz="2800" b="1" smtClean="0">
                <a:latin typeface="Tahoma" pitchFamily="34" charset="0"/>
              </a:rPr>
              <a:t>VRSTE VULKANOV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7772400" cy="2087562"/>
          </a:xfrm>
          <a:solidFill>
            <a:schemeClr val="hlink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l-SI" sz="2000" b="1" smtClean="0">
                <a:solidFill>
                  <a:schemeClr val="accent2"/>
                </a:solidFill>
                <a:latin typeface="Tahoma" pitchFamily="34" charset="0"/>
              </a:rPr>
              <a:t>VULKANI VRSTE PELEE</a:t>
            </a:r>
          </a:p>
          <a:p>
            <a:pPr>
              <a:lnSpc>
                <a:spcPct val="90000"/>
              </a:lnSpc>
            </a:pPr>
            <a:r>
              <a:rPr lang="sl-SI" sz="2000" smtClean="0">
                <a:latin typeface="Tahoma" pitchFamily="34" charset="0"/>
              </a:rPr>
              <a:t>MOČNE EKSPLOZIJE</a:t>
            </a:r>
          </a:p>
          <a:p>
            <a:pPr>
              <a:lnSpc>
                <a:spcPct val="90000"/>
              </a:lnSpc>
            </a:pPr>
            <a:r>
              <a:rPr lang="sl-SI" sz="2000" smtClean="0">
                <a:latin typeface="Tahoma" pitchFamily="34" charset="0"/>
              </a:rPr>
              <a:t>LAVA ZARADI VELIKE LEPLJIVOSTI NE MORE TEČI – NASTANE KUPOLA ALI IGLA</a:t>
            </a:r>
          </a:p>
          <a:p>
            <a:pPr>
              <a:lnSpc>
                <a:spcPct val="90000"/>
              </a:lnSpc>
            </a:pPr>
            <a:r>
              <a:rPr lang="sl-SI" sz="2000" smtClean="0">
                <a:latin typeface="Tahoma" pitchFamily="34" charset="0"/>
              </a:rPr>
              <a:t>MEŠANICA PLINOV, LAVE IN PEPELA SE VALI PO POBOČJIH – PIROKLASTIČNI OBLAKI ALI PLAZOVI</a:t>
            </a:r>
          </a:p>
          <a:p>
            <a:pPr>
              <a:lnSpc>
                <a:spcPct val="90000"/>
              </a:lnSpc>
            </a:pPr>
            <a:endParaRPr lang="sl-SI" sz="2000" smtClean="0">
              <a:latin typeface="Tahoma" pitchFamily="34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684213" y="5876925"/>
            <a:ext cx="61896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hlinkClick r:id="rId3"/>
              </a:rPr>
              <a:t>http://www.youtube.com/watch?v=tqtPWZ_iztM</a:t>
            </a:r>
            <a:endParaRPr lang="sl-SI"/>
          </a:p>
          <a:p>
            <a:endParaRPr lang="sl-SI"/>
          </a:p>
        </p:txBody>
      </p:sp>
      <p:pic>
        <p:nvPicPr>
          <p:cNvPr id="54280" name="Picture 8" descr="350px-Pyroclastic_flows_at_Mayon_Volca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409950"/>
            <a:ext cx="3671888" cy="2297113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7" descr="131216-etna-eruption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331913" y="5445125"/>
            <a:ext cx="65484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hlinkClick r:id="rId3"/>
              </a:rPr>
              <a:t>https://www.youtube.com/watch?v=4aYQixhdWY4</a:t>
            </a:r>
            <a:endParaRPr lang="sl-SI"/>
          </a:p>
          <a:p>
            <a:r>
              <a:rPr lang="sl-SI" b="1">
                <a:solidFill>
                  <a:schemeClr val="bg1"/>
                </a:solidFill>
                <a:latin typeface="Tahoma" pitchFamily="34" charset="0"/>
              </a:rPr>
              <a:t>10 NAJBOLJ AKTIVNIH VULKANOV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95288" y="4797425"/>
            <a:ext cx="8208962" cy="396875"/>
          </a:xfrm>
          <a:prstGeom prst="rect">
            <a:avLst/>
          </a:prstGeom>
          <a:solidFill>
            <a:srgbClr val="FF33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 b="1">
                <a:latin typeface="Tahoma" pitchFamily="34" charset="0"/>
              </a:rPr>
              <a:t>GORA ST. HELENS </a:t>
            </a:r>
          </a:p>
        </p:txBody>
      </p:sp>
      <p:pic>
        <p:nvPicPr>
          <p:cNvPr id="10243" name="Picture 5" descr="msh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1938"/>
            <a:ext cx="45720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7" descr="msh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60350"/>
            <a:ext cx="45370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250825" y="3417888"/>
            <a:ext cx="8497888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>
                <a:latin typeface="Tahoma" pitchFamily="34" charset="0"/>
              </a:rPr>
              <a:t>Pred 18. majem 1980  …       		…. po njem…    </a:t>
            </a:r>
          </a:p>
          <a:p>
            <a:pPr>
              <a:spcBef>
                <a:spcPct val="50000"/>
              </a:spcBef>
            </a:pPr>
            <a:r>
              <a:rPr lang="sl-SI" sz="2000" b="1">
                <a:latin typeface="Tahoma" pitchFamily="34" charset="0"/>
              </a:rPr>
              <a:t>2950 m n.v.				2550 m n.v.</a:t>
            </a:r>
            <a:r>
              <a:rPr lang="sl-SI">
                <a:latin typeface="Tahoma" pitchFamily="34" charset="0"/>
              </a:rPr>
              <a:t>                   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1042988" y="5589588"/>
            <a:ext cx="6499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hlinkClick r:id="rId4"/>
              </a:rPr>
              <a:t>https://www.youtube.com/watch?v=pGImksoOwtU</a:t>
            </a:r>
            <a:endParaRPr lang="sl-SI"/>
          </a:p>
          <a:p>
            <a:endParaRPr lang="sl-SI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>
            <p:ph type="body" idx="1"/>
          </p:nvPr>
        </p:nvSpPr>
        <p:spPr>
          <a:xfrm>
            <a:off x="684213" y="2565400"/>
            <a:ext cx="7772400" cy="41148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smtClean="0">
                <a:latin typeface="Tahoma" pitchFamily="34" charset="0"/>
              </a:rPr>
              <a:t>MOUNT</a:t>
            </a:r>
            <a:r>
              <a:rPr lang="sl-SI" sz="2000" b="1" smtClean="0">
                <a:latin typeface="Tahoma" pitchFamily="34" charset="0"/>
              </a:rPr>
              <a:t> ST. HELENS</a:t>
            </a:r>
            <a:r>
              <a:rPr lang="en-US" sz="2000" b="1" smtClean="0">
                <a:latin typeface="Tahoma" pitchFamily="34" charset="0"/>
              </a:rPr>
              <a:t>, WASHINGTON, USA</a:t>
            </a:r>
            <a:r>
              <a:rPr lang="sl-SI" sz="2000" b="1" smtClean="0">
                <a:latin typeface="Tahoma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000" smtClean="0">
                <a:latin typeface="Tahoma" pitchFamily="34" charset="0"/>
              </a:rPr>
              <a:t>AN EXAMPLE OF AN </a:t>
            </a:r>
            <a:r>
              <a:rPr lang="en-US" sz="2000" u="sng" smtClean="0">
                <a:latin typeface="Tahoma" pitchFamily="34" charset="0"/>
              </a:rPr>
              <a:t>EXPLOSIVE VOLCANIC ERUPTION </a:t>
            </a:r>
            <a:r>
              <a:rPr lang="en-US" sz="2000" smtClean="0">
                <a:latin typeface="Tahoma" pitchFamily="34" charset="0"/>
              </a:rPr>
              <a:t>(</a:t>
            </a:r>
            <a:r>
              <a:rPr lang="en-US" sz="2000" i="1" smtClean="0">
                <a:latin typeface="Tahoma" pitchFamily="34" charset="0"/>
              </a:rPr>
              <a:t>IZBRUH</a:t>
            </a:r>
            <a:r>
              <a:rPr lang="en-US" sz="2000" smtClean="0">
                <a:latin typeface="Tahoma" pitchFamily="34" charset="0"/>
              </a:rPr>
              <a:t>) IN THE PACIFIC NORTHWEST </a:t>
            </a:r>
            <a:r>
              <a:rPr lang="sl-SI" sz="2000" smtClean="0">
                <a:latin typeface="Tahoma" pitchFamily="34" charset="0"/>
              </a:rPr>
              <a:t>(USA).</a:t>
            </a:r>
          </a:p>
          <a:p>
            <a:pPr>
              <a:lnSpc>
                <a:spcPct val="80000"/>
              </a:lnSpc>
            </a:pPr>
            <a:r>
              <a:rPr lang="en-US" sz="2000" smtClean="0">
                <a:latin typeface="Tahoma" pitchFamily="34" charset="0"/>
              </a:rPr>
              <a:t>THE EXPLOSION BLEW OFF (</a:t>
            </a:r>
            <a:r>
              <a:rPr lang="en-US" sz="2000" i="1" smtClean="0">
                <a:latin typeface="Tahoma" pitchFamily="34" charset="0"/>
              </a:rPr>
              <a:t>RAZNESLA</a:t>
            </a:r>
            <a:r>
              <a:rPr lang="en-US" sz="2000" smtClean="0">
                <a:latin typeface="Tahoma" pitchFamily="34" charset="0"/>
              </a:rPr>
              <a:t>) THE TOP OF THE MOUNTAIN</a:t>
            </a:r>
            <a:r>
              <a:rPr lang="sl-SI" sz="2000" smtClean="0">
                <a:latin typeface="Tahoma" pitchFamily="34" charset="0"/>
              </a:rPr>
              <a:t> AND CREATED A 5.1 EARTHQUAKE.</a:t>
            </a:r>
          </a:p>
          <a:p>
            <a:pPr>
              <a:lnSpc>
                <a:spcPct val="80000"/>
              </a:lnSpc>
            </a:pPr>
            <a:r>
              <a:rPr lang="en-US" sz="2000" smtClean="0">
                <a:latin typeface="Tahoma" pitchFamily="34" charset="0"/>
              </a:rPr>
              <a:t>A HUGE CLOUD OF WATER VAPOR (</a:t>
            </a:r>
            <a:r>
              <a:rPr lang="en-US" sz="2000" i="1" smtClean="0">
                <a:latin typeface="Tahoma" pitchFamily="34" charset="0"/>
              </a:rPr>
              <a:t>VODNA PARA</a:t>
            </a:r>
            <a:r>
              <a:rPr lang="en-US" sz="2000" smtClean="0">
                <a:latin typeface="Tahoma" pitchFamily="34" charset="0"/>
              </a:rPr>
              <a:t>), GASES, AND ASH ROSE (</a:t>
            </a:r>
            <a:r>
              <a:rPr lang="en-US" sz="2000" i="1" smtClean="0">
                <a:latin typeface="Tahoma" pitchFamily="34" charset="0"/>
              </a:rPr>
              <a:t>DVIGNIL</a:t>
            </a:r>
            <a:r>
              <a:rPr lang="en-US" sz="2000" smtClean="0">
                <a:latin typeface="Tahoma" pitchFamily="34" charset="0"/>
              </a:rPr>
              <a:t>) 20 KM INTO THE SKY IN A FEW MINUTES. </a:t>
            </a:r>
            <a:endParaRPr lang="sl-SI" sz="2000" smtClean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smtClean="0">
                <a:latin typeface="Tahoma" pitchFamily="34" charset="0"/>
              </a:rPr>
              <a:t>THE ERUPTION REDUCED (</a:t>
            </a:r>
            <a:r>
              <a:rPr lang="sl-SI" sz="2000" i="1" smtClean="0">
                <a:latin typeface="Tahoma" pitchFamily="34" charset="0"/>
              </a:rPr>
              <a:t>ZNIŽALA</a:t>
            </a:r>
            <a:r>
              <a:rPr lang="en-US" sz="2000" smtClean="0">
                <a:latin typeface="Tahoma" pitchFamily="34" charset="0"/>
              </a:rPr>
              <a:t>) THE HEIGHT OF THE MOUNTAIN BY 400 M. 57 PEOPLE AND MANY WILD ANIMALS DIED.</a:t>
            </a:r>
            <a:endParaRPr lang="sl-SI" sz="2000" smtClean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sl-SI" sz="2000" smtClean="0">
                <a:latin typeface="Tahoma" pitchFamily="34" charset="0"/>
              </a:rPr>
              <a:t>BETWEEN 2004 AND 2008 THERE WERE SOME SMALL ERUPTIONS.</a:t>
            </a:r>
            <a:endParaRPr lang="en-US" sz="2000" smtClean="0">
              <a:latin typeface="Tahoma" pitchFamily="34" charset="0"/>
            </a:endParaRPr>
          </a:p>
        </p:txBody>
      </p:sp>
      <p:pic>
        <p:nvPicPr>
          <p:cNvPr id="66565" name="Picture 4" descr="eru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8494713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6" descr="http://media.katu.com/images/mount_helens_spl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125538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4756" name="Picture 4" descr="800px-1980_Mount_st_helens_ash_distribu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500063"/>
            <a:ext cx="909955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6804" name="Picture 5" descr="File:Cascade eruptions during the last 4000 year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113"/>
            <a:ext cx="84963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 descr="https://mail-attachment.googleusercontent.com/attachment/?saduie=AG9B_P__AdCxjESo83G1uiPgY1r8&amp;attid=0.6&amp;disp=emb&amp;view=att&amp;th=1420ff62fa8d164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l-SI" sz="1800">
              <a:latin typeface="Arial" charset="0"/>
              <a:cs typeface="Arial" charset="0"/>
            </a:endParaRPr>
          </a:p>
        </p:txBody>
      </p:sp>
      <p:sp>
        <p:nvSpPr>
          <p:cNvPr id="78851" name="AutoShape 4" descr="https://mail-attachment.googleusercontent.com/attachment/?saduie=AG9B_P__AdCxjESo83G1uiPgY1r8&amp;attid=0.6&amp;disp=emb&amp;view=att&amp;th=1420ff62fa8d164c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l-SI" sz="1800">
              <a:latin typeface="Arial" charset="0"/>
              <a:cs typeface="Arial" charset="0"/>
            </a:endParaRPr>
          </a:p>
        </p:txBody>
      </p:sp>
      <p:sp>
        <p:nvSpPr>
          <p:cNvPr id="78852" name="AutoShape 6" descr="https://mail-attachment.googleusercontent.com/attachment/?ui=2&amp;ik=5b1b2f3b38&amp;view=att&amp;th=14210c6b7b2104f5&amp;attid=0.2&amp;disp=inline&amp;realattid=f_hnglt6ip1&amp;safe=1&amp;zw&amp;saduie=AG9B_P__AdCxjESo83G1uiPgY1r8&amp;sadet=1383549874182&amp;sads=HjdzUw5zAjDpnvYMkcXPQXQCFJ8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l-SI" sz="1800">
              <a:latin typeface="Arial" charset="0"/>
              <a:cs typeface="Arial" charset="0"/>
            </a:endParaRPr>
          </a:p>
        </p:txBody>
      </p:sp>
      <p:pic>
        <p:nvPicPr>
          <p:cNvPr id="7885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6463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854" name="AutoShape 9" descr="https://mail-attachment.googleusercontent.com/attachment/?ui=2&amp;ik=5b1b2f3b38&amp;view=att&amp;th=14210c6b7b2104f5&amp;attid=0.2&amp;disp=inline&amp;realattid=f_hnglt6ip1&amp;safe=1&amp;zw&amp;saduie=AG9B_P__AdCxjESo83G1uiPgY1r8&amp;sadet=1383549874182&amp;sads=HjdzUw5zAjDpnvYMkcXPQXQCFJ8&amp;sadssc=1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l-SI" sz="1800">
              <a:latin typeface="Arial" charset="0"/>
              <a:cs typeface="Arial" charset="0"/>
            </a:endParaRPr>
          </a:p>
        </p:txBody>
      </p:sp>
      <p:sp>
        <p:nvSpPr>
          <p:cNvPr id="78855" name="AutoShape 11" descr="https://mail-attachment.googleusercontent.com/attachment/?ui=2&amp;ik=5b1b2f3b38&amp;view=att&amp;th=1420ff62fa8d164c&amp;attid=0.4&amp;disp=inline&amp;realattid=f_hngdnb2n3&amp;safe=1&amp;zw&amp;saduie=AG9B_P__AdCxjESo83G1uiPgY1r8&amp;sadet=1383550244436&amp;sads=o2v6z6aUHns6rQcvBGe3MNbYgwQ"/>
          <p:cNvSpPr>
            <a:spLocks noChangeAspect="1" noChangeArrowheads="1"/>
          </p:cNvSpPr>
          <p:nvPr/>
        </p:nvSpPr>
        <p:spPr bwMode="auto">
          <a:xfrm>
            <a:off x="155575" y="-4084638"/>
            <a:ext cx="6172200" cy="851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l-SI" sz="1800">
              <a:latin typeface="Arial" charset="0"/>
              <a:cs typeface="Arial" charset="0"/>
            </a:endParaRPr>
          </a:p>
        </p:txBody>
      </p:sp>
      <p:sp>
        <p:nvSpPr>
          <p:cNvPr id="78856" name="AutoShape 13" descr="https://mail-attachment.googleusercontent.com/attachment/?ui=2&amp;ik=5b1b2f3b38&amp;view=att&amp;th=1420ff62fa8d164c&amp;attid=0.4&amp;disp=inline&amp;realattid=f_hngdnb2n3&amp;safe=1&amp;zw&amp;saduie=AG9B_P__AdCxjESo83G1uiPgY1r8&amp;sadet=1383550244436&amp;sads=o2v6z6aUHns6rQcvBGe3MNbYgwQ"/>
          <p:cNvSpPr>
            <a:spLocks noChangeAspect="1" noChangeArrowheads="1"/>
          </p:cNvSpPr>
          <p:nvPr/>
        </p:nvSpPr>
        <p:spPr bwMode="auto">
          <a:xfrm>
            <a:off x="307975" y="-3932238"/>
            <a:ext cx="6172200" cy="851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l-SI" sz="1800">
              <a:latin typeface="Arial" charset="0"/>
              <a:cs typeface="Arial" charset="0"/>
            </a:endParaRPr>
          </a:p>
        </p:txBody>
      </p:sp>
      <p:pic>
        <p:nvPicPr>
          <p:cNvPr id="7885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4050"/>
            <a:ext cx="4897438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8" name="Picture 14"/>
          <p:cNvPicPr>
            <a:picLocks noChangeAspect="1" noChangeArrowheads="1"/>
          </p:cNvPicPr>
          <p:nvPr/>
        </p:nvPicPr>
        <p:blipFill>
          <a:blip r:embed="rId4"/>
          <a:srcRect l="3796" r="6508"/>
          <a:stretch>
            <a:fillRect/>
          </a:stretch>
        </p:blipFill>
        <p:spPr bwMode="auto">
          <a:xfrm>
            <a:off x="4679950" y="0"/>
            <a:ext cx="4464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3" name="Picture 15" descr="grand-prismatic-spring-yellowstone-photograph-13571-2918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84888"/>
          </a:xfrm>
          <a:prstGeom prst="rect">
            <a:avLst/>
          </a:prstGeom>
          <a:noFill/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pPr eaLnBrk="1" hangingPunct="1"/>
            <a:r>
              <a:rPr lang="sl-SI" sz="3200" b="1" smtClean="0">
                <a:solidFill>
                  <a:schemeClr val="bg1"/>
                </a:solidFill>
                <a:latin typeface="Tahoma" pitchFamily="34" charset="0"/>
              </a:rPr>
              <a:t>POJAVI, KI SPREMLJAJO VULKANIZEM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0" y="6003925"/>
            <a:ext cx="9144000" cy="8540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VROČI VRELCI</a:t>
            </a:r>
            <a:r>
              <a:rPr lang="sl-SI" sz="2000">
                <a:latin typeface="Tahoma" pitchFamily="34" charset="0"/>
              </a:rPr>
              <a:t> SO STALNI IZVIRI VROČE VODE </a:t>
            </a:r>
          </a:p>
          <a:p>
            <a:pPr>
              <a:spcBef>
                <a:spcPct val="50000"/>
              </a:spcBef>
            </a:pPr>
            <a:r>
              <a:rPr lang="sl-SI" sz="2000">
                <a:latin typeface="Tahoma" pitchFamily="34" charset="0"/>
              </a:rPr>
              <a:t>Grand Prismatic Spring (Yellowstone, ZDA), tretji največji vroči vrelec na svetu 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595313"/>
            <a:ext cx="8810625" cy="5667375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slov 1"/>
          <p:cNvSpPr>
            <a:spLocks noGrp="1"/>
          </p:cNvSpPr>
          <p:nvPr>
            <p:ph type="title" idx="4294967295"/>
          </p:nvPr>
        </p:nvSpPr>
        <p:spPr>
          <a:xfrm>
            <a:off x="682625" y="609600"/>
            <a:ext cx="7772400" cy="1147763"/>
          </a:xfrm>
        </p:spPr>
        <p:txBody>
          <a:bodyPr/>
          <a:lstStyle/>
          <a:p>
            <a:pPr eaLnBrk="1" hangingPunct="1"/>
            <a:endParaRPr lang="sl-SI" smtClean="0"/>
          </a:p>
        </p:txBody>
      </p:sp>
      <p:pic>
        <p:nvPicPr>
          <p:cNvPr id="18435" name="Picture 2" descr="D:\Liba\Liba\zanimivosti celin\zanimivosti Evrope\islandija sola\sola uporabno\131_3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PoljeZBesedilom 3"/>
          <p:cNvSpPr txBox="1">
            <a:spLocks noChangeArrowheads="1"/>
          </p:cNvSpPr>
          <p:nvPr/>
        </p:nvSpPr>
        <p:spPr bwMode="auto">
          <a:xfrm>
            <a:off x="0" y="0"/>
            <a:ext cx="2268538" cy="727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sl-SI" sz="2000" b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VROČI VRELCI /HOT SPRINGS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3" name="Picture 11" descr="Pamukkale_Travertenle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3705225"/>
            <a:ext cx="5148262" cy="3152775"/>
          </a:xfrm>
          <a:prstGeom prst="rect">
            <a:avLst/>
          </a:prstGeom>
          <a:noFill/>
        </p:spPr>
      </p:pic>
      <p:pic>
        <p:nvPicPr>
          <p:cNvPr id="59399" name="Picture 7" descr="64684526_lake-bogoria_sh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0"/>
            <a:ext cx="5148262" cy="3862388"/>
          </a:xfrm>
          <a:prstGeom prst="rect">
            <a:avLst/>
          </a:prstGeom>
          <a:noFill/>
        </p:spPr>
      </p:pic>
      <p:pic>
        <p:nvPicPr>
          <p:cNvPr id="59397" name="Picture 5" descr="6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91050" cy="6858000"/>
          </a:xfrm>
          <a:prstGeom prst="rect">
            <a:avLst/>
          </a:prstGeom>
          <a:noFill/>
        </p:spPr>
      </p:pic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0" y="6400800"/>
            <a:ext cx="3887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>
                <a:solidFill>
                  <a:schemeClr val="bg1"/>
                </a:solidFill>
              </a:rPr>
              <a:t>Honšu, Japonska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4643438" y="188913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Jezero Bogoria, Kenija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5508625" y="6400800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Pamukale, Turčija</a:t>
            </a:r>
          </a:p>
        </p:txBody>
      </p:sp>
    </p:spTree>
  </p:cSld>
  <p:clrMapOvr>
    <a:masterClrMapping/>
  </p:clrMapOvr>
  <p:transition>
    <p:check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slov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sl-SI" smtClean="0"/>
          </a:p>
        </p:txBody>
      </p:sp>
      <p:pic>
        <p:nvPicPr>
          <p:cNvPr id="19459" name="Picture 2" descr="D:\Liba\Liba\zanimivosti celin\islandija sola\sola uporabno\132_325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460" name="PoljeZBesedilom 3"/>
          <p:cNvSpPr txBox="1">
            <a:spLocks noChangeArrowheads="1"/>
          </p:cNvSpPr>
          <p:nvPr/>
        </p:nvSpPr>
        <p:spPr bwMode="auto">
          <a:xfrm>
            <a:off x="6011863" y="6308725"/>
            <a:ext cx="338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2000" b="1">
                <a:latin typeface="Tahoma" pitchFamily="34" charset="0"/>
                <a:cs typeface="Tahoma" pitchFamily="34" charset="0"/>
              </a:rPr>
              <a:t>DO 7O METROV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0" y="5851525"/>
            <a:ext cx="4932363" cy="10668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GEJZIRJI</a:t>
            </a:r>
            <a:r>
              <a:rPr lang="sl-SI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r>
              <a:rPr lang="sl-SI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geysers</a:t>
            </a:r>
            <a:r>
              <a:rPr lang="sl-SI"/>
              <a:t> </a:t>
            </a:r>
            <a:r>
              <a:rPr lang="sl-SI" sz="2000">
                <a:latin typeface="Tahoma" pitchFamily="34" charset="0"/>
              </a:rPr>
              <a:t>SO IZVIRI VROČE VODE, KJER VODA BRIZGA NA POVRŠJE OB DOLOČENIH INTERVALIH.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gejzi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4572000" y="4479925"/>
            <a:ext cx="4572000" cy="23780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 b="1">
                <a:latin typeface="Tahoma" pitchFamily="34" charset="0"/>
              </a:rPr>
              <a:t>UMETNI GEJZIR</a:t>
            </a:r>
          </a:p>
          <a:p>
            <a:pPr>
              <a:spcBef>
                <a:spcPct val="50000"/>
              </a:spcBef>
            </a:pPr>
            <a:r>
              <a:rPr lang="sl-SI" sz="2000" b="1">
                <a:latin typeface="Tahoma" pitchFamily="34" charset="0"/>
              </a:rPr>
              <a:t>FLY GEYSER, NEVADA ZDA</a:t>
            </a:r>
          </a:p>
          <a:p>
            <a:pPr>
              <a:spcBef>
                <a:spcPct val="50000"/>
              </a:spcBef>
            </a:pPr>
            <a:r>
              <a:rPr lang="sl-SI" sz="2000" b="1">
                <a:latin typeface="Tahoma" pitchFamily="34" charset="0"/>
              </a:rPr>
              <a:t>1964 vrtina za geotermalno vodo / opustitev zaradi prenizke T / izločanje CaCO</a:t>
            </a:r>
            <a:r>
              <a:rPr lang="sl-SI" sz="2000" b="1" baseline="-25000">
                <a:latin typeface="Tahoma" pitchFamily="34" charset="0"/>
              </a:rPr>
              <a:t>3</a:t>
            </a:r>
            <a:r>
              <a:rPr lang="sl-SI" sz="2000" b="1">
                <a:latin typeface="Tahoma" pitchFamily="34" charset="0"/>
              </a:rPr>
              <a:t>/ alge/ …</a:t>
            </a:r>
          </a:p>
          <a:p>
            <a:pPr>
              <a:spcBef>
                <a:spcPct val="50000"/>
              </a:spcBef>
            </a:pPr>
            <a:endParaRPr lang="sl-SI" sz="2000" b="1">
              <a:latin typeface="Tahoma" pitchFamily="34" charset="0"/>
            </a:endParaRPr>
          </a:p>
        </p:txBody>
      </p:sp>
      <p:pic>
        <p:nvPicPr>
          <p:cNvPr id="44042" name="Picture 10" descr="Fly gejzír, Nev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4475163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5888"/>
            <a:ext cx="6913563" cy="23034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2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MED POSTVULKANSKE POJAVE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2000" b="1" smtClean="0">
                <a:solidFill>
                  <a:schemeClr val="accent2"/>
                </a:solidFill>
                <a:latin typeface="Tahoma" pitchFamily="34" charset="0"/>
              </a:rPr>
              <a:t>PRIŠTEVAMO ŠE: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ü"/>
            </a:pPr>
            <a:r>
              <a:rPr lang="sl-SI" sz="20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SOLFATARE</a:t>
            </a:r>
            <a:r>
              <a:rPr lang="sl-SI" sz="2000" smtClean="0">
                <a:latin typeface="Tahoma" pitchFamily="34" charset="0"/>
              </a:rPr>
              <a:t>: iz odprtin v tleh izhaja žvepleni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sl-SI" sz="2000" smtClean="0">
                <a:latin typeface="Tahoma" pitchFamily="34" charset="0"/>
              </a:rPr>
              <a:t>    plin in vodna para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ü"/>
            </a:pPr>
            <a:r>
              <a:rPr lang="sl-SI" sz="20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MOFETE</a:t>
            </a:r>
            <a:r>
              <a:rPr lang="sl-SI" sz="2000" b="1" smtClean="0">
                <a:latin typeface="Tahoma" pitchFamily="34" charset="0"/>
              </a:rPr>
              <a:t>:</a:t>
            </a:r>
            <a:r>
              <a:rPr lang="sl-SI" sz="2000" smtClean="0">
                <a:latin typeface="Tahoma" pitchFamily="34" charset="0"/>
              </a:rPr>
              <a:t> … izhaja CO</a:t>
            </a:r>
            <a:r>
              <a:rPr lang="sl-SI" sz="2000" baseline="-25000" smtClean="0">
                <a:latin typeface="Tahoma" pitchFamily="34" charset="0"/>
              </a:rPr>
              <a:t>2</a:t>
            </a:r>
            <a:r>
              <a:rPr lang="sl-SI" sz="2000" smtClean="0">
                <a:latin typeface="Tahoma" pitchFamily="34" charset="0"/>
              </a:rPr>
              <a:t> s T pod 100</a:t>
            </a:r>
            <a:r>
              <a:rPr lang="sl-SI" sz="2000" baseline="30000" smtClean="0">
                <a:latin typeface="Tahoma" pitchFamily="34" charset="0"/>
              </a:rPr>
              <a:t>0</a:t>
            </a:r>
            <a:r>
              <a:rPr lang="sl-SI" sz="2000" smtClean="0">
                <a:latin typeface="Tahoma" pitchFamily="34" charset="0"/>
              </a:rPr>
              <a:t> C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ü"/>
            </a:pPr>
            <a:r>
              <a:rPr lang="sl-SI" sz="20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FUMAROLE</a:t>
            </a:r>
            <a:r>
              <a:rPr lang="sl-SI" sz="2000" smtClean="0">
                <a:latin typeface="Tahoma" pitchFamily="34" charset="0"/>
              </a:rPr>
              <a:t> … izhaja vroča vodna para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sl-SI" sz="200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0483" name="Picture 5" descr="solfat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3887788"/>
            <a:ext cx="4470400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El-Tatio-Fumaro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49500"/>
            <a:ext cx="4403725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Fumarole pri Myvatnu"/>
          <p:cNvPicPr>
            <a:picLocks noChangeAspect="1" noChangeArrowheads="1"/>
          </p:cNvPicPr>
          <p:nvPr/>
        </p:nvPicPr>
        <p:blipFill>
          <a:blip r:embed="rId4">
            <a:lum bright="-12000"/>
          </a:blip>
          <a:srcRect/>
          <a:stretch>
            <a:fillRect/>
          </a:stretch>
        </p:blipFill>
        <p:spPr bwMode="auto">
          <a:xfrm>
            <a:off x="5292725" y="1700213"/>
            <a:ext cx="3494088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Vrelo blato"/>
          <p:cNvPicPr>
            <a:picLocks noChangeAspect="1" noChangeArrowheads="1"/>
          </p:cNvPicPr>
          <p:nvPr/>
        </p:nvPicPr>
        <p:blipFill>
          <a:blip r:embed="rId5">
            <a:lum bright="-12000"/>
          </a:blip>
          <a:srcRect/>
          <a:stretch>
            <a:fillRect/>
          </a:stretch>
        </p:blipFill>
        <p:spPr bwMode="auto">
          <a:xfrm>
            <a:off x="5795963" y="115888"/>
            <a:ext cx="2951162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bldLvl="3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slov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sl-SI" smtClean="0"/>
          </a:p>
        </p:txBody>
      </p:sp>
      <p:pic>
        <p:nvPicPr>
          <p:cNvPr id="21507" name="Picture 2" descr="D:\Liba\Liba\zanimivosti celin\islandija sola\sola uporabno\135_35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5588" cy="6858000"/>
          </a:xfrm>
          <a:noFill/>
        </p:spPr>
      </p:pic>
      <p:sp>
        <p:nvSpPr>
          <p:cNvPr id="33796" name="PoljeZBesedilom 4"/>
          <p:cNvSpPr txBox="1">
            <a:spLocks noChangeArrowheads="1"/>
          </p:cNvSpPr>
          <p:nvPr/>
        </p:nvSpPr>
        <p:spPr bwMode="auto">
          <a:xfrm>
            <a:off x="0" y="0"/>
            <a:ext cx="3059113" cy="727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sl-SI" sz="2000" b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FUMAROLA, SOLFATARA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slov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sl-SI" smtClean="0"/>
          </a:p>
        </p:txBody>
      </p:sp>
      <p:pic>
        <p:nvPicPr>
          <p:cNvPr id="22531" name="Picture 2" descr="D:\Liba\Liba\zanimivosti celin\islandija sola\sola uporabno\134_349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71438" y="0"/>
            <a:ext cx="9215438" cy="6911975"/>
          </a:xfrm>
          <a:noFill/>
        </p:spPr>
      </p:pic>
      <p:sp>
        <p:nvSpPr>
          <p:cNvPr id="30724" name="PoljeZBesedilom 4"/>
          <p:cNvSpPr txBox="1">
            <a:spLocks noChangeArrowheads="1"/>
          </p:cNvSpPr>
          <p:nvPr/>
        </p:nvSpPr>
        <p:spPr bwMode="auto">
          <a:xfrm>
            <a:off x="0" y="0"/>
            <a:ext cx="3419475" cy="422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sl-SI" sz="2000" b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VROČE BLATO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07375" cy="1143000"/>
          </a:xfrm>
          <a:solidFill>
            <a:srgbClr val="FF9999"/>
          </a:solidFill>
        </p:spPr>
        <p:txBody>
          <a:bodyPr/>
          <a:lstStyle/>
          <a:p>
            <a:pPr eaLnBrk="1" hangingPunct="1"/>
            <a:r>
              <a:rPr lang="sl-SI" sz="2000" b="1" smtClean="0">
                <a:solidFill>
                  <a:schemeClr val="accent2"/>
                </a:solidFill>
                <a:latin typeface="Tahoma" pitchFamily="34" charset="0"/>
              </a:rPr>
              <a:t>VULKANIZEM JE ČLOVEKU HKRATI POGUBA IN BLAGOSLOV</a:t>
            </a:r>
            <a:br>
              <a:rPr lang="sl-SI" sz="2000" b="1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sl-SI" sz="2000" b="1" smtClean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en-US" sz="2000" b="1" smtClean="0">
                <a:solidFill>
                  <a:schemeClr val="accent2"/>
                </a:solidFill>
              </a:rPr>
              <a:t>Volcanoes can be both a blessing (</a:t>
            </a:r>
            <a:r>
              <a:rPr lang="en-US" sz="2000" b="1" i="1" smtClean="0">
                <a:solidFill>
                  <a:schemeClr val="accent2"/>
                </a:solidFill>
              </a:rPr>
              <a:t>a good thing</a:t>
            </a:r>
            <a:r>
              <a:rPr lang="en-US" sz="2000" b="1" smtClean="0">
                <a:solidFill>
                  <a:schemeClr val="accent2"/>
                </a:solidFill>
              </a:rPr>
              <a:t>) and a curse (</a:t>
            </a:r>
            <a:r>
              <a:rPr lang="en-US" sz="2000" b="1" i="1" smtClean="0">
                <a:solidFill>
                  <a:schemeClr val="accent2"/>
                </a:solidFill>
              </a:rPr>
              <a:t>a bad thing</a:t>
            </a:r>
            <a:r>
              <a:rPr lang="en-US" sz="2000" b="1" smtClean="0">
                <a:solidFill>
                  <a:schemeClr val="accent2"/>
                </a:solidFill>
              </a:rPr>
              <a:t>)</a:t>
            </a:r>
            <a:r>
              <a:rPr lang="en-US" sz="2000" smtClean="0"/>
              <a:t> </a:t>
            </a:r>
            <a:endParaRPr lang="sl-SI" sz="2000" smtClean="0"/>
          </a:p>
        </p:txBody>
      </p:sp>
      <p:pic>
        <p:nvPicPr>
          <p:cNvPr id="23555" name="Picture 3" descr="P7180444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179388" y="1844675"/>
            <a:ext cx="5759450" cy="2881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79388" y="4868863"/>
            <a:ext cx="8577262" cy="18573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VERY FERTILE SOIL</a:t>
            </a:r>
            <a:r>
              <a:rPr lang="en-US" b="1">
                <a:latin typeface="Tahoma" pitchFamily="34" charset="0"/>
              </a:rPr>
              <a:t> </a:t>
            </a:r>
            <a:endParaRPr lang="sl-SI" b="1"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VOLCANIC ISLANDS</a:t>
            </a:r>
            <a:r>
              <a:rPr lang="sl-SI" sz="2000">
                <a:latin typeface="Tahoma" pitchFamily="34" charset="0"/>
              </a:rPr>
              <a:t>: </a:t>
            </a:r>
            <a:r>
              <a:rPr lang="sl-SI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Japonska, Marianski otoki, Havaji,…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sl-SI"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POPULAR TOURIST DESTINATIONS</a:t>
            </a:r>
            <a:r>
              <a:rPr lang="sl-SI"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: </a:t>
            </a:r>
            <a:r>
              <a:rPr lang="sl-SI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Santorini, Kanarski otoki,…</a:t>
            </a:r>
          </a:p>
        </p:txBody>
      </p:sp>
      <p:pic>
        <p:nvPicPr>
          <p:cNvPr id="23557" name="Picture 6" descr="Vinska trta na otoku Santorini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1412875"/>
            <a:ext cx="3794125" cy="2528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can0071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4191000" y="152400"/>
            <a:ext cx="4781550" cy="397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79" name="Picture 3" descr="scan0064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152400" y="2743200"/>
            <a:ext cx="6324600" cy="3881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1" name="Picture 6" descr="scan0068"/>
          <p:cNvPicPr>
            <a:picLocks noChangeAspect="1" noChangeArrowheads="1"/>
          </p:cNvPicPr>
          <p:nvPr/>
        </p:nvPicPr>
        <p:blipFill>
          <a:blip r:embed="rId4">
            <a:lum bright="-12000"/>
          </a:blip>
          <a:srcRect/>
          <a:stretch>
            <a:fillRect/>
          </a:stretch>
        </p:blipFill>
        <p:spPr bwMode="auto">
          <a:xfrm>
            <a:off x="179388" y="0"/>
            <a:ext cx="2959100" cy="4406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732588" y="4508500"/>
            <a:ext cx="1943100" cy="3968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 b="1">
                <a:latin typeface="Tahoma" pitchFamily="34" charset="0"/>
              </a:rPr>
              <a:t>SANTORINI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476250"/>
            <a:ext cx="7772400" cy="4114800"/>
          </a:xfrm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sl-SI" sz="2000" smtClean="0">
                <a:latin typeface="Tahoma" pitchFamily="34" charset="0"/>
              </a:rPr>
              <a:t>PRIDOBIVANJE </a:t>
            </a:r>
            <a:r>
              <a:rPr lang="sl-SI" sz="2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GEOTERMALNE ENERGIJE</a:t>
            </a:r>
            <a:r>
              <a:rPr lang="sl-SI" sz="2000" smtClean="0">
                <a:latin typeface="Tahoma" pitchFamily="34" charset="0"/>
              </a:rPr>
              <a:t> (RASTLINJAKI, OGREVANJE STANOVANJ,…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sl-SI" sz="2000" smtClean="0">
                <a:latin typeface="Tahoma" pitchFamily="34" charset="0"/>
              </a:rPr>
              <a:t>NEKATERE IZBRUHE ŽVEPLA IN BLATA IZKORIŠČA </a:t>
            </a:r>
            <a:r>
              <a:rPr lang="sl-SI" sz="2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TURIZEM (BLATNE KOPELI, ZDRAVLJENJE KOŽNIH BOLEZNI,…)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sl-SI" sz="2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ZDRAVILIŠČA</a:t>
            </a:r>
            <a:r>
              <a:rPr lang="sl-SI" sz="2000" smtClean="0">
                <a:latin typeface="Tahoma" pitchFamily="34" charset="0"/>
              </a:rPr>
              <a:t> OB IZVIRIH TOPLE IN MINERALNE VODE</a:t>
            </a:r>
          </a:p>
        </p:txBody>
      </p:sp>
      <p:pic>
        <p:nvPicPr>
          <p:cNvPr id="2" name="Picture 5" descr="Slika%20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716338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terme-topli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3779838"/>
            <a:ext cx="4465638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can00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0"/>
            <a:ext cx="6662737" cy="4441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84213" y="4724400"/>
            <a:ext cx="784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MOST VOLCANOES ARE FORMED AT THE EDGE OF CONTINENTAL PLATES </a:t>
            </a:r>
            <a:r>
              <a:rPr lang="en-US" sz="20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(</a:t>
            </a:r>
            <a:r>
              <a:rPr lang="sl-SI" sz="2000" b="1" i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NA ROBOVIH KONTINENTALNIH PLOŠČ</a:t>
            </a:r>
            <a:r>
              <a:rPr lang="en-US" sz="20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)</a:t>
            </a:r>
            <a:r>
              <a:rPr lang="en-US" sz="2000" b="1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 AND PUSH UP </a:t>
            </a:r>
            <a:r>
              <a:rPr lang="sl-SI" sz="2000" b="1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ALONG </a:t>
            </a:r>
            <a:r>
              <a:rPr lang="en-US" sz="2000" b="1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THE OCEANS. THE MOST ACTIVE AREA SURROUNDS THE PACIFIC OCEAN </a:t>
            </a:r>
            <a:r>
              <a:rPr lang="en-US" sz="20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(</a:t>
            </a:r>
            <a:r>
              <a:rPr lang="en-US" sz="2000" b="1" i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TIHI OCEAN</a:t>
            </a:r>
            <a:r>
              <a:rPr lang="en-US" sz="20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)</a:t>
            </a:r>
            <a:r>
              <a:rPr lang="en-US" sz="2000" b="1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 – THE PACIFIC </a:t>
            </a:r>
            <a:r>
              <a:rPr lang="en-US" sz="2000" b="1" u="sng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RING OF FIRE </a:t>
            </a:r>
            <a:r>
              <a:rPr lang="en-US" sz="20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(</a:t>
            </a:r>
            <a:r>
              <a:rPr lang="sl-SI" sz="2000" b="1" i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OGNJENI OBROČ</a:t>
            </a:r>
            <a:r>
              <a:rPr lang="en-US" sz="20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)</a:t>
            </a:r>
            <a:r>
              <a:rPr lang="sl-SI" sz="2000" b="1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V="1">
            <a:off x="5486400" y="2514600"/>
            <a:ext cx="4572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 flipV="1">
            <a:off x="4953000" y="2362200"/>
            <a:ext cx="533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  <p:bldP spid="6148" grpId="0" animBg="1"/>
      <p:bldP spid="614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slov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sl-SI" smtClean="0"/>
          </a:p>
        </p:txBody>
      </p:sp>
      <p:sp>
        <p:nvSpPr>
          <p:cNvPr id="26627" name="Ograda vsebine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sl-SI" smtClean="0"/>
          </a:p>
        </p:txBody>
      </p:sp>
      <p:pic>
        <p:nvPicPr>
          <p:cNvPr id="26628" name="Picture 2" descr="D:\Liba\Liba\zanimivosti celin\zanimivosti Evrope\islandija sola\sola uporabno\134_34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PoljeZBesedilom 4"/>
          <p:cNvSpPr txBox="1">
            <a:spLocks noChangeArrowheads="1"/>
          </p:cNvSpPr>
          <p:nvPr/>
        </p:nvSpPr>
        <p:spPr bwMode="auto">
          <a:xfrm>
            <a:off x="0" y="0"/>
            <a:ext cx="9144000" cy="422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sl-SI" sz="2000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ELEKTRARNA NA GEOTERMALNO ENERGIJO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M59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9939" name="PoljeZBesedilom 3"/>
          <p:cNvSpPr txBox="1">
            <a:spLocks noChangeArrowheads="1"/>
          </p:cNvSpPr>
          <p:nvPr/>
        </p:nvSpPr>
        <p:spPr bwMode="auto">
          <a:xfrm>
            <a:off x="0" y="0"/>
            <a:ext cx="6084888" cy="1031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sl-SI" sz="2000" b="1">
                <a:solidFill>
                  <a:srgbClr val="000000"/>
                </a:solidFill>
                <a:latin typeface="Arial" charset="0"/>
              </a:rPr>
              <a:t>ŽELEZOVI, ALUMINJEVI, MAGNEZIJEVI IN TITANOVI MINERALI, ZELEN KLORID, RDEČI HEMATIT,…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chemeClr val="accent2"/>
                </a:solidFill>
                <a:latin typeface="Tahoma" pitchFamily="34" charset="0"/>
              </a:rPr>
              <a:t>NEGATIVE ASPECTS OF VOLCANOES</a:t>
            </a:r>
            <a:endParaRPr lang="sl-SI" sz="2400" b="1" smtClean="0">
              <a:solidFill>
                <a:schemeClr val="accent2"/>
              </a:solidFill>
              <a:latin typeface="Tahoma" pitchFamily="34" charset="0"/>
            </a:endParaRPr>
          </a:p>
        </p:txBody>
      </p:sp>
      <p:pic>
        <p:nvPicPr>
          <p:cNvPr id="29699" name="Picture 3" descr="scan0076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250825" y="1052513"/>
            <a:ext cx="5257800" cy="3059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971550" y="4365625"/>
            <a:ext cx="7345363" cy="210026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sl-SI" sz="2000"/>
              <a:t> </a:t>
            </a:r>
            <a:r>
              <a:rPr lang="sl-SI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THREATS TO PEOPLE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sl-SI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EARTHQUAKES AND TSUNAMIS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sl-SI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IMPACT ON CLIMATE</a:t>
            </a:r>
            <a:r>
              <a:rPr lang="sl-SI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sl-SI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1" name="Picture 6" descr="sz5_EPA_vulkan_plazov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052513"/>
            <a:ext cx="4643437" cy="30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Uničenj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3375"/>
            <a:ext cx="4465637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7" descr="sz5_tong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336800"/>
            <a:ext cx="6480175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9" descr="volcanic-ash.jpg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4643438" y="333375"/>
            <a:ext cx="43815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Etn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429000"/>
            <a:ext cx="4356100" cy="327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 descr="merapi35af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924300" y="6308725"/>
            <a:ext cx="4679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 b="1">
                <a:solidFill>
                  <a:schemeClr val="bg1"/>
                </a:solidFill>
                <a:latin typeface="Tahoma" pitchFamily="34" charset="0"/>
              </a:rPr>
              <a:t>VULKAN MERAPI, JAVA 2010</a:t>
            </a:r>
          </a:p>
        </p:txBody>
      </p:sp>
    </p:spTree>
  </p:cSld>
  <p:clrMapOvr>
    <a:masterClrMapping/>
  </p:clrMapOvr>
  <p:transition>
    <p:check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052513"/>
            <a:ext cx="7772400" cy="1871662"/>
          </a:xfrm>
          <a:solidFill>
            <a:schemeClr val="bg1"/>
          </a:solidFill>
        </p:spPr>
        <p:txBody>
          <a:bodyPr/>
          <a:lstStyle/>
          <a:p>
            <a:r>
              <a:rPr lang="sl-SI" smtClean="0">
                <a:hlinkClick r:id="rId2"/>
              </a:rPr>
              <a:t>http://www.disclose.tv/action/viewvideo/171282/10_Things_You_Didnt_Know_About_Volcanoes/</a:t>
            </a:r>
            <a:endParaRPr lang="sl-SI" smtClean="0"/>
          </a:p>
        </p:txBody>
      </p:sp>
    </p:spTree>
  </p:cSld>
  <p:clrMapOvr>
    <a:masterClrMapping/>
  </p:clrMapOvr>
  <p:transition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an00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08050"/>
            <a:ext cx="4238625" cy="3319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4419600" cy="457200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KAKO DELUJEJO VULKANI?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95288" y="4797425"/>
            <a:ext cx="8228012" cy="1006475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 b="1">
                <a:latin typeface="Tahoma" pitchFamily="34" charset="0"/>
              </a:rPr>
              <a:t>RAZTALJENE KAMNINE V OBLIKI TEKOČE </a:t>
            </a:r>
            <a:r>
              <a:rPr lang="sl-SI"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MAGME</a:t>
            </a:r>
            <a:r>
              <a:rPr lang="sl-SI" sz="2000" b="1">
                <a:latin typeface="Tahoma" pitchFamily="34" charset="0"/>
              </a:rPr>
              <a:t> PRODIRAJO PROTI ZEMELJSKEMU POVRŠJU IZ </a:t>
            </a:r>
            <a:r>
              <a:rPr lang="sl-SI"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MAGMATSKEGA OGNJIŠČA</a:t>
            </a:r>
            <a:r>
              <a:rPr lang="sl-SI" sz="2000" b="1">
                <a:latin typeface="Tahoma" pitchFamily="34" charset="0"/>
              </a:rPr>
              <a:t>, KI SE NAHAJA POD TRDO LITOSFERO.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 flipV="1">
            <a:off x="2268538" y="35004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2268538" y="2636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pic>
        <p:nvPicPr>
          <p:cNvPr id="5127" name="Picture 9" descr="volcano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981075"/>
            <a:ext cx="4392612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 autoUpdateAnimBg="0"/>
      <p:bldP spid="7172" grpId="0" animBg="1" autoUpdateAnimBg="0"/>
      <p:bldP spid="7173" grpId="0" animBg="1"/>
      <p:bldP spid="71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836613"/>
            <a:ext cx="8348663" cy="3816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l-SI" sz="2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ZAKAJ SE MAGMA DVIGA PROTI POVRŠJU?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2000" b="1" smtClean="0">
                <a:latin typeface="Tahoma" pitchFamily="34" charset="0"/>
              </a:rPr>
              <a:t>KER JE BOLJ VROČA IN LAŽJA KOT SO KAMNINE, KI JO OBKROŽAJO</a:t>
            </a:r>
          </a:p>
          <a:p>
            <a:pPr eaLnBrk="1" hangingPunct="1">
              <a:lnSpc>
                <a:spcPct val="80000"/>
              </a:lnSpc>
            </a:pPr>
            <a:r>
              <a:rPr lang="sl-SI" sz="2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KAJ POVEČA PRITISK V MAGMATSKEM OGNJIŠČU?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2000" b="1" smtClean="0">
                <a:latin typeface="Tahoma" pitchFamily="34" charset="0"/>
              </a:rPr>
              <a:t>PLINI, KI JIH MAGMA VSEBUJE (OGLJIKOV DIOKSID, FLUOR, KLOR, VODNA PARA,…)</a:t>
            </a:r>
          </a:p>
          <a:p>
            <a:pPr eaLnBrk="1" hangingPunct="1">
              <a:lnSpc>
                <a:spcPct val="80000"/>
              </a:lnSpc>
            </a:pPr>
            <a:r>
              <a:rPr lang="sl-SI" sz="2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ZAKAJ IMAMO RAZLIČNE VRSTE IZBRUHOV?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2000" b="1" smtClean="0">
                <a:latin typeface="Tahoma" pitchFamily="34" charset="0"/>
              </a:rPr>
              <a:t>IZBRUH JE ODVISEN OD TEMPERATURE IN SESTAVE MAGME.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l-SI" sz="2000" b="1" smtClean="0">
                <a:latin typeface="Tahoma" pitchFamily="34" charset="0"/>
              </a:rPr>
              <a:t>	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50825" y="4076700"/>
            <a:ext cx="8497888" cy="946150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1800" b="1">
                <a:latin typeface="Tahoma" pitchFamily="34" charset="0"/>
              </a:rPr>
              <a:t>VIŠJA TEMPERATURA – MANJ SILICIJA – BOLJ TEKOČA</a:t>
            </a:r>
          </a:p>
          <a:p>
            <a:endParaRPr lang="sl-SI" sz="2000" b="1">
              <a:latin typeface="Tahoma" pitchFamily="34" charset="0"/>
            </a:endParaRPr>
          </a:p>
          <a:p>
            <a:r>
              <a:rPr lang="sl-SI" sz="1800" b="1">
                <a:latin typeface="Tahoma" pitchFamily="34" charset="0"/>
              </a:rPr>
              <a:t>NIŽJA TEMPERATURA – VEČ SILICIJA – LEPLJIVA IN POČASNEJŠA</a:t>
            </a:r>
            <a:endParaRPr lang="sl-SI" sz="2000" b="1">
              <a:latin typeface="Tahoma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444875"/>
          </a:xfrm>
          <a:prstGeom prst="rect">
            <a:avLst/>
          </a:prstGeom>
          <a:solidFill>
            <a:srgbClr val="FF33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EKSPLOZIVNI VULKANI </a:t>
            </a:r>
            <a:r>
              <a:rPr lang="sl-SI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(volcanic explosions)</a:t>
            </a:r>
            <a:r>
              <a:rPr lang="sl-SI" sz="2000" i="1">
                <a:solidFill>
                  <a:schemeClr val="tx2"/>
                </a:solidFill>
              </a:rPr>
              <a:t>:</a:t>
            </a:r>
            <a:r>
              <a:rPr lang="sl-SI" sz="2000"/>
              <a:t> </a:t>
            </a:r>
            <a:r>
              <a:rPr lang="sl-SI" sz="2000">
                <a:latin typeface="Tahoma" pitchFamily="34" charset="0"/>
              </a:rPr>
              <a:t>: 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sl-SI" sz="2000">
                <a:latin typeface="Tahoma" pitchFamily="34" charset="0"/>
              </a:rPr>
              <a:t> V MAGMI VELIKO PLINOV IN VODNE PARE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sl-SI" sz="2000">
                <a:latin typeface="Tahoma" pitchFamily="34" charset="0"/>
              </a:rPr>
              <a:t> BRUHAJO PEPEL, PLINE, LAVO, LAPILE, VULKANSKE BOMBE – 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sl-SI" sz="2000">
                <a:latin typeface="Tahoma" pitchFamily="34" charset="0"/>
              </a:rPr>
              <a:t>    MOGOČ NASTANEK PIROKLASTIČNIH TOKOV! </a:t>
            </a:r>
          </a:p>
          <a:p>
            <a:pPr>
              <a:spcBef>
                <a:spcPct val="50000"/>
              </a:spcBef>
            </a:pPr>
            <a:r>
              <a:rPr lang="sl-SI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AKTIVNI VULKANI </a:t>
            </a:r>
            <a:r>
              <a:rPr lang="en-US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(active</a:t>
            </a:r>
            <a:r>
              <a:rPr lang="en-US" sz="2000"/>
              <a:t> </a:t>
            </a:r>
            <a:r>
              <a:rPr lang="en-US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volcanoes</a:t>
            </a:r>
            <a:r>
              <a:rPr lang="sl-SI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sl-SI" sz="2000"/>
              <a:t> </a:t>
            </a:r>
            <a:r>
              <a:rPr lang="sl-SI" sz="2000">
                <a:latin typeface="Tahoma" pitchFamily="34" charset="0"/>
              </a:rPr>
              <a:t>: DNEVNO OZ. POGOSTO BRUHAJO</a:t>
            </a:r>
          </a:p>
          <a:p>
            <a:pPr>
              <a:spcBef>
                <a:spcPct val="50000"/>
              </a:spcBef>
            </a:pPr>
            <a:r>
              <a:rPr lang="sl-SI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SPEČI VULKANI</a:t>
            </a:r>
            <a:r>
              <a:rPr lang="sl-SI" sz="2000">
                <a:latin typeface="Tahoma" pitchFamily="34" charset="0"/>
              </a:rPr>
              <a:t>: </a:t>
            </a:r>
            <a:r>
              <a:rPr lang="en-US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(dormant volcanoes</a:t>
            </a:r>
            <a:r>
              <a:rPr lang="sl-SI" sz="2000"/>
              <a:t>):</a:t>
            </a:r>
            <a:r>
              <a:rPr lang="sl-SI" sz="2000">
                <a:latin typeface="Tahoma" pitchFamily="34" charset="0"/>
              </a:rPr>
              <a:t>TRENUTNO NISO AKTIVNI, A TO LAHKO POSTANEJO</a:t>
            </a:r>
          </a:p>
          <a:p>
            <a:pPr>
              <a:spcBef>
                <a:spcPct val="50000"/>
              </a:spcBef>
            </a:pPr>
            <a:r>
              <a:rPr lang="sl-SI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NEAKTIVNI VULKANI</a:t>
            </a:r>
            <a:r>
              <a:rPr lang="sl-SI" sz="2000">
                <a:latin typeface="Tahoma" pitchFamily="34" charset="0"/>
              </a:rPr>
              <a:t>: VULKANSKA AKTIVNOST JE ZA VEDNO UGASNILA</a:t>
            </a:r>
          </a:p>
        </p:txBody>
      </p:sp>
      <p:pic>
        <p:nvPicPr>
          <p:cNvPr id="7177" name="Picture 9" descr="NapoliFotoDallAereoDelVesuvio1-v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17888"/>
            <a:ext cx="5364163" cy="3440112"/>
          </a:xfrm>
          <a:prstGeom prst="rect">
            <a:avLst/>
          </a:prstGeom>
          <a:noFill/>
        </p:spPr>
      </p:pic>
      <p:pic>
        <p:nvPicPr>
          <p:cNvPr id="7179" name="Picture 11" descr="sv-vezu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8100" y="3429000"/>
            <a:ext cx="4025900" cy="2716213"/>
          </a:xfrm>
          <a:prstGeom prst="rect">
            <a:avLst/>
          </a:prstGeom>
          <a:noFill/>
        </p:spPr>
      </p:pic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5651500" y="6237288"/>
            <a:ext cx="2736850" cy="396875"/>
          </a:xfrm>
          <a:prstGeom prst="rect">
            <a:avLst/>
          </a:prstGeom>
          <a:solidFill>
            <a:srgbClr val="FF33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>
                <a:latin typeface="Tahoma" pitchFamily="34" charset="0"/>
              </a:rPr>
              <a:t>VEZUV, ITALIJA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68313" y="333375"/>
            <a:ext cx="7993062" cy="1768475"/>
          </a:xfrm>
          <a:prstGeom prst="rect">
            <a:avLst/>
          </a:prstGeom>
          <a:solidFill>
            <a:srgbClr val="FF33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VULKANSKI PEPEL</a:t>
            </a:r>
            <a:r>
              <a:rPr lang="sl-SI" sz="2000">
                <a:latin typeface="Tahoma" pitchFamily="34" charset="0"/>
              </a:rPr>
              <a:t> = FINI KAMENČKI IN DELCI MINERALOV MANJŠI OD 2 mm</a:t>
            </a:r>
          </a:p>
          <a:p>
            <a:pPr>
              <a:spcBef>
                <a:spcPct val="50000"/>
              </a:spcBef>
            </a:pPr>
            <a:r>
              <a:rPr lang="sl-SI" sz="2000">
                <a:latin typeface="Tahoma" pitchFamily="34" charset="0"/>
              </a:rPr>
              <a:t>NASTANEK: MAGMA KAMENJE LOČI V MINATURNE DELCE, VODNA PARA, KI IZHAJA IZ MAJHNIH DELCEV LAVE, JIH RAZTRGA V ŠE MANJŠE DELCE</a:t>
            </a:r>
          </a:p>
        </p:txBody>
      </p:sp>
      <p:pic>
        <p:nvPicPr>
          <p:cNvPr id="61448" name="Picture 8" descr="islandija-vulk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060575"/>
            <a:ext cx="7632700" cy="4205288"/>
          </a:xfrm>
          <a:prstGeom prst="rect">
            <a:avLst/>
          </a:prstGeom>
          <a:noFill/>
        </p:spPr>
      </p:pic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468313" y="6237288"/>
            <a:ext cx="6192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>
                <a:solidFill>
                  <a:schemeClr val="bg1"/>
                </a:solidFill>
              </a:rPr>
              <a:t>EYJAFJALLAJOKULL, ISLANDIJA 2010  </a:t>
            </a:r>
            <a:r>
              <a:rPr lang="sl-SI" sz="2000" b="1">
                <a:solidFill>
                  <a:schemeClr val="bg1"/>
                </a:solidFill>
                <a:latin typeface="Tahoma" pitchFamily="34" charset="0"/>
              </a:rPr>
              <a:t>, </a:t>
            </a:r>
          </a:p>
        </p:txBody>
      </p:sp>
      <p:sp>
        <p:nvSpPr>
          <p:cNvPr id="61450" name="AutoShape 10"/>
          <p:cNvSpPr>
            <a:spLocks noChangeArrowheads="1"/>
          </p:cNvSpPr>
          <p:nvPr/>
        </p:nvSpPr>
        <p:spPr bwMode="auto">
          <a:xfrm>
            <a:off x="6372225" y="2636838"/>
            <a:ext cx="2520950" cy="1944687"/>
          </a:xfrm>
          <a:prstGeom prst="cloudCallout">
            <a:avLst>
              <a:gd name="adj1" fmla="val -116625"/>
              <a:gd name="adj2" fmla="val 37838"/>
            </a:avLst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sl-SI" sz="1600">
                <a:solidFill>
                  <a:schemeClr val="bg1"/>
                </a:solidFill>
                <a:latin typeface="Tahoma" pitchFamily="34" charset="0"/>
              </a:rPr>
              <a:t>DELCI BAZALTNEGA STEKLA – NEVARNOST ZA LETALSKE MOTORJE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1" name="Picture 7" descr="Pyroclastic_flows_at_Mayon_Volca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8712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PIROKLASTIČNI TOK</a:t>
            </a:r>
            <a:r>
              <a:rPr lang="sl-SI" sz="2000" b="1">
                <a:latin typeface="Tahoma" pitchFamily="34" charset="0"/>
              </a:rPr>
              <a:t> = HITER TOK VROČEGA PLINA (do 1000 °C) IN KAMNIN (TEFRA) S HITROSTJO DO 700 km/h</a:t>
            </a:r>
          </a:p>
          <a:p>
            <a:pPr>
              <a:spcBef>
                <a:spcPct val="50000"/>
              </a:spcBef>
            </a:pPr>
            <a:r>
              <a:rPr lang="sl-SI" sz="2000" b="1">
                <a:latin typeface="Tahoma" pitchFamily="34" charset="0"/>
              </a:rPr>
              <a:t>HITROST JE ODVISNA OD GOSTOTE TOKA, KOLIČINE MATERIALA, NAKLONA POBOČJA</a:t>
            </a:r>
          </a:p>
          <a:p>
            <a:pPr>
              <a:spcBef>
                <a:spcPct val="50000"/>
              </a:spcBef>
            </a:pPr>
            <a:r>
              <a:rPr lang="sl-SI" sz="2000" b="1">
                <a:latin typeface="Tahoma" pitchFamily="34" charset="0"/>
              </a:rPr>
              <a:t>ZNAČILNI ZA EKSPLOZIVNE VULKANSKE IZBRUHE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5580063" y="6381750"/>
            <a:ext cx="338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000" b="1">
                <a:solidFill>
                  <a:schemeClr val="bg1"/>
                </a:solidFill>
                <a:latin typeface="Tahoma" pitchFamily="34" charset="0"/>
              </a:rPr>
              <a:t>MAYON, FILIPINI 1984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935</Words>
  <Application>Microsoft PowerPoint</Application>
  <PresentationFormat>Diaprojekcija na zaslonu (4:3)</PresentationFormat>
  <Paragraphs>120</Paragraphs>
  <Slides>45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45</vt:i4>
      </vt:variant>
    </vt:vector>
  </HeadingPairs>
  <TitlesOfParts>
    <vt:vector size="51" baseType="lpstr">
      <vt:lpstr>Times New Roman</vt:lpstr>
      <vt:lpstr>Arial</vt:lpstr>
      <vt:lpstr>Calibri</vt:lpstr>
      <vt:lpstr>Tahoma</vt:lpstr>
      <vt:lpstr>Wingdings</vt:lpstr>
      <vt:lpstr>Default Design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CRATER LAKE (MOUNT MAZAMA), OREGON, USA</vt:lpstr>
      <vt:lpstr>VRSTE VULKANOV</vt:lpstr>
      <vt:lpstr>Diapozitiv 16</vt:lpstr>
      <vt:lpstr>Diapozitiv 17</vt:lpstr>
      <vt:lpstr>Diapozitiv 18</vt:lpstr>
      <vt:lpstr>VRSTE VULKANOV</vt:lpstr>
      <vt:lpstr>VRSTE VULKANOV</vt:lpstr>
      <vt:lpstr>VRSTE VULKANOV</vt:lpstr>
      <vt:lpstr>Diapozitiv 22</vt:lpstr>
      <vt:lpstr>Diapozitiv 23</vt:lpstr>
      <vt:lpstr>Diapozitiv 24</vt:lpstr>
      <vt:lpstr>Diapozitiv 25</vt:lpstr>
      <vt:lpstr>Diapozitiv 26</vt:lpstr>
      <vt:lpstr>Diapozitiv 27</vt:lpstr>
      <vt:lpstr>Diapozitiv 28</vt:lpstr>
      <vt:lpstr>POJAVI, KI SPREMLJAJO VULKANIZEM</vt:lpstr>
      <vt:lpstr>Diapozitiv 30</vt:lpstr>
      <vt:lpstr>Diapozitiv 31</vt:lpstr>
      <vt:lpstr>Diapozitiv 32</vt:lpstr>
      <vt:lpstr>Diapozitiv 33</vt:lpstr>
      <vt:lpstr>Diapozitiv 34</vt:lpstr>
      <vt:lpstr>Diapozitiv 35</vt:lpstr>
      <vt:lpstr>Diapozitiv 36</vt:lpstr>
      <vt:lpstr>VULKANIZEM JE ČLOVEKU HKRATI POGUBA IN BLAGOSLOV  Volcanoes can be both a blessing (a good thing) and a curse (a bad thing) </vt:lpstr>
      <vt:lpstr>Diapozitiv 38</vt:lpstr>
      <vt:lpstr>Diapozitiv 39</vt:lpstr>
      <vt:lpstr>Diapozitiv 40</vt:lpstr>
      <vt:lpstr>Diapozitiv 41</vt:lpstr>
      <vt:lpstr>NEGATIVE ASPECTS OF VOLCANOES</vt:lpstr>
      <vt:lpstr>Diapozitiv 43</vt:lpstr>
      <vt:lpstr>Diapozitiv 44</vt:lpstr>
      <vt:lpstr>Diapozitiv 45</vt:lpstr>
    </vt:vector>
  </TitlesOfParts>
  <Company>Hydrotech d.o.o.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Hydrotech</dc:creator>
  <cp:lastModifiedBy>VALDI</cp:lastModifiedBy>
  <cp:revision>115</cp:revision>
  <dcterms:created xsi:type="dcterms:W3CDTF">2004-09-30T07:33:48Z</dcterms:created>
  <dcterms:modified xsi:type="dcterms:W3CDTF">2015-03-17T16:17:03Z</dcterms:modified>
</cp:coreProperties>
</file>