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8" r:id="rId5"/>
    <p:sldId id="262" r:id="rId6"/>
    <p:sldId id="261" r:id="rId7"/>
    <p:sldId id="264" r:id="rId8"/>
    <p:sldId id="267" r:id="rId9"/>
    <p:sldId id="268" r:id="rId10"/>
    <p:sldId id="269" r:id="rId11"/>
    <p:sldId id="263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21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495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34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77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6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3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33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20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4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17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6EF7-93B2-42C9-B324-3638F38B93D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CE26-7289-45E3-9915-AC144B4156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60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Dropbox\Ptuj_Share\&#352;EP-1_GimPtuj\5_U&#269;naGradiva\5.2\Absolute%20Zero.mp4" TargetMode="External"/><Relationship Id="rId1" Type="http://schemas.microsoft.com/office/2007/relationships/media" Target="file:///D:\Dropbox\Ptuj_Share\&#352;EP-1_GimPtuj\5_U&#269;naGradiva\5.2\Absolute%20Zero.mp4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Dropbox\Ptuj_Share\&#352;EP-1_GimPtuj\5_U&#269;naGradiva\5.2\Misconceptions.mp4" TargetMode="External"/><Relationship Id="rId1" Type="http://schemas.microsoft.com/office/2007/relationships/media" Target="file:///D:\Dropbox\Ptuj_Share\&#352;EP-1_GimPtuj\5_U&#269;naGradiva\5.2\Misconceptions.mp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u="sng" dirty="0" smtClean="0"/>
              <a:t>TEMPERATURE</a:t>
            </a:r>
            <a:endParaRPr lang="sl-SI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5" name="Group 4"/>
          <p:cNvGrpSpPr/>
          <p:nvPr/>
        </p:nvGrpSpPr>
        <p:grpSpPr>
          <a:xfrm>
            <a:off x="0" y="-65712"/>
            <a:ext cx="3463388" cy="2634111"/>
            <a:chOff x="77788" y="112423"/>
            <a:chExt cx="3463388" cy="2634111"/>
          </a:xfrm>
        </p:grpSpPr>
        <p:pic>
          <p:nvPicPr>
            <p:cNvPr id="1026" name="Picture 2" descr="http://www.electroschematics.com/wp-content/uploads/2012/07/high_temperatur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" y="112423"/>
              <a:ext cx="3463388" cy="238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53415" y="2500313"/>
              <a:ext cx="21121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1000" dirty="0"/>
                <a:t>http://</a:t>
              </a:r>
              <a:r>
                <a:rPr lang="sl-SI" sz="1000" dirty="0" smtClean="0"/>
                <a:t>www.electroschematics.com/</a:t>
              </a:r>
              <a:endParaRPr lang="sl-SI" sz="1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90208" y="862885"/>
            <a:ext cx="3601792" cy="4394915"/>
            <a:chOff x="8345510" y="2106806"/>
            <a:chExt cx="3846490" cy="4634367"/>
          </a:xfrm>
        </p:grpSpPr>
        <p:pic>
          <p:nvPicPr>
            <p:cNvPr id="1028" name="Picture 4" descr="http://www.photographymad.com/files/images/colour-temperature-char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510" y="2106806"/>
              <a:ext cx="3846490" cy="441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66718" y="6494952"/>
              <a:ext cx="20040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000" dirty="0"/>
                <a:t>http://www.photographymad.com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788" y="3362617"/>
            <a:ext cx="3328428" cy="3543613"/>
            <a:chOff x="419324" y="3166524"/>
            <a:chExt cx="3328428" cy="3543613"/>
          </a:xfrm>
        </p:grpSpPr>
        <p:pic>
          <p:nvPicPr>
            <p:cNvPr id="1030" name="Picture 6" descr="http://sos.noaa.gov/ftp_mirror/oceans/modis_sst/media/thumbnail_bi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24" y="3166524"/>
              <a:ext cx="3328428" cy="332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203386" y="6463916"/>
              <a:ext cx="12121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000" dirty="0" smtClean="0"/>
                <a:t>http</a:t>
              </a:r>
              <a:r>
                <a:rPr lang="sl-SI" sz="1000" dirty="0"/>
                <a:t>://sos.noaa.gov</a:t>
              </a:r>
            </a:p>
          </p:txBody>
        </p:sp>
      </p:grpSp>
      <p:pic>
        <p:nvPicPr>
          <p:cNvPr id="10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9397" y="6103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047" y="1536174"/>
            <a:ext cx="114999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SPEAKER SAID </a:t>
            </a:r>
            <a:r>
              <a:rPr lang="sl-SI" sz="4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4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zero degrees kelvin (0°K)</a:t>
            </a:r>
            <a:r>
              <a:rPr lang="sl-SI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sl-SI" sz="4800" b="0" cap="none" spc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sl-SI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THIS IS INCORRECT</a:t>
            </a:r>
          </a:p>
          <a:p>
            <a:pPr algn="ctr"/>
            <a:endParaRPr lang="sl-SI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sl-SI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INSTEAD WE SAY </a:t>
            </a:r>
            <a:r>
              <a:rPr lang="sl-SI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zero </a:t>
            </a:r>
            <a:r>
              <a:rPr lang="sl-SI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kelvin </a:t>
            </a:r>
            <a:r>
              <a:rPr lang="sl-SI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sl-SI" sz="4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K</a:t>
            </a:r>
            <a:r>
              <a:rPr lang="sl-SI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sl-SI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sl-SI" sz="4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Absolute Zero_ Absolute Awesome_7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Temperature scales</a:t>
            </a:r>
            <a:br>
              <a:rPr lang="sl-SI" b="1" u="sng" dirty="0" smtClean="0"/>
            </a:br>
            <a:r>
              <a:rPr lang="sl-SI" sz="3200" b="1" dirty="0" smtClean="0"/>
              <a:t>Kelvin scale</a:t>
            </a:r>
            <a:endParaRPr lang="sl-SI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Invented in 1848</a:t>
            </a:r>
          </a:p>
          <a:p>
            <a:r>
              <a:rPr lang="sl-SI" dirty="0" smtClean="0"/>
              <a:t>Named after British engineer and physicist, William Thomson (1st Baron Kelvin)</a:t>
            </a:r>
          </a:p>
          <a:p>
            <a:r>
              <a:rPr lang="sl-SI" dirty="0" smtClean="0"/>
              <a:t>Defined in terms of absolute zero which is the same for all substances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0 K = - 273.15°C</a:t>
            </a:r>
          </a:p>
          <a:p>
            <a:r>
              <a:rPr lang="sl-SI" dirty="0" smtClean="0"/>
              <a:t>Kelvin is an SI base unit</a:t>
            </a:r>
            <a:endParaRPr lang="sl-SI" dirty="0"/>
          </a:p>
        </p:txBody>
      </p:sp>
      <p:grpSp>
        <p:nvGrpSpPr>
          <p:cNvPr id="9" name="Group 8"/>
          <p:cNvGrpSpPr/>
          <p:nvPr/>
        </p:nvGrpSpPr>
        <p:grpSpPr>
          <a:xfrm>
            <a:off x="1608117" y="1515010"/>
            <a:ext cx="2397214" cy="4972568"/>
            <a:chOff x="2007362" y="1644033"/>
            <a:chExt cx="2397214" cy="49725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7362" y="1644033"/>
              <a:ext cx="2397214" cy="47145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169467" y="6370380"/>
              <a:ext cx="2073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000" dirty="0"/>
                <a:t>http://www.differencebetween.info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8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sconcepti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b="1" u="sng" dirty="0" smtClean="0"/>
              <a:t>What scales are used to measure TEMPERATURE?</a:t>
            </a:r>
            <a:endParaRPr lang="sl-SI" sz="4000" b="1" u="sng" dirty="0"/>
          </a:p>
        </p:txBody>
      </p:sp>
    </p:spTree>
    <p:extLst>
      <p:ext uri="{BB962C8B-B14F-4D97-AF65-F5344CB8AC3E}">
        <p14:creationId xmlns:p14="http://schemas.microsoft.com/office/powerpoint/2010/main" val="78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TEMPERATURE SCALES</a:t>
            </a:r>
            <a:br>
              <a:rPr lang="sl-SI" b="1" u="sng" dirty="0" smtClean="0"/>
            </a:br>
            <a:r>
              <a:rPr lang="sl-SI" sz="3200" b="1" dirty="0" smtClean="0"/>
              <a:t>Fahrenheit scale</a:t>
            </a:r>
            <a:endParaRPr lang="sl-SI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Invented in 1724</a:t>
            </a:r>
          </a:p>
          <a:p>
            <a:r>
              <a:rPr lang="sl-SI" dirty="0" smtClean="0"/>
              <a:t>Named after German physicist, Daniel Gariel Fahrenheit</a:t>
            </a:r>
          </a:p>
          <a:p>
            <a:r>
              <a:rPr lang="sl-SI" dirty="0" smtClean="0"/>
              <a:t>Defined in terms of water:</a:t>
            </a:r>
          </a:p>
          <a:p>
            <a:pPr lvl="1"/>
            <a:r>
              <a:rPr lang="sl-SI" dirty="0" smtClean="0"/>
              <a:t>freezes at 32°F</a:t>
            </a:r>
          </a:p>
          <a:p>
            <a:pPr lvl="1"/>
            <a:r>
              <a:rPr lang="sl-SI" dirty="0"/>
              <a:t>b</a:t>
            </a:r>
            <a:r>
              <a:rPr lang="sl-SI" dirty="0" smtClean="0"/>
              <a:t>oils at 212°F (at 101.32 kPa)</a:t>
            </a:r>
          </a:p>
          <a:p>
            <a:r>
              <a:rPr lang="sl-SI" dirty="0" smtClean="0"/>
              <a:t>Still used in USA and its territories</a:t>
            </a:r>
            <a:endParaRPr lang="sl-SI" dirty="0"/>
          </a:p>
        </p:txBody>
      </p:sp>
      <p:grpSp>
        <p:nvGrpSpPr>
          <p:cNvPr id="9" name="Group 8"/>
          <p:cNvGrpSpPr/>
          <p:nvPr/>
        </p:nvGrpSpPr>
        <p:grpSpPr>
          <a:xfrm>
            <a:off x="100240" y="1690688"/>
            <a:ext cx="5562815" cy="4959512"/>
            <a:chOff x="100240" y="1690688"/>
            <a:chExt cx="5562815" cy="4959512"/>
          </a:xfrm>
        </p:grpSpPr>
        <p:pic>
          <p:nvPicPr>
            <p:cNvPr id="1030" name="Picture 6" descr="http://intermath.coe.uga.edu/dictnary/images/miscell/frnthrmt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0" y="1690688"/>
              <a:ext cx="5562815" cy="470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00240" y="6396284"/>
              <a:ext cx="534366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1050" dirty="0" smtClean="0"/>
                <a:t>http://intermath.coe.uga.edu/dictnary/images/miscell/frnthrmtr.gif</a:t>
              </a:r>
              <a:endParaRPr lang="sl-SI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TEMPERATURE SCALES</a:t>
            </a:r>
            <a:br>
              <a:rPr lang="sl-SI" b="1" u="sng" dirty="0" smtClean="0"/>
            </a:br>
            <a:r>
              <a:rPr lang="sl-SI" sz="3200" b="1" dirty="0" smtClean="0"/>
              <a:t>Celsisus scale</a:t>
            </a:r>
            <a:endParaRPr lang="sl-SI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Invented in 1742</a:t>
            </a:r>
          </a:p>
          <a:p>
            <a:r>
              <a:rPr lang="sl-SI" dirty="0" smtClean="0"/>
              <a:t>Named after Swedish astronomer, Anders Celsius</a:t>
            </a:r>
          </a:p>
          <a:p>
            <a:r>
              <a:rPr lang="sl-SI" dirty="0" smtClean="0"/>
              <a:t>Defined in terms of water:</a:t>
            </a:r>
          </a:p>
          <a:p>
            <a:pPr lvl="1"/>
            <a:r>
              <a:rPr lang="sl-SI" dirty="0" smtClean="0"/>
              <a:t>freezes at 0°C</a:t>
            </a:r>
          </a:p>
          <a:p>
            <a:pPr lvl="1"/>
            <a:r>
              <a:rPr lang="sl-SI" dirty="0" smtClean="0"/>
              <a:t>boils at 100°C (at 101.32 kPa)</a:t>
            </a:r>
          </a:p>
          <a:p>
            <a:r>
              <a:rPr lang="sl-SI" dirty="0" smtClean="0"/>
              <a:t>Used worldwide except when Fahrenheit scale is predominant</a:t>
            </a:r>
            <a:endParaRPr lang="sl-SI" dirty="0"/>
          </a:p>
        </p:txBody>
      </p:sp>
      <p:grpSp>
        <p:nvGrpSpPr>
          <p:cNvPr id="3" name="Group 2"/>
          <p:cNvGrpSpPr/>
          <p:nvPr/>
        </p:nvGrpSpPr>
        <p:grpSpPr>
          <a:xfrm>
            <a:off x="426583" y="1471763"/>
            <a:ext cx="5447178" cy="4967095"/>
            <a:chOff x="426583" y="1471763"/>
            <a:chExt cx="5447178" cy="4967095"/>
          </a:xfrm>
        </p:grpSpPr>
        <p:pic>
          <p:nvPicPr>
            <p:cNvPr id="2050" name="Picture 2" descr="http://intermath.coe.uga.edu/dictnary/images/miscell/clsthrmt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83" y="1471763"/>
              <a:ext cx="5447178" cy="47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8342" y="6184942"/>
              <a:ext cx="534366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l-SI" sz="1050" dirty="0" smtClean="0"/>
                <a:t>http://intermath.coe.uga.edu/dictnary/images/miscell/frnthrmtr.gif</a:t>
              </a:r>
              <a:endParaRPr lang="sl-SI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7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Converting between °F</a:t>
            </a:r>
            <a:r>
              <a:rPr lang="sl-SI" sz="2800" b="1" u="sng" dirty="0" smtClean="0"/>
              <a:t>→</a:t>
            </a:r>
            <a:r>
              <a:rPr lang="sl-SI" b="1" u="sng" dirty="0"/>
              <a:t>°C </a:t>
            </a:r>
            <a:r>
              <a:rPr lang="sl-SI" b="1" u="sng" dirty="0" smtClean="0"/>
              <a:t> &amp;  °C</a:t>
            </a:r>
            <a:r>
              <a:rPr lang="sl-SI" sz="2800" b="1" u="sng" dirty="0" smtClean="0"/>
              <a:t>→</a:t>
            </a:r>
            <a:r>
              <a:rPr lang="sl-SI" b="1" u="sng" dirty="0" smtClean="0"/>
              <a:t>°</a:t>
            </a:r>
            <a:r>
              <a:rPr lang="sl-SI" b="1" u="sng" dirty="0"/>
              <a:t>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°F to °C</a:t>
            </a:r>
            <a:endParaRPr lang="sl-SI" dirty="0"/>
          </a:p>
          <a:p>
            <a:pPr lvl="1"/>
            <a:r>
              <a:rPr lang="sl-SI" dirty="0"/>
              <a:t>Subtract 32</a:t>
            </a:r>
          </a:p>
          <a:p>
            <a:pPr lvl="1"/>
            <a:r>
              <a:rPr lang="sl-SI" dirty="0"/>
              <a:t>Multiply by 5</a:t>
            </a:r>
          </a:p>
          <a:p>
            <a:pPr lvl="1"/>
            <a:r>
              <a:rPr lang="sl-SI" dirty="0"/>
              <a:t>Divide by 9</a:t>
            </a:r>
            <a:endParaRPr lang="en-US" dirty="0"/>
          </a:p>
          <a:p>
            <a:endParaRPr lang="sl-SI" dirty="0"/>
          </a:p>
          <a:p>
            <a:r>
              <a:rPr lang="en-US" dirty="0"/>
              <a:t>°C to °F</a:t>
            </a:r>
            <a:endParaRPr lang="sl-SI" dirty="0"/>
          </a:p>
          <a:p>
            <a:pPr lvl="1"/>
            <a:r>
              <a:rPr lang="sl-SI" dirty="0"/>
              <a:t>Multiply by 9</a:t>
            </a:r>
          </a:p>
          <a:p>
            <a:pPr lvl="1"/>
            <a:r>
              <a:rPr lang="sl-SI" dirty="0"/>
              <a:t>Divide by 5</a:t>
            </a:r>
          </a:p>
          <a:p>
            <a:pPr lvl="1"/>
            <a:r>
              <a:rPr lang="sl-SI" dirty="0"/>
              <a:t>Add 32</a:t>
            </a:r>
          </a:p>
          <a:p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98.6 </a:t>
            </a:r>
            <a:r>
              <a:rPr lang="en-US" dirty="0" smtClean="0"/>
              <a:t>°F </a:t>
            </a:r>
            <a:endParaRPr lang="sl-SI" dirty="0" smtClean="0"/>
          </a:p>
          <a:p>
            <a:pPr lvl="1"/>
            <a:r>
              <a:rPr lang="sl-SI" dirty="0" smtClean="0"/>
              <a:t>98.6 – 32 = 56.6</a:t>
            </a:r>
          </a:p>
          <a:p>
            <a:pPr lvl="1"/>
            <a:r>
              <a:rPr lang="sl-SI" dirty="0"/>
              <a:t>6</a:t>
            </a:r>
            <a:r>
              <a:rPr lang="sl-SI" dirty="0" smtClean="0"/>
              <a:t>6.6* 5 = 333</a:t>
            </a:r>
          </a:p>
          <a:p>
            <a:pPr lvl="1"/>
            <a:r>
              <a:rPr lang="sl-SI" dirty="0" smtClean="0"/>
              <a:t>333 / 9 = 37</a:t>
            </a:r>
          </a:p>
          <a:p>
            <a:r>
              <a:rPr lang="sl-SI" dirty="0" smtClean="0"/>
              <a:t>So, 98.6 </a:t>
            </a:r>
            <a:r>
              <a:rPr lang="en-US" dirty="0" smtClean="0"/>
              <a:t>°F </a:t>
            </a:r>
            <a:r>
              <a:rPr lang="sl-SI" dirty="0" smtClean="0"/>
              <a:t>= 37 </a:t>
            </a:r>
            <a:r>
              <a:rPr lang="en-US" dirty="0"/>
              <a:t>°C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100 </a:t>
            </a:r>
            <a:r>
              <a:rPr lang="en-US" dirty="0" smtClean="0"/>
              <a:t>°</a:t>
            </a:r>
            <a:r>
              <a:rPr lang="sl-SI" dirty="0" smtClean="0"/>
              <a:t>C</a:t>
            </a:r>
            <a:r>
              <a:rPr lang="en-US" dirty="0" smtClean="0"/>
              <a:t> </a:t>
            </a:r>
            <a:endParaRPr lang="sl-SI" dirty="0"/>
          </a:p>
          <a:p>
            <a:pPr lvl="1"/>
            <a:r>
              <a:rPr lang="sl-SI" dirty="0" smtClean="0"/>
              <a:t>100 * 9 = 900</a:t>
            </a:r>
            <a:endParaRPr lang="sl-SI" dirty="0"/>
          </a:p>
          <a:p>
            <a:pPr lvl="1"/>
            <a:r>
              <a:rPr lang="sl-SI" dirty="0" smtClean="0"/>
              <a:t>900 / 5 </a:t>
            </a:r>
            <a:r>
              <a:rPr lang="sl-SI" dirty="0"/>
              <a:t>= </a:t>
            </a:r>
            <a:r>
              <a:rPr lang="sl-SI" dirty="0" smtClean="0"/>
              <a:t>180</a:t>
            </a:r>
            <a:endParaRPr lang="sl-SI" dirty="0"/>
          </a:p>
          <a:p>
            <a:pPr lvl="1"/>
            <a:r>
              <a:rPr lang="sl-SI" dirty="0" smtClean="0"/>
              <a:t>180 + 32 </a:t>
            </a:r>
            <a:r>
              <a:rPr lang="sl-SI" dirty="0"/>
              <a:t>= </a:t>
            </a:r>
            <a:r>
              <a:rPr lang="sl-SI" dirty="0" smtClean="0"/>
              <a:t>212</a:t>
            </a:r>
            <a:endParaRPr lang="sl-SI" dirty="0"/>
          </a:p>
          <a:p>
            <a:r>
              <a:rPr lang="sl-SI" dirty="0"/>
              <a:t>So, </a:t>
            </a:r>
            <a:r>
              <a:rPr lang="sl-SI" dirty="0" smtClean="0"/>
              <a:t>100 </a:t>
            </a:r>
            <a:r>
              <a:rPr lang="en-US" dirty="0"/>
              <a:t>°</a:t>
            </a:r>
            <a:r>
              <a:rPr lang="en-US" dirty="0" smtClean="0"/>
              <a:t>C</a:t>
            </a:r>
            <a:r>
              <a:rPr lang="sl-SI" dirty="0" smtClean="0"/>
              <a:t> = 212 </a:t>
            </a:r>
            <a:r>
              <a:rPr lang="en-US" dirty="0"/>
              <a:t>°F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grpSp>
        <p:nvGrpSpPr>
          <p:cNvPr id="4" name="Group 3"/>
          <p:cNvGrpSpPr/>
          <p:nvPr/>
        </p:nvGrpSpPr>
        <p:grpSpPr>
          <a:xfrm>
            <a:off x="3505200" y="1639590"/>
            <a:ext cx="2590800" cy="4723408"/>
            <a:chOff x="4072325" y="1783217"/>
            <a:chExt cx="3003137" cy="4951672"/>
          </a:xfrm>
        </p:grpSpPr>
        <p:pic>
          <p:nvPicPr>
            <p:cNvPr id="10" name="Picture 2" descr="http://abyss.uoregon.edu/%7Ejs/images/fahrenheit_celsiu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325" y="1783217"/>
              <a:ext cx="3003137" cy="470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511134" y="6488668"/>
              <a:ext cx="241444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000" dirty="0"/>
                <a:t>http://nauticajonkepa.files.wordpress.com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0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u="sng" dirty="0" smtClean="0"/>
              <a:t>For what types of measurements are the Fahrenheit and Celsisus scales usually used?</a:t>
            </a:r>
            <a:endParaRPr lang="sl-SI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Weather forecasts</a:t>
            </a:r>
          </a:p>
          <a:p>
            <a:endParaRPr lang="sl-SI" dirty="0" smtClean="0"/>
          </a:p>
          <a:p>
            <a:r>
              <a:rPr lang="sl-SI" dirty="0" smtClean="0"/>
              <a:t>Baking &amp; cooking</a:t>
            </a:r>
          </a:p>
          <a:p>
            <a:endParaRPr lang="sl-SI" dirty="0" smtClean="0"/>
          </a:p>
          <a:p>
            <a:r>
              <a:rPr lang="sl-SI" dirty="0" smtClean="0"/>
              <a:t>Clothes washing</a:t>
            </a:r>
          </a:p>
          <a:p>
            <a:endParaRPr lang="sl-SI" dirty="0" smtClean="0"/>
          </a:p>
          <a:p>
            <a:r>
              <a:rPr lang="sl-SI" dirty="0" smtClean="0"/>
              <a:t>Computer diagnostics</a:t>
            </a:r>
          </a:p>
          <a:p>
            <a:endParaRPr lang="sl-SI" dirty="0" smtClean="0"/>
          </a:p>
          <a:p>
            <a:r>
              <a:rPr lang="sl-SI" dirty="0" smtClean="0"/>
              <a:t>Health – fever or no fever?</a:t>
            </a:r>
            <a:endParaRPr lang="sl-S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Air temperature</a:t>
            </a:r>
          </a:p>
          <a:p>
            <a:endParaRPr lang="sl-SI" dirty="0" smtClean="0"/>
          </a:p>
          <a:p>
            <a:r>
              <a:rPr lang="sl-SI" dirty="0" smtClean="0"/>
              <a:t>Oven or Food temperature</a:t>
            </a:r>
          </a:p>
          <a:p>
            <a:endParaRPr lang="sl-SI" dirty="0" smtClean="0"/>
          </a:p>
          <a:p>
            <a:r>
              <a:rPr lang="sl-SI" dirty="0" smtClean="0"/>
              <a:t>Water temperature</a:t>
            </a:r>
          </a:p>
          <a:p>
            <a:endParaRPr lang="sl-SI" dirty="0" smtClean="0"/>
          </a:p>
          <a:p>
            <a:r>
              <a:rPr lang="sl-SI" dirty="0" smtClean="0"/>
              <a:t>CPU temperature</a:t>
            </a:r>
          </a:p>
          <a:p>
            <a:endParaRPr lang="sl-SI" dirty="0" smtClean="0"/>
          </a:p>
          <a:p>
            <a:r>
              <a:rPr lang="sl-SI" dirty="0" smtClean="0"/>
              <a:t>Body temperature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98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365125"/>
            <a:ext cx="11513712" cy="1325563"/>
          </a:xfrm>
        </p:spPr>
        <p:txBody>
          <a:bodyPr>
            <a:normAutofit/>
          </a:bodyPr>
          <a:lstStyle/>
          <a:p>
            <a:r>
              <a:rPr lang="sl-SI" b="1" u="sng" dirty="0" smtClean="0"/>
              <a:t>What is the </a:t>
            </a:r>
            <a:r>
              <a:rPr lang="sl-SI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b="1" u="sng" dirty="0" smtClean="0"/>
              <a:t>layman‘s</a:t>
            </a:r>
            <a:r>
              <a:rPr lang="sl-SI" b="1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l-SI" b="1" u="sng" dirty="0" smtClean="0"/>
              <a:t> definition of temperature?</a:t>
            </a:r>
            <a:endParaRPr lang="sl-SI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3800" b="1" dirty="0" smtClean="0"/>
          </a:p>
          <a:p>
            <a:pPr marL="0" indent="0" algn="ctr">
              <a:buNone/>
            </a:pPr>
            <a:endParaRPr lang="sl-SI" sz="3800" b="1" dirty="0"/>
          </a:p>
          <a:p>
            <a:pPr marL="0" indent="0" algn="ctr">
              <a:buNone/>
            </a:pPr>
            <a:r>
              <a:rPr lang="sl-SI" sz="4000" dirty="0" smtClean="0"/>
              <a:t>Temperature is a measure of how HOT or COLD something is.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 descr="http://www.orchidcarelady.com/wp-content/uploads/2010/08/Hot-Sun-Thermometer-300x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46" y="2596356"/>
            <a:ext cx="2857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25" y="365125"/>
            <a:ext cx="11552350" cy="1325563"/>
          </a:xfrm>
        </p:spPr>
        <p:txBody>
          <a:bodyPr/>
          <a:lstStyle/>
          <a:p>
            <a:r>
              <a:rPr lang="sl-SI" b="1" u="sng" dirty="0"/>
              <a:t>What is the </a:t>
            </a:r>
            <a:r>
              <a:rPr lang="sl-SI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l-SI" b="1" u="sng" dirty="0" smtClean="0"/>
              <a:t>scientist‘s</a:t>
            </a:r>
            <a:r>
              <a:rPr lang="sl-SI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l-SI" b="1" u="sng" dirty="0" smtClean="0"/>
              <a:t> </a:t>
            </a:r>
            <a:r>
              <a:rPr lang="sl-SI" b="1" u="sng" dirty="0"/>
              <a:t>definition of temperature?</a:t>
            </a:r>
            <a:endParaRPr lang="sl-SI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3900" dirty="0" smtClean="0"/>
              <a:t>Temperature refers to the kinetic energy of a substance‘s moving particles.</a:t>
            </a:r>
          </a:p>
          <a:p>
            <a:pPr marL="0" indent="0" algn="ctr">
              <a:buNone/>
            </a:pPr>
            <a:endParaRPr lang="sl-SI" sz="3000" dirty="0"/>
          </a:p>
          <a:p>
            <a:pPr marL="0" indent="0" algn="ctr">
              <a:buNone/>
            </a:pPr>
            <a:r>
              <a:rPr lang="sl-SI" sz="2600" dirty="0" smtClean="0">
                <a:sym typeface="Wingdings" panose="05000000000000000000" pitchFamily="2" charset="2"/>
              </a:rPr>
              <a:t>↓ </a:t>
            </a:r>
            <a:r>
              <a:rPr lang="sl-SI" sz="2600" dirty="0" smtClean="0"/>
              <a:t>temperature = slower movement </a:t>
            </a:r>
          </a:p>
          <a:p>
            <a:pPr marL="0" indent="0" algn="ctr">
              <a:buNone/>
            </a:pPr>
            <a:r>
              <a:rPr lang="sl-SI" sz="2600" dirty="0" smtClean="0">
                <a:sym typeface="Wingdings" panose="05000000000000000000" pitchFamily="2" charset="2"/>
              </a:rPr>
              <a:t>↑ </a:t>
            </a:r>
            <a:r>
              <a:rPr lang="sl-SI" sz="2600" dirty="0" smtClean="0"/>
              <a:t>temperature = faster movement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73319" y="1690688"/>
            <a:ext cx="4326257" cy="4795259"/>
            <a:chOff x="1173319" y="1690688"/>
            <a:chExt cx="4326257" cy="4795259"/>
          </a:xfrm>
        </p:grpSpPr>
        <p:pic>
          <p:nvPicPr>
            <p:cNvPr id="4098" name="Picture 2" descr="http://imshopping.rediff.com/imgshop/800-1280/shopping/pixs/4833/h/hygrothermgrahimage01._analog-hygrothermograh-speedometer-thermometer-temperature-desk-wall-mou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319" y="1690688"/>
              <a:ext cx="4326257" cy="4549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70431" y="6239726"/>
              <a:ext cx="171713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000" dirty="0"/>
                <a:t>http://imshopping.rediff.com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0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354</Words>
  <Application>Microsoft Office PowerPoint</Application>
  <PresentationFormat>Widescreen</PresentationFormat>
  <Paragraphs>93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TEMPERATURE</vt:lpstr>
      <vt:lpstr>PowerPoint Presentation</vt:lpstr>
      <vt:lpstr>What scales are used to measure TEMPERATURE?</vt:lpstr>
      <vt:lpstr>TEMPERATURE SCALES Fahrenheit scale</vt:lpstr>
      <vt:lpstr>TEMPERATURE SCALES Celsisus scale</vt:lpstr>
      <vt:lpstr>Converting between °F→°C  &amp;  °C→°F</vt:lpstr>
      <vt:lpstr>For what types of measurements are the Fahrenheit and Celsisus scales usually used?</vt:lpstr>
      <vt:lpstr>What is the “layman‘s” definition of temperature?</vt:lpstr>
      <vt:lpstr>What is the “scientist‘s” definition of temperature?</vt:lpstr>
      <vt:lpstr>PowerPoint Presentation</vt:lpstr>
      <vt:lpstr>Temperature scales Kelvin scale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Benjamin Tweedie</dc:creator>
  <cp:lastModifiedBy>Benjamin Tweedie</cp:lastModifiedBy>
  <cp:revision>68</cp:revision>
  <dcterms:created xsi:type="dcterms:W3CDTF">2014-11-04T13:13:03Z</dcterms:created>
  <dcterms:modified xsi:type="dcterms:W3CDTF">2015-03-11T22:11:18Z</dcterms:modified>
</cp:coreProperties>
</file>