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9" r:id="rId4"/>
    <p:sldId id="257" r:id="rId5"/>
    <p:sldId id="262" r:id="rId6"/>
    <p:sldId id="274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11.3.2015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intro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3.png"/><Relationship Id="rId5" Type="http://schemas.openxmlformats.org/officeDocument/2006/relationships/image" Target="../media/image8.gif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activity%203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3782" t="12256" r="14552" b="14204"/>
          <a:stretch/>
        </p:blipFill>
        <p:spPr>
          <a:xfrm>
            <a:off x="827584" y="1268760"/>
            <a:ext cx="748883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 smtClean="0"/>
              <a:t>HOMEWORK</a:t>
            </a:r>
            <a:br>
              <a:rPr lang="sl-SI" b="1" u="sng" dirty="0" smtClean="0"/>
            </a:br>
            <a:r>
              <a:rPr lang="sl-SI" b="1" dirty="0" smtClean="0"/>
              <a:t>BOGUS CHARITIES?</a:t>
            </a:r>
            <a:endParaRPr lang="sl-SI" b="1" dirty="0"/>
          </a:p>
        </p:txBody>
      </p:sp>
      <p:pic>
        <p:nvPicPr>
          <p:cNvPr id="4" name="Slika 3" descr="Many of those scams will draw off recent natural disasters. Some will try to fool you into thinking that they are a real charity like the Red Cross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9"/>
          <a:stretch/>
        </p:blipFill>
        <p:spPr bwMode="auto">
          <a:xfrm>
            <a:off x="154305" y="1631950"/>
            <a:ext cx="8835390" cy="359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490247" y="5345921"/>
            <a:ext cx="57663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CAN YOU ENSURE A</a:t>
            </a:r>
          </a:p>
          <a:p>
            <a:pPr algn="ctr"/>
            <a:r>
              <a:rPr lang="sl-SI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CHARITY IS LEGITIMATE?</a:t>
            </a:r>
            <a:endParaRPr lang="sl-SI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1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5492"/>
            <a:ext cx="8229600" cy="1143000"/>
          </a:xfrm>
        </p:spPr>
        <p:txBody>
          <a:bodyPr>
            <a:normAutofit/>
          </a:bodyPr>
          <a:lstStyle/>
          <a:p>
            <a:r>
              <a:rPr lang="sl-SI" sz="6600" b="1" dirty="0" smtClean="0"/>
              <a:t>CHARITIES</a:t>
            </a:r>
            <a:endParaRPr lang="sl-SI" sz="6600" b="1" dirty="0"/>
          </a:p>
        </p:txBody>
      </p:sp>
      <p:sp>
        <p:nvSpPr>
          <p:cNvPr id="4" name="AutoShape 8" descr="data:image/jpeg;base64,/9j/4AAQSkZJRgABAQAAAQABAAD/2wCEAAkGBwgHBgkIBwgKCgkLDRYPDQwMDRsUFRAWIB0iIiAdHx8kKDQsJCYxJx8fLT0tMTU3Ojo6Iys/RD84QzQ5OjcBCgoKDQwNGg8PGjclHyU3Nzc3Nzc3Nzc3Nzc3Nzc3Nzc3Nzc3Nzc3Nzc3Nzc3Nzc3Nzc3Nzc3Nzc3Nzc3Nzc3N//AABEIAJcAlwMBEQACEQEDEQH/xAAcAAEAAgMBAQEAAAAAAAAAAAAABgcEBQgCAwH/xABKEAABAwMBBQMHBgoHCQAAAAABAAIDBAURBgcSITFBE1FxCBQiYYGRoTI2QlKywxUWM3N0hJKxs8EmVHWi0dLhFyMkJUVkcoOU/8QAGwEBAAIDAQEAAAAAAAAAAAAAAAQGAgMFAQf/xAA6EQACAQIEAQkGBQIHAAAAAAAAAQIDEQQFITESBhMyQVFhcYHBIjSRsdHwFEJyoeFD8RUWIyQzUlP/2gAMAwEAAhEDEQA/ALUXy46QQBAEAQBAEAQBAF6CB6x2gts9yjorRTi4S02ZriI+IihHMZ+txB9XtXawOU89Tc6r4U9I97+honVSdkTO211PcqCCuopBJTzsD43DqCuRVpSpTcJ7o3RaaujJWs9CAIAgCAIAgCAIAgCAIAgCAIDTaj1PaNNU/bXasZEXDLIW+lJJ4N5+3kpeFwVfFO1KN+/qMJVFHcprVm1G86gk8xsjJKCllO4GxnM02eAGRy8B7yrXg8koYZcdb2mu3ZffeRZ1XLYlml9Efi1oa9VN0a0XCsopO0ZnPYsDSQz1nPE+zuXMxmZfisbTjT6MWvN33+hshT4Ytsx9gt8fNRV1kmdkU5E8GT9F3yh7Dg+0rPlFhkpxrrr0flsKEvyltKskkIAgCAIAgCAIAgCAIAgCAICvNp20MaaH4MtW7JdJGZc8jLadp5H1u7h7Su7lOU/iv9Wr0F+/8GirV4dFuUa51wvl0Bc6etrqqTAzlz3uKuCVLD09LRikRdWy+NnOz2DTUTK+4tZPdnjnzbTg/Rb6+8+5U3Nc2linzdPSHz++wlU6XDq9zK2uXdlr0TWs3gJazFPG0nnvfK/ugrVktB1cXF9UdfvzPartEq3YgZBrqPs/kGmlEn/jgfz3VYs/s8E/FGij0zoVUcmhAEAQBAEAQBAEAQBAEAQGNc6tlvttXXS/k6aF8zvBrS4/uWylTdSpGC3bseSdlc5NudfUXK4VFdVvL56h5kkOep/kvpVOnGlBU4bLQ5zd9S8tjekY7ZaY75WRh1dWs3oSR+SiPLHrdz8MKo55mDq1HQh0Y797/glUYacTLIJxk5wBxOei4CJGxzjtU1UNTagLKZ2bfRZjgIPB5+k/2kcPUAr5lGB/C0Ly6UtX6Ig1Z8UixNi+lH2i1SXitjLaqvaBExw4si5g+re4HwAXCz3HKrUVGG0d/H+DdRjZXZZar5ICAIAgCAIAgCAIAgCAIAgMO9UX4Ss1fQZLfOqaSHI6bzS3+a20KnN1Yz7Gn8GYzV4tHJcsT6ed8FQxzJI3lkjDzBBwQvpkZKUVKPWc865oQxtHTiIYYIm7oHIDAwvmNS/G79rOhEgO2XVRs1mbaqOTdrbg0hzgeMcPInxPL3rtZHgVXq87Pox+ZqrTsrIgmyjQp1BWC63OI/gqnf6LHDhUPHT1tHX3d67WcZmsNF0qb9t/svr2GmlT4nc6AAAGAMAclSSagvAEAQBAEAQBAEAQBAEAQBAEBTu1/QL3zTajs0RfvelWwNHHPWQD9/v71aclzRWWGrPwfoRa1P8AMiR7INUMvWn2W2okHn1vaGFpPGSIcGu9eOR8B3qDneCdCu6kV7Mvn1mdGd1Yi1605PrfaxcaeV5bb6ARtnkB4tYGj0W+suLviujh8XHAZZCS6Ur2Xnv5Gtx46jRcdJSwUVNFS0kTYYIWhkcbRgNA6KrTqSqScpu7ZKSSWh9VgehAEAQBAEAQBAEAQBAEAQBAeJ5oqeF89RKyKGNpc+SRwa1oHMknkFlGMptRirthu25qTqvTR4HUFp/+2P8AxUj8Div/ACl8GY85DtK41nRadt0kmptG6it1HdYPTdT09ZG5s4+kAwHme7kcchzXfwFTFVUsNi6TlB9bT08/tkeaivai9TYbH9QUNTR3aqutwpIrrWVzpZWyyNjc9u63GATxAO9y5LTneFnGdONKL4Iq2nn/AAZUZLW5YpuluaPSr6QeM7f8VweZq/8AV/Bm/ij2nuCvo6h27T1dPK7ujla4/AryVKcVeUWvIcSMhaz0IAgCAIAgCAIAgCAIAgCA0muPmZff0Cb7BUvAe90v1L5mFTos5q05YqzUl0Zbrf2fnD2ucO0dutwBk8Vf8ViqeFpupU2IMYuTsiZM2NamPOe2N8Z3/wAmLlf5hwi6pfBfU2cxM9/7F9S/1u0j/wB0n+Ref5iwvZL9vqe8xIjOstGXLSDqUXOWlk8639zzd7nY3d3OctH1guhgswpY1S5tPTt7zXODhuaqwtr33ijZaXvZXuma2BzDghxPA+CkYh01Rk6vRtqeK99DrfwXzM6KPxAEAQBAEAQBAEAQBAeZC4RuLMb2Du73AEr2Nr6njZE362pH32ksjHQwVjnPFX5xIAKfdGcDo4uzwOeXE8sLp/4bNUJV3rHS1uu/yt1/bNXO62NVtA19p2KxXO109c2rrKmnkgaymG+1pcCOLuXDx9ilZblOKlXhVlG0U09fpueVKkbNFdbFfn9TfmJfsrt597k/FfM00emdEKjE0ICm/KF52DwqPu1aeTW1Xy9SLiN0QXZ7e4tP3t1wdaX3GZkTuxaxxBjPV3I9Mj2rtZjhniaPN8fCr695phLhlexbtr2u6dq3dlWR1tFL1bJCZBnu9HJ+CrFbIcVDWDUl4/X6klVos8z7YtMRzCONtfKzPGVsAAx34Jz8F7Dk/jGruyfj/A5+JPqWphq6aKoppWyQysD2PaeDmnkVxZwlCTjLRo3Jpn1WB6EAQBAEAQBAEBGNW6VpLxQVDIqYmtqPRbMZ3tbET9MgHjjnjHE4HrXRwWOnQqJyfsrqste41TgmaGg2U2mio6J7mMrLhBKJJXzk9nUgni1zeOBjke8cc8jOqZ7WqTkr8MXppuu+/j+3YYKikjZ6s0rp+j0jepaWyW+KWOhmcyRtO0OaQwkEHGRxCi4PHYmeKpqVRvVdfeZzhFRdkVRsU+ftN+Yl+yrJn3uT8V8yNR6Z0SqMTggKb8oXnYPCo+7Vp5NbVfL1IuI3RoNhu9+O+Wg8KSXJHQeip2f+5+aMKPTL+FNTiUytgiEh5vDBk+1UvnJ2tfQmcKI9V7PtKVlRJPPZoO0kOXFjnMBPfgHAU6Ga4yEVFVHZGDpQfUQ+9yXjZfPTS26V9dpiSTdNLNxdTk82h3MZ5jp0Pr6uHVDNouNRcNVda6/vrNUr0npsWfQVcNfRQVlM4uhnjbIwkYyCMquVKcqc3CW6JCd1c+6wPQgCAIAgCAIAgCA0utvmbff7Pn/huUvA+9Uv1L5mNTospDYp8/qb8xL9lW3Pvcn4r5kSj0zolUcmhAU35QvOweFR92rTya2q+XqRcRujI8n11J5jeA0N89EsZfnn2eDjHt3vgsOUfOcdN/l1+J7QtqW4qySQUBTu26SlioYYKe9VEs76rMtA6p7RrRuk72ObcHAAzjjyVryBTcnJ07K2krW/uRa1u03Wx6vul200yGaogjoqF/YsEQPbPAGcOOfRHHoM+CiZ5So0cQ5KPtSV9djKk21YshV8kBAEAQBAEAQBAEBpdbcNG33+z5/sFS8D71S/UvmYVOiykNinz9pvzEv2Vbc+9yfivmRaPTL/AKq401JV0lLUSbktY5zIMjg5wGcZ8M+5UyFGc4ylFaR1ZLcktDxJdKSO6w2t0n/FzQumYzGfQaQCSenP96KjN0nV/KtPMcWtiqPKG+VYPCo+7Vk5Nf1fL1I+I3Rl+T7BE22XeoDR2rp42F3XdDSR7MkrXyjk+cpx6rep7QWjLPuVxo7TSOqrjUxU1O3gZJX7o/1Vfo0alaXDTi2ze5JK7INLtj0yyt7BrK2SH+sNiG77iQ74LsLk/i3Didk+y/2jVz8bka1zra2altw0/pShdPU3CZodIYAw53gcDqSTzPDhlT8vy2rhZvEYmVlFdt/vuNc6ilpFFj6W0hatOUMEVJTs86Y0drU/Tkd1JPdnPDkuDjMfWxU25vTqXUjfCmookKgmwIAgCAIAgGUBrdQ3236dtj7hdJuzhbwaAMue7o1o6lSMLhqmJqKnTWpjKairshdg2rU13q3xusVyjp2n0aiBpqP2mtblvsyuricjnQjfnY37Hp8Lv5mqNa/UanXm1CjkoK+yUlrrN+ogdCZakdju7wxncIJPtwpWW5LPjhXlNWTvpr+/9zCpW0sV9s7N6bqeH8XBTm4dlJuio+Ru44/BdvM1h/wz/EX4dNjTDi4vZLA1rHrl1h/55JZ+NRCKRlNvCbt94bu4ejufsyuLgHl6rf6PFs732t3m6fHbU19LHrqDVslFcbrFQXWvia2Gtkp2vbO1uT2bHBuG9TyByOPTMicsulhlOnByhHdXta/W1fUx9vis9zRbULLfrS63P1Defwk+cS9lz/3e7uZ59+R7lKynEYasprDw4bWv+5jUjJdJn5oDSWob5bqmtsN28xaycRPaJ3s3jjOfR7sjmmY47C4eahXhxO19kz2EJSWjJ7aNlctTMJ9Z3eouoYMRU4mfutzzy4nPdywuPWzuMFw4Smod+htjRf5mS9uitMNpxTiw0HZjoYQT45PHPryuU8xxblxc4/ibObj2GRZ9MWOySumtVrp6aV3AyNbl2O7JyQPBYV8biK64as20expxjsjbqKZhAEAQBAEAKAi2vNUSWGlhpbXE2rvVa8R0lKOJ4/TLe4cvErpZdgViZOdR2px1b9LmqpUttuRfT2jNQ329wXnX8rZGU+TBQktIz0yG+iByOOZ4ZXSxWY4XD0nRwKs3u/vX70NcacpO8y0GNDGBjAGsaMBrRgBVxu7uyRZEa2lNa7Q16cQCRTHBI9YU/K2/xlPxMKq9hlP7Ehva7hP1aaU/3Vac+9yfiiNR6Zf9RR01S+F9RBHK6B/aRF7Qdx3eO4qkxqTgmou19yY4pn36YysD2xTnlC89P/rH3atPJrXnfL1IuI3RttgXzUr/ANPd/DYo3KP3mP6fVmVDolmqvkgIAgCAIAgCAIAgHDryQMpjZ7SyO2q3aTUb926RCR0LJXDLnOcB6Pfhh4AdCrbmc1/hkFQ6Dtfw7/MiU/8Ak1LldLGyRsbntEj87rSeLsc8DrhVNRbV7aEu6PWV4CNbST/QS9fox/eFPyv3yn4mur0GU9sQONdR+ullHwCtOfr/AGXmiNR6Z0MqOTQgKc8oX/oH6z92rTya/q+XqRcRujb7A/mrX/p7v4bFG5Re8x/T6syodEsxV8kBACQOfDxXthdBeAIAgCAIAgCAhG0vRLNSUgrreBHeKUZie04MoHHcJ7+49CuxlOZPCz5uprB/t3/U01afFqtyttJ7QxaJqmsv8FbdLoyMQ0z3yjETOrePIkgZOCThd/GZTz8VCg1CG77+w0RqcLu9y5NIXmW/WaO4TeZtMuD2VLN2vZcPkvP1u8dFVMbho4aq6avp2q1/AkwlxK5ibTHY0HeSesGPiFsypXxtPxFV+wyntiZxryAd9PL9lWnPvcn4ojUemjohUYmhAU55QvOwfrH3atPJr+r5epFxG6NtsCP9Fq8f9+f4bFG5Re8x/T6szodFlm8hnoq+brkL1tr6j001jqaoo6yUtex1NHKDI1+AWOOOTeBznvGF18vyqpinaSaWmvVbrXj2GqdVIr/R+o9WXmooqGwUcHYUbfTklDnRtkcSXzPORlxJcQOmTgdV28bhMFh4yqV5O78nZbJft8DTGU5OyLzZvbo3yC7HHHLKpz3JaP1eHoQBAEAQBAY9xpn1lDUUrJ5KczRlnbR/LZnqPWtlKahNSavbqPJK6sRat2eaefPbTT2inEdPK4TA8e0jLHD0u8726Qea6UM2xKjPim7vbud+rs0NTpLTQilTswv9nvbqrRl4FLTSHOJZXNcwfVOAQ8Dpn/VdKOdYatRUcXTu14faZhzMk/ZZq9b6Z2gxWuee43g3KhjjL52QTFoDRxJLMDIGMrfgMZljqKNOnwye1166mM4VEtWR3ZHX0lt1rT1NxqYqaDsZGmWZ4a0Et4cSpuc0qlXCONNXd1sYUmlLU6OgnhqYxJTTRzRnk6NwcPeFRZQlF2krE1NM+mVielN+UNzsPhUfdq08mv6vl6kXEbojOgNVXm32mp0/pygM1xrZ9+KfOeyG6ATu8unM8Aujj8DQqVViMRK0YrbtMITklwxJhBssv9aHS3rVcwkn4zxxF8gd3AkuAPuXLlneGhpRo7bXsvv4mxUZPdn7PsgoLfBFNDJV3KcVMO/EXNjZ2e+N/wBZ9HPVIcoKlRuMkoqz131toHQsWLbrDQ2moMlpiFHE8Ylp4WgRyYGAcdCO8c+uVwquKqVo2qO76m9/A3RhZ6G0UYzCAIAgCAIAgCAIAgMK+ULrpZbhb2ydk6rppIA/Gd3eaW5x7Vuw9RUq0KjV7NP4GMleLRRFfsh1TSNcYW0dWByEM+Cf2gFcqefYOT1uvFfS5EdGSI9NZdU6fmLjQ3WicD+Uia9rfY5vA+9TViMHiV0oy8bfJmHDKJnW/aTqygDWtuz52gYAqGiT4nifetNXJ8FU/Jbw0PVVkusxNX6zuWrm0YukVM11JvhjoGFu9vbuc5J+r0wtmCy+jg+Lm76237rnkpuW5Z+wBjBp65yBo3zWBpdjiRuDh8Sq9yib5+C6rerJFDYtNV0kBAEAQBAEAQBAEAQBAEAQBAEA6Y6IDV3LTlkuhJuFpoqh2Mb8kLd79rGfipNLF4il0JteZg4Re6Itctkmla3LoYamicTnNPNw9zgV0KWe4yG7T8V9LGDoRN1ojSUGkKGppKaqkqI55u13pGgFvADHDwUXH46WMmpyVrKxlCHArEjAOM9AoSi2nLqRsuF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10" descr="data:image/jpeg;base64,/9j/4AAQSkZJRgABAQAAAQABAAD/2wCEAAkGBwgHBgkIBwgKCgkLDRYPDQwMDRsUFRAWIB0iIiAdHx8kKDQsJCYxJx8fLT0tMTU3Ojo6Iys/RD84QzQ5OjcBCgoKDQwNGg8PGjclHyU3Nzc3Nzc3Nzc3Nzc3Nzc3Nzc3Nzc3Nzc3Nzc3Nzc3Nzc3Nzc3Nzc3Nzc3Nzc3Nzc3N//AABEIAJcAlwMBEQACEQEDEQH/xAAcAAEAAgMBAQEAAAAAAAAAAAAABgcEBQgCAwH/xABKEAABAwMBBQMHBgoHCQAAAAABAAIDBAURBgcSITFBE1FxCBQiYYGRoTI2QlKywxUWM3N0hJKxs8EmVHWi0dLhFyMkJUVkcoOU/8QAGwEBAAIDAQEAAAAAAAAAAAAAAAQGAgMFAQf/xAA6EQACAQIEAQkGBQIHAAAAAAAAAQIDEQQFITESBhMyQVFhcYHBIjSRsdHwFEJyoeFD8RUWIyQzUlP/2gAMAwEAAhEDEQA/ALUXy46QQBAEAQBAEAQBAF6CB6x2gts9yjorRTi4S02ZriI+IihHMZ+txB9XtXawOU89Tc6r4U9I97+honVSdkTO211PcqCCuopBJTzsD43DqCuRVpSpTcJ7o3RaaujJWs9CAIAgCAIAgCAIAgCAIAgCAIDTaj1PaNNU/bXasZEXDLIW+lJJ4N5+3kpeFwVfFO1KN+/qMJVFHcprVm1G86gk8xsjJKCllO4GxnM02eAGRy8B7yrXg8koYZcdb2mu3ZffeRZ1XLYlml9Efi1oa9VN0a0XCsopO0ZnPYsDSQz1nPE+zuXMxmZfisbTjT6MWvN33+hshT4Ytsx9gt8fNRV1kmdkU5E8GT9F3yh7Dg+0rPlFhkpxrrr0flsKEvyltKskkIAgCAIAgCAIAgCAIAgCAICvNp20MaaH4MtW7JdJGZc8jLadp5H1u7h7Su7lOU/iv9Wr0F+/8GirV4dFuUa51wvl0Bc6etrqqTAzlz3uKuCVLD09LRikRdWy+NnOz2DTUTK+4tZPdnjnzbTg/Rb6+8+5U3Nc2linzdPSHz++wlU6XDq9zK2uXdlr0TWs3gJazFPG0nnvfK/ugrVktB1cXF9UdfvzPartEq3YgZBrqPs/kGmlEn/jgfz3VYs/s8E/FGij0zoVUcmhAEAQBAEAQBAEAQBAEAQGNc6tlvttXXS/k6aF8zvBrS4/uWylTdSpGC3bseSdlc5NudfUXK4VFdVvL56h5kkOep/kvpVOnGlBU4bLQ5zd9S8tjekY7ZaY75WRh1dWs3oSR+SiPLHrdz8MKo55mDq1HQh0Y797/glUYacTLIJxk5wBxOei4CJGxzjtU1UNTagLKZ2bfRZjgIPB5+k/2kcPUAr5lGB/C0Ly6UtX6Ig1Z8UixNi+lH2i1SXitjLaqvaBExw4si5g+re4HwAXCz3HKrUVGG0d/H+DdRjZXZZar5ICAIAgCAIAgCAIAgCAIAgMO9UX4Ss1fQZLfOqaSHI6bzS3+a20KnN1Yz7Gn8GYzV4tHJcsT6ed8FQxzJI3lkjDzBBwQvpkZKUVKPWc865oQxtHTiIYYIm7oHIDAwvmNS/G79rOhEgO2XVRs1mbaqOTdrbg0hzgeMcPInxPL3rtZHgVXq87Pox+ZqrTsrIgmyjQp1BWC63OI/gqnf6LHDhUPHT1tHX3d67WcZmsNF0qb9t/svr2GmlT4nc6AAAGAMAclSSagvAEAQBAEAQBAEAQBAEAQBAEBTu1/QL3zTajs0RfvelWwNHHPWQD9/v71aclzRWWGrPwfoRa1P8AMiR7INUMvWn2W2okHn1vaGFpPGSIcGu9eOR8B3qDneCdCu6kV7Mvn1mdGd1Yi1605PrfaxcaeV5bb6ARtnkB4tYGj0W+suLviujh8XHAZZCS6Ur2Xnv5Gtx46jRcdJSwUVNFS0kTYYIWhkcbRgNA6KrTqSqScpu7ZKSSWh9VgehAEAQBAEAQBAEAQBAEAQBAeJ5oqeF89RKyKGNpc+SRwa1oHMknkFlGMptRirthu25qTqvTR4HUFp/+2P8AxUj8Div/ACl8GY85DtK41nRadt0kmptG6it1HdYPTdT09ZG5s4+kAwHme7kcchzXfwFTFVUsNi6TlB9bT08/tkeaivai9TYbH9QUNTR3aqutwpIrrWVzpZWyyNjc9u63GATxAO9y5LTneFnGdONKL4Iq2nn/AAZUZLW5YpuluaPSr6QeM7f8VweZq/8AV/Bm/ij2nuCvo6h27T1dPK7ujla4/AryVKcVeUWvIcSMhaz0IAgCAIAgCAIAgCAIAgCA0muPmZff0Cb7BUvAe90v1L5mFTos5q05YqzUl0Zbrf2fnD2ucO0dutwBk8Vf8ViqeFpupU2IMYuTsiZM2NamPOe2N8Z3/wAmLlf5hwi6pfBfU2cxM9/7F9S/1u0j/wB0n+Ref5iwvZL9vqe8xIjOstGXLSDqUXOWlk8639zzd7nY3d3OctH1guhgswpY1S5tPTt7zXODhuaqwtr33ijZaXvZXuma2BzDghxPA+CkYh01Rk6vRtqeK99DrfwXzM6KPxAEAQBAEAQBAEAQBAeZC4RuLMb2Du73AEr2Nr6njZE362pH32ksjHQwVjnPFX5xIAKfdGcDo4uzwOeXE8sLp/4bNUJV3rHS1uu/yt1/bNXO62NVtA19p2KxXO109c2rrKmnkgaymG+1pcCOLuXDx9ilZblOKlXhVlG0U09fpueVKkbNFdbFfn9TfmJfsrt597k/FfM00emdEKjE0ICm/KF52DwqPu1aeTW1Xy9SLiN0QXZ7e4tP3t1wdaX3GZkTuxaxxBjPV3I9Mj2rtZjhniaPN8fCr695phLhlexbtr2u6dq3dlWR1tFL1bJCZBnu9HJ+CrFbIcVDWDUl4/X6klVos8z7YtMRzCONtfKzPGVsAAx34Jz8F7Dk/jGruyfj/A5+JPqWphq6aKoppWyQysD2PaeDmnkVxZwlCTjLRo3Jpn1WB6EAQBAEAQBAEBGNW6VpLxQVDIqYmtqPRbMZ3tbET9MgHjjnjHE4HrXRwWOnQqJyfsrqste41TgmaGg2U2mio6J7mMrLhBKJJXzk9nUgni1zeOBjke8cc8jOqZ7WqTkr8MXppuu+/j+3YYKikjZ6s0rp+j0jepaWyW+KWOhmcyRtO0OaQwkEHGRxCi4PHYmeKpqVRvVdfeZzhFRdkVRsU+ftN+Yl+yrJn3uT8V8yNR6Z0SqMTggKb8oXnYPCo+7Vp5NbVfL1IuI3RoNhu9+O+Wg8KSXJHQeip2f+5+aMKPTL+FNTiUytgiEh5vDBk+1UvnJ2tfQmcKI9V7PtKVlRJPPZoO0kOXFjnMBPfgHAU6Ga4yEVFVHZGDpQfUQ+9yXjZfPTS26V9dpiSTdNLNxdTk82h3MZ5jp0Pr6uHVDNouNRcNVda6/vrNUr0npsWfQVcNfRQVlM4uhnjbIwkYyCMquVKcqc3CW6JCd1c+6wPQgCAIAgCAIAgCA0utvmbff7Pn/huUvA+9Uv1L5mNTospDYp8/qb8xL9lW3Pvcn4r5kSj0zolUcmhAU35QvOweFR92rTya2q+XqRcRujI8n11J5jeA0N89EsZfnn2eDjHt3vgsOUfOcdN/l1+J7QtqW4qySQUBTu26SlioYYKe9VEs76rMtA6p7RrRuk72ObcHAAzjjyVryBTcnJ07K2krW/uRa1u03Wx6vul200yGaogjoqF/YsEQPbPAGcOOfRHHoM+CiZ5So0cQ5KPtSV9djKk21YshV8kBAEAQBAEAQBAEBpdbcNG33+z5/sFS8D71S/UvmYVOiykNinz9pvzEv2Vbc+9yfivmRaPTL/AKq401JV0lLUSbktY5zIMjg5wGcZ8M+5UyFGc4ylFaR1ZLcktDxJdKSO6w2t0n/FzQumYzGfQaQCSenP96KjN0nV/KtPMcWtiqPKG+VYPCo+7Vk5Nf1fL1I+I3Rl+T7BE22XeoDR2rp42F3XdDSR7MkrXyjk+cpx6rep7QWjLPuVxo7TSOqrjUxU1O3gZJX7o/1Vfo0alaXDTi2ze5JK7INLtj0yyt7BrK2SH+sNiG77iQ74LsLk/i3Didk+y/2jVz8bka1zra2altw0/pShdPU3CZodIYAw53gcDqSTzPDhlT8vy2rhZvEYmVlFdt/vuNc6ilpFFj6W0hatOUMEVJTs86Y0drU/Tkd1JPdnPDkuDjMfWxU25vTqXUjfCmookKgmwIAgCAIAgGUBrdQ3236dtj7hdJuzhbwaAMue7o1o6lSMLhqmJqKnTWpjKairshdg2rU13q3xusVyjp2n0aiBpqP2mtblvsyuricjnQjfnY37Hp8Lv5mqNa/UanXm1CjkoK+yUlrrN+ogdCZakdju7wxncIJPtwpWW5LPjhXlNWTvpr+/9zCpW0sV9s7N6bqeH8XBTm4dlJuio+Ru44/BdvM1h/wz/EX4dNjTDi4vZLA1rHrl1h/55JZ+NRCKRlNvCbt94bu4ejufsyuLgHl6rf6PFs732t3m6fHbU19LHrqDVslFcbrFQXWvia2Gtkp2vbO1uT2bHBuG9TyByOPTMicsulhlOnByhHdXta/W1fUx9vis9zRbULLfrS63P1Defwk+cS9lz/3e7uZ59+R7lKynEYasprDw4bWv+5jUjJdJn5oDSWob5bqmtsN28xaycRPaJ3s3jjOfR7sjmmY47C4eahXhxO19kz2EJSWjJ7aNlctTMJ9Z3eouoYMRU4mfutzzy4nPdywuPWzuMFw4Smod+htjRf5mS9uitMNpxTiw0HZjoYQT45PHPryuU8xxblxc4/ibObj2GRZ9MWOySumtVrp6aV3AyNbl2O7JyQPBYV8biK64as20expxjsjbqKZhAEAQBAEAKAi2vNUSWGlhpbXE2rvVa8R0lKOJ4/TLe4cvErpZdgViZOdR2px1b9LmqpUttuRfT2jNQ329wXnX8rZGU+TBQktIz0yG+iByOOZ4ZXSxWY4XD0nRwKs3u/vX70NcacpO8y0GNDGBjAGsaMBrRgBVxu7uyRZEa2lNa7Q16cQCRTHBI9YU/K2/xlPxMKq9hlP7Ehva7hP1aaU/3Vac+9yfiiNR6Zf9RR01S+F9RBHK6B/aRF7Qdx3eO4qkxqTgmou19yY4pn36YysD2xTnlC89P/rH3atPJrXnfL1IuI3RttgXzUr/ANPd/DYo3KP3mP6fVmVDolmqvkgIAgCAIAgCAIAgHDryQMpjZ7SyO2q3aTUb926RCR0LJXDLnOcB6Pfhh4AdCrbmc1/hkFQ6Dtfw7/MiU/8Ak1LldLGyRsbntEj87rSeLsc8DrhVNRbV7aEu6PWV4CNbST/QS9fox/eFPyv3yn4mur0GU9sQONdR+ullHwCtOfr/AGXmiNR6Z0MqOTQgKc8oX/oH6z92rTya/q+XqRcRujb7A/mrX/p7v4bFG5Re8x/T6syodEsxV8kBACQOfDxXthdBeAIAgCAIAgCAhG0vRLNSUgrreBHeKUZie04MoHHcJ7+49CuxlOZPCz5uprB/t3/U01afFqtyttJ7QxaJqmsv8FbdLoyMQ0z3yjETOrePIkgZOCThd/GZTz8VCg1CG77+w0RqcLu9y5NIXmW/WaO4TeZtMuD2VLN2vZcPkvP1u8dFVMbho4aq6avp2q1/AkwlxK5ibTHY0HeSesGPiFsypXxtPxFV+wyntiZxryAd9PL9lWnPvcn4ojUemjohUYmhAU55QvOwfrH3atPJr+r5epFxG6NtsCP9Fq8f9+f4bFG5Re8x/T6szodFlm8hnoq+brkL1tr6j001jqaoo6yUtex1NHKDI1+AWOOOTeBznvGF18vyqpinaSaWmvVbrXj2GqdVIr/R+o9WXmooqGwUcHYUbfTklDnRtkcSXzPORlxJcQOmTgdV28bhMFh4yqV5O78nZbJft8DTGU5OyLzZvbo3yC7HHHLKpz3JaP1eHoQBAEAQBAY9xpn1lDUUrJ5KczRlnbR/LZnqPWtlKahNSavbqPJK6sRat2eaefPbTT2inEdPK4TA8e0jLHD0u8726Qea6UM2xKjPim7vbud+rs0NTpLTQilTswv9nvbqrRl4FLTSHOJZXNcwfVOAQ8Dpn/VdKOdYatRUcXTu14faZhzMk/ZZq9b6Z2gxWuee43g3KhjjL52QTFoDRxJLMDIGMrfgMZljqKNOnwye1166mM4VEtWR3ZHX0lt1rT1NxqYqaDsZGmWZ4a0Et4cSpuc0qlXCONNXd1sYUmlLU6OgnhqYxJTTRzRnk6NwcPeFRZQlF2krE1NM+mVielN+UNzsPhUfdq08mv6vl6kXEbojOgNVXm32mp0/pygM1xrZ9+KfOeyG6ATu8unM8Aujj8DQqVViMRK0YrbtMITklwxJhBssv9aHS3rVcwkn4zxxF8gd3AkuAPuXLlneGhpRo7bXsvv4mxUZPdn7PsgoLfBFNDJV3KcVMO/EXNjZ2e+N/wBZ9HPVIcoKlRuMkoqz131toHQsWLbrDQ2moMlpiFHE8Ylp4WgRyYGAcdCO8c+uVwquKqVo2qO76m9/A3RhZ6G0UYzCAIAgCAIAgCAIAgMK+ULrpZbhb2ydk6rppIA/Gd3eaW5x7Vuw9RUq0KjV7NP4GMleLRRFfsh1TSNcYW0dWByEM+Cf2gFcqefYOT1uvFfS5EdGSI9NZdU6fmLjQ3WicD+Uia9rfY5vA+9TViMHiV0oy8bfJmHDKJnW/aTqygDWtuz52gYAqGiT4nifetNXJ8FU/Jbw0PVVkusxNX6zuWrm0YukVM11JvhjoGFu9vbuc5J+r0wtmCy+jg+Lm76237rnkpuW5Z+wBjBp65yBo3zWBpdjiRuDh8Sq9yib5+C6rerJFDYtNV0kBAEAQBAEAQBAEAQBAEAQBAEA6Y6IDV3LTlkuhJuFpoqh2Mb8kLd79rGfipNLF4il0JteZg4Re6Itctkmla3LoYamicTnNPNw9zgV0KWe4yG7T8V9LGDoRN1ojSUGkKGppKaqkqI55u13pGgFvADHDwUXH46WMmpyVrKxlCHArEjAOM9AoSi2nLqRsuFiAgCAIAg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12" descr="data:image/jpeg;base64,/9j/4AAQSkZJRgABAQAAAQABAAD/2wCEAAkGBwgHBgkIBwgKCgkLDRYPDQwMDRsUFRAWIB0iIiAdHx8kKDQsJCYxJx8fLT0tMTU3Ojo6Iys/RD84QzQ5OjcBCgoKDQwNGg8PGjclHyU3Nzc3Nzc3Nzc3Nzc3Nzc3Nzc3Nzc3Nzc3Nzc3Nzc3Nzc3Nzc3Nzc3Nzc3Nzc3Nzc3N//AABEIAJcAlwMBEQACEQEDEQH/xAAcAAEAAgMBAQEAAAAAAAAAAAAABgcEBQgCAwH/xABKEAABAwMBBQMHBgoHCQAAAAABAAIDBAURBgcSITFBE1FxCBQiYYGRoTI2QlKywxUWM3N0hJKxs8EmVHWi0dLhFyMkJUVkcoOU/8QAGwEBAAIDAQEAAAAAAAAAAAAAAAQGAgMFAQf/xAA6EQACAQIEAQkGBQIHAAAAAAAAAQIDEQQFITESBhMyQVFhcYHBIjSRsdHwFEJyoeFD8RUWIyQzUlP/2gAMAwEAAhEDEQA/ALUXy46QQBAEAQBAEAQBAF6CB6x2gts9yjorRTi4S02ZriI+IihHMZ+txB9XtXawOU89Tc6r4U9I97+honVSdkTO211PcqCCuopBJTzsD43DqCuRVpSpTcJ7o3RaaujJWs9CAIAgCAIAgCAIAgCAIAgCAIDTaj1PaNNU/bXasZEXDLIW+lJJ4N5+3kpeFwVfFO1KN+/qMJVFHcprVm1G86gk8xsjJKCllO4GxnM02eAGRy8B7yrXg8koYZcdb2mu3ZffeRZ1XLYlml9Efi1oa9VN0a0XCsopO0ZnPYsDSQz1nPE+zuXMxmZfisbTjT6MWvN33+hshT4Ytsx9gt8fNRV1kmdkU5E8GT9F3yh7Dg+0rPlFhkpxrrr0flsKEvyltKskkIAgCAIAgCAIAgCAIAgCAICvNp20MaaH4MtW7JdJGZc8jLadp5H1u7h7Su7lOU/iv9Wr0F+/8GirV4dFuUa51wvl0Bc6etrqqTAzlz3uKuCVLD09LRikRdWy+NnOz2DTUTK+4tZPdnjnzbTg/Rb6+8+5U3Nc2linzdPSHz++wlU6XDq9zK2uXdlr0TWs3gJazFPG0nnvfK/ugrVktB1cXF9UdfvzPartEq3YgZBrqPs/kGmlEn/jgfz3VYs/s8E/FGij0zoVUcmhAEAQBAEAQBAEAQBAEAQGNc6tlvttXXS/k6aF8zvBrS4/uWylTdSpGC3bseSdlc5NudfUXK4VFdVvL56h5kkOep/kvpVOnGlBU4bLQ5zd9S8tjekY7ZaY75WRh1dWs3oSR+SiPLHrdz8MKo55mDq1HQh0Y797/glUYacTLIJxk5wBxOei4CJGxzjtU1UNTagLKZ2bfRZjgIPB5+k/2kcPUAr5lGB/C0Ly6UtX6Ig1Z8UixNi+lH2i1SXitjLaqvaBExw4si5g+re4HwAXCz3HKrUVGG0d/H+DdRjZXZZar5ICAIAgCAIAgCAIAgCAIAgMO9UX4Ss1fQZLfOqaSHI6bzS3+a20KnN1Yz7Gn8GYzV4tHJcsT6ed8FQxzJI3lkjDzBBwQvpkZKUVKPWc865oQxtHTiIYYIm7oHIDAwvmNS/G79rOhEgO2XVRs1mbaqOTdrbg0hzgeMcPInxPL3rtZHgVXq87Pox+ZqrTsrIgmyjQp1BWC63OI/gqnf6LHDhUPHT1tHX3d67WcZmsNF0qb9t/svr2GmlT4nc6AAAGAMAclSSagvAEAQBAEAQBAEAQBAEAQBAEBTu1/QL3zTajs0RfvelWwNHHPWQD9/v71aclzRWWGrPwfoRa1P8AMiR7INUMvWn2W2okHn1vaGFpPGSIcGu9eOR8B3qDneCdCu6kV7Mvn1mdGd1Yi1605PrfaxcaeV5bb6ARtnkB4tYGj0W+suLviujh8XHAZZCS6Ur2Xnv5Gtx46jRcdJSwUVNFS0kTYYIWhkcbRgNA6KrTqSqScpu7ZKSSWh9VgehAEAQBAEAQBAEAQBAEAQBAeJ5oqeF89RKyKGNpc+SRwa1oHMknkFlGMptRirthu25qTqvTR4HUFp/+2P8AxUj8Div/ACl8GY85DtK41nRadt0kmptG6it1HdYPTdT09ZG5s4+kAwHme7kcchzXfwFTFVUsNi6TlB9bT08/tkeaivai9TYbH9QUNTR3aqutwpIrrWVzpZWyyNjc9u63GATxAO9y5LTneFnGdONKL4Iq2nn/AAZUZLW5YpuluaPSr6QeM7f8VweZq/8AV/Bm/ij2nuCvo6h27T1dPK7ujla4/AryVKcVeUWvIcSMhaz0IAgCAIAgCAIAgCAIAgCA0muPmZff0Cb7BUvAe90v1L5mFTos5q05YqzUl0Zbrf2fnD2ucO0dutwBk8Vf8ViqeFpupU2IMYuTsiZM2NamPOe2N8Z3/wAmLlf5hwi6pfBfU2cxM9/7F9S/1u0j/wB0n+Ref5iwvZL9vqe8xIjOstGXLSDqUXOWlk8639zzd7nY3d3OctH1guhgswpY1S5tPTt7zXODhuaqwtr33ijZaXvZXuma2BzDghxPA+CkYh01Rk6vRtqeK99DrfwXzM6KPxAEAQBAEAQBAEAQBAeZC4RuLMb2Du73AEr2Nr6njZE362pH32ksjHQwVjnPFX5xIAKfdGcDo4uzwOeXE8sLp/4bNUJV3rHS1uu/yt1/bNXO62NVtA19p2KxXO109c2rrKmnkgaymG+1pcCOLuXDx9ilZblOKlXhVlG0U09fpueVKkbNFdbFfn9TfmJfsrt597k/FfM00emdEKjE0ICm/KF52DwqPu1aeTW1Xy9SLiN0QXZ7e4tP3t1wdaX3GZkTuxaxxBjPV3I9Mj2rtZjhniaPN8fCr695phLhlexbtr2u6dq3dlWR1tFL1bJCZBnu9HJ+CrFbIcVDWDUl4/X6klVos8z7YtMRzCONtfKzPGVsAAx34Jz8F7Dk/jGruyfj/A5+JPqWphq6aKoppWyQysD2PaeDmnkVxZwlCTjLRo3Jpn1WB6EAQBAEAQBAEBGNW6VpLxQVDIqYmtqPRbMZ3tbET9MgHjjnjHE4HrXRwWOnQqJyfsrqste41TgmaGg2U2mio6J7mMrLhBKJJXzk9nUgni1zeOBjke8cc8jOqZ7WqTkr8MXppuu+/j+3YYKikjZ6s0rp+j0jepaWyW+KWOhmcyRtO0OaQwkEHGRxCi4PHYmeKpqVRvVdfeZzhFRdkVRsU+ftN+Yl+yrJn3uT8V8yNR6Z0SqMTggKb8oXnYPCo+7Vp5NbVfL1IuI3RoNhu9+O+Wg8KSXJHQeip2f+5+aMKPTL+FNTiUytgiEh5vDBk+1UvnJ2tfQmcKI9V7PtKVlRJPPZoO0kOXFjnMBPfgHAU6Ga4yEVFVHZGDpQfUQ+9yXjZfPTS26V9dpiSTdNLNxdTk82h3MZ5jp0Pr6uHVDNouNRcNVda6/vrNUr0npsWfQVcNfRQVlM4uhnjbIwkYyCMquVKcqc3CW6JCd1c+6wPQgCAIAgCAIAgCA0utvmbff7Pn/huUvA+9Uv1L5mNTospDYp8/qb8xL9lW3Pvcn4r5kSj0zolUcmhAU35QvOweFR92rTya2q+XqRcRujI8n11J5jeA0N89EsZfnn2eDjHt3vgsOUfOcdN/l1+J7QtqW4qySQUBTu26SlioYYKe9VEs76rMtA6p7RrRuk72ObcHAAzjjyVryBTcnJ07K2krW/uRa1u03Wx6vul200yGaogjoqF/YsEQPbPAGcOOfRHHoM+CiZ5So0cQ5KPtSV9djKk21YshV8kBAEAQBAEAQBAEBpdbcNG33+z5/sFS8D71S/UvmYVOiykNinz9pvzEv2Vbc+9yfivmRaPTL/AKq401JV0lLUSbktY5zIMjg5wGcZ8M+5UyFGc4ylFaR1ZLcktDxJdKSO6w2t0n/FzQumYzGfQaQCSenP96KjN0nV/KtPMcWtiqPKG+VYPCo+7Vk5Nf1fL1I+I3Rl+T7BE22XeoDR2rp42F3XdDSR7MkrXyjk+cpx6rep7QWjLPuVxo7TSOqrjUxU1O3gZJX7o/1Vfo0alaXDTi2ze5JK7INLtj0yyt7BrK2SH+sNiG77iQ74LsLk/i3Didk+y/2jVz8bka1zra2altw0/pShdPU3CZodIYAw53gcDqSTzPDhlT8vy2rhZvEYmVlFdt/vuNc6ilpFFj6W0hatOUMEVJTs86Y0drU/Tkd1JPdnPDkuDjMfWxU25vTqXUjfCmookKgmwIAgCAIAgGUBrdQ3236dtj7hdJuzhbwaAMue7o1o6lSMLhqmJqKnTWpjKairshdg2rU13q3xusVyjp2n0aiBpqP2mtblvsyuricjnQjfnY37Hp8Lv5mqNa/UanXm1CjkoK+yUlrrN+ogdCZakdju7wxncIJPtwpWW5LPjhXlNWTvpr+/9zCpW0sV9s7N6bqeH8XBTm4dlJuio+Ru44/BdvM1h/wz/EX4dNjTDi4vZLA1rHrl1h/55JZ+NRCKRlNvCbt94bu4ejufsyuLgHl6rf6PFs732t3m6fHbU19LHrqDVslFcbrFQXWvia2Gtkp2vbO1uT2bHBuG9TyByOPTMicsulhlOnByhHdXta/W1fUx9vis9zRbULLfrS63P1Defwk+cS9lz/3e7uZ59+R7lKynEYasprDw4bWv+5jUjJdJn5oDSWob5bqmtsN28xaycRPaJ3s3jjOfR7sjmmY47C4eahXhxO19kz2EJSWjJ7aNlctTMJ9Z3eouoYMRU4mfutzzy4nPdywuPWzuMFw4Smod+htjRf5mS9uitMNpxTiw0HZjoYQT45PHPryuU8xxblxc4/ibObj2GRZ9MWOySumtVrp6aV3AyNbl2O7JyQPBYV8biK64as20expxjsjbqKZhAEAQBAEAKAi2vNUSWGlhpbXE2rvVa8R0lKOJ4/TLe4cvErpZdgViZOdR2px1b9LmqpUttuRfT2jNQ329wXnX8rZGU+TBQktIz0yG+iByOOZ4ZXSxWY4XD0nRwKs3u/vX70NcacpO8y0GNDGBjAGsaMBrRgBVxu7uyRZEa2lNa7Q16cQCRTHBI9YU/K2/xlPxMKq9hlP7Ehva7hP1aaU/3Vac+9yfiiNR6Zf9RR01S+F9RBHK6B/aRF7Qdx3eO4qkxqTgmou19yY4pn36YysD2xTnlC89P/rH3atPJrXnfL1IuI3RttgXzUr/ANPd/DYo3KP3mP6fVmVDolmqvkgIAgCAIAgCAIAgHDryQMpjZ7SyO2q3aTUb926RCR0LJXDLnOcB6Pfhh4AdCrbmc1/hkFQ6Dtfw7/MiU/8Ak1LldLGyRsbntEj87rSeLsc8DrhVNRbV7aEu6PWV4CNbST/QS9fox/eFPyv3yn4mur0GU9sQONdR+ullHwCtOfr/AGXmiNR6Z0MqOTQgKc8oX/oH6z92rTya/q+XqRcRujb7A/mrX/p7v4bFG5Re8x/T6syodEsxV8kBACQOfDxXthdBeAIAgCAIAgCAhG0vRLNSUgrreBHeKUZie04MoHHcJ7+49CuxlOZPCz5uprB/t3/U01afFqtyttJ7QxaJqmsv8FbdLoyMQ0z3yjETOrePIkgZOCThd/GZTz8VCg1CG77+w0RqcLu9y5NIXmW/WaO4TeZtMuD2VLN2vZcPkvP1u8dFVMbho4aq6avp2q1/AkwlxK5ibTHY0HeSesGPiFsypXxtPxFV+wyntiZxryAd9PL9lWnPvcn4ojUemjohUYmhAU55QvOwfrH3atPJr+r5epFxG6NtsCP9Fq8f9+f4bFG5Re8x/T6szodFlm8hnoq+brkL1tr6j001jqaoo6yUtex1NHKDI1+AWOOOTeBznvGF18vyqpinaSaWmvVbrXj2GqdVIr/R+o9WXmooqGwUcHYUbfTklDnRtkcSXzPORlxJcQOmTgdV28bhMFh4yqV5O78nZbJft8DTGU5OyLzZvbo3yC7HHHLKpz3JaP1eHoQBAEAQBAY9xpn1lDUUrJ5KczRlnbR/LZnqPWtlKahNSavbqPJK6sRat2eaefPbTT2inEdPK4TA8e0jLHD0u8726Qea6UM2xKjPim7vbud+rs0NTpLTQilTswv9nvbqrRl4FLTSHOJZXNcwfVOAQ8Dpn/VdKOdYatRUcXTu14faZhzMk/ZZq9b6Z2gxWuee43g3KhjjL52QTFoDRxJLMDIGMrfgMZljqKNOnwye1166mM4VEtWR3ZHX0lt1rT1NxqYqaDsZGmWZ4a0Et4cSpuc0qlXCONNXd1sYUmlLU6OgnhqYxJTTRzRnk6NwcPeFRZQlF2krE1NM+mVielN+UNzsPhUfdq08mv6vl6kXEbojOgNVXm32mp0/pygM1xrZ9+KfOeyG6ATu8unM8Aujj8DQqVViMRK0YrbtMITklwxJhBssv9aHS3rVcwkn4zxxF8gd3AkuAPuXLlneGhpRo7bXsvv4mxUZPdn7PsgoLfBFNDJV3KcVMO/EXNjZ2e+N/wBZ9HPVIcoKlRuMkoqz131toHQsWLbrDQ2moMlpiFHE8Ylp4WgRyYGAcdCO8c+uVwquKqVo2qO76m9/A3RhZ6G0UYzCAIAgCAIAgCAIAgMK+ULrpZbhb2ydk6rppIA/Gd3eaW5x7Vuw9RUq0KjV7NP4GMleLRRFfsh1TSNcYW0dWByEM+Cf2gFcqefYOT1uvFfS5EdGSI9NZdU6fmLjQ3WicD+Uia9rfY5vA+9TViMHiV0oy8bfJmHDKJnW/aTqygDWtuz52gYAqGiT4nifetNXJ8FU/Jbw0PVVkusxNX6zuWrm0YukVM11JvhjoGFu9vbuc5J+r0wtmCy+jg+Lm76237rnkpuW5Z+wBjBp65yBo3zWBpdjiRuDh8Sq9yib5+C6rerJFDYtNV0kBAEAQBAEAQBAEAQBAEAQBAEA6Y6IDV3LTlkuhJuFpoqh2Mb8kLd79rGfipNLF4il0JteZg4Re6Itctkmla3LoYamicTnNPNw9zgV0KWe4yG7T8V9LGDoRN1ojSUGkKGppKaqkqI55u13pGgFvADHDwUXH46WMmpyVrKxlCHArEjAOM9AoSi2nLqRsuFiAgCAIAgC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20" descr="data:image/jpeg;base64,/9j/4AAQSkZJRgABAQAAAQABAAD/2wCEAAkGBxQTEhUTEhQUFhQWGB0aGBgYGRcXGBocGhsdFxocHhgdHyggHBolHxcaITEiJSkrLi4uGB8zODMtNygtLiwBCgoKDg0OGxAQGzQkICQsNCwsLCwwLCwsLCw0LCwsLCwsLCwsLCwsLC0sLCwsLC8sLC8uLCwsLCwsLCwsLCwsLP/AABEIAOYA2wMBEQACEQEDEQH/xAAbAAEAAgMBAQAAAAAAAAAAAAAABQYDBAcCAf/EAEsQAAEDAgMDCAQLBgQFBQEAAAEAAgMEEQUSIQYxQQcTIlFhcYGRMqGxwRQjQlJicnOCkrLRJDNTY6LCNEPh8CU1VJPSFkSjs/EV/8QAGwEBAAIDAQEAAAAAAAAAAAAAAAIDBAUGAQf/xABBEQABAwIDAwkECQIGAwEAAAABAAIDBBEFITESQVEGIjJhcYGRscETodHwFCMzNEJSYnLhJPEVNZKissJDU4Il/9oADAMBAAIRAxEAPwDuKIiIiIiIiIiIiIiIiIiIiIiIiIq3tltU2jjyts6dw6Dd4H0nfR9qrkk2R1rb4ThTqx93ZMGp9B1+S3NmdoI6yLOzR40ezi0+8dRXrHhwWPiGHyUcmy7Q6HiPjxCmFNYCIiIiIiIiIiIiIiIiIiIiIiIiIiIiIiwzVTGEB72NJ3AuAJ815cBWMie8Xa0nsCygr1Vr6iIiIiIiIiIiLxLIGgucQ0DeSbAeKKTWlxs0XKoe0nKE0fFUQ5x505yxLQfot3vPq71Q+bc1dNh/J5x+squaOG/vO4e/sVejwZsP7Vij3FzzdsF7yyHrcb9FvZp3jcq9m2b1tnVjpv6fDwLDIv8Awt7OJ+c9V8dhL4iKzC5XSRjeB+9j4lr2b3N8P1TZtzmIKtko+iYg0Ncd/wCF3WDuPz1K27M8oEU1mVFopd1/8tx7D8k9h8yrWTA6rR4hyflhu+DnN4fiHx7vBXMG+oVy50iy+oiIiIiIiIiIi8vcALkgAcToEXoBJsF4gqWP9B7XfVIPsXgIKk+N7OkCO3JZV6oIiIiIiIiLWxKcxwyPaLljHOA7QCR7F4TYXV1PGJJWsOhIHvXE8LwuSufLJJKxoYA6SWU6DMTb2HsFlhtaXXK+i1NVHQNZGxhN8mtb1fPepqDDcSpRmppDNFw5p4lZ/wBs+4KYD26LXPqcMqzszt2XfqGyfEeq3KflIqIjlqadpP3onfhcD7l6JiNQqJOTdPKNqCTycPEWU5ScpNI70xLGe1uYebSVMTNWsl5N1beiQ7vt52UpDtnQu3VDB9a7faApe1bxWG/Bq5v/AIz3Z+S2P/VFH/1UH/cb+qltt4qr/C6z/wBTvArUq9t6Fn+eHHqYHP8AYLKJlaN6viwOuk/8du2w81XMS5TLnJSwEk7i/wB0bdT5hVmfgFtqfkzYbVRJYcB8Tp4KJqcNrasc7XTCnh3/ABpytH1Ybi579VEtc7Nxss+OpoaQ+zpGbb/05nvd8MlrnHKekGWgjzy7jUyi5+4zh6vFebTW9HxVgoamrO1WOs38jdO8/wB+5VqpqHyOL5HOe873ONyf9OxVk31W4jjZG0MYLAbgsuHYhLA8SQvcxw4jcewjcR2FASMwoT08U7NiVtx86cFYXV9HW/4lopag/wCdGLxuPW9nD/eqsu12uRWqFPWUX2B9oz8p6Q7D89i2YIsRoAHwP5+n4Fl5o7fV9Jvhp2r0bbNNFS9+HV52ZhsP6+a7x0PepnDOU6M6VELmEbyw5x+E2I9amJxvWvqOTEgzheD1HL35jyVhpttKJ40qGN7H3Yf6gFMStO9aqTBa5hzjJ7M/JbB2oo/+qg/G39VLbbxVX+F1n/qd4Fas+21C3/3DT9UOd7Ao+1bxVzMErnf+MjtsPMqKrOUumb+7ZLIe4MHm439SiZ27lnRcmql3TcG+/wAlCTcoVXOctLAB9UOmd6gAPJQMzjoFsWcnqSDnVEl+2zR6ladVglfOM9bOIY/58gaPCMaexRLXHNxWRHXUFOdikj2nfobc/wCo5qM+DzYdVx5XAnoOBYTlkY47u0HUWUbFjlme0hxKldtDLMWOrSPgu4LNXzdERERERERY6iPM1zTuII8xZCpMdsuDuBXHNko7w4hBxNOSO+Iu/VYbNCF9AxN1paabdt/8rKAo62SI5opHxn6Di32b/FQBI0W0lhjlFpGh3aLqdh22qrZZeanb1SxtPrFlP2rt61r8EpSbx3Yf0kj4r6ceo3/vsOjHbFI6M+QA9qbbTqF59ArGfZVJ/wDoA/FfRLhTt8dZH3Oa72kp9X1rzYxVujmO7iPRfOawr+JWfhZ+iWZ1r3bxX8rPE/Ffefwtnow1Ux+k4MHqIKXYF57PFX6vYzsF/MIdsHRi1JTwUw+cBnf+Ij3FPaW0FkGDtkN6mR0nUTYeAUDXV0kzs0sj5HdbiTbuG4eCgSTqtnDBHC3ZjaGjqWuvFavvv3Ii36/BZ4Y2SyxljZCQ3No7QX1bvGnWpFpAuViw1sE8jo43XLdbaeO9R6ispbmG4rNTm8Mr2dgPRPe06HyXocRoqKilhqBaVoPn46qbO1jZf8ZSQTHi9vxUnmP9FP2l9Qtd/hLovu0zmdR5w96+c5hT97KyI9QLXj1kp9X1ps4qzRzHeI+C+CLCv4lafus/RLR9a92sW/KzxPxX0z4U3dDVyfWeGj1OS8a89nirtXsb2C/og2jpmfucOhHUZXGU+se9NsDQIcOqZPtal3/yA358FjqdtKtwyse2JvVExrfXqUMrlOPBaNpu5pceLiSoKokfK7puc9x0BcS43Om8qFyVs2NZE3mgADgLK37RR58Vp4Ruj5iPys8+oq13TAWgoHbGGSSn8W2fRdZWUuGREREREREREXJdmI8uKzxHc74QzwJLh7Fis6ZC7rEHbWGRycNg+6ypmW2nVp5aKldBe+aIiIiIiIiIiIiIik9n8HNVKIhJHHfi82J7Gt3ud2KTW7RssOurBSRe0LS7s9TuCuWNshwhkYgjElTJf42TpZQLXIHDUjQW7Vc60emq5+kdNjD3GZ2zG38Lcrn54qtYztTJV04inAMjJA5r2i1xlc0gjr1GoVbpC4WK3FJhUdJOZIeiRYg553BBCgCFWtoviIiIiIiIiIvoCIslTTPjdlkY5jrXs4Fpt12PBekWUI5GSDaYQR1ZrYwSLPUwN+dNGP6xdGi5CqrH7FPI7g0+RVroRzuOuPzZXH8DMvtCtGci0c31WCAcWj3m66qspcSiIiIiIiIiIuVH4vHvrS/nj/UrG0lXbfaYJ2N8nKoYnHlnmb1SvHk8qk6rf07tqFjuLR5Bay8VqIiIiIiIiXReq94Ns7TCglrL8/I2N5AcCGMc0H5PEg8T4WV7WN2NpcxV4jUmuZS22Glw0OZB693cqfhGk8H2sf5wqm6hdBVZwSftPkV0flGwOSolgLS1sbWvD5HkNYwXaQSeN9bAK+VtyFyOA10dPFIHXLiRZozJ1UC3CsJhGaWqfOR8iPcezoi/9ShsxjUrZmrxaY2jhDBxO7xPoqtitYJZXSBoY02DGDc1jRla3wACqcblbqmhMMQYTc7zxJzJ8VqLxXoiIiIiIiLPRVr4ZGyx2D4zmbcXHiOpeg2N1XNCydhifo7IroXKnZ9NSy2GYu9TmZiO64CvmzAK5Xk5dlRLHut5GyqOxMWavpx1Pv8AhaT7lVH0gt7i79milPVbxIU5sF08Vmf9s7zkA96nFm+61uNczDGN/aP9q6sspcQiIiIiIiIiIuVbUdDGondb4D5kNPsWM/7Rdth3Pwd46n+V1W9qWWrakfzXes396qf0itvhpvRxH9IUWorNREWWmp3SODI2ue87mtFyf99a9AuoySMjaXvNgN5V92f5Ob2dWPy31ETCL/ed7m+avbD+ZcvXco7XbSi/6j6D4+Cr+zuGQPrzTz5y3nHtaG7iWk2DjvtZvBVsaC6xW1r6mdlD7eG17Am/Agabr571t8pcDY6mOKNrWRshGVrQABdzr6eAXswsbBUcn3ukpnSPN3FxuT2Cymtmf+SVP1ZvyqbPsytdiH+cxdrPNUDDj8dF9oz8wVA1XUT/AGT/ANp8ir7yvyH9nZc5em63C4ygHv1Pmr59y5jks0fWu35DzVFwmhdPNHC3e91u4b3HwAJ8FQ0XNl0tTO2CF0rtw9+73rWfa5tuvp3cF4rxe2a8oiIiIiIis+wmE0tRNkqHuz6lkQBDX2Fzd/n0dN3grI2tJzWmxmrqqaHahaLb3bx2D1zWPlAwMU1QRG20UjczBwB3OaO42P3klbslTwSuNVT3ebuabH0PzwU7ypPtHRxdTXHyaxo9pU5tAFrOTjbyTydYHvJUJyeD9uYfmskPk3/VQi6S2WOn+icOJA96luSdt6md/wDL/M+/uU4NSsDlMbU0bevyC6kslcWiIiIiIiIiIuV7eC2KwH7H/wCwrFl6YXbYLnhkg/f/AMQoHbUWr6n6/wDa1Qk6RW0wg3oYuz1KhFBbBfHnQovRqurieKgnpKSnjZnmIMrzq/LqBrvuSD2Cx0WVkwgBcOWTYhDNUzuNmdEbr9nUPNRnKZWvhrKWWM2cxhcPxajuI0KjMbOBWbyehZNSSxvGRNvd6aqEwaZj8WjkjN2STF46xnaXFp7QSR4KDTd91satj2YW5j9Wtt4EC/eM1bNu8NpeeZUVcxa0MyiJg6chBJ377a24d4VsjW3u5aLBqmr9i6GmZc3uXHRuXn82WWjxCOfCakwwiFjY5mtYLcGnU2G83ufaV6CCw2CjLTyQYpEJH7biWknv8lyqnNnsPU5p9YWIF20guwjqPkup8o2z89UYDAzMW5g7UNsHWIOvDRZUrC61lxWA4hBSiQTG17EZX0v8VAUs1PhbX9Js9a5pbZnoRA8M3X18TpoFWNlnWVtJGVGKOblsQg3z1d3eW7rKo7RoqV0hRF4iIp3ZDZ41k2UktjYLyOG/saO0691ipxs2itbimIiii2tXHID17ArbQQYTUSOpI4rO1DZNQXEb8r73J0J10NirQIydkLRTSYtTxiqe643t4X4jTw0UDs5h7qbF44XG5Y9wvuzAxuIPiCoMGzJZbOvqG1WFOlbvA7jtC4V927wX4TT9EXkicHt6yL2ePFt9OsBXyt2guYwat+iz8481wsfQ+PuVO5WH/tELfmxe11v7VTPqt/yZH1D3cXen8qN5Pf8AFuPVBKfUFGLpLMxz7qB+tqmuR1vSqD9GP2uVkG9a/lUebGOt3oumrIXGoiIiIiIiIiLlm3euKwD7EechWNL0wu1wbLC5D+//AIqv7ZuvXVP2lvJoCrk6RW1wkWoouz1KhVBbBfRGXENAuXEADrJ0CIXBo2joM1b6yuEuMsc03a2VkYI3HJ0T/VmVpN5FoYoDFhDmnUtJPfn5WW5yuD4+A/y3fmH6qU+oWPyXP1Mg/UPJVvZA/t1N9oPYVXH0gtvin3KX9qneVg/tcf2Q/M5Tn6S1nJn7q793oFJ7FMLsJq2tBJPOgAbyTGP1Uo+gVh4u4MxSFx05v/Jc/wAPe1ssbpAcjXBzgBqQ03tY9drKgarqp2udG5rNSCBwzVg2h24qKm7WnmYj8lhOY979D4C3irHSly1VDgdPTc53PdxOncPiquAqlukReLfgwed8L52xu5pguXnQEfRv6XgpBpIusZ9ZAyVsJdzju+PDvV4wPDKePDJKyJpM3NP6b7Etc27TlG5tiNCNTpdXNADNoLm6yqqJcRbSyGzNoZDeDY57ytjZGH4PhEs9uk9kj+3QFrPU0HxXrBaMlU4o/wCk4qyHcC0eRPmqHsrJkq6Y9UjR59H3qhnSC6fEm7dJKP0n4roO0FNlxmikHy2uB72B/uePJXuH1gK5ahk2sInZwI95HwW5gOMWxCspXHQuD47n6Dc4HqPmpNdzyFj1tHeghqW8LHxNj6eCqnKwP2uM/wAkfnd+qqn6S3fJk/0rv3egWhye/wCLI+dDIPUP0UYuksrHPuoPBzVNcjx6dQOOWP2uCsg1K13Koc2M9Z9F01ZC45ERERERERERcrqzz+OtG8MkaP8AtNzH+oLGOci7aL+nwUni0/7jbyVSxmo5yomf86V58Mxt6lS43JW9pI/ZwRs4NHktNeK9fWuINwSCNxGh80QgEWKkdmtKun+1Z+YKTekFiYhnSyftPkrfyvN+Mpj9F49bVbPuWh5Ln6uUdY9VU9lT+2032rfaqmdILeYkL0cv7SrXys0D+dinA6GTITcaEG403nfwVs4zutJyZnZ7N8O+9+6yrmG7UTU9OYILMLnFzpN7tbCzQdG6Aa6+CrDyBYLbVGFw1FQJps7Cwbu7+Kg3Ekkkkk6knUkneb9agtkAALBfERZ46V5eyMNs95aGg6Xz2y+BuCvbZ2VbpWBhffIXv3aro2zOxFOyTLUvbNO0BxiF8jAdxI+V4+SvZG0Gx1XJYhjdRJHtQNLWE22t5+Hd4rDiG1Zm+H0jo2tayKYR2/lXBB4a2uLbrIX3u1WQYUIfo9UHEkuaXX/Vw8l7wJ3/AAKbsbN7Sfejfsio1g//AG2drfILerejgQt/07PXa/tUj9msaHnY1n+c+q5rgQvUwfas/MFjt1C7CsNqeT9p8iun7TO/4lhw43kP9KyH9Nq4vDx/+dUn9vmqVtPXOgxWSZnpMka7vGRoI8QSPFVPNn3XR4dA2owtsTtCCP8AcbeBUpyokSClqGaskY4A/hcPUT5KU2diFhcnLxmaB+rSPUFQOw1RkroL7nEsP3mke2yrjPOC2eMx7dFJbcL+BU3ydv5rEZ4TxEjfFj9PVdWRZPstdjo9th8co3bJ8R/ZdUWSuJREREREREXiWQNaXHcASe4aopNaXODRvXINkKi89ZWH/Lilk+9ISR7CFiMOZcu9xSO0MNKPxOa3uGvoqoO1VLeIi8REW/gL7VUB/ms/MFJuoWNWi9NIP0nyKvXK5TuIgeGuLW5w4gEgXy2ueG5XTjRczyYkaDIwnM2sOOqoGGVpglbK0NLmatzXIBsQDbja91QDY3XU1EDZ4zG45HW3BfcSxGWd/OTPL3du4dgA0A7kJJ1SnpoqdmxE2w+deK1F4rl6ijLnBrQXOOgAFye4BF45waC5xsBvW/Q4S51VHTSAtc57WuGlwD0ju45VIN51lizVbG0zqhhuACQfcPerFtlTiLFYzuaTC8dQAcGnwGRWPFnrVYVJ7XC3DUgPHuv6qS5PK3nsQq5b3zgkd2fo/wBNlKI3cSsPHYfY0EMfDLvtn71S8bkLaupINjz0w8C9wI8QSFS/pFdFRtDqWIH8rfIK77Pf8jqPqze9XN+yK5uu/wA6j7Wrao38/gTgNS2FzbfZk+5o816M41TKPYY2CdC4H/V/dUfYyDPXU4+nmPc0F3uVMYu4LpMWfsUUp6reOStmO4g041DdzQyBvScSAG9F73Ek/WaFa4/WDqWio6dzcHfYXLzkBqcwB5FVTbKsimq5JYHFzXWuSLC4GU5eJbYDU9qqkILrhbzCYZYaVscosR5a59aj3YlIYRTl14muzNBAJadRod4Gp0Udo2ssoU0YmMwHOIsesdYWKjqObkjk+Y9rvwuDvcgNjdWSx+0jcziCPEWVuxKT4PjTZB6L5GO+7K0MPrJ8lacpLrQ07fpGDlh1AI72m49F1lZS4ZERERERERQO3NZzVDO7iW5B3vIZ71CQ2aVs8Hh9rWxjgb+Ga5tQjmsKnfxqJmRj6rOkf7ljDJh611831uJxs3MaXd5y+CrKrW4REREW3hVUIpmSubmyHMG3tcjVtzwF7HwXrTY3VNTEZonRg2uLX6t/uW5ju0dRVn41/R4MboweHE9pupOeXarHo8Np6QfVjPicz/HcohQWciL1b8uETMhE72FkbiGtLtC4m50bvtYE3NgpbJtdYrayF83sWuu4C5tu7TorrySSNvOCxuZoac9ulY3Bbfq6N1dBvXO8p2utGQ42Nxbduz96jNhTz+KGY7vjZfxdEep6jHm+6zMZ/p8NEX7W+GZ8lJ8p7GzQ01VHq03bf6Lxmb62+tSmzAKw+TrnQzS0z9Rn3jI+a0uSY/tUn2X9wUYOksjlN92b+70KrG0H+Lqft5fzuVb+kVuqH7rF+xvkFeNmRfBKn6s/sJV7PsyuaxDLGYu1nmovk62ijhz09Q4Nik1aT6IcRlIPUCLa9naoRPAyKzcew6SfZnhF3N1A1tqCOxSNNSUmFukqBOJnlpbDG0gkA2OpBPUBm0Fu0qQDWZ3WJJLV4q1sBj2Be7nH593Fc/qqh0j3SPN3PcXOPadVQTfNdTHG2JgYzQCwWJeKaIiEIvVZtq3GSmoakbzEYnH6UZsPY5WPzAK02GAR1NRAdA7aHY75C65hNWJYIpR8tjXeYustpuLrhKqIwzPjO4kLbXqoREREREVD5W6vLBFF895ce5g/VwVE5yAXTcmIdqZ8nAW8T8AVVNphzdJQQbvi3TOHbIQR7XKp+TQFvMP+sqqib9QaOwfIVZVa3CIiIiIiIiksEwKeqflhZcD0nnRje8+4aqTWl2ixKuugpG7Up7BvPcvVQz4HVFrckroXAHO27C4AE9E8AdAd+l0PNcvIz9NpgTdoeNxzA7V0Hbx4qcMZOwaXZJbqB6JHhm9SyJOcy65XBWmmxJ0Lutvr6KH2GdzOH11RxsQPus09b1CPJpKz8YHtq6ng7z3n4BYeTqPm4Kyp+ZHlHg0vP9q8iyBKsx53tZ4Kfi6/vt8VvU7PhGAkb3Qg/wDxvzfl9qkBeK3BY0h+j43fc7/sLeaj+Sf/ABUn2R/M1Rg6SyuU33Vv7vQqu7TNtWVP20nrcSq39Irb4eb0kX7R5K57M4jBT4WW1L7CYyWYNXua67Oi3z1OiuY4Bma53EKaeoxMOgF9jZuToCM8z8lc6NuF7cL77cL9qx11ovvXwBF7dEXivXJ3TUtS2SCanY6RozCTXMQTbfwI03K6INdkQuax2SqpnNmikIacrbgfW/Wqji9IIZ5YgbiORzQewHTxsqnCxst9SzGaBkh/EAVprxXqzU/xuEyt4087Xj6rxY+su8lYM2di08n1WKMdukYR3j+wV95NKrPQsHGNzmevMPU4K+E3auY5QRbFa4/mAPusfeFalatIiIiIiIuV8qUnOVkMI4MA8ZH2/tCxpjdwC7bk432VI+U8f+I/lRXKBKDWuYN0TGRjwbf+5Ql6SzsDaRRhx1cS73/wq2q1tkRERFkghc9zWMF3OIaB1kmwQKL3tY0udoMypHaXCvgs5huTla0lx+USLkgcG30HcpPbsmyxMPq/pUHtdLk5cBfzVr5Jq6TnZYS4mMMzBp1AOaxt1XurYCb2Wk5TQRiNkoHOva/EW3qpbTH9sqftn/mKqf0it5hwtSRftHkr5sQRU4XNTHe3OzuzDO0+Bd6lfHzmELmcYvS4kyoG+x8Mj5KKmvDgTQdHTybu95d+VijpEs5tpsbJGjG+gHmVKbHsgjwp7qk5YpXPz7wSD0ABbUkhvDVSjsGZrBxV08uKNbTi7mgW6t988t+9S+ymK09VFNBBFzUTOiG6DM14PSyjdc361Jjg4EBYOJ0lRSSMmmftOOd+BG6/gqdycFtPVVHOuaxsTCx7nENFw+3H6pVUWTjdb/Htqopo/ZgkuIIAz3X9VBbV1EMlVLJTlxY83JcLXcd+Xjl71B5BdcLZ4bHNHTMZMACBbLhuv1qJUFnL4iKSwTA5qp+SFl7ek46Mb3u6+zepNaXaLErK6GkZtSnsG89g+QvW0eE/BZzBnzlrWlxtlF3a2AudLWR7dk2XlBV/S4fbbNgSbDXIKz8m4EMVVWP9Fjco7SBmPtaFbFkC5aXHyZ5YaVupN/Qeqo8spe5z3ek4lx7ybn1lULpWtDGhrdBkOwLwi9Vm2KGdtZT/AMWmcR9Zm783qVkedx1LT4v9W6Cb8rxfsP8AZWLkgqbtnj7WvHiC0/lCsgOoWp5UxWdG/qI8M/VdFWQuTREREREXKsV+Oxxjd4bJGPwNzrFdnIu2pvqcFLuLT7zZVfaGfPVVD+uV/kHED1AKtxu4rdUMfs6aNvBo8rrFhuGy1D8kLHPdxtuA6ydwHevA0nRWVFTFTs25XWHzpxU+/k9rQL5Yj2B+vrFvWrPYuWqHKGiJtc9tv5UZi2zk9NEyScMZndlDM137ibkAWtp18QouYWi5WbS4lBUyOjiubC5Nsvj7lucn1NzlfD1MzPPg0getwXsQu4LHxyX2dC/rsPf8Ap3lbobSQzj5TTG7vb0m+ou8lOcZgrW8mJ7xvhO43HfkfRavJOf2uT7I/mavIOkruU33Vv7vQqu7Tj9sqftn/mKrf0itth33SL9o8lY+Siuy1MkR3SMuO9h/Rx8lZAc7LUcpYNqnbIPwm3cf5C3eVqoaxtPA0AAZn2GgAAyj2uUp9wWPyZjc90kzuoevwWHbaB0OG0UFjYEF3eGE+1x8l5JkwBWYRI2fEJ5vDsv8AoTZHaRtEJnZC+SQNDRezRlzEknfx3AKDH7N1scUw11cWN2rNbcnjnbTwUNilc+eV0smXO43NgAOzT371Am5uthTwMp4hEzQcc1qrxXIiK34Lsow0UlbOXECN7mRjo3y3ALjv1I3DgrWx83aK0NXizxWNpItbgEnPW2QCitkccNJUMeSebPRkHAtPyrdY3+fWosdsm6zsUoRVwFgHOGbe3h36K08quEax1cYvmsx9tb8WHx1HkrZm/iWl5N1mTqZ+7Meo9fFYNsLUlBT0ItnfZ8vbY5j5vt+FeP5rQ1WYVesrpKw6DJvl5eaoaoXTIiKxbATZa+IHc/Mw+LSfcrIuktVjbNqieeFj71LcmR5uvmi+g9viyQAeq6lDk6ywOUI9pQsk6wfFpXVVlLiURERERFyrBzmxyQ/NklP4WlqxW/aLt6rm4K0cQ33m6pUz7uc7rcT5klUromCzQOAXSaVxocHE0I+NlDXF9r2MhsD90EALJHMjuFyEgFdi3spTzW3AHZu7zqqTh2OVTZmPZNK55cNC9zg653EHSx3KgOdddFPQ0roS1zABbWwFuu6s3K4489AOHNuPjmF/crZ9QtPyYA9jId9x5LHyWR2kqJjujiA8yXH1MXkOpKlykdtRxRD8Tv49VJYiTV4I2U9J8dnk9rHFrv6bqR50d1iQAUmMmMZB2XiLj32URyUn9sf9i78zVGHpLP5Sj+kH7h5FQ20VOX4hNG3e+fKO9zgB7VBwu6y2FBIGUDHnQMv4BbgcykxRoj0ZFIxh1JJu0NeTfiS4lS6L8lj2fWYYS/VzSezMkD3Bbe3tbG7EgJLujiDGvDbEm3xhAvprmA817KRtqjBYJG4cdjJzrkX8AfddaW0u2U9Xdg+Kh+Y06u+s7j3DTvUXyFyyMPwaCk5x5z+J3dg9dVW1WtuiIrHg+xdTUQmZoa1uUlgd6UluoDcD1lWNiJF1qarGqanmERuTexto3t/hV+OJznBgHScQ0DtJygearW1c9rWlx0Av3artWP0giwyaJu5lOWjwbZZjxZhHUvnVFKZcRZIdS8H3riSw19GXXeTvERU0nNSgOdC4N6QvcCzozrxFrfdWVEdptiuEx2nNNVe0jyDxfLjo4d/qufba4iZ62V3Bh5tvcwke3MfFUSG7l1WEU4go2N3kbR7T/FlBqC2KIik9mJMtZTH+cz1m3vUmdILDxFu1SSj9J8rqz7OdDG5Wji+YefSVrMpFpq/n4Mwng34LqayVxSIiIiIi5Ts/wD85n+tUe9YrftCu3rv8oj7GKjt3KldIV1Xk/xSKppDRy2LmNLS0/LjO4juvY9VgVkxODm7JXE43Sy01V9Kj0Jvfg7+dVUdrNkJKQl7bvgvo/i3sf8A+W7uVT4y3sW9wzGIqwbLsn8Nx7PgoKor5HxxxvdmbHfJfe0OtcX3203KBJIstmyCNj3PaLF2vXbf2q/bAYe9+HVWS2eZzmtvoNGBoueq5KviaSwrl8bqGMr4dvRoBPjfysrJsxgIgpHUr5GyE5s9tzc41bbf59asYyzbLUYjXmeqFQ1uzpa++29Ufk0iMeIPjdvbHI097XtB9iphycuk5QPElA140JafEFTTtmzHiMlbUOYynY/nGuLh0nWFhbhY3PgLKexZ+0dFrhiQkw9tJACZCNki2gv6/wB1Q8erWy1U00Z6LpC5ptbTgbHuVDjc3XT0ULoqZkT9QLFaM0rnOLnElziSSd5J1JUVkta1jQ1osBkF4RSU3hWylXUAOjiIYdznkMB7r6nvAU2xuK1tTi1JTnZe/PgMz8PevONbMVNK3NMwZN2dpDmgncDxHiEcxzdVKkxSmqjsxOz4HIq48kMpyVDbmwcwgcBmDr277BWwb1z/ACoaNqJ1syD7rfFblTshbFIqhjfiSTI/qbI3/wAiQ7vBXpj54Kojxe+GuhceeOaOtp+Ay7LKSxqvE9BWObua2Zg7cgLSfMFScdphWFSU5groGnUlp8c1xdYi+hrovJA7WpHZGfz/AKLIg3rk+VIyiPb6KjYyP2if7aT85VLtSulpPu8f7R5Baair0RFvYGP2mn+2j/OFJnSCx6z7tJ+13kVbsJ/57J9eT8isH2q0NT/kjexvmuorKXFoiIiIiLlOH/F464H5Usg/Gwu96xRlIu3n+swUEbmj3Gyp1XHlke35r3DycR7lUV0ETtqNruIB9y8wTOY4PY4tc03a4aEFeA2Xr2Ne0tcLg6hdU2M2zbVfEVIaJiLA26Eg4i3B1uHHh1LKjl2siuJxbBnUv10HQ97f4692/iqjygbONpJWviFoZb2HzXDe0dnEeKqlZsnJb3BMRdVxFsnSbv4jj28VM1dW6lwWARuLJJiNRobPJkdrw008VInZjC18UTavGJC8XazjplYD3rByS1BE87NbOYHHva61/HN6kgOZVvKeMGGN28G3cR/Cw4rjMVHiM09OWTF7CLX6LJHEZrkel6N9DvK8c4NeSFZTUctZh8cM92WPeWi9uzXfwVYxfGJql+ed5d1Dc1vc3cPaq3OLtVuaWjhpW7MTbeZ7StAlRWUp7HtnjTU9NK6+ebMXjg3QFjR22vftU3M2QCtXRYiKmoljbo21uvUE+Oi0MDqxFPG8xxyDMBZ4JGpAuNfSHAm68abFZVZCZYHNDi3I5js8uK6Nyp4hJFFCInuZneblpLSQG3AuNbXWRMSALLkuTdPHLK8yNBsMr56lZOT6tdV0ksVQecyuLCXaktc0GxPG1z6kiO02xUMcgbR1TJIObcXy3EFRHJnHldXx7w0BvkZW+5Rh3hZ/KB22Kd/G58dkrb2T2u/4dLzhvLTR6X3uBFo+/WzT3dq9ZJzD1KjE8I/r2bA5sh8D+L4rzstd2C1F9Tae57wSvGfZle4lZuMRW4sXNAsddirtyfYpFSRzzzvsHlrGNGr3FtybN6umNdyuicGgkrnMcpZaySOGIXtck7hewzPd2qr41WNmnklYwsa9xdlJubnefE62VTjc3W6pIXwwtje65AtfRaK8WQiIpbZKLNW0w/mtP4el/aps6QWDib9mjlP6T78vVWLZI85jMr+p0x8jkHtU2ZyLU4mPZ4QxvU0e666qspcSiIiIiIuUbbH4Pisc24Hm5L9xyu9TfWsWTJ913GEf1GGOi/c33XHvKhNtqXmq2ccHO5wdzxm9pKhILOK2OES+1o4zvA2fDLysp7DdgmmmFRVTmG7c1rNs0HdmJ3nsFupTEXNuStZPjzhUexp49vO2/M77WVMn+KkOR4cWOu17dxym7XDyuqjkuhZ9awbbbXGYPXqCuk8qF5KWlAHxkkrbDjdzHaeZCyJs2hchydtHUyknmtafcQvPKQ2nFNFCZQ2WK2RjRmJs3LqL9Edp6uKS2sAvcANQ6pfKGXa7UnK2d8uJ6lzeKoe0Oa1zmh9g4AkZgNwNt413LHuuudGxxBcLkadXYsS8ViIvFt4RTc7PDHvzyMB7i4X9V160XNlRVS+yge/g0n3LqvKdRZ6IuG+J7X+Hon1O9Syphdq4nk9P7OsDT+IEeo8lyKE9Jv1m+0LEC7t/RPYfJdK5Xx8VTnqkd62/6LJn0C5DksfrZB1DzTZaUUGGPnlGV8ji5jToXEgNYLdtr9xRh2GXKYiw4hiLYY8w0WJ3Defh2rQ5LHEmsJ1JYwnvPOEqMO9ZXKQACADif+qoDNw7lQuoOq6dsM5n/wDKmD3tY0ulbmcbAZm296yY+gVxuMB/+JxljS4gNNhrkVzO3Df2jcVjLsV8Reoi8REREVm2BaGzyTu9GnhfIT22sP7vJWRa34LT42S6BsI1e4N+Popfkkpi6aeY8GBvi92Y/lHmpwDMlYHKeQNhjiG837gLDzXUFkrjERERERFQeVrDs0UU4H7txa76r7W/qAH3lROMrrqOTFTsyvhP4hcdo/jyVX2hb8JoqaqGrox8Hm67j0HHv/vCrdzmg9y3NCfo1ZLTHR3Pb6j54K7wujxTD+aa8MeA3MN5Y9lrXb80keRVuUjLLnHCTCq72jm3bnbrB4HiFCYVyeiJ/O1ssXNM1IFw0216TnWs3sUBDbNy2VTyhMzfZ0rDtHK+8dgF81DbZ7UmoqGugcWshuI3DQlx3vHV1DuvxUZH3OS2GE4WKenLZhcv1HVuHx8FV3OJJJJJO8k3J7yd6qW6AAFgvKIiIiIrNyc0uevjPCNrn+Qyj1uVkQu5afHpdiid+ogevor9gVd8PpKljjc55Y/AklnkHDyV7TttK5isg+gVUTm5ZNd37/eFxyPeL77i/msRd+7Q2XdcYrWMlpmSNY5sry3pAGzgwuaRfjcW8VmucAQDvXzSlhe+OV7CQWi+W8Xsfiud8qjXisbmJLDGCwcBqQ6w691+8Kia+0ur5NlhpDsjPaz91lu8krLuqurIwX/GvYNSsflObNh7T/1VGq6cxvewlpLXEXaQ5pt1Eb1SRZdLFIJGB43i+eRXh0hLQ0k5QbhtzlBO8gbr9q8upBrQdoDM79/ivCL1ERERERERWi3wbDNdJK1+g4iJnHuP94VvRZ2rTX+k4l+mEf7j8PRXnk0w7mqMPIs6Zxf4ei31AHxV0Is1c1ygqPa1ZaNGi3fqferYrVo0RERERFqYrQNnhkhf6L2kd3Ue8HXwXjhcWV9NO6CVsrdQbrkez8wpp5qKr0im+Kk+i7cyQdQ139RB4LEbkS0ru65hqYGVdP0m85vWN7fnrG9RWJUctHO6Muc17dzmktzNO5wI4H236lEgtNlnU80VZAJAAQdxzsd47lrVVbLJ+8kkf9d7nDyJXhJOqujgii6DQOwALXXisREREREREV15OxzcVbU/w4bDyc8+xquiyBK53HfrJIIPzO9QPipPkjila2YuY4RPDS1x0BcLg2vvFra7tFKC+aw+U74nFgB5wvccB1qm7U0nM1k7LWAkzDudZ/8AcqXiziugw2b21JG/fs27xl6K98qshbDTPabObMC09RDSQfMK+bQLmeTTQ6aVrtC2x8QsG0rBiOHx1UQvLFfO0angJG+Fg4dYHavH89twrcPccNrnU8h5rtD/AMT6HrXP4MRlZG6Jjy2N5u4N0zaW1I1I7L2VAcbWXUvponyCR7buGl93YNFqrxXoi8REREREREUts1gxqZspOWJgzzPOgawanXgTYgeJ4KTG7RWFiFYKWLaGbjk0cT/H8b1JTk4nXtjjFoRZrB8yFm89hPvAUum6wWGwDC6Evfm/U9bzoO70K7FFGGtDWiwAAA6gNAsxcA5xcS46le0UURERERERFRuUjZgzN+ExNvIwdNo3vYPa5uvePBUSx3zC6TAMTELvYSHmk5HgfgfNVfDKuOuhbS1Dg2dgtTzHc7qjefK3d176wQ8WOu5bqoikoJTUwi7D02jd+ofPu0reIUUkMjopWlr27wfUQeIPWqyCDYrbwTxzxiSM3B+fFa68VqIiIiIiIi6LslXx0eFuqJGF/OSkBot0j6AGulugVkMIay5XJ4nTyVuJCFhtstGfDf6rTwrbqolrIc5ayEuymNo0s7oi5OpIJH6KLZSXBZFTgVPFSP2Bd4F7nqz000XnlXw4ioZLY5JGBpdwzNJ9eU+pJhnde8mqgGndFvab26j/ACsO2e18dVGIYo+g0g848WdcfNHC+654HckkgdkFZhODyUrzLI7M/hGned/d4qG2b2hlo3l0dnNd6bD6Lrbj2OHWoMeWlbGvw6KtZsvyI0I1HxCzY/itLMC6KlMUrjdzs5yjiSGDQk9wRzmnQKqhpKuCzZJdpo0Fs+8nNQKgtmiIiIiIiIt/BcIlqpBHENd7nH0WDrcer2qTWlxsFjVdXFSx+0kPYN5PAKXxzEY44xQ0d3Mv8bIPSmfusLfJvpbjoN2+TnADZCwKOmkkk+mVWRtzW7mDj2/PZf8AYTZr4JFmkHx8li/6I4MHdx7fBXxs2QuWxnEvpcuyzoN06+J+HUrQrVpkRERERERERERFzrbjYYuLp6VtydXxDj1uZ29Y48O3Hki3tXWYPjgaBDUHLc70PofFV6kx+OZgp8Ra5zW6MnA+OjPUeLh4X6wVWHA5OW1loJIXmehNidWHou7OHzYhauL7LyxN52MienOolj1FvpNGo9i8cwjMaK+lxSKZ3s38x+9rsvA71BAqC2aIvEREJReq87Y0zocNoYrHfmd9YtLtfF5V8gswBc1hUrZsQqJb9Q7L29AqVTylj2vFrtcHC+64Nxfs0VINl0T2B7S06EW8VtYri01S/PPIXngNzW9zRoF65xdqqaakhpm7MTbeZ7StFRWQiIiIiIiIiIiIrFh2yzsnPVb/AINB1u/eO7Gs337x4KwM3uyC1M+Kt2vZUw9o/q6I7T89q9Yjjmdoo6GMxwuNrDWWY/SPUerz00Qu/C1eQUPs3fSqx208f6Wdnz2Z5q6bD7FintPUAGb5Ld4j/V/bw4daujitmVz2MY0ai8MOTN53u/jz3q6q5c6iIiIiIiIiIiIiIiIq3tNsbBV3f+7m/iNG/wCs35Xt7VW+MOW3w/GZ6Tm9JnA7uw7vLqXP5sNr8MeXszZOLmdOJ31m8PEeKoIexdSypoMUZsv14HJw7D8PBfDitFVf4qEwSH/Op/RPa6PX396bTXaiy9+iVtL93ftt/K/XuP8AbsXmXY57xnpJYqpn0XBrx3tJ3+K89md2a9bjLGHZqWGM9YuPEfBQNbRSRG0sb4z9JpHr3HwUCCNVtIp4pheNwd2G6UDoxI0y5jGDdwbYl1tcuugvuugtfNeTiQxkR9I5C+7r7lM7SbXT1fQNo4eEbePVmd8r1BTfIXLX0GEQUnOHOfxPoN3mq8q1tUREREREREJRercoMLmmNoYpH9oabfiOnrXoaToseeqhgF5Xgdpz8NVON2SEQzV1RFTj5gPOSnuaOPmp+zt0jZa04uZTs0kZf1nmt8T/AAvo2gpqbShgu/8Ajz9J33WcPV3L3ba3ohef4fU1WdXJYfkZkO87/f2r3Q7NV2IP52Yua0/5kt930I9DbyCBjn5lRmxKhw9ns4gCeDfU/wByujbO7MQUY+LbmkPpSO1ce7qHYFkMYGrkq/FJ6w882buaNP5PaptTWuREREREREREREREREREREQoiruLbF0k9yY+beflR9A+IGh8Qq3RNK21LjVXBkHbQ4Oz/n3qo13JtPGc9NM1xG6943j7wuPYqjCRot9DykgkGzOy3+4eB/lab8RxSlGWZj5GfzWc8y31xr5lebT26q9tPhVWdqJwa79J2T4H0C1RidBUfv6c0z/4lObs7zHb3FeXYdRZXGmxCm+xk9oPyv17j/IWKt2SkyGWmeyqh+dF6Y749Tfuv3LwxnUZqyLF49r2dQ0xu4O07iq8fZvVa2q+IiIi9RsLiGtBc47gAST3AalF45waNpxsBvKscOyZjaJK6ZlMw6hp6Uru5g3Hz7lYI7dLJal+LCR2xSMMh46NHaf7dq9nG6OA2paQSO4S1HSN+yP/APF7tNGg8VH6DWT51E2yPysy8T/dbQlxasFmiVjPoj4Ozz0cR5r36xyoLcIozdxBPXzz6hb+G8mT3HNUzAX3hgzOP33foV6IDvKxp+UzGjZgZ45DwHxVxwjZSlp7GOIF4+W/pu8Cd3hZXNjaFz9Vi1VU5PflwGQ92veptTWuREREREREREREREREREREREREREREREREUHjOydLU3L4wH/PZ0XeJG/xuoOja5bKkxaqpsmOuOBzH8dyoeJ7H1dE4zUj3PaOLNJAPpM3OHn3Kh0bm5hdNT4xSVzfZVLQD16dx3fOa1m4vTVvRrWiGbcKmMWBP8xnv9i82mu6XirzR1NFzqQ7TPyO/6n571DY5gUtK4CQBzHehI3Vjx2Hr7PaoOaWrPo66KqaSzIjVp1HzxWbAtnn1AMjnNhp2+nM/Ro7G/OP++xetZfPcq6zEWU5EbRtSHRo17+AUi7aCOn+Kw2M5j0TO8ZpXnd0W20Hh4KW2Bk1Ygw+So+trnZDPYBs0dp3/ADmpHBtgp6h3PVkjmZtSCc0p7ydG+vuCk2InNyxKrH4KdvsqVoNu5o7OPzqr7hGztNTD4mJoPzj0nn7x1V7WNbouYqsRqak/WPNuGg8ApVSWEiIiIiIiIiIiIiIiIiIiIiIiIiIiIiIiIiIiIiIiIiIqrtVsTFVXfHaKf5w9F31h7xr3qp8Qdot3huNy0tmP5zOG8dh9NFQ6KvkonOo66Ivp3elEdbdT43XGncR4FUglvNdoummp461oqqR1njR3o4fPeF9e+pxSURQtDIY9GsGkcTeBdbe7/Y615znmwQNpsKiMkpu92p/E49XV8lXXAcNpKElrQ+aoA+MeyN0jm31t0QQwdm89quaGs6yudramrrhtOsyM6AkNB8c3duis9BXxzNLo3XsbOGoc09TmnVp7CrQQdFppqeSE2eLX04EcQdCFsr1UoiIiIiIiIiIiIiIiIiIiIiIiIiIiIiIiIiIiIiIiIiIiIiKL2gwKKrj5uUajVrx6TT1g+7covYHCxWbQ18tHJtxntG49qzYdhkdNDzUDQ0AG3WTbeTxJ60DQ0WCrnqZKmX2kxvf3DgFS4GEx0uSMSuNPNJIwvcwukzR84eiNZMxcNVSBkOxdC8gSTbTtkbbWggA2bZ2zr+G1lL4G21RT5H85mpCZXi/SAc3mSb68ZACdbA3Um9Idn9lgVhvBJtN2bSc0cMjtdX5SbZK1q5aRERERERERERERERERERERERERERERERERERERERERERERERERERRM+BjO58UssBcbu5ssyuJ3nK9rgHHiRa/FR2eCzmVx2Q2RgeBptXuOq4INu3TctnDcMZCHZblzzd73G73Hhc9nACwHAIGgKmoqXzW2sgNAMgOz5uVuqSx0RERERERERERERERERER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22" descr="data:image/jpeg;base64,/9j/4AAQSkZJRgABAQAAAQABAAD/2wCEAAkGBxQTEhUTEhQUFhQWGB0aGBgYGRcXGBocGhsdFxocHhgdHyggHBolHxcaITEiJSkrLi4uGB8zODMtNygtLiwBCgoKDg0OGxAQGzQkICQsNCwsLCwwLCwsLCw0LCwsLCwsLCwsLCwsLC0sLCwsLC8sLC8uLCwsLCwsLCwsLCwsLP/AABEIAOYA2wMBEQACEQEDEQH/xAAbAAEAAgMBAQAAAAAAAAAAAAAABQYDBAcCAf/EAEsQAAEDAgMDCAQLBgQFBQEAAAEAAgMEEQUSIQYxQQcTIlFhcYGRMqGxwRQjQlJicnOCkrLRJDNTY6LCNEPh8CU1VJPSFkSjs/EV/8QAGwEBAAIDAQEAAAAAAAAAAAAAAAIDBAUGAQf/xABBEQABAwIDAwkECQIGAwEAAAABAAIDBBEFITESQVEGIjJhcYGRscETodHwFCMzNEJSYnLhJPEVNZKissJDU4Il/9oADAMBAAIRAxEAPwDuKIiIiIiIiIiIiIiIiIiIiIiIiIq3tltU2jjyts6dw6Dd4H0nfR9qrkk2R1rb4ThTqx93ZMGp9B1+S3NmdoI6yLOzR40ezi0+8dRXrHhwWPiGHyUcmy7Q6HiPjxCmFNYCIiIiIiIiIiIiIiIiIiIiIiIiIiIiIiwzVTGEB72NJ3AuAJ815cBWMie8Xa0nsCygr1Vr6iIiIiIiIiIiLxLIGgucQ0DeSbAeKKTWlxs0XKoe0nKE0fFUQ5x505yxLQfot3vPq71Q+bc1dNh/J5x+squaOG/vO4e/sVejwZsP7Vij3FzzdsF7yyHrcb9FvZp3jcq9m2b1tnVjpv6fDwLDIv8Awt7OJ+c9V8dhL4iKzC5XSRjeB+9j4lr2b3N8P1TZtzmIKtko+iYg0Ncd/wCF3WDuPz1K27M8oEU1mVFopd1/8tx7D8k9h8yrWTA6rR4hyflhu+DnN4fiHx7vBXMG+oVy50iy+oiIiIiIiIiIi8vcALkgAcToEXoBJsF4gqWP9B7XfVIPsXgIKk+N7OkCO3JZV6oIiIiIiIiLWxKcxwyPaLljHOA7QCR7F4TYXV1PGJJWsOhIHvXE8LwuSufLJJKxoYA6SWU6DMTb2HsFlhtaXXK+i1NVHQNZGxhN8mtb1fPepqDDcSpRmppDNFw5p4lZ/wBs+4KYD26LXPqcMqzszt2XfqGyfEeq3KflIqIjlqadpP3onfhcD7l6JiNQqJOTdPKNqCTycPEWU5ScpNI70xLGe1uYebSVMTNWsl5N1beiQ7vt52UpDtnQu3VDB9a7faApe1bxWG/Bq5v/AIz3Z+S2P/VFH/1UH/cb+qltt4qr/C6z/wBTvArUq9t6Fn+eHHqYHP8AYLKJlaN6viwOuk/8du2w81XMS5TLnJSwEk7i/wB0bdT5hVmfgFtqfkzYbVRJYcB8Tp4KJqcNrasc7XTCnh3/ABpytH1Ybi579VEtc7Nxss+OpoaQ+zpGbb/05nvd8MlrnHKekGWgjzy7jUyi5+4zh6vFebTW9HxVgoamrO1WOs38jdO8/wB+5VqpqHyOL5HOe873ONyf9OxVk31W4jjZG0MYLAbgsuHYhLA8SQvcxw4jcewjcR2FASMwoT08U7NiVtx86cFYXV9HW/4lopag/wCdGLxuPW9nD/eqsu12uRWqFPWUX2B9oz8p6Q7D89i2YIsRoAHwP5+n4Fl5o7fV9Jvhp2r0bbNNFS9+HV52ZhsP6+a7x0PepnDOU6M6VELmEbyw5x+E2I9amJxvWvqOTEgzheD1HL35jyVhpttKJ40qGN7H3Yf6gFMStO9aqTBa5hzjJ7M/JbB2oo/+qg/G39VLbbxVX+F1n/qd4Fas+21C3/3DT9UOd7Ao+1bxVzMErnf+MjtsPMqKrOUumb+7ZLIe4MHm439SiZ27lnRcmql3TcG+/wAlCTcoVXOctLAB9UOmd6gAPJQMzjoFsWcnqSDnVEl+2zR6ladVglfOM9bOIY/58gaPCMaexRLXHNxWRHXUFOdikj2nfobc/wCo5qM+DzYdVx5XAnoOBYTlkY47u0HUWUbFjlme0hxKldtDLMWOrSPgu4LNXzdERERERERY6iPM1zTuII8xZCpMdsuDuBXHNko7w4hBxNOSO+Iu/VYbNCF9AxN1paabdt/8rKAo62SI5opHxn6Di32b/FQBI0W0lhjlFpGh3aLqdh22qrZZeanb1SxtPrFlP2rt61r8EpSbx3Yf0kj4r6ceo3/vsOjHbFI6M+QA9qbbTqF59ArGfZVJ/wDoA/FfRLhTt8dZH3Oa72kp9X1rzYxVujmO7iPRfOawr+JWfhZ+iWZ1r3bxX8rPE/Ffefwtnow1Ux+k4MHqIKXYF57PFX6vYzsF/MIdsHRi1JTwUw+cBnf+Ij3FPaW0FkGDtkN6mR0nUTYeAUDXV0kzs0sj5HdbiTbuG4eCgSTqtnDBHC3ZjaGjqWuvFavvv3Ii36/BZ4Y2SyxljZCQ3No7QX1bvGnWpFpAuViw1sE8jo43XLdbaeO9R6ispbmG4rNTm8Mr2dgPRPe06HyXocRoqKilhqBaVoPn46qbO1jZf8ZSQTHi9vxUnmP9FP2l9Qtd/hLovu0zmdR5w96+c5hT97KyI9QLXj1kp9X1ps4qzRzHeI+C+CLCv4lafus/RLR9a92sW/KzxPxX0z4U3dDVyfWeGj1OS8a89nirtXsb2C/og2jpmfucOhHUZXGU+se9NsDQIcOqZPtal3/yA358FjqdtKtwyse2JvVExrfXqUMrlOPBaNpu5pceLiSoKokfK7puc9x0BcS43Om8qFyVs2NZE3mgADgLK37RR58Vp4Ruj5iPys8+oq13TAWgoHbGGSSn8W2fRdZWUuGREREREREREXJdmI8uKzxHc74QzwJLh7Fis6ZC7rEHbWGRycNg+6ypmW2nVp5aKldBe+aIiIiIiIiIiIiIik9n8HNVKIhJHHfi82J7Gt3ud2KTW7RssOurBSRe0LS7s9TuCuWNshwhkYgjElTJf42TpZQLXIHDUjQW7Vc60emq5+kdNjD3GZ2zG38Lcrn54qtYztTJV04inAMjJA5r2i1xlc0gjr1GoVbpC4WK3FJhUdJOZIeiRYg553BBCgCFWtoviIiIiIiIiIvoCIslTTPjdlkY5jrXs4Fpt12PBekWUI5GSDaYQR1ZrYwSLPUwN+dNGP6xdGi5CqrH7FPI7g0+RVroRzuOuPzZXH8DMvtCtGci0c31WCAcWj3m66qspcSiIiIiIiIiIuVH4vHvrS/nj/UrG0lXbfaYJ2N8nKoYnHlnmb1SvHk8qk6rf07tqFjuLR5Bay8VqIiIiIiIiXReq94Ns7TCglrL8/I2N5AcCGMc0H5PEg8T4WV7WN2NpcxV4jUmuZS22Glw0OZB693cqfhGk8H2sf5wqm6hdBVZwSftPkV0flGwOSolgLS1sbWvD5HkNYwXaQSeN9bAK+VtyFyOA10dPFIHXLiRZozJ1UC3CsJhGaWqfOR8iPcezoi/9ShsxjUrZmrxaY2jhDBxO7xPoqtitYJZXSBoY02DGDc1jRla3wACqcblbqmhMMQYTc7zxJzJ8VqLxXoiIiIiIiLPRVr4ZGyx2D4zmbcXHiOpeg2N1XNCydhifo7IroXKnZ9NSy2GYu9TmZiO64CvmzAK5Xk5dlRLHut5GyqOxMWavpx1Pv8AhaT7lVH0gt7i79milPVbxIU5sF08Vmf9s7zkA96nFm+61uNczDGN/aP9q6sspcQiIiIiIiIiIuVbUdDGondb4D5kNPsWM/7Rdth3Pwd46n+V1W9qWWrakfzXes396qf0itvhpvRxH9IUWorNREWWmp3SODI2ue87mtFyf99a9AuoySMjaXvNgN5V92f5Ob2dWPy31ETCL/ed7m+avbD+ZcvXco7XbSi/6j6D4+Cr+zuGQPrzTz5y3nHtaG7iWk2DjvtZvBVsaC6xW1r6mdlD7eG17Am/Agabr571t8pcDY6mOKNrWRshGVrQABdzr6eAXswsbBUcn3ukpnSPN3FxuT2Cymtmf+SVP1ZvyqbPsytdiH+cxdrPNUDDj8dF9oz8wVA1XUT/AGT/ANp8ir7yvyH9nZc5em63C4ygHv1Pmr59y5jks0fWu35DzVFwmhdPNHC3e91u4b3HwAJ8FQ0XNl0tTO2CF0rtw9+73rWfa5tuvp3cF4rxe2a8oiIiIiIis+wmE0tRNkqHuz6lkQBDX2Fzd/n0dN3grI2tJzWmxmrqqaHahaLb3bx2D1zWPlAwMU1QRG20UjczBwB3OaO42P3klbslTwSuNVT3ebuabH0PzwU7ypPtHRxdTXHyaxo9pU5tAFrOTjbyTydYHvJUJyeD9uYfmskPk3/VQi6S2WOn+icOJA96luSdt6md/wDL/M+/uU4NSsDlMbU0bevyC6kslcWiIiIiIiIiIuV7eC2KwH7H/wCwrFl6YXbYLnhkg/f/AMQoHbUWr6n6/wDa1Qk6RW0wg3oYuz1KhFBbBfHnQovRqurieKgnpKSnjZnmIMrzq/LqBrvuSD2Cx0WVkwgBcOWTYhDNUzuNmdEbr9nUPNRnKZWvhrKWWM2cxhcPxajuI0KjMbOBWbyehZNSSxvGRNvd6aqEwaZj8WjkjN2STF46xnaXFp7QSR4KDTd91satj2YW5j9Wtt4EC/eM1bNu8NpeeZUVcxa0MyiJg6chBJ377a24d4VsjW3u5aLBqmr9i6GmZc3uXHRuXn82WWjxCOfCakwwiFjY5mtYLcGnU2G83ufaV6CCw2CjLTyQYpEJH7biWknv8lyqnNnsPU5p9YWIF20guwjqPkup8o2z89UYDAzMW5g7UNsHWIOvDRZUrC61lxWA4hBSiQTG17EZX0v8VAUs1PhbX9Js9a5pbZnoRA8M3X18TpoFWNlnWVtJGVGKOblsQg3z1d3eW7rKo7RoqV0hRF4iIp3ZDZ41k2UktjYLyOG/saO0691ipxs2itbimIiii2tXHID17ArbQQYTUSOpI4rO1DZNQXEb8r73J0J10NirQIydkLRTSYtTxiqe643t4X4jTw0UDs5h7qbF44XG5Y9wvuzAxuIPiCoMGzJZbOvqG1WFOlbvA7jtC4V927wX4TT9EXkicHt6yL2ePFt9OsBXyt2guYwat+iz8481wsfQ+PuVO5WH/tELfmxe11v7VTPqt/yZH1D3cXen8qN5Pf8AFuPVBKfUFGLpLMxz7qB+tqmuR1vSqD9GP2uVkG9a/lUebGOt3oumrIXGoiIiIiIiIiLlm3euKwD7EechWNL0wu1wbLC5D+//AIqv7ZuvXVP2lvJoCrk6RW1wkWoouz1KhVBbBfRGXENAuXEADrJ0CIXBo2joM1b6yuEuMsc03a2VkYI3HJ0T/VmVpN5FoYoDFhDmnUtJPfn5WW5yuD4+A/y3fmH6qU+oWPyXP1Mg/UPJVvZA/t1N9oPYVXH0gtvin3KX9qneVg/tcf2Q/M5Tn6S1nJn7q793oFJ7FMLsJq2tBJPOgAbyTGP1Uo+gVh4u4MxSFx05v/Jc/wAPe1ssbpAcjXBzgBqQ03tY9drKgarqp2udG5rNSCBwzVg2h24qKm7WnmYj8lhOY979D4C3irHSly1VDgdPTc53PdxOncPiquAqlukReLfgwed8L52xu5pguXnQEfRv6XgpBpIusZ9ZAyVsJdzju+PDvV4wPDKePDJKyJpM3NP6b7Etc27TlG5tiNCNTpdXNADNoLm6yqqJcRbSyGzNoZDeDY57ytjZGH4PhEs9uk9kj+3QFrPU0HxXrBaMlU4o/wCk4qyHcC0eRPmqHsrJkq6Y9UjR59H3qhnSC6fEm7dJKP0n4roO0FNlxmikHy2uB72B/uePJXuH1gK5ahk2sInZwI95HwW5gOMWxCspXHQuD47n6Dc4HqPmpNdzyFj1tHeghqW8LHxNj6eCqnKwP2uM/wAkfnd+qqn6S3fJk/0rv3egWhye/wCLI+dDIPUP0UYuksrHPuoPBzVNcjx6dQOOWP2uCsg1K13Koc2M9Z9F01ZC45ERERERERERcrqzz+OtG8MkaP8AtNzH+oLGOci7aL+nwUni0/7jbyVSxmo5yomf86V58Mxt6lS43JW9pI/ZwRs4NHktNeK9fWuINwSCNxGh80QgEWKkdmtKun+1Z+YKTekFiYhnSyftPkrfyvN+Mpj9F49bVbPuWh5Ln6uUdY9VU9lT+2032rfaqmdILeYkL0cv7SrXys0D+dinA6GTITcaEG403nfwVs4zutJyZnZ7N8O+9+6yrmG7UTU9OYILMLnFzpN7tbCzQdG6Aa6+CrDyBYLbVGFw1FQJps7Cwbu7+Kg3Ekkkkk6knUkneb9agtkAALBfERZ46V5eyMNs95aGg6Xz2y+BuCvbZ2VbpWBhffIXv3aro2zOxFOyTLUvbNO0BxiF8jAdxI+V4+SvZG0Gx1XJYhjdRJHtQNLWE22t5+Hd4rDiG1Zm+H0jo2tayKYR2/lXBB4a2uLbrIX3u1WQYUIfo9UHEkuaXX/Vw8l7wJ3/AAKbsbN7Sfejfsio1g//AG2drfILerejgQt/07PXa/tUj9msaHnY1n+c+q5rgQvUwfas/MFjt1C7CsNqeT9p8iun7TO/4lhw43kP9KyH9Nq4vDx/+dUn9vmqVtPXOgxWSZnpMka7vGRoI8QSPFVPNn3XR4dA2owtsTtCCP8AcbeBUpyokSClqGaskY4A/hcPUT5KU2diFhcnLxmaB+rSPUFQOw1RkroL7nEsP3mke2yrjPOC2eMx7dFJbcL+BU3ydv5rEZ4TxEjfFj9PVdWRZPstdjo9th8co3bJ8R/ZdUWSuJREREREREXiWQNaXHcASe4aopNaXODRvXINkKi89ZWH/Lilk+9ISR7CFiMOZcu9xSO0MNKPxOa3uGvoqoO1VLeIi8REW/gL7VUB/ms/MFJuoWNWi9NIP0nyKvXK5TuIgeGuLW5w4gEgXy2ueG5XTjRczyYkaDIwnM2sOOqoGGVpglbK0NLmatzXIBsQDbja91QDY3XU1EDZ4zG45HW3BfcSxGWd/OTPL3du4dgA0A7kJJ1SnpoqdmxE2w+deK1F4rl6ijLnBrQXOOgAFye4BF45waC5xsBvW/Q4S51VHTSAtc57WuGlwD0ju45VIN51lizVbG0zqhhuACQfcPerFtlTiLFYzuaTC8dQAcGnwGRWPFnrVYVJ7XC3DUgPHuv6qS5PK3nsQq5b3zgkd2fo/wBNlKI3cSsPHYfY0EMfDLvtn71S8bkLaupINjz0w8C9wI8QSFS/pFdFRtDqWIH8rfIK77Pf8jqPqze9XN+yK5uu/wA6j7Wrao38/gTgNS2FzbfZk+5o816M41TKPYY2CdC4H/V/dUfYyDPXU4+nmPc0F3uVMYu4LpMWfsUUp6reOStmO4g041DdzQyBvScSAG9F73Ek/WaFa4/WDqWio6dzcHfYXLzkBqcwB5FVTbKsimq5JYHFzXWuSLC4GU5eJbYDU9qqkILrhbzCYZYaVscosR5a59aj3YlIYRTl14muzNBAJadRod4Gp0Udo2ssoU0YmMwHOIsesdYWKjqObkjk+Y9rvwuDvcgNjdWSx+0jcziCPEWVuxKT4PjTZB6L5GO+7K0MPrJ8lacpLrQ07fpGDlh1AI72m49F1lZS4ZERERERERQO3NZzVDO7iW5B3vIZ71CQ2aVs8Hh9rWxjgb+Ga5tQjmsKnfxqJmRj6rOkf7ljDJh611831uJxs3MaXd5y+CrKrW4REREW3hVUIpmSubmyHMG3tcjVtzwF7HwXrTY3VNTEZonRg2uLX6t/uW5ju0dRVn41/R4MboweHE9pupOeXarHo8Np6QfVjPicz/HcohQWciL1b8uETMhE72FkbiGtLtC4m50bvtYE3NgpbJtdYrayF83sWuu4C5tu7TorrySSNvOCxuZoac9ulY3Bbfq6N1dBvXO8p2utGQ42Nxbduz96jNhTz+KGY7vjZfxdEep6jHm+6zMZ/p8NEX7W+GZ8lJ8p7GzQ01VHq03bf6Lxmb62+tSmzAKw+TrnQzS0z9Rn3jI+a0uSY/tUn2X9wUYOksjlN92b+70KrG0H+Lqft5fzuVb+kVuqH7rF+xvkFeNmRfBKn6s/sJV7PsyuaxDLGYu1nmovk62ijhz09Q4Nik1aT6IcRlIPUCLa9naoRPAyKzcew6SfZnhF3N1A1tqCOxSNNSUmFukqBOJnlpbDG0gkA2OpBPUBm0Fu0qQDWZ3WJJLV4q1sBj2Be7nH593Fc/qqh0j3SPN3PcXOPadVQTfNdTHG2JgYzQCwWJeKaIiEIvVZtq3GSmoakbzEYnH6UZsPY5WPzAK02GAR1NRAdA7aHY75C65hNWJYIpR8tjXeYustpuLrhKqIwzPjO4kLbXqoREREREVD5W6vLBFF895ce5g/VwVE5yAXTcmIdqZ8nAW8T8AVVNphzdJQQbvi3TOHbIQR7XKp+TQFvMP+sqqib9QaOwfIVZVa3CIiIiIiIiksEwKeqflhZcD0nnRje8+4aqTWl2ixKuugpG7Up7BvPcvVQz4HVFrckroXAHO27C4AE9E8AdAd+l0PNcvIz9NpgTdoeNxzA7V0Hbx4qcMZOwaXZJbqB6JHhm9SyJOcy65XBWmmxJ0Lutvr6KH2GdzOH11RxsQPus09b1CPJpKz8YHtq6ng7z3n4BYeTqPm4Kyp+ZHlHg0vP9q8iyBKsx53tZ4Kfi6/vt8VvU7PhGAkb3Qg/wDxvzfl9qkBeK3BY0h+j43fc7/sLeaj+Sf/ABUn2R/M1Rg6SyuU33Vv7vQqu7TNtWVP20nrcSq39Irb4eb0kX7R5K57M4jBT4WW1L7CYyWYNXua67Oi3z1OiuY4Bma53EKaeoxMOgF9jZuToCM8z8lc6NuF7cL77cL9qx11ovvXwBF7dEXivXJ3TUtS2SCanY6RozCTXMQTbfwI03K6INdkQuax2SqpnNmikIacrbgfW/Wqji9IIZ5YgbiORzQewHTxsqnCxst9SzGaBkh/EAVprxXqzU/xuEyt4087Xj6rxY+su8lYM2di08n1WKMdukYR3j+wV95NKrPQsHGNzmevMPU4K+E3auY5QRbFa4/mAPusfeFalatIiIiIiIuV8qUnOVkMI4MA8ZH2/tCxpjdwC7bk432VI+U8f+I/lRXKBKDWuYN0TGRjwbf+5Ql6SzsDaRRhx1cS73/wq2q1tkRERFkghc9zWMF3OIaB1kmwQKL3tY0udoMypHaXCvgs5huTla0lx+USLkgcG30HcpPbsmyxMPq/pUHtdLk5cBfzVr5Jq6TnZYS4mMMzBp1AOaxt1XurYCb2Wk5TQRiNkoHOva/EW3qpbTH9sqftn/mKqf0it5hwtSRftHkr5sQRU4XNTHe3OzuzDO0+Bd6lfHzmELmcYvS4kyoG+x8Mj5KKmvDgTQdHTybu95d+VijpEs5tpsbJGjG+gHmVKbHsgjwp7qk5YpXPz7wSD0ABbUkhvDVSjsGZrBxV08uKNbTi7mgW6t988t+9S+ymK09VFNBBFzUTOiG6DM14PSyjdc361Jjg4EBYOJ0lRSSMmmftOOd+BG6/gqdycFtPVVHOuaxsTCx7nENFw+3H6pVUWTjdb/Htqopo/ZgkuIIAz3X9VBbV1EMlVLJTlxY83JcLXcd+Xjl71B5BdcLZ4bHNHTMZMACBbLhuv1qJUFnL4iKSwTA5qp+SFl7ek46Mb3u6+zepNaXaLErK6GkZtSnsG89g+QvW0eE/BZzBnzlrWlxtlF3a2AudLWR7dk2XlBV/S4fbbNgSbDXIKz8m4EMVVWP9Fjco7SBmPtaFbFkC5aXHyZ5YaVupN/Qeqo8spe5z3ek4lx7ybn1lULpWtDGhrdBkOwLwi9Vm2KGdtZT/AMWmcR9Zm783qVkedx1LT4v9W6Cb8rxfsP8AZWLkgqbtnj7WvHiC0/lCsgOoWp5UxWdG/qI8M/VdFWQuTREREREXKsV+Oxxjd4bJGPwNzrFdnIu2pvqcFLuLT7zZVfaGfPVVD+uV/kHED1AKtxu4rdUMfs6aNvBo8rrFhuGy1D8kLHPdxtuA6ydwHevA0nRWVFTFTs25XWHzpxU+/k9rQL5Yj2B+vrFvWrPYuWqHKGiJtc9tv5UZi2zk9NEyScMZndlDM137ibkAWtp18QouYWi5WbS4lBUyOjiubC5Nsvj7lucn1NzlfD1MzPPg0getwXsQu4LHxyX2dC/rsPf8Ap3lbobSQzj5TTG7vb0m+ou8lOcZgrW8mJ7xvhO43HfkfRavJOf2uT7I/mavIOkruU33Vv7vQqu7Tj9sqftn/mKrf0itth33SL9o8lY+Siuy1MkR3SMuO9h/Rx8lZAc7LUcpYNqnbIPwm3cf5C3eVqoaxtPA0AAZn2GgAAyj2uUp9wWPyZjc90kzuoevwWHbaB0OG0UFjYEF3eGE+1x8l5JkwBWYRI2fEJ5vDsv8AoTZHaRtEJnZC+SQNDRezRlzEknfx3AKDH7N1scUw11cWN2rNbcnjnbTwUNilc+eV0smXO43NgAOzT371Am5uthTwMp4hEzQcc1qrxXIiK34Lsow0UlbOXECN7mRjo3y3ALjv1I3DgrWx83aK0NXizxWNpItbgEnPW2QCitkccNJUMeSebPRkHAtPyrdY3+fWosdsm6zsUoRVwFgHOGbe3h36K08quEax1cYvmsx9tb8WHx1HkrZm/iWl5N1mTqZ+7Meo9fFYNsLUlBT0ItnfZ8vbY5j5vt+FeP5rQ1WYVesrpKw6DJvl5eaoaoXTIiKxbATZa+IHc/Mw+LSfcrIuktVjbNqieeFj71LcmR5uvmi+g9viyQAeq6lDk6ywOUI9pQsk6wfFpXVVlLiURERERFyrBzmxyQ/NklP4WlqxW/aLt6rm4K0cQ33m6pUz7uc7rcT5klUromCzQOAXSaVxocHE0I+NlDXF9r2MhsD90EALJHMjuFyEgFdi3spTzW3AHZu7zqqTh2OVTZmPZNK55cNC9zg653EHSx3KgOdddFPQ0roS1zABbWwFuu6s3K4489AOHNuPjmF/crZ9QtPyYA9jId9x5LHyWR2kqJjujiA8yXH1MXkOpKlykdtRxRD8Tv49VJYiTV4I2U9J8dnk9rHFrv6bqR50d1iQAUmMmMZB2XiLj32URyUn9sf9i78zVGHpLP5Sj+kH7h5FQ20VOX4hNG3e+fKO9zgB7VBwu6y2FBIGUDHnQMv4BbgcykxRoj0ZFIxh1JJu0NeTfiS4lS6L8lj2fWYYS/VzSezMkD3Bbe3tbG7EgJLujiDGvDbEm3xhAvprmA817KRtqjBYJG4cdjJzrkX8AfddaW0u2U9Xdg+Kh+Y06u+s7j3DTvUXyFyyMPwaCk5x5z+J3dg9dVW1WtuiIrHg+xdTUQmZoa1uUlgd6UluoDcD1lWNiJF1qarGqanmERuTexto3t/hV+OJznBgHScQ0DtJygearW1c9rWlx0Av3artWP0giwyaJu5lOWjwbZZjxZhHUvnVFKZcRZIdS8H3riSw19GXXeTvERU0nNSgOdC4N6QvcCzozrxFrfdWVEdptiuEx2nNNVe0jyDxfLjo4d/qufba4iZ62V3Bh5tvcwke3MfFUSG7l1WEU4go2N3kbR7T/FlBqC2KIik9mJMtZTH+cz1m3vUmdILDxFu1SSj9J8rqz7OdDG5Wji+YefSVrMpFpq/n4Mwng34LqayVxSIiIiIi5Ts/wD85n+tUe9YrftCu3rv8oj7GKjt3KldIV1Xk/xSKppDRy2LmNLS0/LjO4juvY9VgVkxODm7JXE43Sy01V9Kj0Jvfg7+dVUdrNkJKQl7bvgvo/i3sf8A+W7uVT4y3sW9wzGIqwbLsn8Nx7PgoKor5HxxxvdmbHfJfe0OtcX3203KBJIstmyCNj3PaLF2vXbf2q/bAYe9+HVWS2eZzmtvoNGBoueq5KviaSwrl8bqGMr4dvRoBPjfysrJsxgIgpHUr5GyE5s9tzc41bbf59asYyzbLUYjXmeqFQ1uzpa++29Ufk0iMeIPjdvbHI097XtB9iphycuk5QPElA140JafEFTTtmzHiMlbUOYynY/nGuLh0nWFhbhY3PgLKexZ+0dFrhiQkw9tJACZCNki2gv6/wB1Q8erWy1U00Z6LpC5ptbTgbHuVDjc3XT0ULoqZkT9QLFaM0rnOLnElziSSd5J1JUVkta1jQ1osBkF4RSU3hWylXUAOjiIYdznkMB7r6nvAU2xuK1tTi1JTnZe/PgMz8PevONbMVNK3NMwZN2dpDmgncDxHiEcxzdVKkxSmqjsxOz4HIq48kMpyVDbmwcwgcBmDr277BWwb1z/ACoaNqJ1syD7rfFblTshbFIqhjfiSTI/qbI3/wAiQ7vBXpj54Kojxe+GuhceeOaOtp+Ay7LKSxqvE9BWObua2Zg7cgLSfMFScdphWFSU5groGnUlp8c1xdYi+hrovJA7WpHZGfz/AKLIg3rk+VIyiPb6KjYyP2if7aT85VLtSulpPu8f7R5Baair0RFvYGP2mn+2j/OFJnSCx6z7tJ+13kVbsJ/57J9eT8isH2q0NT/kjexvmuorKXFoiIiIiLlOH/F464H5Usg/Gwu96xRlIu3n+swUEbmj3Gyp1XHlke35r3DycR7lUV0ETtqNruIB9y8wTOY4PY4tc03a4aEFeA2Xr2Ne0tcLg6hdU2M2zbVfEVIaJiLA26Eg4i3B1uHHh1LKjl2siuJxbBnUv10HQ97f4692/iqjygbONpJWviFoZb2HzXDe0dnEeKqlZsnJb3BMRdVxFsnSbv4jj28VM1dW6lwWARuLJJiNRobPJkdrw008VInZjC18UTavGJC8XazjplYD3rByS1BE87NbOYHHva61/HN6kgOZVvKeMGGN28G3cR/Cw4rjMVHiM09OWTF7CLX6LJHEZrkel6N9DvK8c4NeSFZTUctZh8cM92WPeWi9uzXfwVYxfGJql+ed5d1Dc1vc3cPaq3OLtVuaWjhpW7MTbeZ7StAlRWUp7HtnjTU9NK6+ebMXjg3QFjR22vftU3M2QCtXRYiKmoljbo21uvUE+Oi0MDqxFPG8xxyDMBZ4JGpAuNfSHAm68abFZVZCZYHNDi3I5js8uK6Nyp4hJFFCInuZneblpLSQG3AuNbXWRMSALLkuTdPHLK8yNBsMr56lZOT6tdV0ksVQecyuLCXaktc0GxPG1z6kiO02xUMcgbR1TJIObcXy3EFRHJnHldXx7w0BvkZW+5Rh3hZ/KB22Kd/G58dkrb2T2u/4dLzhvLTR6X3uBFo+/WzT3dq9ZJzD1KjE8I/r2bA5sh8D+L4rzstd2C1F9Tae57wSvGfZle4lZuMRW4sXNAsddirtyfYpFSRzzzvsHlrGNGr3FtybN6umNdyuicGgkrnMcpZaySOGIXtck7hewzPd2qr41WNmnklYwsa9xdlJubnefE62VTjc3W6pIXwwtje65AtfRaK8WQiIpbZKLNW0w/mtP4el/aps6QWDib9mjlP6T78vVWLZI85jMr+p0x8jkHtU2ZyLU4mPZ4QxvU0e666qspcSiIiIiIuUbbH4Pisc24Hm5L9xyu9TfWsWTJ913GEf1GGOi/c33XHvKhNtqXmq2ccHO5wdzxm9pKhILOK2OES+1o4zvA2fDLysp7DdgmmmFRVTmG7c1rNs0HdmJ3nsFupTEXNuStZPjzhUexp49vO2/M77WVMn+KkOR4cWOu17dxym7XDyuqjkuhZ9awbbbXGYPXqCuk8qF5KWlAHxkkrbDjdzHaeZCyJs2hchydtHUyknmtafcQvPKQ2nFNFCZQ2WK2RjRmJs3LqL9Edp6uKS2sAvcANQ6pfKGXa7UnK2d8uJ6lzeKoe0Oa1zmh9g4AkZgNwNt413LHuuudGxxBcLkadXYsS8ViIvFt4RTc7PDHvzyMB7i4X9V160XNlRVS+yge/g0n3LqvKdRZ6IuG+J7X+Hon1O9Syphdq4nk9P7OsDT+IEeo8lyKE9Jv1m+0LEC7t/RPYfJdK5Xx8VTnqkd62/6LJn0C5DksfrZB1DzTZaUUGGPnlGV8ji5jToXEgNYLdtr9xRh2GXKYiw4hiLYY8w0WJ3Defh2rQ5LHEmsJ1JYwnvPOEqMO9ZXKQACADif+qoDNw7lQuoOq6dsM5n/wDKmD3tY0ulbmcbAZm296yY+gVxuMB/+JxljS4gNNhrkVzO3Df2jcVjLsV8Reoi8REREVm2BaGzyTu9GnhfIT22sP7vJWRa34LT42S6BsI1e4N+Popfkkpi6aeY8GBvi92Y/lHmpwDMlYHKeQNhjiG837gLDzXUFkrjERERERFQeVrDs0UU4H7txa76r7W/qAH3lROMrrqOTFTsyvhP4hcdo/jyVX2hb8JoqaqGrox8Hm67j0HHv/vCrdzmg9y3NCfo1ZLTHR3Pb6j54K7wujxTD+aa8MeA3MN5Y9lrXb80keRVuUjLLnHCTCq72jm3bnbrB4HiFCYVyeiJ/O1ssXNM1IFw0216TnWs3sUBDbNy2VTyhMzfZ0rDtHK+8dgF81DbZ7UmoqGugcWshuI3DQlx3vHV1DuvxUZH3OS2GE4WKenLZhcv1HVuHx8FV3OJJJJJO8k3J7yd6qW6AAFgvKIiIiIrNyc0uevjPCNrn+Qyj1uVkQu5afHpdiid+ogevor9gVd8PpKljjc55Y/AklnkHDyV7TttK5isg+gVUTm5ZNd37/eFxyPeL77i/msRd+7Q2XdcYrWMlpmSNY5sry3pAGzgwuaRfjcW8VmucAQDvXzSlhe+OV7CQWi+W8Xsfiud8qjXisbmJLDGCwcBqQ6w691+8Kia+0ur5NlhpDsjPaz91lu8krLuqurIwX/GvYNSsflObNh7T/1VGq6cxvewlpLXEXaQ5pt1Eb1SRZdLFIJGB43i+eRXh0hLQ0k5QbhtzlBO8gbr9q8upBrQdoDM79/ivCL1ERERERERWi3wbDNdJK1+g4iJnHuP94VvRZ2rTX+k4l+mEf7j8PRXnk0w7mqMPIs6Zxf4ei31AHxV0Is1c1ygqPa1ZaNGi3fqferYrVo0RERERFqYrQNnhkhf6L2kd3Ue8HXwXjhcWV9NO6CVsrdQbrkez8wpp5qKr0im+Kk+i7cyQdQ139RB4LEbkS0ru65hqYGVdP0m85vWN7fnrG9RWJUctHO6Muc17dzmktzNO5wI4H236lEgtNlnU80VZAJAAQdxzsd47lrVVbLJ+8kkf9d7nDyJXhJOqujgii6DQOwALXXisREREREREV15OxzcVbU/w4bDyc8+xquiyBK53HfrJIIPzO9QPipPkjila2YuY4RPDS1x0BcLg2vvFra7tFKC+aw+U74nFgB5wvccB1qm7U0nM1k7LWAkzDudZ/8AcqXiziugw2b21JG/fs27xl6K98qshbDTPabObMC09RDSQfMK+bQLmeTTQ6aVrtC2x8QsG0rBiOHx1UQvLFfO0angJG+Fg4dYHavH89twrcPccNrnU8h5rtD/AMT6HrXP4MRlZG6Jjy2N5u4N0zaW1I1I7L2VAcbWXUvponyCR7buGl93YNFqrxXoi8REREREREUts1gxqZspOWJgzzPOgawanXgTYgeJ4KTG7RWFiFYKWLaGbjk0cT/H8b1JTk4nXtjjFoRZrB8yFm89hPvAUum6wWGwDC6Evfm/U9bzoO70K7FFGGtDWiwAAA6gNAsxcA5xcS46le0UURERERERFRuUjZgzN+ExNvIwdNo3vYPa5uvePBUSx3zC6TAMTELvYSHmk5HgfgfNVfDKuOuhbS1Dg2dgtTzHc7qjefK3d176wQ8WOu5bqoikoJTUwi7D02jd+ofPu0reIUUkMjopWlr27wfUQeIPWqyCDYrbwTxzxiSM3B+fFa68VqIiIiIiIi6LslXx0eFuqJGF/OSkBot0j6AGulugVkMIay5XJ4nTyVuJCFhtstGfDf6rTwrbqolrIc5ayEuymNo0s7oi5OpIJH6KLZSXBZFTgVPFSP2Bd4F7nqz000XnlXw4ioZLY5JGBpdwzNJ9eU+pJhnde8mqgGndFvab26j/ACsO2e18dVGIYo+g0g848WdcfNHC+654HckkgdkFZhODyUrzLI7M/hGned/d4qG2b2hlo3l0dnNd6bD6Lrbj2OHWoMeWlbGvw6KtZsvyI0I1HxCzY/itLMC6KlMUrjdzs5yjiSGDQk9wRzmnQKqhpKuCzZJdpo0Fs+8nNQKgtmiIiIiIiIt/BcIlqpBHENd7nH0WDrcer2qTWlxsFjVdXFSx+0kPYN5PAKXxzEY44xQ0d3Mv8bIPSmfusLfJvpbjoN2+TnADZCwKOmkkk+mVWRtzW7mDj2/PZf8AYTZr4JFmkHx8li/6I4MHdx7fBXxs2QuWxnEvpcuyzoN06+J+HUrQrVpkRERERERERERFzrbjYYuLp6VtydXxDj1uZ29Y48O3Hki3tXWYPjgaBDUHLc70PofFV6kx+OZgp8Ra5zW6MnA+OjPUeLh4X6wVWHA5OW1loJIXmehNidWHou7OHzYhauL7LyxN52MienOolj1FvpNGo9i8cwjMaK+lxSKZ3s38x+9rsvA71BAqC2aIvEREJReq87Y0zocNoYrHfmd9YtLtfF5V8gswBc1hUrZsQqJb9Q7L29AqVTylj2vFrtcHC+64Nxfs0VINl0T2B7S06EW8VtYri01S/PPIXngNzW9zRoF65xdqqaakhpm7MTbeZ7StFRWQiIiIiIiIiIiIrFh2yzsnPVb/AINB1u/eO7Gs337x4KwM3uyC1M+Kt2vZUw9o/q6I7T89q9Yjjmdoo6GMxwuNrDWWY/SPUerz00Qu/C1eQUPs3fSqx208f6Wdnz2Z5q6bD7FintPUAGb5Ld4j/V/bw4daujitmVz2MY0ai8MOTN53u/jz3q6q5c6iIiIiIiIiIiIiIiIq3tNsbBV3f+7m/iNG/wCs35Xt7VW+MOW3w/GZ6Tm9JnA7uw7vLqXP5sNr8MeXszZOLmdOJ31m8PEeKoIexdSypoMUZsv14HJw7D8PBfDitFVf4qEwSH/Op/RPa6PX396bTXaiy9+iVtL93ftt/K/XuP8AbsXmXY57xnpJYqpn0XBrx3tJ3+K89md2a9bjLGHZqWGM9YuPEfBQNbRSRG0sb4z9JpHr3HwUCCNVtIp4pheNwd2G6UDoxI0y5jGDdwbYl1tcuugvuugtfNeTiQxkR9I5C+7r7lM7SbXT1fQNo4eEbePVmd8r1BTfIXLX0GEQUnOHOfxPoN3mq8q1tUREREREREJRercoMLmmNoYpH9oabfiOnrXoaToseeqhgF5Xgdpz8NVON2SEQzV1RFTj5gPOSnuaOPmp+zt0jZa04uZTs0kZf1nmt8T/AAvo2gpqbShgu/8Ajz9J33WcPV3L3ba3ohef4fU1WdXJYfkZkO87/f2r3Q7NV2IP52Yua0/5kt930I9DbyCBjn5lRmxKhw9ns4gCeDfU/wByujbO7MQUY+LbmkPpSO1ce7qHYFkMYGrkq/FJ6w882buaNP5PaptTWuREREREREREREREREREREQoiruLbF0k9yY+beflR9A+IGh8Qq3RNK21LjVXBkHbQ4Oz/n3qo13JtPGc9NM1xG6943j7wuPYqjCRot9DykgkGzOy3+4eB/lab8RxSlGWZj5GfzWc8y31xr5lebT26q9tPhVWdqJwa79J2T4H0C1RidBUfv6c0z/4lObs7zHb3FeXYdRZXGmxCm+xk9oPyv17j/IWKt2SkyGWmeyqh+dF6Y749Tfuv3LwxnUZqyLF49r2dQ0xu4O07iq8fZvVa2q+IiIi9RsLiGtBc47gAST3AalF45waNpxsBvKscOyZjaJK6ZlMw6hp6Uru5g3Hz7lYI7dLJal+LCR2xSMMh46NHaf7dq9nG6OA2paQSO4S1HSN+yP/APF7tNGg8VH6DWT51E2yPysy8T/dbQlxasFmiVjPoj4Ozz0cR5r36xyoLcIozdxBPXzz6hb+G8mT3HNUzAX3hgzOP33foV6IDvKxp+UzGjZgZ45DwHxVxwjZSlp7GOIF4+W/pu8Cd3hZXNjaFz9Vi1VU5PflwGQ92veptTWuREREREREREREREREREREREREREREREREUHjOydLU3L4wH/PZ0XeJG/xuoOja5bKkxaqpsmOuOBzH8dyoeJ7H1dE4zUj3PaOLNJAPpM3OHn3Kh0bm5hdNT4xSVzfZVLQD16dx3fOa1m4vTVvRrWiGbcKmMWBP8xnv9i82mu6XirzR1NFzqQ7TPyO/6n571DY5gUtK4CQBzHehI3Vjx2Hr7PaoOaWrPo66KqaSzIjVp1HzxWbAtnn1AMjnNhp2+nM/Ro7G/OP++xetZfPcq6zEWU5EbRtSHRo17+AUi7aCOn+Kw2M5j0TO8ZpXnd0W20Hh4KW2Bk1Ygw+So+trnZDPYBs0dp3/ADmpHBtgp6h3PVkjmZtSCc0p7ydG+vuCk2InNyxKrH4KdvsqVoNu5o7OPzqr7hGztNTD4mJoPzj0nn7x1V7WNbouYqsRqak/WPNuGg8ApVSWEiIiIiIiIiIiIiIiIiIiIiIiIiIiIiIiIiIiIiIiIiIqrtVsTFVXfHaKf5w9F31h7xr3qp8Qdot3huNy0tmP5zOG8dh9NFQ6KvkonOo66Ivp3elEdbdT43XGncR4FUglvNdoummp461oqqR1njR3o4fPeF9e+pxSURQtDIY9GsGkcTeBdbe7/Y615znmwQNpsKiMkpu92p/E49XV8lXXAcNpKElrQ+aoA+MeyN0jm31t0QQwdm89quaGs6yudramrrhtOsyM6AkNB8c3duis9BXxzNLo3XsbOGoc09TmnVp7CrQQdFppqeSE2eLX04EcQdCFsr1UoiIiIiIiIiIiIiIiIiIiIiIiIiIiIiIiIiIiIiIiIiIiIiKL2gwKKrj5uUajVrx6TT1g+7covYHCxWbQ18tHJtxntG49qzYdhkdNDzUDQ0AG3WTbeTxJ60DQ0WCrnqZKmX2kxvf3DgFS4GEx0uSMSuNPNJIwvcwukzR84eiNZMxcNVSBkOxdC8gSTbTtkbbWggA2bZ2zr+G1lL4G21RT5H85mpCZXi/SAc3mSb68ZACdbA3Um9Idn9lgVhvBJtN2bSc0cMjtdX5SbZK1q5aRERERERERERERERERERERERERERERERERERERERERERERERERERRM+BjO58UssBcbu5ssyuJ3nK9rgHHiRa/FR2eCzmVx2Q2RgeBptXuOq4INu3TctnDcMZCHZblzzd73G73Hhc9nACwHAIGgKmoqXzW2sgNAMgOz5uVuqSx0RERERERERERERERERERF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54" name="Picture 30" descr="http://2.bp.blogspot.com/-GfePO4IhMAo/UUlSPWw8HWI/AAAAAAAAAGc/dDgXlyJFx7I/s1600/Cha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67" y="1418010"/>
            <a:ext cx="5190667" cy="52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sl-SI" b="1" u="sng" dirty="0" smtClean="0"/>
              <a:t>ACTIVITY 1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What is a Charity</a:t>
            </a:r>
            <a:r>
              <a:rPr lang="en-AU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53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sl-SI" b="1" u="sng" dirty="0" smtClean="0"/>
              <a:t>ACTIVITY 1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sz="3200" b="1" dirty="0" smtClean="0"/>
              <a:t>What is a Charity</a:t>
            </a:r>
            <a:r>
              <a:rPr lang="en-AU" sz="3200" dirty="0" smtClean="0"/>
              <a:t>?</a:t>
            </a:r>
            <a:endParaRPr lang="en-AU" sz="3200" dirty="0"/>
          </a:p>
        </p:txBody>
      </p:sp>
      <p:sp>
        <p:nvSpPr>
          <p:cNvPr id="4" name="Emphasis"/>
          <p:cNvSpPr txBox="1">
            <a:spLocks/>
          </p:cNvSpPr>
          <p:nvPr/>
        </p:nvSpPr>
        <p:spPr>
          <a:xfrm>
            <a:off x="5334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… </a:t>
            </a:r>
            <a:r>
              <a:rPr lang="en-AU" dirty="0" smtClean="0"/>
              <a:t>a type of </a:t>
            </a:r>
            <a:r>
              <a:rPr lang="en-AU" b="1" u="sng" dirty="0" smtClean="0"/>
              <a:t>non-profit</a:t>
            </a:r>
            <a:r>
              <a:rPr lang="en-AU" dirty="0" smtClean="0"/>
              <a:t> organization which has </a:t>
            </a:r>
            <a:r>
              <a:rPr lang="en-AU" b="1" u="sng" dirty="0" smtClean="0"/>
              <a:t>philanthropic</a:t>
            </a:r>
            <a:r>
              <a:rPr lang="en-AU" dirty="0" smtClean="0"/>
              <a:t> and </a:t>
            </a:r>
            <a:r>
              <a:rPr lang="en-AU" b="1" u="sng" dirty="0" smtClean="0"/>
              <a:t>social well-being </a:t>
            </a:r>
            <a:r>
              <a:rPr lang="en-AU" dirty="0" smtClean="0"/>
              <a:t>goals. </a:t>
            </a:r>
            <a:endParaRPr lang="sl-SI" dirty="0" smtClean="0"/>
          </a:p>
          <a:p>
            <a:r>
              <a:rPr lang="en-AU" dirty="0" smtClean="0"/>
              <a:t>They either try to</a:t>
            </a:r>
            <a:r>
              <a:rPr lang="sl-SI" dirty="0" smtClean="0"/>
              <a:t>:</a:t>
            </a:r>
          </a:p>
          <a:p>
            <a:pPr lvl="1"/>
            <a:r>
              <a:rPr lang="en-AU" b="1" u="sng" dirty="0" smtClean="0"/>
              <a:t>prevent</a:t>
            </a:r>
            <a:r>
              <a:rPr lang="en-AU" dirty="0" smtClean="0"/>
              <a:t> something happening</a:t>
            </a:r>
            <a:endParaRPr lang="sl-SI" dirty="0" smtClean="0"/>
          </a:p>
          <a:p>
            <a:pPr lvl="2"/>
            <a:r>
              <a:rPr lang="en-AU" dirty="0" smtClean="0"/>
              <a:t>e.g. polio epidemic</a:t>
            </a:r>
            <a:endParaRPr lang="sl-SI" dirty="0" smtClean="0"/>
          </a:p>
          <a:p>
            <a:pPr lvl="1"/>
            <a:r>
              <a:rPr lang="en-AU" dirty="0" smtClean="0"/>
              <a:t> </a:t>
            </a:r>
            <a:r>
              <a:rPr lang="en-AU" b="1" u="sng" dirty="0" smtClean="0"/>
              <a:t>advance</a:t>
            </a:r>
            <a:r>
              <a:rPr lang="en-AU" dirty="0" smtClean="0"/>
              <a:t> a cause</a:t>
            </a:r>
            <a:endParaRPr lang="sl-SI" dirty="0" smtClean="0"/>
          </a:p>
          <a:p>
            <a:pPr lvl="2"/>
            <a:r>
              <a:rPr lang="en-AU" dirty="0" smtClean="0"/>
              <a:t>e.g. childhood education</a:t>
            </a:r>
          </a:p>
          <a:p>
            <a:pPr marL="457200" lvl="1" indent="0" algn="r">
              <a:buFont typeface="Arial" pitchFamily="34" charset="0"/>
              <a:buNone/>
            </a:pPr>
            <a:r>
              <a:rPr lang="en-AU" sz="1100" dirty="0" smtClean="0"/>
              <a:t>http://en.wikipedia.org/wiki/Charitable_organization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4476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landor.com/media/257081/wwf-9.330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8" r="26257"/>
          <a:stretch/>
        </p:blipFill>
        <p:spPr bwMode="auto">
          <a:xfrm>
            <a:off x="99302" y="1417638"/>
            <a:ext cx="123078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reenpeace 40th birthd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8264" r="10450" b="6675"/>
          <a:stretch/>
        </p:blipFill>
        <p:spPr bwMode="auto">
          <a:xfrm>
            <a:off x="2771800" y="2865931"/>
            <a:ext cx="1330796" cy="13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cdn.3plearning.com/wp-content/uploads/2013/06/logo_unicef2-300x2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r="5298"/>
          <a:stretch/>
        </p:blipFill>
        <p:spPr bwMode="auto">
          <a:xfrm>
            <a:off x="7549961" y="1571223"/>
            <a:ext cx="1403643" cy="15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nescot.ac.uk/assets/images/News/makeawish550x3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07" r="136" b="8283"/>
          <a:stretch/>
        </p:blipFill>
        <p:spPr bwMode="auto">
          <a:xfrm>
            <a:off x="99302" y="5521750"/>
            <a:ext cx="2268815" cy="12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aywhitegroup.com/wp-content/uploads/2013/03/Sydney_Symphony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73" y="5158452"/>
            <a:ext cx="1312100" cy="131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 descr="http://www.uss.salvationarmy.org/images/uss.www_uss_forth_smith/sheild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06" y="4837788"/>
            <a:ext cx="1397196" cy="147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 smtClean="0"/>
              <a:t>TYPES OF CHARITIES</a:t>
            </a:r>
            <a:endParaRPr lang="sl-SI" b="1" u="sng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600" dirty="0" smtClean="0"/>
              <a:t>Conservation &amp; welfare of </a:t>
            </a:r>
            <a:r>
              <a:rPr lang="en-AU" sz="2600" b="1" u="sng" dirty="0" smtClean="0"/>
              <a:t>animals</a:t>
            </a:r>
            <a:r>
              <a:rPr lang="en-AU" sz="2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600" dirty="0" smtClean="0"/>
              <a:t>Preservation, appreciation &amp; sustainable development of </a:t>
            </a:r>
            <a:r>
              <a:rPr lang="en-AU" sz="2600" b="1" u="sng" dirty="0" smtClean="0"/>
              <a:t>environment</a:t>
            </a:r>
            <a:r>
              <a:rPr lang="en-AU" sz="2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600" dirty="0" smtClean="0"/>
              <a:t>Treatment, research &amp; public awareness of </a:t>
            </a:r>
            <a:r>
              <a:rPr lang="en-AU" sz="2600" b="1" u="sng" dirty="0" smtClean="0"/>
              <a:t>health</a:t>
            </a:r>
            <a:r>
              <a:rPr lang="en-AU" sz="2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600" dirty="0" smtClean="0"/>
              <a:t>Institutions &amp; financial support for </a:t>
            </a:r>
            <a:r>
              <a:rPr lang="en-AU" sz="2600" b="1" u="sng" dirty="0" smtClean="0"/>
              <a:t>education</a:t>
            </a:r>
            <a:r>
              <a:rPr lang="en-AU" sz="2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600" dirty="0" smtClean="0"/>
              <a:t>Preservation &amp; patronage of </a:t>
            </a:r>
            <a:r>
              <a:rPr lang="en-AU" sz="2600" b="1" u="sng" dirty="0" smtClean="0"/>
              <a:t>arts/culture</a:t>
            </a:r>
            <a:r>
              <a:rPr lang="en-AU" sz="2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600" dirty="0" smtClean="0"/>
              <a:t>International development, disaster &amp; humanitarian relief, human rights &amp; child sponsorship through </a:t>
            </a:r>
            <a:r>
              <a:rPr lang="en-AU" sz="2600" b="1" u="sng" dirty="0" smtClean="0"/>
              <a:t>NGOs</a:t>
            </a:r>
            <a:r>
              <a:rPr lang="en-AU" sz="2600" dirty="0" smtClean="0"/>
              <a:t>.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9227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 smtClean="0"/>
              <a:t>ACTIVITY 2</a:t>
            </a:r>
            <a:br>
              <a:rPr lang="sl-SI" b="1" u="sng" dirty="0" smtClean="0"/>
            </a:br>
            <a:r>
              <a:rPr lang="en-AU" sz="3100" dirty="0" smtClean="0"/>
              <a:t>For </a:t>
            </a:r>
            <a:r>
              <a:rPr lang="en-AU" sz="3100" dirty="0"/>
              <a:t>each charity, try to identify its primary charity type.</a:t>
            </a:r>
            <a:endParaRPr lang="sl-SI" sz="31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847" y="1724306"/>
            <a:ext cx="9092565" cy="1583690"/>
            <a:chOff x="51435" y="2637155"/>
            <a:chExt cx="9092565" cy="1583690"/>
          </a:xfrm>
        </p:grpSpPr>
        <p:pic>
          <p:nvPicPr>
            <p:cNvPr id="10" name="Picture 9" descr="http://landor.com/media/257081/wwf-9.330w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8" r="26257"/>
            <a:stretch/>
          </p:blipFill>
          <p:spPr bwMode="auto">
            <a:xfrm>
              <a:off x="51435" y="2637155"/>
              <a:ext cx="1230630" cy="1583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Greenpeace 40th birthday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5" t="8264" r="10450" b="6675"/>
            <a:stretch/>
          </p:blipFill>
          <p:spPr bwMode="auto">
            <a:xfrm>
              <a:off x="1586513" y="2751138"/>
              <a:ext cx="1330325" cy="135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cdn.3plearning.com/wp-content/uploads/2013/06/logo_unicef2-300x279.jpg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7" r="5298"/>
            <a:stretch/>
          </p:blipFill>
          <p:spPr bwMode="auto">
            <a:xfrm>
              <a:off x="3168650" y="2670493"/>
              <a:ext cx="1403350" cy="151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www.uss.salvationarmy.org/images/uss.www_uss_forth_smith/sheild.gif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2693670"/>
              <a:ext cx="1397000" cy="1470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://www.raywhitegroup.com/wp-content/uploads/2013/03/Sydney_Symphony_logo.jp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853" y="2773045"/>
              <a:ext cx="1311910" cy="1311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www.nescot.ac.uk/assets/images/News/makeawish550x350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907" r="136" b="8283"/>
            <a:stretch/>
          </p:blipFill>
          <p:spPr bwMode="auto">
            <a:xfrm>
              <a:off x="7476490" y="2983865"/>
              <a:ext cx="1667510" cy="890270"/>
            </a:xfrm>
            <a:prstGeom prst="rect">
              <a:avLst/>
            </a:prstGeom>
            <a:noFill/>
            <a:extLst/>
          </p:spPr>
        </p:pic>
      </p:grpSp>
      <p:grpSp>
        <p:nvGrpSpPr>
          <p:cNvPr id="6" name="Group 5"/>
          <p:cNvGrpSpPr/>
          <p:nvPr/>
        </p:nvGrpSpPr>
        <p:grpSpPr>
          <a:xfrm>
            <a:off x="597746" y="3579422"/>
            <a:ext cx="7948509" cy="1229995"/>
            <a:chOff x="26987" y="3579422"/>
            <a:chExt cx="7948509" cy="1229995"/>
          </a:xfrm>
        </p:grpSpPr>
        <p:pic>
          <p:nvPicPr>
            <p:cNvPr id="16" name="Picture 15" descr="http://1.bp.blogspot.com/-9_mq61PrSLc/TkEmplBDYqI/AAAAAAAAALU/Nf2FH_4dpnA/s170/APIN_RSPCA_Tb.jp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" y="3707692"/>
              <a:ext cx="1346200" cy="973455"/>
            </a:xfrm>
            <a:prstGeom prst="rect">
              <a:avLst/>
            </a:prstGeom>
            <a:noFill/>
            <a:extLst/>
          </p:spPr>
        </p:pic>
        <p:pic>
          <p:nvPicPr>
            <p:cNvPr id="17" name="Picture 16" descr="http://www.zipdial.com/corp/wp-content/uploads/2012/08/Amnesty-International1_logo.jp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513" y="3579422"/>
              <a:ext cx="1250950" cy="1229995"/>
            </a:xfrm>
            <a:prstGeom prst="rect">
              <a:avLst/>
            </a:prstGeom>
            <a:noFill/>
            <a:extLst/>
          </p:spPr>
        </p:pic>
        <p:pic>
          <p:nvPicPr>
            <p:cNvPr id="18" name="Picture 17" descr="http://www.mcvuk.com/cimages/09f4223b755f6ee79518681f2e3b5247.jpg"/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38" b="15567"/>
            <a:stretch/>
          </p:blipFill>
          <p:spPr bwMode="auto">
            <a:xfrm>
              <a:off x="3167534" y="3811197"/>
              <a:ext cx="1197610" cy="7664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http://www.trnovo.info/images/testneslike/Karitas.png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3" t="35862" r="12902" b="36201"/>
            <a:stretch/>
          </p:blipFill>
          <p:spPr bwMode="auto">
            <a:xfrm>
              <a:off x="4695215" y="3997569"/>
              <a:ext cx="1435100" cy="3937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http://www.d16.osstf.ca/adx/aspx/adxGetMedia.aspx?DocID=1486,65,6,5,Documents&amp;MediaID=a5c9c97b-c18a-44f7-90fb-09443b8f4409&amp;Filename=Medecins_Sans_Frontieres.png"/>
            <p:cNvPicPr/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89" b="14033"/>
            <a:stretch/>
          </p:blipFill>
          <p:spPr bwMode="auto">
            <a:xfrm>
              <a:off x="6460386" y="3706104"/>
              <a:ext cx="1515110" cy="9766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63930" y="4974329"/>
            <a:ext cx="7416140" cy="1576070"/>
            <a:chOff x="60350" y="4974329"/>
            <a:chExt cx="7416140" cy="1576070"/>
          </a:xfrm>
        </p:grpSpPr>
        <p:pic>
          <p:nvPicPr>
            <p:cNvPr id="21" name="Picture 20" descr="http://www.worldvision.com.au/Images/wv-facebook-image.jpg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1" b="27299"/>
            <a:stretch/>
          </p:blipFill>
          <p:spPr bwMode="auto">
            <a:xfrm>
              <a:off x="60350" y="5415654"/>
              <a:ext cx="1541780" cy="6934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https://www.jllubbock.com/ama/orig/RMHC_logo_color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361" y="5077199"/>
              <a:ext cx="869315" cy="1370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http://cdn2.hubspot.net/hub/404989/file-2376722040-png/RND13_RoundelLogo(1).png"/>
            <p:cNvPicPr/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7" t="8385" r="12137" b="1"/>
            <a:stretch/>
          </p:blipFill>
          <p:spPr bwMode="auto">
            <a:xfrm>
              <a:off x="3198649" y="5145779"/>
              <a:ext cx="1166495" cy="12331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http://www.logotypes101.com/logos/314/710FD499CB9621CFA311EBD947B1FC95/lionsclub.png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080" y="5139747"/>
              <a:ext cx="1245235" cy="12452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http://pinkdayconsulting.com/wp-content/uploads/2014/05/Pink-Day-Ribbon.png"/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735" y="4974329"/>
              <a:ext cx="833755" cy="157607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661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2921" t="21454" r="12919" b="22438"/>
          <a:stretch/>
        </p:blipFill>
        <p:spPr>
          <a:xfrm>
            <a:off x="0" y="1484194"/>
            <a:ext cx="9144000" cy="38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/>
              <a:t>ACTIVITY </a:t>
            </a:r>
            <a:r>
              <a:rPr lang="sl-SI" b="1" u="sng" dirty="0" smtClean="0"/>
              <a:t>3</a:t>
            </a:r>
            <a:br>
              <a:rPr lang="sl-SI" b="1" u="sng" dirty="0" smtClean="0"/>
            </a:br>
            <a:r>
              <a:rPr lang="sl-SI" sz="3100" b="1" dirty="0" smtClean="0"/>
              <a:t>DISCUSSION QUESTIONS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dirty="0" smtClean="0"/>
              <a:t>I</a:t>
            </a:r>
            <a:r>
              <a:rPr lang="en-US" dirty="0" smtClean="0"/>
              <a:t>f </a:t>
            </a:r>
            <a:r>
              <a:rPr lang="en-US" dirty="0"/>
              <a:t>every </a:t>
            </a:r>
            <a:r>
              <a:rPr lang="sl-SI" dirty="0" smtClean="0"/>
              <a:t>African </a:t>
            </a:r>
            <a:r>
              <a:rPr lang="en-US" dirty="0" smtClean="0"/>
              <a:t>person </a:t>
            </a:r>
            <a:r>
              <a:rPr lang="sl-SI" dirty="0" smtClean="0"/>
              <a:t>saw </a:t>
            </a:r>
            <a:r>
              <a:rPr lang="sl-SI" smtClean="0"/>
              <a:t>this video, w</a:t>
            </a:r>
            <a:r>
              <a:rPr lang="en-US" smtClean="0"/>
              <a:t>hat </a:t>
            </a:r>
            <a:r>
              <a:rPr lang="en-US" dirty="0"/>
              <a:t>would they think about Norway?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When you hear the word </a:t>
            </a:r>
            <a:r>
              <a:rPr lang="en-US" dirty="0" smtClean="0"/>
              <a:t>Africa</a:t>
            </a:r>
            <a:r>
              <a:rPr lang="en-US" dirty="0"/>
              <a:t>, what </a:t>
            </a:r>
            <a:r>
              <a:rPr lang="sl-SI" dirty="0" smtClean="0"/>
              <a:t>words 'spring </a:t>
            </a:r>
            <a:r>
              <a:rPr lang="sl-SI" dirty="0"/>
              <a:t>to mind'</a:t>
            </a:r>
            <a:r>
              <a:rPr lang="en-US" dirty="0" smtClean="0"/>
              <a:t>?</a:t>
            </a:r>
            <a:endParaRPr lang="sl-SI" dirty="0" smtClean="0"/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What images of Africa, do fundraising campaigns mostly portray in the media?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 smtClean="0"/>
              <a:t>What do you think was the purpose of the Radi-Aid video?</a:t>
            </a:r>
            <a:endParaRPr lang="en-US" dirty="0"/>
          </a:p>
        </p:txBody>
      </p:sp>
      <p:pic>
        <p:nvPicPr>
          <p:cNvPr id="1026" name="Picture 2" hidden="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6" t="17783" r="36117" b="18329"/>
          <a:stretch/>
        </p:blipFill>
        <p:spPr bwMode="auto">
          <a:xfrm>
            <a:off x="2854696" y="1340768"/>
            <a:ext cx="3434608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6" t="17783" r="36117" b="18329"/>
          <a:stretch/>
        </p:blipFill>
        <p:spPr bwMode="auto">
          <a:xfrm>
            <a:off x="0" y="-1"/>
            <a:ext cx="1259632" cy="17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7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170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PowerPoint Presentation</vt:lpstr>
      <vt:lpstr>CHARITIES</vt:lpstr>
      <vt:lpstr>ACTIVITY 1 What is a Charity?</vt:lpstr>
      <vt:lpstr>ACTIVITY 1 What is a Charity?</vt:lpstr>
      <vt:lpstr>PowerPoint Presentation</vt:lpstr>
      <vt:lpstr>TYPES OF CHARITIES</vt:lpstr>
      <vt:lpstr>ACTIVITY 2 For each charity, try to identify its primary charity type.</vt:lpstr>
      <vt:lpstr>PowerPoint Presentation</vt:lpstr>
      <vt:lpstr>ACTIVITY 3 DISCUSSION QUESTIONS</vt:lpstr>
      <vt:lpstr>HOMEWORK BOGUS CHARITIES?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CHARITIES</dc:title>
  <dc:creator>Benjamin Tweedie</dc:creator>
  <cp:lastModifiedBy>Benjamin Tweedie</cp:lastModifiedBy>
  <cp:revision>51</cp:revision>
  <dcterms:created xsi:type="dcterms:W3CDTF">2014-06-12T19:14:58Z</dcterms:created>
  <dcterms:modified xsi:type="dcterms:W3CDTF">2015-03-11T15:14:50Z</dcterms:modified>
</cp:coreProperties>
</file>