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653" r:id="rId3"/>
  </p:sldMasterIdLst>
  <p:notesMasterIdLst>
    <p:notesMasterId r:id="rId45"/>
  </p:notesMasterIdLst>
  <p:sldIdLst>
    <p:sldId id="256" r:id="rId4"/>
    <p:sldId id="257" r:id="rId5"/>
    <p:sldId id="258" r:id="rId6"/>
    <p:sldId id="259" r:id="rId7"/>
    <p:sldId id="261" r:id="rId8"/>
    <p:sldId id="262" r:id="rId9"/>
    <p:sldId id="318" r:id="rId10"/>
    <p:sldId id="264" r:id="rId11"/>
    <p:sldId id="265" r:id="rId12"/>
    <p:sldId id="307" r:id="rId13"/>
    <p:sldId id="267" r:id="rId14"/>
    <p:sldId id="313" r:id="rId15"/>
    <p:sldId id="268" r:id="rId16"/>
    <p:sldId id="310" r:id="rId17"/>
    <p:sldId id="269" r:id="rId18"/>
    <p:sldId id="270" r:id="rId19"/>
    <p:sldId id="271" r:id="rId20"/>
    <p:sldId id="315" r:id="rId21"/>
    <p:sldId id="316" r:id="rId22"/>
    <p:sldId id="320" r:id="rId23"/>
    <p:sldId id="272" r:id="rId24"/>
    <p:sldId id="278" r:id="rId25"/>
    <p:sldId id="279" r:id="rId26"/>
    <p:sldId id="280" r:id="rId27"/>
    <p:sldId id="281" r:id="rId28"/>
    <p:sldId id="324" r:id="rId29"/>
    <p:sldId id="282" r:id="rId30"/>
    <p:sldId id="284" r:id="rId31"/>
    <p:sldId id="283" r:id="rId32"/>
    <p:sldId id="285" r:id="rId33"/>
    <p:sldId id="326" r:id="rId34"/>
    <p:sldId id="327" r:id="rId35"/>
    <p:sldId id="328" r:id="rId36"/>
    <p:sldId id="329" r:id="rId37"/>
    <p:sldId id="330" r:id="rId38"/>
    <p:sldId id="332" r:id="rId39"/>
    <p:sldId id="333" r:id="rId40"/>
    <p:sldId id="334" r:id="rId41"/>
    <p:sldId id="335" r:id="rId42"/>
    <p:sldId id="336" r:id="rId43"/>
    <p:sldId id="338" r:id="rId4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Garamond" pitchFamily="18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Garamond" pitchFamily="18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Garamond" pitchFamily="18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Garamond" pitchFamily="18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2469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noProof="0" smtClean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95C5695C-3233-47CE-8EBB-B8DCAF303D0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110B94-F6E6-497A-9790-0CF1B6C1EEAE}" type="slidenum">
              <a:rPr lang="sl-SI">
                <a:latin typeface="Times New Roman" pitchFamily="18" charset="0"/>
              </a:rPr>
              <a:pPr/>
              <a:t>1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634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34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AC46D6-2C89-421B-BBFA-3D4C4789B72B}" type="slidenum">
              <a:rPr lang="sl-SI">
                <a:latin typeface="Times New Roman" pitchFamily="18" charset="0"/>
              </a:rPr>
              <a:pPr/>
              <a:t>13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757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578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1A934CF-1509-4F9B-911D-D39F6DE1C0FA}" type="slidenum">
              <a:rPr lang="sl-SI">
                <a:latin typeface="Times New Roman" pitchFamily="18" charset="0"/>
              </a:rPr>
              <a:pPr/>
              <a:t>15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7680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680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693A73B-7C66-42A8-A06A-718AE9B89E97}" type="slidenum">
              <a:rPr lang="sl-SI">
                <a:latin typeface="Times New Roman" pitchFamily="18" charset="0"/>
              </a:rPr>
              <a:pPr/>
              <a:t>16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7782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782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7B45E2-6F53-41B1-B711-20B2AAD02A24}" type="slidenum">
              <a:rPr lang="sl-SI">
                <a:latin typeface="Times New Roman" pitchFamily="18" charset="0"/>
              </a:rPr>
              <a:pPr/>
              <a:t>17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7885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885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81D7D1-8E9A-478A-80D6-DCB6AD5686CC}" type="slidenum">
              <a:rPr lang="sl-SI">
                <a:latin typeface="Times New Roman" pitchFamily="18" charset="0"/>
              </a:rPr>
              <a:pPr/>
              <a:t>21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7987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987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83E005B-9295-4053-AC22-0CA894EDE81D}" type="slidenum">
              <a:rPr lang="sl-SI">
                <a:latin typeface="Times New Roman" pitchFamily="18" charset="0"/>
              </a:rPr>
              <a:pPr/>
              <a:t>22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860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288F9FD-EAED-426C-899F-A445A5A87071}" type="slidenum">
              <a:rPr lang="sl-SI">
                <a:latin typeface="Times New Roman" pitchFamily="18" charset="0"/>
              </a:rPr>
              <a:pPr/>
              <a:t>23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870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70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8C79180-4B26-4A34-8D5A-E66CB992F908}" type="slidenum">
              <a:rPr lang="sl-SI">
                <a:latin typeface="Times New Roman" pitchFamily="18" charset="0"/>
              </a:rPr>
              <a:pPr/>
              <a:t>24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880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806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F343E5E-6775-4A5B-A9D0-6C08FFD7A429}" type="slidenum">
              <a:rPr lang="sl-SI">
                <a:latin typeface="Times New Roman" pitchFamily="18" charset="0"/>
              </a:rPr>
              <a:pPr/>
              <a:t>25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890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90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7524923-4DC7-4E7B-A09D-2D95D73795A2}" type="slidenum">
              <a:rPr lang="sl-SI">
                <a:latin typeface="Times New Roman" pitchFamily="18" charset="0"/>
              </a:rPr>
              <a:pPr/>
              <a:t>27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901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01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033BF95-BBB4-4D65-A908-BF1697E8D54E}" type="slidenum">
              <a:rPr lang="sl-SI">
                <a:latin typeface="Times New Roman" pitchFamily="18" charset="0"/>
              </a:rPr>
              <a:pPr/>
              <a:t>2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645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45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E47AB3E-DF42-434C-8730-4E7FF725478F}" type="slidenum">
              <a:rPr lang="sl-SI">
                <a:latin typeface="Times New Roman" pitchFamily="18" charset="0"/>
              </a:rPr>
              <a:pPr/>
              <a:t>28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921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21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B272AF7-6E13-4CEF-9934-609F4BEA6358}" type="slidenum">
              <a:rPr lang="sl-SI">
                <a:latin typeface="Times New Roman" pitchFamily="18" charset="0"/>
              </a:rPr>
              <a:pPr/>
              <a:t>29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911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11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D779457-D305-416C-B34D-BB9E01F6C8A3}" type="slidenum">
              <a:rPr lang="sl-SI">
                <a:latin typeface="Times New Roman" pitchFamily="18" charset="0"/>
              </a:rPr>
              <a:pPr/>
              <a:t>30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931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31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C6BCE97-947B-46DA-B5AE-8F4A5FF2A8DB}" type="slidenum">
              <a:rPr lang="sl-SI">
                <a:latin typeface="Times New Roman" pitchFamily="18" charset="0"/>
              </a:rPr>
              <a:pPr/>
              <a:t>3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655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55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64BA3F3-CB36-43FD-8EAB-8C12881AC910}" type="slidenum">
              <a:rPr lang="sl-SI">
                <a:latin typeface="Times New Roman" pitchFamily="18" charset="0"/>
              </a:rPr>
              <a:pPr/>
              <a:t>4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665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94C9B9C-729F-4C08-9C57-0A7FD6EA7D38}" type="slidenum">
              <a:rPr lang="sl-SI">
                <a:latin typeface="Times New Roman" pitchFamily="18" charset="0"/>
              </a:rPr>
              <a:pPr/>
              <a:t>5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686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86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89FCD4E-9F60-4EED-AA80-70681F89A745}" type="slidenum">
              <a:rPr lang="sl-SI">
                <a:latin typeface="Times New Roman" pitchFamily="18" charset="0"/>
              </a:rPr>
              <a:pPr/>
              <a:t>6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696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96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56B90FA-978E-42AC-97C2-7DD69C43F163}" type="slidenum">
              <a:rPr lang="sl-SI">
                <a:latin typeface="Times New Roman" pitchFamily="18" charset="0"/>
              </a:rPr>
              <a:pPr/>
              <a:t>8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716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168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1CEE32F-95CA-4CE6-B8F2-51BCF0910F12}" type="slidenum">
              <a:rPr lang="sl-SI">
                <a:latin typeface="Times New Roman" pitchFamily="18" charset="0"/>
              </a:rPr>
              <a:pPr/>
              <a:t>9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727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70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93E926-CADE-45AD-BF38-C781C1D4A842}" type="slidenum">
              <a:rPr lang="sl-SI">
                <a:latin typeface="Times New Roman" pitchFamily="18" charset="0"/>
              </a:rPr>
              <a:pPr/>
              <a:t>11</a:t>
            </a:fld>
            <a:endParaRPr lang="sl-SI">
              <a:latin typeface="Times New Roman" pitchFamily="18" charset="0"/>
            </a:endParaRPr>
          </a:p>
        </p:txBody>
      </p:sp>
      <p:sp>
        <p:nvSpPr>
          <p:cNvPr id="747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475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E1796-A73C-4763-BBCB-2F1EC6A802E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C626-E37A-4CC9-ADB2-D26299DAC63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0113" cy="5621338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1338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583D-7265-4E81-B911-F23B8B74358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2E1E-5141-4589-A823-5CCD474AE7F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56217-34EF-4275-89B2-8144957F569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F46EC-6EBC-4F3D-B379-3CC28C65324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56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22813" y="1554163"/>
            <a:ext cx="42672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5BF99-9161-477E-AF97-207550A9DF2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0CF0-C28E-4B66-816D-4B84EE28A69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29BB-85DB-4C18-BE4F-E619D28E928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F7FD0-A297-4E5E-AC72-8B9C4D47D07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D977A-DBE5-4DF1-B110-014C3CBECF9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57B69-3C6C-4DDA-A3DF-DB1CEFAF497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6A94E-816C-477F-8E26-1FF1039E58A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1C65D-FA72-41ED-82F1-F00BD71CA88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0113" cy="5621338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1338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290A7-884E-4BBC-9E5C-9F2D492BE3F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6CA5A-FBA7-4F4C-B5EF-269AD41951A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530B1-5AE2-490A-8EB1-6186DA9C2D3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83F84-A796-4F16-9790-D22B80C6162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56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22813" y="1554163"/>
            <a:ext cx="42672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3D3F1-BC85-4518-860E-6085906F903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EFF46-F79D-45C3-A98C-0CB011E1203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C7F5-8613-42AE-BBB2-0FA5222461E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0BF60-22DE-4D10-AB4F-C6796FA3AB5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63F73-53AC-4F3B-A12C-0AED6C103DA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D4765-8120-44A3-8480-019653B8F37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2139F-BAE9-4805-A974-38D69A0CB69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7D2C6-B5EC-4D7B-B87F-634B4D22401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0113" cy="5621338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1338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B3F3E-9E7F-4236-A77E-064FE9502E7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56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22813" y="1554163"/>
            <a:ext cx="42672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B516D-862B-46A5-AF42-72839275DD6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F1D79-9CA0-40CA-9F75-78F76416E73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A3404-E35C-41F6-B13F-7CBC3730A90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9218-DB78-453E-8D09-37DDFF985D2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55D26-ECD0-4009-8340-BD3F9387803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2A268-7EFE-45DF-A1C5-29713F420E2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506413" y="5340350"/>
            <a:ext cx="8642350" cy="22225"/>
            <a:chOff x="319" y="3364"/>
            <a:chExt cx="5444" cy="14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9" y="3364"/>
              <a:ext cx="5444" cy="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324" y="3370"/>
              <a:ext cx="0" cy="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sl-SI">
                <a:latin typeface="Garamond" pitchFamily="16" charset="0"/>
              </a:endParaRPr>
            </a:p>
          </p:txBody>
        </p:sp>
      </p:grp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54163"/>
            <a:ext cx="86852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orisa</a:t>
            </a:r>
          </a:p>
          <a:p>
            <a:pPr lvl="1"/>
            <a:r>
              <a:rPr lang="en-GB" smtClean="0"/>
              <a:t>Druga raven orisa</a:t>
            </a:r>
          </a:p>
          <a:p>
            <a:pPr lvl="2"/>
            <a:r>
              <a:rPr lang="en-GB" smtClean="0"/>
              <a:t>Tretja raven orisa</a:t>
            </a:r>
          </a:p>
          <a:p>
            <a:pPr lvl="3"/>
            <a:r>
              <a:rPr lang="en-GB" smtClean="0"/>
              <a:t>Četrta raven orisa</a:t>
            </a:r>
          </a:p>
          <a:p>
            <a:pPr lvl="4"/>
            <a:r>
              <a:rPr lang="en-GB" smtClean="0"/>
              <a:t>Peta raven orisa</a:t>
            </a:r>
          </a:p>
          <a:p>
            <a:pPr lvl="4"/>
            <a:r>
              <a:rPr lang="en-GB" smtClean="0"/>
              <a:t>Šesta raven orisa</a:t>
            </a:r>
          </a:p>
          <a:p>
            <a:pPr lvl="4"/>
            <a:r>
              <a:rPr lang="en-GB" smtClean="0"/>
              <a:t>Sedma raven orisa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85213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naslova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477000" y="76200"/>
            <a:ext cx="25146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124200" y="76200"/>
            <a:ext cx="33528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229600" y="6473825"/>
            <a:ext cx="757238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 smtClean="0">
                <a:solidFill>
                  <a:srgbClr val="4471A6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8FB0274-1461-4C20-915E-F5553A0487B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1F497D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1F497D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1F497D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1F497D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/>
          <p:cNvGrpSpPr>
            <a:grpSpLocks/>
          </p:cNvGrpSpPr>
          <p:nvPr/>
        </p:nvGrpSpPr>
        <p:grpSpPr bwMode="auto">
          <a:xfrm>
            <a:off x="506413" y="1036638"/>
            <a:ext cx="8642350" cy="28575"/>
            <a:chOff x="319" y="653"/>
            <a:chExt cx="5444" cy="1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9" y="653"/>
              <a:ext cx="5444" cy="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324" y="662"/>
              <a:ext cx="0" cy="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sl-SI">
                <a:latin typeface="Garamond" pitchFamily="16" charset="0"/>
              </a:endParaRPr>
            </a:p>
          </p:txBody>
        </p:sp>
      </p:grpSp>
      <p:grpSp>
        <p:nvGrpSpPr>
          <p:cNvPr id="3075" name="Group 4"/>
          <p:cNvGrpSpPr>
            <a:grpSpLocks/>
          </p:cNvGrpSpPr>
          <p:nvPr/>
        </p:nvGrpSpPr>
        <p:grpSpPr bwMode="auto">
          <a:xfrm>
            <a:off x="506413" y="1036638"/>
            <a:ext cx="8642350" cy="28575"/>
            <a:chOff x="319" y="653"/>
            <a:chExt cx="5444" cy="18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9" y="653"/>
              <a:ext cx="5444" cy="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24" y="662"/>
              <a:ext cx="0" cy="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sl-SI">
                <a:latin typeface="Garamond" pitchFamily="16" charset="0"/>
              </a:endParaRPr>
            </a:p>
          </p:txBody>
        </p:sp>
      </p:grpSp>
      <p:grpSp>
        <p:nvGrpSpPr>
          <p:cNvPr id="3076" name="Group 7"/>
          <p:cNvGrpSpPr>
            <a:grpSpLocks/>
          </p:cNvGrpSpPr>
          <p:nvPr/>
        </p:nvGrpSpPr>
        <p:grpSpPr bwMode="auto">
          <a:xfrm>
            <a:off x="506413" y="1047750"/>
            <a:ext cx="8642350" cy="23813"/>
            <a:chOff x="319" y="660"/>
            <a:chExt cx="5444" cy="15"/>
          </a:xfrm>
        </p:grpSpPr>
        <p:pic>
          <p:nvPicPr>
            <p:cNvPr id="3082" name="Picture 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19" y="660"/>
              <a:ext cx="5444" cy="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324" y="666"/>
              <a:ext cx="0" cy="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sl-SI">
                <a:latin typeface="Garamond" pitchFamily="16" charset="0"/>
              </a:endParaRPr>
            </a:p>
          </p:txBody>
        </p:sp>
      </p:grpSp>
      <p:sp>
        <p:nvSpPr>
          <p:cNvPr id="307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54163"/>
            <a:ext cx="86852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orisa</a:t>
            </a:r>
          </a:p>
          <a:p>
            <a:pPr lvl="1"/>
            <a:r>
              <a:rPr lang="en-GB" smtClean="0"/>
              <a:t>Druga raven orisa</a:t>
            </a:r>
          </a:p>
          <a:p>
            <a:pPr lvl="2"/>
            <a:r>
              <a:rPr lang="en-GB" smtClean="0"/>
              <a:t>Tretja raven orisa</a:t>
            </a:r>
          </a:p>
          <a:p>
            <a:pPr lvl="3"/>
            <a:r>
              <a:rPr lang="en-GB" smtClean="0"/>
              <a:t>Četrta raven orisa</a:t>
            </a:r>
          </a:p>
          <a:p>
            <a:pPr lvl="4"/>
            <a:r>
              <a:rPr lang="en-GB" smtClean="0"/>
              <a:t>Peta raven orisa</a:t>
            </a:r>
          </a:p>
          <a:p>
            <a:pPr lvl="4"/>
            <a:r>
              <a:rPr lang="en-GB" smtClean="0"/>
              <a:t>Šesta raven orisa</a:t>
            </a:r>
          </a:p>
          <a:p>
            <a:pPr lvl="4"/>
            <a:r>
              <a:rPr lang="en-GB" smtClean="0"/>
              <a:t>Sedma raven orisa</a:t>
            </a:r>
          </a:p>
        </p:txBody>
      </p:sp>
      <p:sp>
        <p:nvSpPr>
          <p:cNvPr id="307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85213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naslova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6477000" y="76200"/>
            <a:ext cx="25146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581400" y="76200"/>
            <a:ext cx="28956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229600" y="6473825"/>
            <a:ext cx="757238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 smtClean="0">
                <a:solidFill>
                  <a:srgbClr val="4471A6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0590B63-7C7C-44AA-AA18-395D038BD01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1F497D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1F497D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1F497D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1F497D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54163"/>
            <a:ext cx="86852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orisa</a:t>
            </a:r>
          </a:p>
          <a:p>
            <a:pPr lvl="1"/>
            <a:r>
              <a:rPr lang="en-GB" smtClean="0"/>
              <a:t>Druga raven orisa</a:t>
            </a:r>
          </a:p>
          <a:p>
            <a:pPr lvl="2"/>
            <a:r>
              <a:rPr lang="en-GB" smtClean="0"/>
              <a:t>Tretja raven orisa</a:t>
            </a:r>
          </a:p>
          <a:p>
            <a:pPr lvl="3"/>
            <a:r>
              <a:rPr lang="en-GB" smtClean="0"/>
              <a:t>Četrta raven orisa</a:t>
            </a:r>
          </a:p>
          <a:p>
            <a:pPr lvl="4"/>
            <a:r>
              <a:rPr lang="en-GB" smtClean="0"/>
              <a:t>Peta raven orisa</a:t>
            </a:r>
          </a:p>
          <a:p>
            <a:pPr lvl="4"/>
            <a:r>
              <a:rPr lang="en-GB" smtClean="0"/>
              <a:t>Šesta raven orisa</a:t>
            </a:r>
          </a:p>
          <a:p>
            <a:pPr lvl="4"/>
            <a:r>
              <a:rPr lang="en-GB" smtClean="0"/>
              <a:t>Sedma raven orisa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8685213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naslova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477000" y="76200"/>
            <a:ext cx="25146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24200" y="76200"/>
            <a:ext cx="33528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sl-SI">
              <a:latin typeface="Garamond" pitchFamily="16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229600" y="6477000"/>
            <a:ext cx="760413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 smtClean="0">
                <a:solidFill>
                  <a:srgbClr val="4471A6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E5E5026-50F2-43BA-AEF3-868EEDA583B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1F497D"/>
          </a:solidFill>
          <a:latin typeface="Franklin Gothic Medium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1F497D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1F497D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1F497D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1F497D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1F497D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//upload.wikimedia.org/wikipedia/commons/b/ba/Californiacentralvalley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48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openxmlformats.org/officeDocument/2006/relationships/image" Target="../media/image17.jpe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-6350" y="-171450"/>
            <a:ext cx="9155113" cy="1712913"/>
            <a:chOff x="-4" y="-108"/>
            <a:chExt cx="5767" cy="1079"/>
          </a:xfrm>
        </p:grpSpPr>
        <p:pic>
          <p:nvPicPr>
            <p:cNvPr id="1024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108"/>
              <a:ext cx="5767" cy="1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247" name="Text Box 3"/>
            <p:cNvSpPr txBox="1">
              <a:spLocks noChangeArrowheads="1"/>
            </p:cNvSpPr>
            <p:nvPr/>
          </p:nvSpPr>
          <p:spPr bwMode="auto">
            <a:xfrm>
              <a:off x="-4" y="-108"/>
              <a:ext cx="5767" cy="1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81000" y="3886200"/>
            <a:ext cx="84582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>
              <a:spcBef>
                <a:spcPts val="600"/>
              </a:spcBef>
              <a:buClrTx/>
              <a:buSzPct val="7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>
                <a:solidFill>
                  <a:srgbClr val="1A3F6D"/>
                </a:solidFill>
                <a:latin typeface="Franklin Gothic Book" pitchFamily="34" charset="0"/>
              </a:rPr>
              <a:t> </a:t>
            </a:r>
          </a:p>
        </p:txBody>
      </p:sp>
      <p:sp>
        <p:nvSpPr>
          <p:cNvPr id="10244" name="WordArt 5"/>
          <p:cNvSpPr>
            <a:spLocks noChangeArrowheads="1" noChangeShapeType="1" noTextEdit="1"/>
          </p:cNvSpPr>
          <p:nvPr/>
        </p:nvSpPr>
        <p:spPr bwMode="auto">
          <a:xfrm>
            <a:off x="6172200" y="5715000"/>
            <a:ext cx="2438400" cy="6286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sl-SI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 </a:t>
            </a:r>
          </a:p>
        </p:txBody>
      </p:sp>
      <p:pic>
        <p:nvPicPr>
          <p:cNvPr id="10250" name="Picture 10" descr="Slika:Californiacentralvalley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033463"/>
            <a:ext cx="7620000" cy="4791075"/>
          </a:xfrm>
          <a:prstGeom prst="rect">
            <a:avLst/>
          </a:prstGeom>
          <a:noFill/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827088" y="6092825"/>
            <a:ext cx="2449512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/>
              <a:t>KALIFORNIJSKO PODOLJE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Larsons_Corn_Maze_2005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388"/>
            <a:ext cx="9144000" cy="67548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Hog_confinement_barn_interi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56213" cy="4090988"/>
          </a:xfrm>
          <a:prstGeom prst="rect">
            <a:avLst/>
          </a:prstGeom>
          <a:noFill/>
        </p:spPr>
      </p:pic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4643438" y="4365625"/>
            <a:ext cx="38862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21514" name="Picture 10" descr="fresnocoalinga_ban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92575"/>
            <a:ext cx="9144000" cy="2765425"/>
          </a:xfrm>
          <a:prstGeom prst="rect">
            <a:avLst/>
          </a:prstGeom>
          <a:noFill/>
        </p:spPr>
      </p:pic>
      <p:pic>
        <p:nvPicPr>
          <p:cNvPr id="21516" name="Picture 12" descr="DSCN4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0"/>
            <a:ext cx="4211637" cy="40751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7" name="Picture 5" descr="pigs-in-factory-fa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2438"/>
            <a:ext cx="9144000" cy="595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"/>
          <p:cNvGrpSpPr>
            <a:grpSpLocks/>
          </p:cNvGrpSpPr>
          <p:nvPr/>
        </p:nvGrpSpPr>
        <p:grpSpPr bwMode="auto">
          <a:xfrm>
            <a:off x="-6350" y="-6350"/>
            <a:ext cx="4076700" cy="1254125"/>
            <a:chOff x="-4" y="-4"/>
            <a:chExt cx="2568" cy="790"/>
          </a:xfrm>
        </p:grpSpPr>
        <p:pic>
          <p:nvPicPr>
            <p:cNvPr id="2253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4"/>
              <a:ext cx="2568" cy="7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2538" name="Text Box 3"/>
            <p:cNvSpPr txBox="1">
              <a:spLocks noChangeArrowheads="1"/>
            </p:cNvSpPr>
            <p:nvPr/>
          </p:nvSpPr>
          <p:spPr bwMode="auto">
            <a:xfrm>
              <a:off x="-4" y="-4"/>
              <a:ext cx="2568" cy="7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/>
          <a:srcRect l="1376" t="3218"/>
          <a:stretch>
            <a:fillRect/>
          </a:stretch>
        </p:blipFill>
        <p:spPr bwMode="auto">
          <a:xfrm>
            <a:off x="0" y="2492375"/>
            <a:ext cx="5135563" cy="4365625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3789363"/>
            <a:ext cx="3995737" cy="306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6">
            <a:lum bright="-6000"/>
          </a:blip>
          <a:srcRect/>
          <a:stretch>
            <a:fillRect/>
          </a:stretch>
        </p:blipFill>
        <p:spPr bwMode="auto">
          <a:xfrm>
            <a:off x="5133975" y="0"/>
            <a:ext cx="4010025" cy="3141663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7175" y="0"/>
            <a:ext cx="1800225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0" y="1052513"/>
            <a:ext cx="5076825" cy="1552575"/>
          </a:xfrm>
          <a:prstGeom prst="rect">
            <a:avLst/>
          </a:prstGeom>
          <a:solidFill>
            <a:srgbClr val="FFCC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70C0"/>
                </a:solidFill>
                <a:latin typeface="Arial" charset="0"/>
                <a:cs typeface="Arial" charset="0"/>
              </a:rPr>
              <a:t>OSREDNJE NIŽAVJE DO 100. P.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*ČERNOZJOM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*ZELO VELIKE FARME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5148263" y="3068638"/>
            <a:ext cx="3995737" cy="703262"/>
          </a:xfrm>
          <a:prstGeom prst="rect">
            <a:avLst/>
          </a:prstGeom>
          <a:solidFill>
            <a:srgbClr val="FFCC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MONOKULTURA DO KODER SEŽE OKO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9" name="Picture 9" descr="farmandtracto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4413"/>
            <a:ext cx="9144000" cy="4573587"/>
          </a:xfrm>
          <a:prstGeom prst="rect">
            <a:avLst/>
          </a:prstGeom>
          <a:noFill/>
        </p:spPr>
      </p:pic>
      <p:pic>
        <p:nvPicPr>
          <p:cNvPr id="220165" name="Picture 5" descr="Plaine%20agricole%20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13138" cy="3384550"/>
          </a:xfrm>
          <a:prstGeom prst="rect">
            <a:avLst/>
          </a:prstGeom>
          <a:noFill/>
        </p:spPr>
      </p:pic>
      <p:pic>
        <p:nvPicPr>
          <p:cNvPr id="220167" name="Picture 7" descr="plaine"/>
          <p:cNvPicPr>
            <a:picLocks noChangeAspect="1" noChangeArrowheads="1"/>
          </p:cNvPicPr>
          <p:nvPr/>
        </p:nvPicPr>
        <p:blipFill>
          <a:blip r:embed="rId4"/>
          <a:srcRect t="6065" b="10059"/>
          <a:stretch>
            <a:fillRect/>
          </a:stretch>
        </p:blipFill>
        <p:spPr bwMode="auto">
          <a:xfrm>
            <a:off x="3419475" y="-171450"/>
            <a:ext cx="5724525" cy="360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3773488"/>
            <a:ext cx="7380287" cy="3084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4"/>
          <a:srcRect b="7230"/>
          <a:stretch>
            <a:fillRect/>
          </a:stretch>
        </p:blipFill>
        <p:spPr bwMode="auto">
          <a:xfrm>
            <a:off x="3708400" y="0"/>
            <a:ext cx="5435600" cy="378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756025" cy="4437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5795963" y="0"/>
            <a:ext cx="3348037" cy="155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FFFFFF"/>
                </a:solidFill>
                <a:latin typeface="Arial" charset="0"/>
                <a:cs typeface="Arial" charset="0"/>
              </a:rPr>
              <a:t>STROJNA OBDELAVA  IN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FFFFFF"/>
                </a:solidFill>
                <a:latin typeface="Arial" charset="0"/>
                <a:cs typeface="Arial" charset="0"/>
              </a:rPr>
              <a:t>VELIKA PORABA GNOJIL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/>
          <a:srcRect t="18816"/>
          <a:stretch>
            <a:fillRect/>
          </a:stretch>
        </p:blipFill>
        <p:spPr bwMode="auto">
          <a:xfrm>
            <a:off x="0" y="3789363"/>
            <a:ext cx="3779838" cy="306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"/>
          <p:cNvGrpSpPr>
            <a:grpSpLocks/>
          </p:cNvGrpSpPr>
          <p:nvPr/>
        </p:nvGrpSpPr>
        <p:grpSpPr bwMode="auto">
          <a:xfrm>
            <a:off x="-6350" y="-42863"/>
            <a:ext cx="4656138" cy="1687513"/>
            <a:chOff x="-4" y="-27"/>
            <a:chExt cx="2933" cy="1063"/>
          </a:xfrm>
        </p:grpSpPr>
        <p:pic>
          <p:nvPicPr>
            <p:cNvPr id="2458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27"/>
              <a:ext cx="2933" cy="10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4588" name="Text Box 3"/>
            <p:cNvSpPr txBox="1">
              <a:spLocks noChangeArrowheads="1"/>
            </p:cNvSpPr>
            <p:nvPr/>
          </p:nvSpPr>
          <p:spPr bwMode="auto">
            <a:xfrm>
              <a:off x="-4" y="-27"/>
              <a:ext cx="2933" cy="10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4"/>
          <a:srcRect l="1376" t="3218"/>
          <a:stretch>
            <a:fillRect/>
          </a:stretch>
        </p:blipFill>
        <p:spPr bwMode="auto">
          <a:xfrm>
            <a:off x="0" y="2543175"/>
            <a:ext cx="5076825" cy="4314825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9525" y="4292600"/>
            <a:ext cx="4054475" cy="256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0" y="1268413"/>
            <a:ext cx="4643438" cy="1557337"/>
          </a:xfrm>
          <a:prstGeom prst="rect">
            <a:avLst/>
          </a:prstGeom>
          <a:solidFill>
            <a:srgbClr val="D7E4BD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70C0"/>
                </a:solidFill>
                <a:latin typeface="Arial" charset="0"/>
                <a:cs typeface="Arial" charset="0"/>
              </a:rPr>
              <a:t>Z OD MRTVE ČRTE = A. Zahod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*NIZKOTRAVNA STEPA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*NAJVEČJE  FARME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*REDKO POSELJENO 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395288" y="6524625"/>
            <a:ext cx="2089150" cy="333375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6"/>
          <a:srcRect b="5879"/>
          <a:stretch>
            <a:fillRect/>
          </a:stretch>
        </p:blipFill>
        <p:spPr bwMode="auto">
          <a:xfrm>
            <a:off x="5076825" y="2636838"/>
            <a:ext cx="4067175" cy="1800225"/>
          </a:xfrm>
          <a:prstGeom prst="rect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076825" y="2636838"/>
            <a:ext cx="1943100" cy="703262"/>
          </a:xfrm>
          <a:prstGeom prst="rect">
            <a:avLst/>
          </a:prstGeom>
          <a:solidFill>
            <a:srgbClr val="D7E4BD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DANES TUDI NAMAKANJE </a:t>
            </a:r>
          </a:p>
        </p:txBody>
      </p:sp>
      <p:pic>
        <p:nvPicPr>
          <p:cNvPr id="2458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0"/>
            <a:ext cx="4500562" cy="2565400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48038" y="2144713"/>
            <a:ext cx="1655762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2" name="Picture 12" descr="bee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95838"/>
          </a:xfrm>
          <a:prstGeom prst="rect">
            <a:avLst/>
          </a:prstGeom>
          <a:noFill/>
        </p:spPr>
      </p:pic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19463"/>
            <a:ext cx="9144000" cy="3538537"/>
          </a:xfrm>
          <a:prstGeom prst="rect">
            <a:avLst/>
          </a:prstGeom>
          <a:noFill/>
          <a:ln w="38160">
            <a:solidFill>
              <a:srgbClr val="EEECE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5" name="AutoShape 5" descr="harrisranc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sl-SI"/>
          </a:p>
        </p:txBody>
      </p:sp>
      <p:sp>
        <p:nvSpPr>
          <p:cNvPr id="225287" name="AutoShape 7" descr="harrisranch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sl-SI"/>
          </a:p>
        </p:txBody>
      </p:sp>
      <p:pic>
        <p:nvPicPr>
          <p:cNvPr id="225289" name="Picture 9" descr="harrisran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7400" cy="4213225"/>
          </a:xfrm>
          <a:prstGeom prst="rect">
            <a:avLst/>
          </a:prstGeom>
          <a:noFill/>
        </p:spPr>
      </p:pic>
      <p:pic>
        <p:nvPicPr>
          <p:cNvPr id="225293" name="Picture 13" descr="feedlo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0"/>
            <a:ext cx="3851275" cy="2927350"/>
          </a:xfrm>
          <a:prstGeom prst="rect">
            <a:avLst/>
          </a:prstGeom>
          <a:noFill/>
        </p:spPr>
      </p:pic>
      <p:pic>
        <p:nvPicPr>
          <p:cNvPr id="225296" name="Picture 16" descr="feedl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6100" y="2924175"/>
            <a:ext cx="3517900" cy="3933825"/>
          </a:xfrm>
          <a:prstGeom prst="rect">
            <a:avLst/>
          </a:prstGeom>
          <a:noFill/>
        </p:spPr>
      </p:pic>
      <p:sp>
        <p:nvSpPr>
          <p:cNvPr id="225300" name="AutoShape 20" descr="mad-cow-her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sl-SI"/>
          </a:p>
        </p:txBody>
      </p:sp>
      <p:sp>
        <p:nvSpPr>
          <p:cNvPr id="225302" name="AutoShape 22" descr="mad-cow-her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sl-SI"/>
          </a:p>
        </p:txBody>
      </p:sp>
      <p:pic>
        <p:nvPicPr>
          <p:cNvPr id="225304" name="Picture 24" descr="mad-cow-her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89363"/>
            <a:ext cx="5634038" cy="3068637"/>
          </a:xfrm>
          <a:prstGeom prst="rect">
            <a:avLst/>
          </a:prstGeom>
          <a:noFill/>
        </p:spPr>
      </p:pic>
      <p:pic>
        <p:nvPicPr>
          <p:cNvPr id="225298" name="Picture 18" descr="stop-factor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268413"/>
            <a:ext cx="3144838" cy="314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1" name="Picture 7" descr="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8953500" cy="4762500"/>
          </a:xfrm>
          <a:prstGeom prst="rect">
            <a:avLst/>
          </a:prstGeom>
          <a:noFill/>
        </p:spPr>
      </p:pic>
      <p:pic>
        <p:nvPicPr>
          <p:cNvPr id="226312" name="Picture 8" descr="tascosa_feedyard_hen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981075"/>
            <a:ext cx="6286500" cy="4905375"/>
          </a:xfrm>
          <a:prstGeom prst="rect">
            <a:avLst/>
          </a:prstGeom>
          <a:noFill/>
        </p:spPr>
      </p:pic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684213" y="260350"/>
            <a:ext cx="76327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>
                <a:solidFill>
                  <a:schemeClr val="tx1"/>
                </a:solidFill>
              </a:rPr>
              <a:t>ONESNAŽEVANJE!</a:t>
            </a:r>
          </a:p>
        </p:txBody>
      </p:sp>
      <p:sp>
        <p:nvSpPr>
          <p:cNvPr id="226314" name="Line 10"/>
          <p:cNvSpPr>
            <a:spLocks noChangeShapeType="1"/>
          </p:cNvSpPr>
          <p:nvPr/>
        </p:nvSpPr>
        <p:spPr bwMode="auto">
          <a:xfrm flipH="1">
            <a:off x="4356100" y="476250"/>
            <a:ext cx="144463" cy="19446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1" name="Picture 17" descr="I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63900"/>
            <a:ext cx="5508625" cy="3546475"/>
          </a:xfrm>
          <a:prstGeom prst="rect">
            <a:avLst/>
          </a:prstGeom>
          <a:noFill/>
        </p:spPr>
      </p:pic>
      <p:pic>
        <p:nvPicPr>
          <p:cNvPr id="11274" name="Picture 11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4859338" y="3213100"/>
            <a:ext cx="4284662" cy="2892425"/>
          </a:xfrm>
          <a:prstGeom prst="rect">
            <a:avLst/>
          </a:prstGeom>
          <a:noFill/>
          <a:ln w="57240">
            <a:solidFill>
              <a:srgbClr val="EEECE1"/>
            </a:solidFill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76650" y="-165100"/>
            <a:ext cx="5472113" cy="1504950"/>
            <a:chOff x="2316" y="-104"/>
            <a:chExt cx="3447" cy="948"/>
          </a:xfrm>
        </p:grpSpPr>
        <p:pic>
          <p:nvPicPr>
            <p:cNvPr id="1127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16" y="-104"/>
              <a:ext cx="3447" cy="9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276" name="Text Box 3"/>
            <p:cNvSpPr txBox="1">
              <a:spLocks noChangeArrowheads="1"/>
            </p:cNvSpPr>
            <p:nvPr/>
          </p:nvSpPr>
          <p:spPr bwMode="auto">
            <a:xfrm>
              <a:off x="2316" y="-104"/>
              <a:ext cx="3447" cy="9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779838" y="908050"/>
            <a:ext cx="5364162" cy="2376488"/>
          </a:xfrm>
          <a:prstGeom prst="rect">
            <a:avLst/>
          </a:prstGeom>
          <a:solidFill>
            <a:srgbClr val="FFE18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1313">
              <a:spcBef>
                <a:spcPts val="60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sl-SI" sz="2400">
              <a:solidFill>
                <a:srgbClr val="1F497D"/>
              </a:solidFill>
              <a:latin typeface="Franklin Gothic Book" pitchFamily="34" charset="0"/>
            </a:endParaRPr>
          </a:p>
          <a:p>
            <a:pPr marL="342900" indent="-341313">
              <a:spcBef>
                <a:spcPts val="60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sz="2400">
                <a:solidFill>
                  <a:srgbClr val="1F497D"/>
                </a:solidFill>
                <a:latin typeface="Franklin Gothic Book" pitchFamily="34" charset="0"/>
              </a:rPr>
              <a:t>*</a:t>
            </a:r>
            <a:r>
              <a:rPr lang="sl-SI" sz="2400" b="1">
                <a:solidFill>
                  <a:srgbClr val="C00000"/>
                </a:solidFill>
                <a:latin typeface="Franklin Gothic Book" pitchFamily="34" charset="0"/>
              </a:rPr>
              <a:t>POSEBEN </a:t>
            </a:r>
            <a:r>
              <a:rPr lang="sl-SI" sz="2400" b="1">
                <a:solidFill>
                  <a:srgbClr val="1F497D"/>
                </a:solidFill>
                <a:latin typeface="Franklin Gothic Book" pitchFamily="34" charset="0"/>
              </a:rPr>
              <a:t>NAČIN OBLIKOVANJA </a:t>
            </a:r>
          </a:p>
          <a:p>
            <a:pPr marL="342900" indent="-341313">
              <a:spcBef>
                <a:spcPts val="60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sz="2400" b="1">
                <a:solidFill>
                  <a:srgbClr val="1F497D"/>
                </a:solidFill>
                <a:latin typeface="Franklin Gothic Book" pitchFamily="34" charset="0"/>
              </a:rPr>
              <a:t>  POSESTI</a:t>
            </a:r>
          </a:p>
          <a:p>
            <a:pPr marL="342900" indent="-341313">
              <a:spcBef>
                <a:spcPts val="150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sz="2400" b="1">
                <a:solidFill>
                  <a:srgbClr val="1F497D"/>
                </a:solidFill>
                <a:latin typeface="Franklin Gothic Book" pitchFamily="34" charset="0"/>
              </a:rPr>
              <a:t>*</a:t>
            </a:r>
            <a:r>
              <a:rPr lang="sl-SI" sz="2400" b="1">
                <a:solidFill>
                  <a:srgbClr val="C00000"/>
                </a:solidFill>
                <a:latin typeface="Franklin Gothic Book" pitchFamily="34" charset="0"/>
              </a:rPr>
              <a:t>TAKOJŠNJA </a:t>
            </a:r>
            <a:r>
              <a:rPr lang="sl-SI" sz="2400" b="1">
                <a:solidFill>
                  <a:srgbClr val="1F497D"/>
                </a:solidFill>
                <a:latin typeface="Franklin Gothic Book" pitchFamily="34" charset="0"/>
              </a:rPr>
              <a:t>TRŽNA USMERJENOST</a:t>
            </a:r>
          </a:p>
          <a:p>
            <a:pPr marL="342900" indent="-341313">
              <a:spcBef>
                <a:spcPts val="1500"/>
              </a:spcBef>
              <a:buClr>
                <a:srgbClr val="66FF33"/>
              </a:buClr>
              <a:buSzPct val="70000"/>
              <a:buFont typeface="Wingdings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sl-SI" sz="2400" b="1">
              <a:solidFill>
                <a:srgbClr val="1F497D"/>
              </a:solidFill>
              <a:latin typeface="Franklin Gothic Book" pitchFamily="34" charset="0"/>
            </a:endParaRP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6"/>
          <a:srcRect l="9457" r="12163" b="24266"/>
          <a:stretch>
            <a:fillRect/>
          </a:stretch>
        </p:blipFill>
        <p:spPr bwMode="auto">
          <a:xfrm>
            <a:off x="0" y="0"/>
            <a:ext cx="3810000" cy="3284538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sp>
        <p:nvSpPr>
          <p:cNvPr id="12294" name="Freeform 6"/>
          <p:cNvSpPr>
            <a:spLocks noChangeArrowheads="1"/>
          </p:cNvSpPr>
          <p:nvPr/>
        </p:nvSpPr>
        <p:spPr bwMode="auto">
          <a:xfrm rot="10860000" flipV="1">
            <a:off x="1262063" y="2146300"/>
            <a:ext cx="1509712" cy="857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555875" y="1773238"/>
            <a:ext cx="1439863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>
                <a:solidFill>
                  <a:srgbClr val="000000"/>
                </a:solidFill>
                <a:latin typeface="Arial" charset="0"/>
                <a:cs typeface="Arial" charset="0"/>
              </a:rPr>
              <a:t>16. st. DO SREDE 18.st.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>
                <a:solidFill>
                  <a:srgbClr val="000000"/>
                </a:solidFill>
                <a:latin typeface="Arial" charset="0"/>
                <a:cs typeface="Arial" charset="0"/>
              </a:rPr>
              <a:t>(neodvisn.) 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68313" y="1916113"/>
            <a:ext cx="10795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>
                <a:solidFill>
                  <a:srgbClr val="000000"/>
                </a:solidFill>
                <a:latin typeface="Arial" charset="0"/>
                <a:cs typeface="Arial" charset="0"/>
              </a:rPr>
              <a:t>KONEC 19.ST. </a:t>
            </a: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4787900" y="5546725"/>
            <a:ext cx="4211638" cy="1311275"/>
          </a:xfrm>
          <a:prstGeom prst="rect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PRVE KMETIJE NA VZHODU SO BILE MAJHNE IN SAMOOSKRBNE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5" name="Picture 5" descr="topbanner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3325"/>
            <a:ext cx="9144000" cy="3338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-6350" y="-6350"/>
            <a:ext cx="4583113" cy="1498600"/>
            <a:chOff x="-4" y="-4"/>
            <a:chExt cx="2887" cy="944"/>
          </a:xfrm>
        </p:grpSpPr>
        <p:pic>
          <p:nvPicPr>
            <p:cNvPr id="2663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4"/>
              <a:ext cx="2887" cy="9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635" name="Text Box 3"/>
            <p:cNvSpPr txBox="1">
              <a:spLocks noChangeArrowheads="1"/>
            </p:cNvSpPr>
            <p:nvPr/>
          </p:nvSpPr>
          <p:spPr bwMode="auto">
            <a:xfrm>
              <a:off x="-4" y="-4"/>
              <a:ext cx="2887" cy="9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 l="1381" t="3218"/>
          <a:stretch>
            <a:fillRect/>
          </a:stretch>
        </p:blipFill>
        <p:spPr bwMode="auto">
          <a:xfrm>
            <a:off x="0" y="2970213"/>
            <a:ext cx="4573588" cy="3887787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5175" y="3644900"/>
            <a:ext cx="4568825" cy="3213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0250" y="0"/>
            <a:ext cx="4603750" cy="306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0" y="1412875"/>
            <a:ext cx="4572000" cy="1371600"/>
          </a:xfrm>
          <a:prstGeom prst="rect">
            <a:avLst/>
          </a:prstGeom>
          <a:solidFill>
            <a:srgbClr val="DCE6F2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70C0"/>
                </a:solidFill>
                <a:latin typeface="Arial" charset="0"/>
                <a:cs typeface="Arial" charset="0"/>
              </a:rPr>
              <a:t>NA JV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*BOMBAŽ NAMAKAJO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*KRMNE RASTLINE, GOVEDO,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 PERUTNINA (poceni d. sila)</a:t>
            </a: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395288" y="6381750"/>
            <a:ext cx="863600" cy="215900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4572000" y="2997200"/>
            <a:ext cx="4572000" cy="1008063"/>
          </a:xfrm>
          <a:prstGeom prst="rect">
            <a:avLst/>
          </a:prstGeom>
          <a:solidFill>
            <a:srgbClr val="DCE6F2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953735"/>
                </a:solidFill>
                <a:latin typeface="Arial" charset="0"/>
                <a:cs typeface="Arial" charset="0"/>
              </a:rPr>
              <a:t>VELIKE SPREMEMBE: </a:t>
            </a: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PREUSMERITEV  BOMBAŽA NA NAMAKANA OBM. NA ZAHOD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P10208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6" name="Picture 8" descr="cbf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22725"/>
            <a:ext cx="3779838" cy="2835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"/>
          <p:cNvGrpSpPr>
            <a:grpSpLocks/>
          </p:cNvGrpSpPr>
          <p:nvPr/>
        </p:nvGrpSpPr>
        <p:grpSpPr bwMode="auto">
          <a:xfrm>
            <a:off x="-201613" y="-42863"/>
            <a:ext cx="5241926" cy="1687513"/>
            <a:chOff x="-127" y="-27"/>
            <a:chExt cx="3302" cy="1063"/>
          </a:xfrm>
        </p:grpSpPr>
        <p:pic>
          <p:nvPicPr>
            <p:cNvPr id="3380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" y="-27"/>
              <a:ext cx="3302" cy="10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3805" name="Text Box 3"/>
            <p:cNvSpPr txBox="1">
              <a:spLocks noChangeArrowheads="1"/>
            </p:cNvSpPr>
            <p:nvPr/>
          </p:nvSpPr>
          <p:spPr bwMode="auto">
            <a:xfrm>
              <a:off x="-127" y="-27"/>
              <a:ext cx="3302" cy="10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/>
          <a:srcRect l="1381" t="3218"/>
          <a:stretch>
            <a:fillRect/>
          </a:stretch>
        </p:blipFill>
        <p:spPr bwMode="auto">
          <a:xfrm>
            <a:off x="0" y="2970213"/>
            <a:ext cx="4573588" cy="3887787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5"/>
          <a:srcRect b="5879"/>
          <a:stretch>
            <a:fillRect/>
          </a:stretch>
        </p:blipFill>
        <p:spPr bwMode="auto">
          <a:xfrm>
            <a:off x="5040313" y="0"/>
            <a:ext cx="4103687" cy="2516188"/>
          </a:xfrm>
          <a:prstGeom prst="rect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427538"/>
            <a:ext cx="4572000" cy="2430462"/>
          </a:xfrm>
          <a:prstGeom prst="rect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0" y="1268413"/>
            <a:ext cx="5076825" cy="1857375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70C0"/>
                </a:solidFill>
                <a:latin typeface="Arial" charset="0"/>
                <a:cs typeface="Arial" charset="0"/>
              </a:rPr>
              <a:t>KALIFORNIJA, OB MEHIŠKEM Z.,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70C0"/>
                </a:solidFill>
                <a:latin typeface="Arial" charset="0"/>
                <a:cs typeface="Arial" charset="0"/>
              </a:rPr>
              <a:t>FLORIDA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70C0"/>
                </a:solidFill>
                <a:latin typeface="Arial" charset="0"/>
                <a:cs typeface="Arial" charset="0"/>
              </a:rPr>
              <a:t>*</a:t>
            </a: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MAJHNE POSESTI    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>
                <a:solidFill>
                  <a:srgbClr val="000000"/>
                </a:solidFill>
                <a:latin typeface="Arial" charset="0"/>
                <a:cs typeface="Arial" charset="0"/>
              </a:rPr>
              <a:t>*</a:t>
            </a: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AGRUMI, SADJE, ZELENJAVA, RIŽ, CVETJE,  SLADKORNI TRS, BOMBAŽ… </a:t>
            </a:r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2627313" y="5805488"/>
            <a:ext cx="1873250" cy="287337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2565400"/>
            <a:ext cx="4140200" cy="1808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076825" y="2565400"/>
            <a:ext cx="4067175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 dirty="0">
                <a:solidFill>
                  <a:srgbClr val="FFFFFF"/>
                </a:solidFill>
                <a:latin typeface="Calibri" pitchFamily="34" charset="0"/>
              </a:rPr>
              <a:t>ZGODNJE SADJE IN ZELENJAVA </a:t>
            </a:r>
            <a:r>
              <a:rPr lang="sl-SI" sz="2400" b="1" dirty="0" smtClean="0">
                <a:solidFill>
                  <a:srgbClr val="FFFFFF"/>
                </a:solidFill>
                <a:latin typeface="Calibri" pitchFamily="34" charset="0"/>
              </a:rPr>
              <a:t>V RASTLINJAKIH</a:t>
            </a:r>
            <a:endParaRPr lang="sl-SI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4437063"/>
            <a:ext cx="1133475" cy="128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34823" name="Picture 7" descr="stock-footage-aerial-view-agricultural-farming-land-growing-fruit-and-vegetable-crops-in-tropical-clim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21275"/>
          </a:xfrm>
          <a:prstGeom prst="rect">
            <a:avLst/>
          </a:prstGeom>
          <a:noFill/>
        </p:spPr>
      </p:pic>
      <p:pic>
        <p:nvPicPr>
          <p:cNvPr id="34829" name="Picture 13" descr="stock-footage-fields-with-various-types-of-agriculture-aerial-sh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1300"/>
            <a:ext cx="9144000" cy="4076700"/>
          </a:xfrm>
          <a:prstGeom prst="rect">
            <a:avLst/>
          </a:prstGeom>
          <a:noFill/>
        </p:spPr>
      </p:pic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5148263" y="2565400"/>
            <a:ext cx="3095625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>
                <a:latin typeface="Copperplate Gothic Bold" pitchFamily="34" charset="0"/>
              </a:rPr>
              <a:t>KALIFORNIJA…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tock-footage-aerial-shot-of-orange-grove-southern-californ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0"/>
            <a:ext cx="5580062" cy="3124200"/>
          </a:xfrm>
          <a:prstGeom prst="rect">
            <a:avLst/>
          </a:prstGeom>
          <a:noFill/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4859338" y="0"/>
            <a:ext cx="4284662" cy="701675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latin typeface="Copperplate Gothic Bold" pitchFamily="34" charset="0"/>
                <a:cs typeface="Arial" charset="0"/>
              </a:rPr>
              <a:t>NASADI POMARANČ NA FLORIDI</a:t>
            </a:r>
          </a:p>
        </p:txBody>
      </p:sp>
      <p:pic>
        <p:nvPicPr>
          <p:cNvPr id="35848" name="Picture 8" descr="stock-footage-aerial-shot-of-orange-groves-and-farm-l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3438" cy="3098800"/>
          </a:xfrm>
          <a:prstGeom prst="rect">
            <a:avLst/>
          </a:prstGeom>
          <a:noFill/>
        </p:spPr>
      </p:pic>
      <p:pic>
        <p:nvPicPr>
          <p:cNvPr id="35850" name="Picture 10" descr="aerial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92450"/>
            <a:ext cx="9144000" cy="3765550"/>
          </a:xfrm>
          <a:prstGeom prst="rect">
            <a:avLst/>
          </a:prstGeom>
          <a:noFill/>
        </p:spPr>
      </p:pic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6335713" y="6308725"/>
            <a:ext cx="2808287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>
                <a:latin typeface="Copperplate Gothic Bold" pitchFamily="34" charset="0"/>
              </a:rPr>
              <a:t>DREVESNICE</a:t>
            </a:r>
          </a:p>
        </p:txBody>
      </p:sp>
      <p:sp>
        <p:nvSpPr>
          <p:cNvPr id="35853" name="AutoShape 13" descr="citus_96349437BDE7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sl-SI"/>
          </a:p>
        </p:txBody>
      </p:sp>
      <p:pic>
        <p:nvPicPr>
          <p:cNvPr id="35855" name="Picture 15" descr="citr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1484313"/>
            <a:ext cx="2663825" cy="17621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9" name="Picture 5" descr="ricefertility"/>
          <p:cNvPicPr>
            <a:picLocks noChangeAspect="1" noChangeArrowheads="1"/>
          </p:cNvPicPr>
          <p:nvPr/>
        </p:nvPicPr>
        <p:blipFill>
          <a:blip r:embed="rId2"/>
          <a:srcRect l="1846" t="-1100" r="199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0" y="6216650"/>
            <a:ext cx="3240088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>
                <a:latin typeface="Copperplate Gothic Bold" pitchFamily="34" charset="0"/>
              </a:rPr>
              <a:t>PRIDELAVA RIŽA S POMOČJO NAMAKANJA</a:t>
            </a:r>
          </a:p>
        </p:txBody>
      </p:sp>
      <p:pic>
        <p:nvPicPr>
          <p:cNvPr id="236552" name="Picture 8" descr="_mg_4548_p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404475" cy="6827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4" name="Picture 10" descr="S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30688"/>
            <a:ext cx="9144000" cy="2627312"/>
          </a:xfrm>
          <a:prstGeom prst="rect">
            <a:avLst/>
          </a:prstGeom>
          <a:noFill/>
        </p:spPr>
      </p:pic>
      <p:pic>
        <p:nvPicPr>
          <p:cNvPr id="36871" name="Picture 7" descr="Stock Photo of  red green curly leaf lettuce grows rich farmland central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03800" cy="3998913"/>
          </a:xfrm>
          <a:prstGeom prst="rect">
            <a:avLst/>
          </a:prstGeom>
          <a:noFill/>
        </p:spPr>
      </p:pic>
      <p:pic>
        <p:nvPicPr>
          <p:cNvPr id="36875" name="Picture 11" descr="S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7913" y="0"/>
            <a:ext cx="4256087" cy="2835275"/>
          </a:xfrm>
          <a:prstGeom prst="rect">
            <a:avLst/>
          </a:prstGeom>
          <a:noFill/>
        </p:spPr>
      </p:pic>
      <p:pic>
        <p:nvPicPr>
          <p:cNvPr id="36877" name="Picture 13" descr="S08"/>
          <p:cNvPicPr>
            <a:picLocks noChangeAspect="1" noChangeArrowheads="1"/>
          </p:cNvPicPr>
          <p:nvPr/>
        </p:nvPicPr>
        <p:blipFill>
          <a:blip r:embed="rId6">
            <a:lum bright="-6000"/>
          </a:blip>
          <a:srcRect/>
          <a:stretch>
            <a:fillRect/>
          </a:stretch>
        </p:blipFill>
        <p:spPr bwMode="auto">
          <a:xfrm>
            <a:off x="0" y="2420938"/>
            <a:ext cx="5003800" cy="2690812"/>
          </a:xfrm>
          <a:prstGeom prst="rect">
            <a:avLst/>
          </a:prstGeom>
          <a:noFill/>
        </p:spPr>
      </p:pic>
      <p:pic>
        <p:nvPicPr>
          <p:cNvPr id="36878" name="Picture 14" descr="S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2852738"/>
            <a:ext cx="4140200" cy="2016125"/>
          </a:xfrm>
          <a:prstGeom prst="rect">
            <a:avLst/>
          </a:prstGeom>
          <a:noFill/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859338" y="2205038"/>
            <a:ext cx="3455987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/>
              <a:t>IZKORIŠČANJE DELOVNE SILE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agriculture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9588" y="0"/>
            <a:ext cx="4824412" cy="4405313"/>
          </a:xfrm>
          <a:prstGeom prst="rect">
            <a:avLst/>
          </a:prstGeom>
          <a:noFill/>
        </p:spPr>
      </p:pic>
      <p:grpSp>
        <p:nvGrpSpPr>
          <p:cNvPr id="38914" name="Group 1"/>
          <p:cNvGrpSpPr>
            <a:grpSpLocks/>
          </p:cNvGrpSpPr>
          <p:nvPr/>
        </p:nvGrpSpPr>
        <p:grpSpPr bwMode="auto">
          <a:xfrm>
            <a:off x="-6350" y="-42863"/>
            <a:ext cx="5156200" cy="1687513"/>
            <a:chOff x="-4" y="-27"/>
            <a:chExt cx="3248" cy="1063"/>
          </a:xfrm>
        </p:grpSpPr>
        <p:pic>
          <p:nvPicPr>
            <p:cNvPr id="3891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" y="-27"/>
              <a:ext cx="3248" cy="10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8920" name="Text Box 3"/>
            <p:cNvSpPr txBox="1">
              <a:spLocks noChangeArrowheads="1"/>
            </p:cNvSpPr>
            <p:nvPr/>
          </p:nvSpPr>
          <p:spPr bwMode="auto">
            <a:xfrm>
              <a:off x="-4" y="-27"/>
              <a:ext cx="3248" cy="10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5"/>
          <a:srcRect l="1376" t="3218"/>
          <a:stretch>
            <a:fillRect/>
          </a:stretch>
        </p:blipFill>
        <p:spPr bwMode="auto">
          <a:xfrm>
            <a:off x="0" y="2481263"/>
            <a:ext cx="5148263" cy="4376737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0" y="1268413"/>
            <a:ext cx="5148263" cy="1187450"/>
          </a:xfrm>
          <a:prstGeom prst="rect">
            <a:avLst/>
          </a:prstGeom>
          <a:solidFill>
            <a:srgbClr val="FCD5B5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OBALNI PAS NA SV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sz="2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*BLIŽINA TRGA</a:t>
            </a: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 flipV="1">
            <a:off x="4716463" y="3860800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  <p:pic>
        <p:nvPicPr>
          <p:cNvPr id="38926" name="Picture 14" descr="1399058_625602327501377_660934209_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4391025"/>
            <a:ext cx="3995737" cy="24669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3" name="Picture 15" descr="10299101-big-agriculture-field-of-green-salad-vegetab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0"/>
            <a:ext cx="5334000" cy="3514725"/>
          </a:xfrm>
          <a:prstGeom prst="rect">
            <a:avLst/>
          </a:prstGeom>
          <a:noFill/>
        </p:spPr>
      </p:pic>
      <p:grpSp>
        <p:nvGrpSpPr>
          <p:cNvPr id="37890" name="Group 1"/>
          <p:cNvGrpSpPr>
            <a:grpSpLocks/>
          </p:cNvGrpSpPr>
          <p:nvPr/>
        </p:nvGrpSpPr>
        <p:grpSpPr bwMode="auto">
          <a:xfrm>
            <a:off x="-6350" y="-42863"/>
            <a:ext cx="4881563" cy="1687513"/>
            <a:chOff x="-4" y="-27"/>
            <a:chExt cx="3075" cy="1063"/>
          </a:xfrm>
        </p:grpSpPr>
        <p:pic>
          <p:nvPicPr>
            <p:cNvPr id="3789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" y="-27"/>
              <a:ext cx="3075" cy="10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7898" name="Text Box 3"/>
            <p:cNvSpPr txBox="1">
              <a:spLocks noChangeArrowheads="1"/>
            </p:cNvSpPr>
            <p:nvPr/>
          </p:nvSpPr>
          <p:spPr bwMode="auto">
            <a:xfrm>
              <a:off x="-4" y="-27"/>
              <a:ext cx="3075" cy="10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5" cstate="print"/>
          <a:srcRect l="1376" t="3218"/>
          <a:stretch>
            <a:fillRect/>
          </a:stretch>
        </p:blipFill>
        <p:spPr bwMode="auto">
          <a:xfrm>
            <a:off x="0" y="2492375"/>
            <a:ext cx="4643438" cy="4110038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9288" y="3284538"/>
            <a:ext cx="2144712" cy="3573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0" y="1268413"/>
            <a:ext cx="4716463" cy="1190625"/>
          </a:xfrm>
          <a:prstGeom prst="rect">
            <a:avLst/>
          </a:prstGeom>
          <a:solidFill>
            <a:srgbClr val="B3A2C7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70C0"/>
                </a:solidFill>
                <a:latin typeface="Arial" charset="0"/>
                <a:cs typeface="Arial" charset="0"/>
              </a:rPr>
              <a:t>OBALNI PAS NA SZ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sz="2400" b="1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BLIŽINA TRGA</a:t>
            </a: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3357563"/>
            <a:ext cx="2513012" cy="3213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0" y="2636838"/>
            <a:ext cx="17938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76475"/>
            <a:ext cx="9144000" cy="4581525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2843213" cy="2289175"/>
          </a:xfrm>
          <a:prstGeom prst="rect">
            <a:avLst/>
          </a:prstGeom>
          <a:gradFill rotWithShape="0">
            <a:gsLst>
              <a:gs pos="0">
                <a:srgbClr val="B9EC61"/>
              </a:gs>
              <a:gs pos="100000">
                <a:srgbClr val="E9F9D2"/>
              </a:gs>
            </a:gsLst>
            <a:lin ang="5400000" scaled="1"/>
          </a:gradFill>
          <a:ln w="10080">
            <a:solidFill>
              <a:srgbClr val="9BBB59"/>
            </a:solidFill>
            <a:miter lim="800000"/>
            <a:headEnd/>
            <a:tailEnd/>
          </a:ln>
          <a:effectLst>
            <a:outerShdw dist="88094" dir="2111030" algn="ctr" rotWithShape="0">
              <a:srgbClr val="4E3B30">
                <a:alpha val="60022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sl-SI" sz="2400">
                <a:solidFill>
                  <a:srgbClr val="000000"/>
                </a:solidFill>
                <a:latin typeface="Arial Black" pitchFamily="32" charset="0"/>
              </a:rPr>
              <a:t>NEOBDELANO OZEMLJE  SO RAZDELILI NA KVADRATNE PARCELE = </a:t>
            </a:r>
            <a:r>
              <a:rPr lang="sl-SI" sz="2400">
                <a:solidFill>
                  <a:srgbClr val="C00000"/>
                </a:solidFill>
                <a:latin typeface="Arial Black" pitchFamily="32" charset="0"/>
              </a:rPr>
              <a:t>TOWNSHIPS 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140200" y="5589588"/>
            <a:ext cx="1511300" cy="287337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7524750" y="5589588"/>
            <a:ext cx="792163" cy="287337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4427538" y="3141663"/>
            <a:ext cx="1008062" cy="287337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2295" name="AutoShape 6"/>
          <p:cNvSpPr>
            <a:spLocks noChangeArrowheads="1"/>
          </p:cNvSpPr>
          <p:nvPr/>
        </p:nvSpPr>
        <p:spPr bwMode="auto">
          <a:xfrm>
            <a:off x="7308850" y="3141663"/>
            <a:ext cx="1150938" cy="287337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843213" y="0"/>
            <a:ext cx="6300787" cy="1492250"/>
          </a:xfrm>
          <a:prstGeom prst="rect">
            <a:avLst/>
          </a:prstGeom>
          <a:solidFill>
            <a:srgbClr val="95B3D7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>
                <a:solidFill>
                  <a:srgbClr val="000000"/>
                </a:solidFill>
                <a:latin typeface="Arial" charset="0"/>
                <a:cs typeface="Arial" charset="0"/>
              </a:rPr>
              <a:t>        </a:t>
            </a:r>
            <a:r>
              <a:rPr lang="sl-SI" sz="2400" b="1">
                <a:solidFill>
                  <a:srgbClr val="254061"/>
                </a:solidFill>
                <a:latin typeface="Arial" charset="0"/>
                <a:cs typeface="Arial" charset="0"/>
              </a:rPr>
              <a:t>NA ENI OD SEKCIJ SO ZGRADILI    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254061"/>
                </a:solidFill>
                <a:latin typeface="Arial" charset="0"/>
                <a:cs typeface="Arial" charset="0"/>
              </a:rPr>
              <a:t>       </a:t>
            </a:r>
            <a:r>
              <a:rPr lang="sl-SI" sz="2400" b="1">
                <a:solidFill>
                  <a:srgbClr val="FF0000"/>
                </a:solidFill>
                <a:latin typeface="Arial" charset="0"/>
                <a:cs typeface="Arial" charset="0"/>
              </a:rPr>
              <a:t>SREDIŠČNO NASELJE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254061"/>
                </a:solidFill>
                <a:latin typeface="Arial" charset="0"/>
                <a:cs typeface="Arial" charset="0"/>
              </a:rPr>
              <a:t>     (šola, trgovina, banka, cerkev,policija…)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sz="2400" b="1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sp>
        <p:nvSpPr>
          <p:cNvPr id="13320" name="Freeform 8"/>
          <p:cNvSpPr>
            <a:spLocks noChangeArrowheads="1"/>
          </p:cNvSpPr>
          <p:nvPr/>
        </p:nvSpPr>
        <p:spPr bwMode="auto">
          <a:xfrm>
            <a:off x="4572000" y="4149725"/>
            <a:ext cx="287338" cy="287338"/>
          </a:xfrm>
          <a:custGeom>
            <a:avLst/>
            <a:gdLst>
              <a:gd name="T0" fmla="*/ 143669 w 287338"/>
              <a:gd name="T1" fmla="*/ 0 h 287338"/>
              <a:gd name="T2" fmla="*/ 0 w 287338"/>
              <a:gd name="T3" fmla="*/ 109753 h 287338"/>
              <a:gd name="T4" fmla="*/ 54877 w 287338"/>
              <a:gd name="T5" fmla="*/ 287337 h 287338"/>
              <a:gd name="T6" fmla="*/ 232461 w 287338"/>
              <a:gd name="T7" fmla="*/ 287337 h 287338"/>
              <a:gd name="T8" fmla="*/ 287338 w 287338"/>
              <a:gd name="T9" fmla="*/ 109753 h 2873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88793 w 287338"/>
              <a:gd name="T16" fmla="*/ 109754 h 287338"/>
              <a:gd name="T17" fmla="*/ 198545 w 287338"/>
              <a:gd name="T18" fmla="*/ 219505 h 2873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7338" h="287338">
                <a:moveTo>
                  <a:pt x="0" y="109753"/>
                </a:moveTo>
                <a:lnTo>
                  <a:pt x="109754" y="109754"/>
                </a:lnTo>
                <a:lnTo>
                  <a:pt x="143669" y="0"/>
                </a:lnTo>
                <a:lnTo>
                  <a:pt x="177584" y="109754"/>
                </a:lnTo>
                <a:lnTo>
                  <a:pt x="287338" y="109753"/>
                </a:lnTo>
                <a:lnTo>
                  <a:pt x="198545" y="177584"/>
                </a:lnTo>
                <a:lnTo>
                  <a:pt x="232461" y="287337"/>
                </a:lnTo>
                <a:lnTo>
                  <a:pt x="143669" y="219505"/>
                </a:lnTo>
                <a:lnTo>
                  <a:pt x="54877" y="287337"/>
                </a:lnTo>
                <a:lnTo>
                  <a:pt x="88793" y="177584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2298" name="Freeform 9"/>
          <p:cNvSpPr>
            <a:spLocks noChangeArrowheads="1"/>
          </p:cNvSpPr>
          <p:nvPr/>
        </p:nvSpPr>
        <p:spPr bwMode="auto">
          <a:xfrm flipH="1">
            <a:off x="3059113" y="0"/>
            <a:ext cx="433387" cy="404813"/>
          </a:xfrm>
          <a:custGeom>
            <a:avLst/>
            <a:gdLst>
              <a:gd name="T0" fmla="*/ 216694 w 433387"/>
              <a:gd name="T1" fmla="*/ 0 h 404813"/>
              <a:gd name="T2" fmla="*/ 0 w 433387"/>
              <a:gd name="T3" fmla="*/ 154624 h 404813"/>
              <a:gd name="T4" fmla="*/ 82769 w 433387"/>
              <a:gd name="T5" fmla="*/ 404812 h 404813"/>
              <a:gd name="T6" fmla="*/ 350618 w 433387"/>
              <a:gd name="T7" fmla="*/ 404812 h 404813"/>
              <a:gd name="T8" fmla="*/ 433387 w 433387"/>
              <a:gd name="T9" fmla="*/ 154624 h 4048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33925 w 433387"/>
              <a:gd name="T16" fmla="*/ 154625 h 404813"/>
              <a:gd name="T17" fmla="*/ 299462 w 433387"/>
              <a:gd name="T18" fmla="*/ 309247 h 4048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3387" h="404813">
                <a:moveTo>
                  <a:pt x="0" y="154624"/>
                </a:moveTo>
                <a:lnTo>
                  <a:pt x="165540" y="154625"/>
                </a:lnTo>
                <a:lnTo>
                  <a:pt x="216694" y="0"/>
                </a:lnTo>
                <a:lnTo>
                  <a:pt x="267847" y="154625"/>
                </a:lnTo>
                <a:lnTo>
                  <a:pt x="433387" y="154624"/>
                </a:lnTo>
                <a:lnTo>
                  <a:pt x="299462" y="250187"/>
                </a:lnTo>
                <a:lnTo>
                  <a:pt x="350618" y="404812"/>
                </a:lnTo>
                <a:lnTo>
                  <a:pt x="216694" y="309247"/>
                </a:lnTo>
                <a:lnTo>
                  <a:pt x="82769" y="404812"/>
                </a:lnTo>
                <a:lnTo>
                  <a:pt x="133925" y="250187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348038" y="1844675"/>
            <a:ext cx="2808287" cy="917575"/>
          </a:xfrm>
          <a:prstGeom prst="rect">
            <a:avLst/>
          </a:prstGeom>
          <a:gradFill rotWithShape="0">
            <a:gsLst>
              <a:gs pos="0">
                <a:srgbClr val="6C6C6C"/>
              </a:gs>
              <a:gs pos="100000">
                <a:srgbClr val="DADADA"/>
              </a:gs>
            </a:gsLst>
            <a:lin ang="5400000" scaled="1"/>
          </a:gradFill>
          <a:ln w="10080">
            <a:solidFill>
              <a:srgbClr val="000000"/>
            </a:solidFill>
            <a:miter lim="800000"/>
            <a:headEnd/>
            <a:tailEnd/>
          </a:ln>
          <a:effectLst>
            <a:outerShdw dist="88094" dir="2111030" algn="ctr" rotWithShape="0">
              <a:srgbClr val="4E3B30">
                <a:alpha val="60022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>
                <a:solidFill>
                  <a:srgbClr val="000000"/>
                </a:solidFill>
                <a:latin typeface="Arial" charset="0"/>
                <a:cs typeface="Arial" charset="0"/>
              </a:rPr>
              <a:t>CESTE IN ŽELEZNICE PO MEJAH MED SEKCIJAMI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258888" y="5732463"/>
            <a:ext cx="18002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>
                <a:solidFill>
                  <a:srgbClr val="000000"/>
                </a:solidFill>
                <a:latin typeface="Arial" charset="0"/>
                <a:cs typeface="Arial" charset="0"/>
              </a:rPr>
              <a:t>VZPOREDNIK 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074738" y="3646488"/>
            <a:ext cx="368300" cy="208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eaVert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 dirty="0">
                <a:solidFill>
                  <a:srgbClr val="000000"/>
                </a:solidFill>
                <a:latin typeface="Arial" charset="0"/>
                <a:cs typeface="Arial" charset="0"/>
              </a:rPr>
              <a:t>POLDNEVNIK</a:t>
            </a:r>
            <a:r>
              <a:rPr lang="sl-SI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300788" y="1844675"/>
            <a:ext cx="2843212" cy="1200150"/>
          </a:xfrm>
          <a:prstGeom prst="rect">
            <a:avLst/>
          </a:prstGeom>
          <a:gradFill rotWithShape="0">
            <a:gsLst>
              <a:gs pos="0">
                <a:srgbClr val="F55855"/>
              </a:gs>
              <a:gs pos="100000">
                <a:srgbClr val="FCD0D0"/>
              </a:gs>
            </a:gsLst>
            <a:lin ang="5400000" scaled="1"/>
          </a:gradFill>
          <a:ln w="10080">
            <a:solidFill>
              <a:srgbClr val="C0504D"/>
            </a:solidFill>
            <a:miter lim="800000"/>
            <a:headEnd/>
            <a:tailEnd/>
          </a:ln>
          <a:effectLst>
            <a:outerShdw dist="88094" dir="2111030" algn="ctr" rotWithShape="0">
              <a:srgbClr val="4E3B30">
                <a:alpha val="60022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>
                <a:solidFill>
                  <a:srgbClr val="000000"/>
                </a:solidFill>
                <a:latin typeface="Arial" charset="0"/>
                <a:cs typeface="Arial" charset="0"/>
              </a:rPr>
              <a:t>VELIKOST POSESTI, KI JO JE MORAL POSAMEZNIK KUPITI SE JE MANJŠALA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627313" y="3860800"/>
            <a:ext cx="11525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 dirty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  <a:r>
              <a:rPr lang="sl-SI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OWNSHIP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651500" y="3860800"/>
            <a:ext cx="13684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1600" b="1">
                <a:solidFill>
                  <a:srgbClr val="000000"/>
                </a:solidFill>
                <a:latin typeface="Arial" charset="0"/>
                <a:cs typeface="Arial" charset="0"/>
              </a:rPr>
              <a:t>SEKCIJA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706563"/>
          </a:xfrm>
          <a:prstGeom prst="rect">
            <a:avLst/>
          </a:prstGeom>
          <a:solidFill>
            <a:srgbClr val="7F7F7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1313">
              <a:spcBef>
                <a:spcPts val="120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sz="4800" b="1">
                <a:solidFill>
                  <a:srgbClr val="FF0000"/>
                </a:solidFill>
                <a:latin typeface="Arial" charset="0"/>
                <a:cs typeface="Arial" charset="0"/>
              </a:rPr>
              <a:t>  NEKOČ         IN        DANES</a:t>
            </a:r>
          </a:p>
          <a:p>
            <a:pPr marL="342900" indent="-341313">
              <a:spcBef>
                <a:spcPts val="120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sl-SI" sz="48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17563"/>
            <a:ext cx="4500562" cy="4051300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6613"/>
            <a:ext cx="4573588" cy="4032250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0" y="5013325"/>
            <a:ext cx="9144000" cy="1616075"/>
          </a:xfrm>
          <a:prstGeom prst="rect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C00000"/>
                </a:solidFill>
                <a:latin typeface="Copperplate Gothic Bold" pitchFamily="34" charset="0"/>
                <a:cs typeface="Arial" charset="0"/>
              </a:rPr>
              <a:t>VZROKI  VELIKIH SPREMEMB V KMETIJSTVU: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Copperplate Gothic Bold" pitchFamily="34" charset="0"/>
                <a:cs typeface="Arial" charset="0"/>
              </a:rPr>
              <a:t>NOVE PREHRAMBENE NAVADE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Copperplate Gothic Bold" pitchFamily="34" charset="0"/>
                <a:cs typeface="Arial" charset="0"/>
              </a:rPr>
              <a:t>MEHANIZACIJA,GNOJILA,PESTICIDI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Copperplate Gothic Bold" pitchFamily="34" charset="0"/>
                <a:cs typeface="Arial" charset="0"/>
              </a:rPr>
              <a:t>NAMAKANJE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sz="2000" b="1">
              <a:solidFill>
                <a:srgbClr val="000000"/>
              </a:solidFill>
              <a:latin typeface="Copperplate Gothic Bold" pitchFamily="34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 IN OREGON</a:t>
            </a:r>
            <a:endParaRPr lang="en-US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1500174"/>
            <a:ext cx="4265613" cy="4524375"/>
          </a:xfrm>
        </p:spPr>
        <p:txBody>
          <a:bodyPr/>
          <a:lstStyle/>
          <a:p>
            <a:pPr marL="0" indent="0">
              <a:buFont typeface="Times New Roman" pitchFamily="18" charset="0"/>
              <a:buChar char="•"/>
            </a:pPr>
            <a:r>
              <a:rPr lang="en-US" sz="2400" b="1" dirty="0" smtClean="0"/>
              <a:t>ORGANIC FARMS</a:t>
            </a:r>
          </a:p>
          <a:p>
            <a:pPr marL="0" indent="0">
              <a:buFont typeface="Times New Roman" pitchFamily="18" charset="0"/>
              <a:buChar char="•"/>
            </a:pPr>
            <a:r>
              <a:rPr lang="en-US" sz="2400" b="1" dirty="0" smtClean="0"/>
              <a:t>SMALL–SCALE FARMS</a:t>
            </a:r>
          </a:p>
          <a:p>
            <a:pPr marL="0" indent="0">
              <a:buFont typeface="Times New Roman" pitchFamily="18" charset="0"/>
              <a:buChar char="•"/>
            </a:pPr>
            <a:r>
              <a:rPr lang="en-US" sz="2400" b="1" dirty="0" smtClean="0"/>
              <a:t>FARMER’S MARKETS</a:t>
            </a:r>
            <a:endParaRPr lang="en-US" sz="2400" b="1" dirty="0" smtClean="0"/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Font typeface="Times New Roman" pitchFamily="18" charset="0"/>
              <a:buChar char="•"/>
            </a:pPr>
            <a:r>
              <a:rPr lang="en-US" sz="2400" b="1" dirty="0" smtClean="0"/>
              <a:t>FOOD FESTIVALS</a:t>
            </a:r>
          </a:p>
          <a:p>
            <a:pPr marL="0" indent="0">
              <a:buFont typeface="Times New Roman" pitchFamily="18" charset="0"/>
              <a:buChar char="•"/>
            </a:pPr>
            <a:r>
              <a:rPr lang="en-US" sz="2400" b="1" dirty="0" smtClean="0"/>
              <a:t>3</a:t>
            </a:r>
            <a:r>
              <a:rPr lang="en-US" sz="2400" b="1" baseline="30000" dirty="0" smtClean="0"/>
              <a:t>RD</a:t>
            </a:r>
            <a:r>
              <a:rPr lang="en-US" sz="2400" b="1" dirty="0" smtClean="0"/>
              <a:t> MOST AGRICULTURALLY DIVERSE STATE</a:t>
            </a:r>
          </a:p>
          <a:p>
            <a:pPr marL="0" indent="0"/>
            <a:endParaRPr lang="en-US" sz="2400" b="1" dirty="0" smtClean="0"/>
          </a:p>
        </p:txBody>
      </p:sp>
      <p:pic>
        <p:nvPicPr>
          <p:cNvPr id="36869" name="Picture 4" descr="https://fbcdn-sphotos-f-a.akamaihd.net/hphotos-ak-frc3/t1/s403x403/1604879_458294060960050_166056028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57563"/>
            <a:ext cx="4356100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ttp://www.oregon.gov/ODA/PublishingImages/region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3"/>
            <a:ext cx="4500562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5" descr="http://www.oregon.gov/ODA/PublishingImages/191/bd_rpt/largechart/lgchart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7857539" cy="527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11" descr="http://4.bp.blogspot.com/_Wj8vRugn8R8/S_Ref4faJuI/AAAAAAAAHb0/qBimGgg8s14/s1600/Portland%2BFarmers%2BMarket%2BSig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3200451"/>
            <a:ext cx="4000496" cy="365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64" name="Picture 5" descr="http://2.bp.blogspot.com/_gt9GNnmvOzY/SrfoRShbSqI/AAAAAAAACqs/gL0JSstgowo/s1600/IMG_32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3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http://www.cfra.org/files/portland_market_creative_commons_dieselbo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3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http://upload.wikimedia.org/wikipedia/commons/2/26/Portland_Farmers_Mark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513819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6" descr="http://bikininerd.typepad.com/.a/6a00d834519c0569e20147e3db5881970b-800w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42488" cy="493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Dairy –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Tillamook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Creamery</a:t>
            </a:r>
          </a:p>
        </p:txBody>
      </p:sp>
      <p:pic>
        <p:nvPicPr>
          <p:cNvPr id="41988" name="Picture 4" descr="1_detailimg_4d41eef5f3281_mediumchedd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571876"/>
            <a:ext cx="3393386" cy="328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 descr="http://www.miscfinds4u.com/blog/wp-content/uploads/2010/04/westcoastmap-264x300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4422160"/>
            <a:ext cx="2143108" cy="243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4" name="Picture 6" descr="http://www.tillamook.com/community/blog/wp-content/uploads/2013/07/icecream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793464"/>
            <a:ext cx="3643298" cy="206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://forgetburgundy.files.wordpress.com/2011/02/oregon-viney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97225"/>
            <a:ext cx="5510213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http://thefullpint.com/wp-content/uploads/2008/10/rogue-farms-hop-fie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4357686" cy="327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685213" cy="836613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                             </a:t>
            </a:r>
            <a:r>
              <a:rPr lang="en-US" sz="2000" dirty="0" smtClean="0">
                <a:solidFill>
                  <a:schemeClr val="bg1"/>
                </a:solidFill>
              </a:rPr>
              <a:t>HOPS (HMELJ)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3013" name="Picture 8" descr="http://www.realbeer.com/blog/images/20080830-hop-field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r="27302"/>
          <a:stretch>
            <a:fillRect/>
          </a:stretch>
        </p:blipFill>
        <p:spPr bwMode="auto">
          <a:xfrm>
            <a:off x="6100633" y="0"/>
            <a:ext cx="3043367" cy="314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9" descr="http://www.cherokeedistributing.com/wp-content/uploads/2012/10/WeinhardReserveBott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-49342"/>
            <a:ext cx="2214578" cy="325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http://3.bp.blogspot.com/_8UIT9t8gAsk/THGl17vcaKI/AAAAAAAAC9E/5ESb_WdR7yo/s1600/map_Oreg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3087580"/>
            <a:ext cx="3714744" cy="377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2844" y="5857892"/>
            <a:ext cx="6143636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WINE GRAPES – PINOT NOIR (MODRI PINOT) – 300+ WINERIES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8" descr="http://www.cupcakewalk.com/pct2002/photos/flowers/blue-huckleberrie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3327" y="0"/>
            <a:ext cx="5340673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https://upload.wikimedia.org/wikipedia/commons/4/40/Bing_Cherries_%28USDA_ARS%29.jpg"/>
          <p:cNvPicPr>
            <a:picLocks noChangeAspect="1" noChangeArrowheads="1"/>
          </p:cNvPicPr>
          <p:nvPr/>
        </p:nvPicPr>
        <p:blipFill>
          <a:blip r:embed="rId3"/>
          <a:srcRect t="32787"/>
          <a:stretch>
            <a:fillRect/>
          </a:stretch>
        </p:blipFill>
        <p:spPr bwMode="auto">
          <a:xfrm>
            <a:off x="3929058" y="3929066"/>
            <a:ext cx="2895573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http://www.ecurry.com/blog/wp-content/uploads/2009/08/Rainier-Cherries-3-375x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86182" cy="504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0" descr="http://withfriendship.com/images/i/43712/boysenberry-cartoon-1-search.jpg"/>
          <p:cNvPicPr>
            <a:picLocks noChangeAspect="1" noChangeArrowheads="1"/>
          </p:cNvPicPr>
          <p:nvPr/>
        </p:nvPicPr>
        <p:blipFill>
          <a:blip r:embed="rId5"/>
          <a:srcRect l="7681" r="9468"/>
          <a:stretch>
            <a:fillRect/>
          </a:stretch>
        </p:blipFill>
        <p:spPr bwMode="auto">
          <a:xfrm>
            <a:off x="6572264" y="3918898"/>
            <a:ext cx="2571736" cy="29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2" descr="http://www.ezorchards.com/wp-content/uploads/2010/08/DSC_5970-1024x685.jpg"/>
          <p:cNvPicPr>
            <a:picLocks noChangeAspect="1" noChangeArrowheads="1"/>
          </p:cNvPicPr>
          <p:nvPr/>
        </p:nvPicPr>
        <p:blipFill>
          <a:blip r:embed="rId6"/>
          <a:srcRect l="3303" r="5837"/>
          <a:stretch>
            <a:fillRect/>
          </a:stretch>
        </p:blipFill>
        <p:spPr bwMode="auto">
          <a:xfrm>
            <a:off x="0" y="3962400"/>
            <a:ext cx="392909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3071810"/>
            <a:ext cx="8685213" cy="114300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accent2"/>
                </a:solidFill>
              </a:rPr>
              <a:t>BERRIES – BLACKBERRIES, RASPBERRIES, MARIONBERRIES, BOYSENBERRIES, HUCKLEBERRIES, RAINIER CHERRIES, BING CHERRIES, CRANBERRIES</a:t>
            </a:r>
            <a:r>
              <a:rPr lang="sl-SI" sz="2000" dirty="0" smtClean="0">
                <a:solidFill>
                  <a:schemeClr val="accent2"/>
                </a:solidFill>
              </a:rPr>
              <a:t>,…</a:t>
            </a:r>
            <a:endParaRPr lang="en-US" sz="20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7109" name="Picture 8" descr="http://media.oregonlive.com/business_impact/photo/9090392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3723" y="0"/>
            <a:ext cx="515027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http://earthfix.opb.org/media/cache/c5/2f/c52f48673c0ef8c5112dabf20a3b85f6.jpg"/>
          <p:cNvPicPr>
            <a:picLocks noChangeAspect="1" noChangeArrowheads="1"/>
          </p:cNvPicPr>
          <p:nvPr/>
        </p:nvPicPr>
        <p:blipFill>
          <a:blip r:embed="rId3"/>
          <a:srcRect l="3516"/>
          <a:stretch>
            <a:fillRect/>
          </a:stretch>
        </p:blipFill>
        <p:spPr bwMode="auto">
          <a:xfrm>
            <a:off x="0" y="3429000"/>
            <a:ext cx="588019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4" descr="http://ncgrowers.org/wp-content/uploads/2011/12/christmas-tree-graphic.jpg"/>
          <p:cNvPicPr>
            <a:picLocks noChangeAspect="1" noChangeArrowheads="1"/>
          </p:cNvPicPr>
          <p:nvPr/>
        </p:nvPicPr>
        <p:blipFill>
          <a:blip r:embed="rId4"/>
          <a:srcRect l="5486" t="7143" r="9296"/>
          <a:stretch>
            <a:fillRect/>
          </a:stretch>
        </p:blipFill>
        <p:spPr bwMode="auto">
          <a:xfrm>
            <a:off x="4308189" y="3429000"/>
            <a:ext cx="483581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0" descr="http://extension.oregonstate.edu/bridges/sites/default/files/imagecache/news_story_lightbox/news/christmas_tre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89827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48" y="2857496"/>
            <a:ext cx="4643470" cy="83661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dirty="0" smtClean="0"/>
              <a:t>CHRISTMAS TREE FARMS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9" descr="http://upload.wikimedia.org/wikipedia/commons/3/3b/Grigg_Tater_Tots_Tru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5219700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5213" cy="836613"/>
          </a:xfrm>
        </p:spPr>
        <p:txBody>
          <a:bodyPr/>
          <a:lstStyle/>
          <a:p>
            <a:r>
              <a:rPr lang="en-US" dirty="0" smtClean="0"/>
              <a:t>POTATOES</a:t>
            </a:r>
            <a:endParaRPr lang="en-US" dirty="0" smtClean="0"/>
          </a:p>
        </p:txBody>
      </p:sp>
      <p:pic>
        <p:nvPicPr>
          <p:cNvPr id="48132" name="Picture 5" descr="http://www.tastyislandhawaii.com/images/fish_n_chips_ore_ida_fri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699600"/>
            <a:ext cx="3929059" cy="6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http://3.bp.blogspot.com/_7_CEdUHXT9g/S5Ugp-0cWNI/AAAAAAAADKc/2KOZZoi9FLo/s400/ORE_IDA_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0"/>
            <a:ext cx="3214678" cy="159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0" name="Picture 2" descr="http://www.withourbest.com/wp-content/uploads/2012/07/Ore-Ida-Potatoes-on-the-gr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16772"/>
            <a:ext cx="5214942" cy="2941228"/>
          </a:xfrm>
          <a:prstGeom prst="rect">
            <a:avLst/>
          </a:prstGeom>
          <a:noFill/>
        </p:spPr>
      </p:pic>
      <p:pic>
        <p:nvPicPr>
          <p:cNvPr id="242692" name="Picture 4" descr="http://www.doesithitthespot.com/wp-content/uploads/2010/07/ore-ida-zesti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5323" y="5072074"/>
            <a:ext cx="2378718" cy="1785926"/>
          </a:xfrm>
          <a:prstGeom prst="rect">
            <a:avLst/>
          </a:prstGeom>
          <a:noFill/>
        </p:spPr>
      </p:pic>
      <p:pic>
        <p:nvPicPr>
          <p:cNvPr id="242694" name="Picture 6" descr="http://i198.photobucket.com/albums/aa303/recipegirl/Social%20Spark/BaconWrappedTaterTots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14554"/>
            <a:ext cx="2180019" cy="14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74" name="Picture 10" descr="http://static1.squarespace.com/static/522263afe4b02da2a90a5c14/t/54583faae4b073a023c0a90e/1415069614853/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9048"/>
          </a:xfrm>
          <a:prstGeom prst="rect">
            <a:avLst/>
          </a:prstGeom>
          <a:noFill/>
        </p:spPr>
      </p:pic>
      <p:pic>
        <p:nvPicPr>
          <p:cNvPr id="49157" name="Picture 7" descr="http://www.madeinoregon.com/images/Z/roasted-salted-hazelnuts-18682-428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98"/>
            <a:ext cx="3071802" cy="307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05429" y="5857892"/>
            <a:ext cx="3838571" cy="100010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dirty="0" smtClean="0"/>
              <a:t>HAZELNUTS (LEŠNIKI)  - 95% OF AMERICAN PRODUCTION</a:t>
            </a:r>
            <a:endParaRPr lang="en-US" sz="2000" dirty="0" smtClean="0"/>
          </a:p>
        </p:txBody>
      </p:sp>
      <p:pic>
        <p:nvPicPr>
          <p:cNvPr id="49156" name="Picture 5" descr="http://eatmywords.com/eatmywords/wp-content/uploads/2010/11/Tagline_OregonHazelnu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866259"/>
            <a:ext cx="2214546" cy="199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6" name="AutoShape 2" descr="https://roguespirits.files.wordpress.com/2013/02/hazelnut-orchard-sign-web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41668" name="AutoShape 4" descr="https://roguespirits.files.wordpress.com/2013/02/hazelnut-orchard-sign-web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41672" name="AutoShape 8" descr="http://roguespirits.files.wordpress.com/2013/02/hazelnut-orchard-sign-web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pic>
        <p:nvPicPr>
          <p:cNvPr id="13318" name="Picture 6" descr="scan00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4813"/>
            <a:ext cx="4859338" cy="35956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11188" y="4221163"/>
            <a:ext cx="8137525" cy="25003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Times New Roman" pitchFamily="18" charset="0"/>
              <a:buChar char="•"/>
            </a:pPr>
            <a:r>
              <a:rPr lang="sl-SI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KMETIJSKA PROIZVODNJA SE PRILAGAJA PODNEBNIM, VEGETACIJSKIH IN PEDOLOŠKIM RAZMERAM  - RAZLIKE V VELIKOSTI</a:t>
            </a:r>
          </a:p>
          <a:p>
            <a:pPr>
              <a:buFont typeface="Times New Roman" pitchFamily="18" charset="0"/>
              <a:buChar char="•"/>
            </a:pPr>
            <a:r>
              <a:rPr lang="sl-SI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VPLIV EKONOMSKIH DEJAVNIKOV: </a:t>
            </a:r>
          </a:p>
          <a:p>
            <a:r>
              <a:rPr lang="sl-SI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- ODDALJENOST OD TRŽIŠČA</a:t>
            </a:r>
          </a:p>
          <a:p>
            <a:r>
              <a:rPr lang="sl-SI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- TRANSPORTNI STROŠKI</a:t>
            </a:r>
          </a:p>
          <a:p>
            <a:pPr>
              <a:buFont typeface="Times New Roman" pitchFamily="18" charset="0"/>
              <a:buChar char="•"/>
            </a:pPr>
            <a:r>
              <a:rPr lang="sl-SI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IZOBLIKOVANJE TRADICIONALNIH KMETIJSKIH PASOV</a:t>
            </a:r>
            <a:r>
              <a:rPr lang="sl-SI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endParaRPr lang="sl-SI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3320" name="Picture 8" descr="scan00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404813"/>
            <a:ext cx="4067175" cy="3570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5" descr="http://www.oregonbusinessplan.org/Portals/0/Oregon%20nurs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699073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5213" cy="83661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NURSERIES</a:t>
            </a:r>
            <a:endParaRPr lang="en-US" dirty="0" smtClean="0"/>
          </a:p>
        </p:txBody>
      </p:sp>
      <p:pic>
        <p:nvPicPr>
          <p:cNvPr id="50181" name="Picture 7" descr="http://2.bp.blogspot.com/-4LtP9uaqpbc/Tfj7T5-ZiDI/AAAAAAAAAZo/HU5oReL5ZRw/s1600/Noble%2BNurse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0"/>
            <a:ext cx="5072066" cy="379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http://ecampus.oregonstate.edu/images/proprietary/still-life/phyto-nursery-tre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870348"/>
            <a:ext cx="4929190" cy="298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http://horticulture.oregonstate.edu/system/files/u245/sales%25char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3728384"/>
            <a:ext cx="4857752" cy="312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14290"/>
            <a:ext cx="8685213" cy="83661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200" dirty="0" smtClean="0"/>
              <a:t>WHY IS THE SOIL SO GREAT? WHY DO SO MANY THINGS GROW WELL?</a:t>
            </a:r>
            <a:endParaRPr lang="en-US" sz="3200" dirty="0" smtClean="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42984"/>
            <a:ext cx="8685213" cy="4524375"/>
          </a:xfrm>
        </p:spPr>
        <p:txBody>
          <a:bodyPr/>
          <a:lstStyle/>
          <a:p>
            <a:r>
              <a:rPr lang="en-US" dirty="0" smtClean="0"/>
              <a:t>VOLCANIC ASH</a:t>
            </a:r>
          </a:p>
          <a:p>
            <a:r>
              <a:rPr lang="en-US" dirty="0" smtClean="0"/>
              <a:t>MISSOULA FLOOD</a:t>
            </a:r>
          </a:p>
          <a:p>
            <a:r>
              <a:rPr lang="en-US" dirty="0" smtClean="0"/>
              <a:t>RAIN</a:t>
            </a:r>
          </a:p>
          <a:p>
            <a:r>
              <a:rPr lang="en-US" dirty="0" smtClean="0"/>
              <a:t>MILD CLIMATE (WILLAMETTE VALLEY)</a:t>
            </a:r>
          </a:p>
          <a:p>
            <a:endParaRPr lang="en-US" dirty="0" smtClean="0"/>
          </a:p>
        </p:txBody>
      </p:sp>
      <p:pic>
        <p:nvPicPr>
          <p:cNvPr id="220165" name="Picture 5" descr="http://www.hort.purdue.edu/newcrop/cropmap/oregon/graphics/z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429000"/>
            <a:ext cx="358168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7" name="Picture 7" descr="http://inapcache.boston.com/universal/site_graphics/blogs/bigpicture/msh30_05_18/m01_l80S3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857760"/>
            <a:ext cx="2356595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9" name="Picture 9" descr="http://www.glaciallakemissoula.org/assets/maps/vt_m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2846" y="1071546"/>
            <a:ext cx="3914651" cy="231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71" name="Picture 11" descr="http://www.worldatlas.com/webimage/countrys/namerica/usstates/weathermaps/or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301175"/>
            <a:ext cx="3714776" cy="355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76475"/>
            <a:ext cx="5029200" cy="4581525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0"/>
            <a:ext cx="4932363" cy="2105025"/>
          </a:xfrm>
          <a:prstGeom prst="rect">
            <a:avLst/>
          </a:prstGeom>
          <a:solidFill>
            <a:srgbClr val="FFFF99"/>
          </a:solidFill>
          <a:ln w="10080">
            <a:solidFill>
              <a:srgbClr val="9BBB59"/>
            </a:solidFill>
            <a:miter lim="800000"/>
            <a:headEnd/>
            <a:tailEnd/>
          </a:ln>
          <a:effectLst>
            <a:outerShdw dist="88094" dir="2111030" algn="ctr" rotWithShape="0">
              <a:srgbClr val="4E3B30">
                <a:alpha val="60022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sz="2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800" b="1">
                <a:solidFill>
                  <a:srgbClr val="C00000"/>
                </a:solidFill>
                <a:latin typeface="Arial" charset="0"/>
                <a:cs typeface="Arial" charset="0"/>
              </a:rPr>
              <a:t>KMETIJSKI PASOVI </a:t>
            </a:r>
            <a:r>
              <a:rPr lang="sl-SI" sz="2800" b="1">
                <a:solidFill>
                  <a:srgbClr val="000000"/>
                </a:solidFill>
                <a:latin typeface="Arial" charset="0"/>
                <a:cs typeface="Arial" charset="0"/>
              </a:rPr>
              <a:t>=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800" b="1">
                <a:solidFill>
                  <a:srgbClr val="000000"/>
                </a:solidFill>
                <a:latin typeface="Arial" charset="0"/>
                <a:cs typeface="Arial" charset="0"/>
              </a:rPr>
              <a:t>OBMOČJA, KJER SO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800" b="1">
                <a:solidFill>
                  <a:srgbClr val="000000"/>
                </a:solidFill>
                <a:latin typeface="Arial" charset="0"/>
                <a:cs typeface="Arial" charset="0"/>
              </a:rPr>
              <a:t>FARME SPECIALIZIRANE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 flipH="1">
            <a:off x="5002213" y="0"/>
            <a:ext cx="4140200" cy="2716213"/>
          </a:xfrm>
          <a:prstGeom prst="rect">
            <a:avLst/>
          </a:prstGeom>
          <a:solidFill>
            <a:srgbClr val="C6D9F1"/>
          </a:solidFill>
          <a:ln w="9360">
            <a:solidFill>
              <a:srgbClr val="B9CDE5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C00000"/>
                </a:solidFill>
                <a:latin typeface="Arial" charset="0"/>
                <a:cs typeface="Arial" charset="0"/>
              </a:rPr>
              <a:t>NA  SPECIALIZACIJO JE NAJBOLJ VPLIVALO </a:t>
            </a:r>
            <a:r>
              <a:rPr lang="sl-SI" sz="2400" b="1">
                <a:solidFill>
                  <a:srgbClr val="376092"/>
                </a:solidFill>
                <a:latin typeface="Arial" charset="0"/>
                <a:cs typeface="Arial" charset="0"/>
              </a:rPr>
              <a:t>PODNEBJE: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sz="2000" b="1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>
                <a:solidFill>
                  <a:srgbClr val="000000"/>
                </a:solidFill>
                <a:latin typeface="Arial" charset="0"/>
                <a:cs typeface="Arial" charset="0"/>
              </a:rPr>
              <a:t>*</a:t>
            </a: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PADAVINE </a:t>
            </a:r>
            <a:r>
              <a:rPr lang="sl-SI" sz="2000">
                <a:solidFill>
                  <a:srgbClr val="000000"/>
                </a:solidFill>
                <a:latin typeface="Arial" charset="0"/>
                <a:cs typeface="Arial" charset="0"/>
              </a:rPr>
              <a:t> OD OBALE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>
                <a:solidFill>
                  <a:srgbClr val="000000"/>
                </a:solidFill>
                <a:latin typeface="Arial" charset="0"/>
                <a:cs typeface="Arial" charset="0"/>
              </a:rPr>
              <a:t> PROTI NOTRANJOSTI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sz="2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>
                <a:solidFill>
                  <a:srgbClr val="000000"/>
                </a:solidFill>
                <a:latin typeface="Arial" charset="0"/>
                <a:cs typeface="Arial" charset="0"/>
              </a:rPr>
              <a:t>*</a:t>
            </a: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TEMPERATURE</a:t>
            </a:r>
            <a:r>
              <a:rPr lang="sl-SI" sz="2000">
                <a:solidFill>
                  <a:srgbClr val="000000"/>
                </a:solidFill>
                <a:latin typeface="Arial" charset="0"/>
                <a:cs typeface="Arial" charset="0"/>
              </a:rPr>
              <a:t>  OD S PROTI J  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2916238" y="3789363"/>
            <a:ext cx="1871662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</a:rPr>
              <a:t>PASOVI V SMERI V - Z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 rot="-5220000">
            <a:off x="886619" y="3288507"/>
            <a:ext cx="1511300" cy="100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</a:rPr>
              <a:t>PASOVI V SMERI S - J</a:t>
            </a:r>
          </a:p>
        </p:txBody>
      </p:sp>
      <p:pic>
        <p:nvPicPr>
          <p:cNvPr id="1536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783013"/>
            <a:ext cx="4140200" cy="3074987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6588125" y="2852738"/>
            <a:ext cx="720725" cy="863600"/>
          </a:xfrm>
          <a:prstGeom prst="down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0" name="Picture 16" descr="hydroponics-tomatoes-pakist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752850"/>
            <a:ext cx="4140200" cy="3105150"/>
          </a:xfrm>
          <a:prstGeom prst="rect">
            <a:avLst/>
          </a:prstGeom>
          <a:noFill/>
        </p:spPr>
      </p:pic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-6350" y="-6350"/>
            <a:ext cx="3863975" cy="1217613"/>
            <a:chOff x="-4" y="-4"/>
            <a:chExt cx="2434" cy="767"/>
          </a:xfrm>
        </p:grpSpPr>
        <p:pic>
          <p:nvPicPr>
            <p:cNvPr id="1639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" y="-4"/>
              <a:ext cx="2434" cy="7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397" name="Text Box 3"/>
            <p:cNvSpPr txBox="1">
              <a:spLocks noChangeArrowheads="1"/>
            </p:cNvSpPr>
            <p:nvPr/>
          </p:nvSpPr>
          <p:spPr bwMode="auto">
            <a:xfrm>
              <a:off x="-4" y="-4"/>
              <a:ext cx="2434" cy="7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5"/>
          <a:srcRect l="1376" t="3218"/>
          <a:stretch>
            <a:fillRect/>
          </a:stretch>
        </p:blipFill>
        <p:spPr bwMode="auto">
          <a:xfrm>
            <a:off x="0" y="2236788"/>
            <a:ext cx="5435600" cy="4621212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0"/>
            <a:ext cx="3635375" cy="381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0"/>
            <a:ext cx="1728787" cy="224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0" y="981075"/>
            <a:ext cx="3779838" cy="1196975"/>
          </a:xfrm>
          <a:prstGeom prst="rect">
            <a:avLst/>
          </a:prstGeom>
          <a:solidFill>
            <a:schemeClr val="accent2"/>
          </a:solidFill>
          <a:ln w="10080">
            <a:solidFill>
              <a:srgbClr val="4F81BD"/>
            </a:solidFill>
            <a:miter lim="800000"/>
            <a:headEnd/>
            <a:tailEnd/>
          </a:ln>
          <a:effectLst>
            <a:outerShdw dist="88094" dir="2111030" algn="ctr" rotWithShape="0">
              <a:srgbClr val="4E3B30">
                <a:alpha val="60022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B050"/>
                </a:solidFill>
                <a:latin typeface="Arial" charset="0"/>
                <a:cs typeface="Arial" charset="0"/>
              </a:rPr>
              <a:t>VZROK: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latin typeface="Arial" charset="0"/>
                <a:cs typeface="Arial" charset="0"/>
              </a:rPr>
              <a:t>*PODNEBJE</a:t>
            </a:r>
            <a:endParaRPr lang="sl-SI" sz="2000" b="1">
              <a:latin typeface="Arial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latin typeface="Arial" charset="0"/>
                <a:cs typeface="Arial" charset="0"/>
              </a:rPr>
              <a:t>*MESTA</a:t>
            </a: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 rot="1560000">
            <a:off x="4745038" y="3148013"/>
            <a:ext cx="349250" cy="8382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468313" y="5661025"/>
            <a:ext cx="863600" cy="215900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3132138" y="6092825"/>
            <a:ext cx="1871662" cy="215900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5003800" y="3716338"/>
            <a:ext cx="2376488" cy="917575"/>
          </a:xfrm>
          <a:prstGeom prst="rect">
            <a:avLst/>
          </a:prstGeom>
          <a:solidFill>
            <a:srgbClr val="FF99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>
                <a:solidFill>
                  <a:srgbClr val="FF0000"/>
                </a:solidFill>
                <a:latin typeface="Arial" charset="0"/>
                <a:cs typeface="Arial" charset="0"/>
              </a:rPr>
              <a:t>OSTALE FARME: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b="1">
                <a:solidFill>
                  <a:srgbClr val="000000"/>
                </a:solidFill>
                <a:latin typeface="Arial" charset="0"/>
                <a:cs typeface="Arial" charset="0"/>
              </a:rPr>
              <a:t>SADJARSTVO IN ZELENJADARSTVO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DSC_00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8229600" cy="4638675"/>
          </a:xfrm>
          <a:prstGeom prst="rect">
            <a:avLst/>
          </a:prstGeom>
          <a:noFill/>
        </p:spPr>
      </p:pic>
      <p:pic>
        <p:nvPicPr>
          <p:cNvPr id="228355" name="Picture 3" descr="Melkkaruss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5" name="Picture 13" descr="CD3622-0005_-_Flickr_-_USDAg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746375"/>
            <a:ext cx="4787900" cy="4111625"/>
          </a:xfrm>
          <a:prstGeom prst="rect">
            <a:avLst/>
          </a:prstGeom>
          <a:noFill/>
        </p:spPr>
      </p:pic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-6350" y="-6350"/>
            <a:ext cx="4295775" cy="1376363"/>
            <a:chOff x="-4" y="-4"/>
            <a:chExt cx="2706" cy="867"/>
          </a:xfrm>
        </p:grpSpPr>
        <p:pic>
          <p:nvPicPr>
            <p:cNvPr id="1844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" y="-4"/>
              <a:ext cx="2706" cy="8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8443" name="Text Box 3"/>
            <p:cNvSpPr txBox="1">
              <a:spLocks noChangeArrowheads="1"/>
            </p:cNvSpPr>
            <p:nvPr/>
          </p:nvSpPr>
          <p:spPr bwMode="auto">
            <a:xfrm>
              <a:off x="-4" y="-4"/>
              <a:ext cx="2706" cy="8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l-SI"/>
            </a:p>
          </p:txBody>
        </p:sp>
      </p:grp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0"/>
            <a:ext cx="4859337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49563"/>
            <a:ext cx="4716463" cy="4008437"/>
          </a:xfrm>
          <a:prstGeom prst="rect">
            <a:avLst/>
          </a:prstGeom>
          <a:noFill/>
          <a:ln w="9360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4663" y="0"/>
            <a:ext cx="2573337" cy="191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0" y="1268413"/>
            <a:ext cx="4284663" cy="1557337"/>
          </a:xfrm>
          <a:prstGeom prst="rect">
            <a:avLst/>
          </a:prstGeom>
          <a:solidFill>
            <a:srgbClr val="FFE181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>
                <a:solidFill>
                  <a:srgbClr val="000000"/>
                </a:solidFill>
              </a:rPr>
              <a:t>*</a:t>
            </a: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GOVEDO, PRAŠIČI – </a:t>
            </a:r>
            <a:r>
              <a:rPr lang="sl-SI" sz="2400" b="1">
                <a:solidFill>
                  <a:srgbClr val="0070C0"/>
                </a:solidFill>
                <a:latin typeface="Arial" charset="0"/>
                <a:cs typeface="Arial" charset="0"/>
              </a:rPr>
              <a:t>manjše farme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0000"/>
                </a:solidFill>
                <a:latin typeface="Arial" charset="0"/>
                <a:cs typeface="Arial" charset="0"/>
              </a:rPr>
              <a:t>*KORUZA, SOJA –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0070C0"/>
                </a:solidFill>
                <a:latin typeface="Arial" charset="0"/>
                <a:cs typeface="Arial" charset="0"/>
              </a:rPr>
              <a:t>večje farme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716463" y="3644900"/>
            <a:ext cx="4572000" cy="396875"/>
          </a:xfrm>
          <a:prstGeom prst="rect">
            <a:avLst/>
          </a:prstGeom>
          <a:solidFill>
            <a:srgbClr val="FFE181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000" b="1">
                <a:solidFill>
                  <a:srgbClr val="000000"/>
                </a:solidFill>
                <a:latin typeface="Arial" charset="0"/>
                <a:cs typeface="Arial" charset="0"/>
              </a:rPr>
              <a:t>KORUZNI JE TUDI MESNI PAS</a:t>
            </a: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395288" y="6021388"/>
            <a:ext cx="863600" cy="215900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farm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929188"/>
            <a:ext cx="3348037" cy="192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7308850" y="6021388"/>
            <a:ext cx="15843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FFFFFF"/>
                </a:solidFill>
                <a:latin typeface="Arial" charset="0"/>
                <a:cs typeface="Arial" charset="0"/>
              </a:rPr>
              <a:t>KORUZA</a:t>
            </a:r>
          </a:p>
        </p:txBody>
      </p:sp>
      <p:pic>
        <p:nvPicPr>
          <p:cNvPr id="19465" name="Picture 9" descr="soybe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762500" cy="3057525"/>
          </a:xfrm>
          <a:prstGeom prst="rect">
            <a:avLst/>
          </a:prstGeom>
          <a:noFill/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07950" y="1700213"/>
            <a:ext cx="111601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sz="2400" b="1">
                <a:solidFill>
                  <a:srgbClr val="FFFFFF"/>
                </a:solidFill>
                <a:latin typeface="Arial" charset="0"/>
                <a:cs typeface="Arial" charset="0"/>
              </a:rPr>
              <a:t>SOJA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ova tema">
  <a:themeElements>
    <a:clrScheme name="Officeova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ova tema">
      <a:majorFont>
        <a:latin typeface="Franklin Gothic Medium"/>
        <a:ea typeface="DejaVu Sans"/>
        <a:cs typeface="DejaVu Sans"/>
      </a:majorFont>
      <a:minorFont>
        <a:latin typeface="Franklin Gothic Book"/>
        <a:ea typeface="DejaVu Sans"/>
        <a:cs typeface="DejaVu Sans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ramond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ramond" pitchFamily="16" charset="0"/>
          </a:defRPr>
        </a:defPPr>
      </a:lstStyle>
    </a:lnDef>
  </a:objectDefaults>
  <a:extraClrSchemeLst>
    <a:extraClrScheme>
      <a:clrScheme name="Officeova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ova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ova tema">
  <a:themeElements>
    <a:clrScheme name="Officeova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ova tema">
      <a:majorFont>
        <a:latin typeface="Franklin Gothic Medium"/>
        <a:ea typeface="DejaVu Sans"/>
        <a:cs typeface="DejaVu Sans"/>
      </a:majorFont>
      <a:minorFont>
        <a:latin typeface="Franklin Gothic Book"/>
        <a:ea typeface="DejaVu Sans"/>
        <a:cs typeface="DejaVu Sans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ramond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ramond" pitchFamily="16" charset="0"/>
          </a:defRPr>
        </a:defPPr>
      </a:lstStyle>
    </a:lnDef>
  </a:objectDefaults>
  <a:extraClrSchemeLst>
    <a:extraClrScheme>
      <a:clrScheme name="Officeova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ova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ova tema">
  <a:themeElements>
    <a:clrScheme name="Officeova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ova tema">
      <a:majorFont>
        <a:latin typeface="Franklin Gothic Medium"/>
        <a:ea typeface="DejaVu Sans"/>
        <a:cs typeface="DejaVu Sans"/>
      </a:majorFont>
      <a:minorFont>
        <a:latin typeface="Franklin Gothic Book"/>
        <a:ea typeface="DejaVu Sans"/>
        <a:cs typeface="DejaVu Sans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ramond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ramond" pitchFamily="16" charset="0"/>
          </a:defRPr>
        </a:defPPr>
      </a:lstStyle>
    </a:lnDef>
  </a:objectDefaults>
  <a:extraClrSchemeLst>
    <a:extraClrScheme>
      <a:clrScheme name="Officeova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ova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454</Words>
  <PresentationFormat>Diaprojekcija na zaslonu (4:3)</PresentationFormat>
  <Paragraphs>130</Paragraphs>
  <Slides>41</Slides>
  <Notes>22</Notes>
  <HiddenSlides>1</HiddenSlides>
  <MMClips>0</MMClips>
  <ScaleCrop>false</ScaleCrop>
  <HeadingPairs>
    <vt:vector size="6" baseType="variant">
      <vt:variant>
        <vt:lpstr>Uporabljene pisave</vt:lpstr>
      </vt:variant>
      <vt:variant>
        <vt:i4>11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41</vt:i4>
      </vt:variant>
    </vt:vector>
  </HeadingPairs>
  <TitlesOfParts>
    <vt:vector size="55" baseType="lpstr">
      <vt:lpstr>Garamond</vt:lpstr>
      <vt:lpstr>Times New Roman</vt:lpstr>
      <vt:lpstr>Franklin Gothic Medium</vt:lpstr>
      <vt:lpstr>Franklin Gothic Book</vt:lpstr>
      <vt:lpstr>Arial</vt:lpstr>
      <vt:lpstr>StarSymbol</vt:lpstr>
      <vt:lpstr>Wingdings</vt:lpstr>
      <vt:lpstr>Arial Black</vt:lpstr>
      <vt:lpstr>Calibri</vt:lpstr>
      <vt:lpstr>Copperplate Gothic Bold</vt:lpstr>
      <vt:lpstr>Wingdings 2</vt:lpstr>
      <vt:lpstr>1_Officeova tema</vt:lpstr>
      <vt:lpstr>2_Officeova tema</vt:lpstr>
      <vt:lpstr>5_Officeova tema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  <vt:lpstr>Diapozitiv 17</vt:lpstr>
      <vt:lpstr>Diapozitiv 18</vt:lpstr>
      <vt:lpstr>Diapozitiv 19</vt:lpstr>
      <vt:lpstr>Diapozitiv 20</vt:lpstr>
      <vt:lpstr>Diapozitiv 21</vt:lpstr>
      <vt:lpstr>Diapozitiv 22</vt:lpstr>
      <vt:lpstr>Diapozitiv 23</vt:lpstr>
      <vt:lpstr>Diapozitiv 24</vt:lpstr>
      <vt:lpstr>Diapozitiv 25</vt:lpstr>
      <vt:lpstr>Diapozitiv 26</vt:lpstr>
      <vt:lpstr>Diapozitiv 27</vt:lpstr>
      <vt:lpstr>Diapozitiv 28</vt:lpstr>
      <vt:lpstr>Diapozitiv 29</vt:lpstr>
      <vt:lpstr>Diapozitiv 30</vt:lpstr>
      <vt:lpstr>AGRICULTURE IN OREGON</vt:lpstr>
      <vt:lpstr>Diapozitiv 32</vt:lpstr>
      <vt:lpstr>Diapozitiv 33</vt:lpstr>
      <vt:lpstr>Dairy –  Tillamook  Creamery</vt:lpstr>
      <vt:lpstr>                             HOPS (HMELJ)</vt:lpstr>
      <vt:lpstr>BERRIES – BLACKBERRIES, RASPBERRIES, MARIONBERRIES, BOYSENBERRIES, HUCKLEBERRIES, RAINIER CHERRIES, BING CHERRIES, CRANBERRIES,…</vt:lpstr>
      <vt:lpstr>CHRISTMAS TREE FARMS</vt:lpstr>
      <vt:lpstr>POTATOES</vt:lpstr>
      <vt:lpstr>HAZELNUTS (LEŠNIKI)  - 95% OF AMERICAN PRODUCTION</vt:lpstr>
      <vt:lpstr>NURSERIES</vt:lpstr>
      <vt:lpstr>WHY IS THE SOIL SO GREAT? WHY DO SO MANY THINGS GROW WELL?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AMERIŠKO KMETIJSTVO</dc:title>
  <dc:creator>Admin</dc:creator>
  <cp:lastModifiedBy>VALDI</cp:lastModifiedBy>
  <cp:revision>122</cp:revision>
  <cp:lastPrinted>1601-01-01T00:00:00Z</cp:lastPrinted>
  <dcterms:created xsi:type="dcterms:W3CDTF">2010-01-04T15:33:12Z</dcterms:created>
  <dcterms:modified xsi:type="dcterms:W3CDTF">2015-02-16T17:22:21Z</dcterms:modified>
</cp:coreProperties>
</file>