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BD06-B2AE-494C-A446-EDFAC3A6B8C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CC4A-EBC7-4212-9990-0A5DC3517EE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1488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BD06-B2AE-494C-A446-EDFAC3A6B8C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CC4A-EBC7-4212-9990-0A5DC3517EE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3950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BD06-B2AE-494C-A446-EDFAC3A6B8C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CC4A-EBC7-4212-9990-0A5DC3517EE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9836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BD06-B2AE-494C-A446-EDFAC3A6B8C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CC4A-EBC7-4212-9990-0A5DC3517EE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124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BD06-B2AE-494C-A446-EDFAC3A6B8C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CC4A-EBC7-4212-9990-0A5DC3517EE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9835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BD06-B2AE-494C-A446-EDFAC3A6B8C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CC4A-EBC7-4212-9990-0A5DC3517EE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2055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BD06-B2AE-494C-A446-EDFAC3A6B8C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CC4A-EBC7-4212-9990-0A5DC3517EE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928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BD06-B2AE-494C-A446-EDFAC3A6B8C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CC4A-EBC7-4212-9990-0A5DC3517EE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505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BD06-B2AE-494C-A446-EDFAC3A6B8C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CC4A-EBC7-4212-9990-0A5DC3517EE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739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BD06-B2AE-494C-A446-EDFAC3A6B8C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CC4A-EBC7-4212-9990-0A5DC3517EE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89801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BD06-B2AE-494C-A446-EDFAC3A6B8C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CC4A-EBC7-4212-9990-0A5DC3517EE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7615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0BD06-B2AE-494C-A446-EDFAC3A6B8C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2CC4A-EBC7-4212-9990-0A5DC3517EE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6473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DD67_tA_k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5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0070C0"/>
                </a:solidFill>
              </a:rPr>
              <a:t>IL PERIODO IPOTETICO</a:t>
            </a:r>
            <a:endParaRPr lang="sl-SI" b="1" dirty="0">
              <a:solidFill>
                <a:srgbClr val="0070C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210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err="1" smtClean="0">
                <a:hlinkClick r:id="rId2"/>
              </a:rPr>
              <a:t>Una</a:t>
            </a:r>
            <a:r>
              <a:rPr lang="sl-SI" dirty="0" smtClean="0">
                <a:hlinkClick r:id="rId2"/>
              </a:rPr>
              <a:t> </a:t>
            </a:r>
            <a:r>
              <a:rPr lang="sl-SI" dirty="0" err="1" smtClean="0">
                <a:hlinkClick r:id="rId2"/>
              </a:rPr>
              <a:t>canzone</a:t>
            </a:r>
            <a:r>
              <a:rPr lang="sl-SI" dirty="0" smtClean="0">
                <a:hlinkClick r:id="rId2"/>
              </a:rPr>
              <a:t> d‘</a:t>
            </a:r>
            <a:r>
              <a:rPr lang="sl-SI" dirty="0" err="1" smtClean="0">
                <a:hlinkClick r:id="rId2"/>
              </a:rPr>
              <a:t>amore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sl-SI" dirty="0" err="1" smtClean="0">
                <a:solidFill>
                  <a:srgbClr val="0070C0"/>
                </a:solidFill>
              </a:rPr>
              <a:t>Quale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situazione</a:t>
            </a:r>
            <a:r>
              <a:rPr lang="sl-SI" dirty="0" smtClean="0">
                <a:solidFill>
                  <a:srgbClr val="0070C0"/>
                </a:solidFill>
              </a:rPr>
              <a:t> è reale?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0070C0"/>
                </a:solidFill>
              </a:rPr>
              <a:t>Se ho i soldi, mi </a:t>
            </a:r>
            <a:r>
              <a:rPr lang="sl-SI" dirty="0" err="1" smtClean="0">
                <a:solidFill>
                  <a:srgbClr val="0070C0"/>
                </a:solidFill>
              </a:rPr>
              <a:t>compro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una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bella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macchina</a:t>
            </a:r>
            <a:r>
              <a:rPr lang="sl-SI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0070C0"/>
                </a:solidFill>
              </a:rPr>
              <a:t>Se </a:t>
            </a:r>
            <a:r>
              <a:rPr lang="sl-SI" dirty="0" err="1" smtClean="0">
                <a:solidFill>
                  <a:srgbClr val="0070C0"/>
                </a:solidFill>
              </a:rPr>
              <a:t>avessi</a:t>
            </a:r>
            <a:r>
              <a:rPr lang="sl-SI" dirty="0" smtClean="0">
                <a:solidFill>
                  <a:srgbClr val="0070C0"/>
                </a:solidFill>
              </a:rPr>
              <a:t> i soldi, mi </a:t>
            </a:r>
            <a:r>
              <a:rPr lang="sl-SI" dirty="0" err="1" smtClean="0">
                <a:solidFill>
                  <a:srgbClr val="0070C0"/>
                </a:solidFill>
              </a:rPr>
              <a:t>comprerei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una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bella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macchina</a:t>
            </a:r>
            <a:r>
              <a:rPr lang="sl-SI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sl-SI" dirty="0" err="1" smtClean="0">
                <a:solidFill>
                  <a:srgbClr val="00B050"/>
                </a:solidFill>
              </a:rPr>
              <a:t>Traduci</a:t>
            </a:r>
            <a:r>
              <a:rPr lang="sl-SI" dirty="0" smtClean="0">
                <a:solidFill>
                  <a:srgbClr val="00B050"/>
                </a:solidFill>
              </a:rPr>
              <a:t> in </a:t>
            </a:r>
            <a:r>
              <a:rPr lang="sl-SI" dirty="0" err="1" smtClean="0">
                <a:solidFill>
                  <a:srgbClr val="00B050"/>
                </a:solidFill>
              </a:rPr>
              <a:t>sloveno</a:t>
            </a:r>
            <a:r>
              <a:rPr lang="sl-SI" dirty="0" smtClean="0">
                <a:solidFill>
                  <a:srgbClr val="00B050"/>
                </a:solidFill>
              </a:rPr>
              <a:t>: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00B050"/>
                </a:solidFill>
              </a:rPr>
              <a:t>Če imam denar, si kupim lep avto.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00B050"/>
                </a:solidFill>
              </a:rPr>
              <a:t>Če bi imel denar, bi si kupil lep avto.</a:t>
            </a:r>
            <a:endParaRPr lang="sl-SI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E </a:t>
            </a:r>
            <a:r>
              <a:rPr lang="sl-SI" dirty="0" err="1" smtClean="0">
                <a:solidFill>
                  <a:srgbClr val="FF0000"/>
                </a:solidFill>
              </a:rPr>
              <a:t>come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sarebbe</a:t>
            </a:r>
            <a:r>
              <a:rPr lang="sl-SI" dirty="0" smtClean="0">
                <a:solidFill>
                  <a:srgbClr val="FF0000"/>
                </a:solidFill>
              </a:rPr>
              <a:t> in </a:t>
            </a:r>
            <a:r>
              <a:rPr lang="sl-SI" dirty="0" err="1" smtClean="0">
                <a:solidFill>
                  <a:srgbClr val="FF0000"/>
                </a:solidFill>
              </a:rPr>
              <a:t>inglese</a:t>
            </a:r>
            <a:r>
              <a:rPr lang="sl-SI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sl-SI" dirty="0" err="1" smtClean="0">
                <a:solidFill>
                  <a:srgbClr val="FF0000"/>
                </a:solidFill>
              </a:rPr>
              <a:t>If</a:t>
            </a:r>
            <a:r>
              <a:rPr lang="sl-SI" dirty="0" smtClean="0">
                <a:solidFill>
                  <a:srgbClr val="FF0000"/>
                </a:solidFill>
              </a:rPr>
              <a:t> I </a:t>
            </a:r>
            <a:r>
              <a:rPr lang="sl-SI" dirty="0" err="1" smtClean="0">
                <a:solidFill>
                  <a:srgbClr val="FF0000"/>
                </a:solidFill>
              </a:rPr>
              <a:t>have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money</a:t>
            </a:r>
            <a:r>
              <a:rPr lang="sl-SI" dirty="0" smtClean="0">
                <a:solidFill>
                  <a:srgbClr val="FF0000"/>
                </a:solidFill>
              </a:rPr>
              <a:t>, I‘</a:t>
            </a:r>
            <a:r>
              <a:rPr lang="sl-SI" dirty="0" err="1" smtClean="0">
                <a:solidFill>
                  <a:srgbClr val="FF0000"/>
                </a:solidFill>
              </a:rPr>
              <a:t>ll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buy</a:t>
            </a:r>
            <a:r>
              <a:rPr lang="sl-SI" dirty="0" smtClean="0">
                <a:solidFill>
                  <a:srgbClr val="FF0000"/>
                </a:solidFill>
              </a:rPr>
              <a:t> a </a:t>
            </a:r>
            <a:r>
              <a:rPr lang="sl-SI" dirty="0" err="1" smtClean="0">
                <a:solidFill>
                  <a:srgbClr val="FF0000"/>
                </a:solidFill>
              </a:rPr>
              <a:t>beautiful</a:t>
            </a:r>
            <a:r>
              <a:rPr lang="sl-SI" dirty="0" smtClean="0">
                <a:solidFill>
                  <a:srgbClr val="FF0000"/>
                </a:solidFill>
              </a:rPr>
              <a:t> car.</a:t>
            </a:r>
          </a:p>
          <a:p>
            <a:pPr marL="0" indent="0">
              <a:buNone/>
            </a:pPr>
            <a:r>
              <a:rPr lang="sl-SI" dirty="0" err="1" smtClean="0">
                <a:solidFill>
                  <a:srgbClr val="FF0000"/>
                </a:solidFill>
              </a:rPr>
              <a:t>If</a:t>
            </a:r>
            <a:r>
              <a:rPr lang="sl-SI" dirty="0" smtClean="0">
                <a:solidFill>
                  <a:srgbClr val="FF0000"/>
                </a:solidFill>
              </a:rPr>
              <a:t> I </a:t>
            </a:r>
            <a:r>
              <a:rPr lang="sl-SI" dirty="0" err="1" smtClean="0">
                <a:solidFill>
                  <a:srgbClr val="FF0000"/>
                </a:solidFill>
              </a:rPr>
              <a:t>had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money</a:t>
            </a:r>
            <a:r>
              <a:rPr lang="sl-SI" dirty="0" smtClean="0">
                <a:solidFill>
                  <a:srgbClr val="FF0000"/>
                </a:solidFill>
              </a:rPr>
              <a:t>, I </a:t>
            </a:r>
            <a:r>
              <a:rPr lang="sl-SI" dirty="0" err="1" smtClean="0">
                <a:solidFill>
                  <a:srgbClr val="FF0000"/>
                </a:solidFill>
              </a:rPr>
              <a:t>would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buy</a:t>
            </a:r>
            <a:r>
              <a:rPr lang="sl-SI" dirty="0" smtClean="0">
                <a:solidFill>
                  <a:srgbClr val="FF0000"/>
                </a:solidFill>
              </a:rPr>
              <a:t> a </a:t>
            </a:r>
            <a:r>
              <a:rPr lang="sl-SI" dirty="0" err="1" smtClean="0">
                <a:solidFill>
                  <a:srgbClr val="FF0000"/>
                </a:solidFill>
              </a:rPr>
              <a:t>beautiful</a:t>
            </a:r>
            <a:r>
              <a:rPr lang="sl-SI" dirty="0" smtClean="0">
                <a:solidFill>
                  <a:srgbClr val="FF0000"/>
                </a:solidFill>
              </a:rPr>
              <a:t> car.</a:t>
            </a:r>
            <a:endParaRPr lang="sl-S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44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0070C0"/>
                </a:solidFill>
              </a:rPr>
              <a:t>SITUAZIONE REALE</a:t>
            </a:r>
            <a:endParaRPr lang="sl-SI" dirty="0">
              <a:solidFill>
                <a:srgbClr val="0070C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>
                <a:solidFill>
                  <a:srgbClr val="0070C0"/>
                </a:solidFill>
              </a:rPr>
              <a:t>Ho i soldi. / </a:t>
            </a:r>
            <a:r>
              <a:rPr lang="sl-SI" dirty="0" smtClean="0">
                <a:solidFill>
                  <a:srgbClr val="00B050"/>
                </a:solidFill>
              </a:rPr>
              <a:t>Imam denar. / </a:t>
            </a:r>
            <a:r>
              <a:rPr lang="sl-SI" dirty="0" smtClean="0">
                <a:solidFill>
                  <a:srgbClr val="FF0000"/>
                </a:solidFill>
              </a:rPr>
              <a:t>I </a:t>
            </a:r>
            <a:r>
              <a:rPr lang="sl-SI" dirty="0" err="1" smtClean="0">
                <a:solidFill>
                  <a:srgbClr val="FF0000"/>
                </a:solidFill>
              </a:rPr>
              <a:t>have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money</a:t>
            </a:r>
            <a:r>
              <a:rPr lang="sl-SI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0070C0"/>
                </a:solidFill>
              </a:rPr>
              <a:t>Se ho i soldi, mi </a:t>
            </a:r>
            <a:r>
              <a:rPr lang="sl-SI" dirty="0" err="1" smtClean="0">
                <a:solidFill>
                  <a:srgbClr val="0070C0"/>
                </a:solidFill>
              </a:rPr>
              <a:t>compro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una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bella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macchina</a:t>
            </a:r>
            <a:r>
              <a:rPr lang="sl-SI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0070C0"/>
                </a:solidFill>
              </a:rPr>
              <a:t>Se + </a:t>
            </a:r>
            <a:r>
              <a:rPr lang="sl-SI" dirty="0" err="1" smtClean="0">
                <a:solidFill>
                  <a:srgbClr val="0070C0"/>
                </a:solidFill>
              </a:rPr>
              <a:t>presente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indicativo</a:t>
            </a:r>
            <a:r>
              <a:rPr lang="sl-SI" dirty="0" smtClean="0">
                <a:solidFill>
                  <a:srgbClr val="0070C0"/>
                </a:solidFill>
              </a:rPr>
              <a:t>, </a:t>
            </a:r>
            <a:r>
              <a:rPr lang="sl-SI" dirty="0" err="1" smtClean="0">
                <a:solidFill>
                  <a:srgbClr val="0070C0"/>
                </a:solidFill>
              </a:rPr>
              <a:t>presente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indicativo</a:t>
            </a:r>
            <a:r>
              <a:rPr lang="sl-SI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0070C0"/>
                </a:solidFill>
              </a:rPr>
              <a:t>(</a:t>
            </a:r>
            <a:r>
              <a:rPr lang="sl-SI" dirty="0" err="1" smtClean="0">
                <a:solidFill>
                  <a:srgbClr val="0070C0"/>
                </a:solidFill>
              </a:rPr>
              <a:t>oppure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due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futuri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semplici</a:t>
            </a:r>
            <a:r>
              <a:rPr lang="sl-SI" dirty="0" smtClean="0">
                <a:solidFill>
                  <a:srgbClr val="0070C0"/>
                </a:solidFill>
              </a:rPr>
              <a:t> o </a:t>
            </a:r>
            <a:r>
              <a:rPr lang="sl-SI" dirty="0" err="1" smtClean="0">
                <a:solidFill>
                  <a:srgbClr val="0070C0"/>
                </a:solidFill>
              </a:rPr>
              <a:t>una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combinazione</a:t>
            </a:r>
            <a:r>
              <a:rPr lang="sl-SI" dirty="0" smtClean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00B050"/>
                </a:solidFill>
              </a:rPr>
              <a:t>Če imam denar, si kupim lep avto.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00B050"/>
                </a:solidFill>
              </a:rPr>
              <a:t>Če + sedanjik, sedanjik.</a:t>
            </a:r>
          </a:p>
          <a:p>
            <a:pPr marL="0" indent="0">
              <a:buNone/>
            </a:pPr>
            <a:r>
              <a:rPr lang="sl-SI" dirty="0" err="1" smtClean="0">
                <a:solidFill>
                  <a:srgbClr val="FF0000"/>
                </a:solidFill>
              </a:rPr>
              <a:t>If</a:t>
            </a:r>
            <a:r>
              <a:rPr lang="sl-SI" dirty="0" smtClean="0">
                <a:solidFill>
                  <a:srgbClr val="FF0000"/>
                </a:solidFill>
              </a:rPr>
              <a:t> I </a:t>
            </a:r>
            <a:r>
              <a:rPr lang="sl-SI" dirty="0" err="1" smtClean="0">
                <a:solidFill>
                  <a:srgbClr val="FF0000"/>
                </a:solidFill>
              </a:rPr>
              <a:t>have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money</a:t>
            </a:r>
            <a:r>
              <a:rPr lang="sl-SI" dirty="0" smtClean="0">
                <a:solidFill>
                  <a:srgbClr val="FF0000"/>
                </a:solidFill>
              </a:rPr>
              <a:t>, I‘</a:t>
            </a:r>
            <a:r>
              <a:rPr lang="sl-SI" dirty="0" err="1" smtClean="0">
                <a:solidFill>
                  <a:srgbClr val="FF0000"/>
                </a:solidFill>
              </a:rPr>
              <a:t>ll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buy</a:t>
            </a:r>
            <a:r>
              <a:rPr lang="sl-SI" dirty="0" smtClean="0">
                <a:solidFill>
                  <a:srgbClr val="FF0000"/>
                </a:solidFill>
              </a:rPr>
              <a:t> a </a:t>
            </a:r>
            <a:r>
              <a:rPr lang="sl-SI" dirty="0" err="1" smtClean="0">
                <a:solidFill>
                  <a:srgbClr val="FF0000"/>
                </a:solidFill>
              </a:rPr>
              <a:t>beautiful</a:t>
            </a:r>
            <a:r>
              <a:rPr lang="sl-SI" dirty="0" smtClean="0">
                <a:solidFill>
                  <a:srgbClr val="FF0000"/>
                </a:solidFill>
              </a:rPr>
              <a:t> car.</a:t>
            </a:r>
          </a:p>
          <a:p>
            <a:pPr marL="0" indent="0">
              <a:buNone/>
            </a:pPr>
            <a:r>
              <a:rPr lang="sl-SI" dirty="0" err="1" smtClean="0">
                <a:solidFill>
                  <a:srgbClr val="FF0000"/>
                </a:solidFill>
              </a:rPr>
              <a:t>If</a:t>
            </a:r>
            <a:r>
              <a:rPr lang="sl-SI" dirty="0" smtClean="0">
                <a:solidFill>
                  <a:srgbClr val="FF0000"/>
                </a:solidFill>
              </a:rPr>
              <a:t> + </a:t>
            </a:r>
            <a:r>
              <a:rPr lang="sl-SI" dirty="0" err="1" smtClean="0">
                <a:solidFill>
                  <a:srgbClr val="FF0000"/>
                </a:solidFill>
              </a:rPr>
              <a:t>present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simple</a:t>
            </a:r>
            <a:r>
              <a:rPr lang="sl-SI" dirty="0" smtClean="0">
                <a:solidFill>
                  <a:srgbClr val="FF0000"/>
                </a:solidFill>
              </a:rPr>
              <a:t>, </a:t>
            </a:r>
            <a:r>
              <a:rPr lang="sl-SI" dirty="0" err="1" smtClean="0">
                <a:solidFill>
                  <a:srgbClr val="FF0000"/>
                </a:solidFill>
              </a:rPr>
              <a:t>future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simple</a:t>
            </a:r>
            <a:r>
              <a:rPr lang="sl-SI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sl-SI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4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0070C0"/>
                </a:solidFill>
              </a:rPr>
              <a:t>SITUAZIONE POSSIBILE, MA NON REALE</a:t>
            </a:r>
            <a:endParaRPr lang="sl-SI" dirty="0">
              <a:solidFill>
                <a:srgbClr val="0070C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Picture 4" descr="j0230754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013347"/>
            <a:ext cx="1971675" cy="239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871262" y="1203139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rgbClr val="0070C0"/>
                </a:solidFill>
              </a:rPr>
              <a:t>Se </a:t>
            </a:r>
            <a:r>
              <a:rPr lang="sl-SI" b="1" dirty="0" err="1" smtClean="0">
                <a:solidFill>
                  <a:srgbClr val="0070C0"/>
                </a:solidFill>
              </a:rPr>
              <a:t>avessi</a:t>
            </a:r>
            <a:r>
              <a:rPr lang="sl-SI" b="1" dirty="0" smtClean="0">
                <a:solidFill>
                  <a:srgbClr val="0070C0"/>
                </a:solidFill>
              </a:rPr>
              <a:t> i soldi, mi </a:t>
            </a:r>
            <a:r>
              <a:rPr lang="sl-SI" b="1" dirty="0" err="1" smtClean="0">
                <a:solidFill>
                  <a:srgbClr val="0070C0"/>
                </a:solidFill>
              </a:rPr>
              <a:t>comprerei</a:t>
            </a:r>
            <a:r>
              <a:rPr lang="sl-SI" b="1" dirty="0" smtClean="0">
                <a:solidFill>
                  <a:srgbClr val="0070C0"/>
                </a:solidFill>
              </a:rPr>
              <a:t> </a:t>
            </a:r>
            <a:r>
              <a:rPr lang="sl-SI" b="1" dirty="0" err="1" smtClean="0">
                <a:solidFill>
                  <a:srgbClr val="0070C0"/>
                </a:solidFill>
              </a:rPr>
              <a:t>una</a:t>
            </a:r>
            <a:r>
              <a:rPr lang="sl-SI" b="1" dirty="0" smtClean="0">
                <a:solidFill>
                  <a:srgbClr val="0070C0"/>
                </a:solidFill>
              </a:rPr>
              <a:t> </a:t>
            </a:r>
            <a:r>
              <a:rPr lang="sl-SI" b="1" dirty="0" err="1" smtClean="0">
                <a:solidFill>
                  <a:srgbClr val="0070C0"/>
                </a:solidFill>
              </a:rPr>
              <a:t>bella</a:t>
            </a:r>
            <a:r>
              <a:rPr lang="sl-SI" b="1" dirty="0" smtClean="0">
                <a:solidFill>
                  <a:srgbClr val="0070C0"/>
                </a:solidFill>
              </a:rPr>
              <a:t> </a:t>
            </a:r>
            <a:r>
              <a:rPr lang="sl-SI" b="1" dirty="0" err="1" smtClean="0">
                <a:solidFill>
                  <a:srgbClr val="0070C0"/>
                </a:solidFill>
              </a:rPr>
              <a:t>macchina</a:t>
            </a:r>
            <a:r>
              <a:rPr lang="sl-SI" b="1" dirty="0" smtClean="0">
                <a:solidFill>
                  <a:srgbClr val="0070C0"/>
                </a:solidFill>
              </a:rPr>
              <a:t>.</a:t>
            </a:r>
            <a:endParaRPr lang="sl-SI" b="1" dirty="0">
              <a:solidFill>
                <a:srgbClr val="0070C0"/>
              </a:solidFill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539552" y="2420888"/>
            <a:ext cx="2808312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Elipsa 12"/>
          <p:cNvSpPr/>
          <p:nvPr/>
        </p:nvSpPr>
        <p:spPr>
          <a:xfrm>
            <a:off x="539552" y="1052736"/>
            <a:ext cx="2808312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4" name="Elipsa 13"/>
          <p:cNvSpPr/>
          <p:nvPr/>
        </p:nvSpPr>
        <p:spPr>
          <a:xfrm>
            <a:off x="511222" y="3861048"/>
            <a:ext cx="2808312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5" name="PoljeZBesedilom 14"/>
          <p:cNvSpPr txBox="1"/>
          <p:nvPr/>
        </p:nvSpPr>
        <p:spPr>
          <a:xfrm>
            <a:off x="931573" y="2709790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rgbClr val="00B050"/>
                </a:solidFill>
              </a:rPr>
              <a:t>Če bi imel denar, bi si kupil lep avto.</a:t>
            </a:r>
          </a:p>
        </p:txBody>
      </p:sp>
      <p:sp>
        <p:nvSpPr>
          <p:cNvPr id="16" name="PoljeZBesedilom 15"/>
          <p:cNvSpPr txBox="1"/>
          <p:nvPr/>
        </p:nvSpPr>
        <p:spPr>
          <a:xfrm>
            <a:off x="727246" y="414995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err="1" smtClean="0">
                <a:solidFill>
                  <a:srgbClr val="FF0000"/>
                </a:solidFill>
              </a:rPr>
              <a:t>If</a:t>
            </a:r>
            <a:r>
              <a:rPr lang="sl-SI" b="1" dirty="0" smtClean="0">
                <a:solidFill>
                  <a:srgbClr val="FF0000"/>
                </a:solidFill>
              </a:rPr>
              <a:t> I </a:t>
            </a:r>
            <a:r>
              <a:rPr lang="sl-SI" b="1" dirty="0" err="1" smtClean="0">
                <a:solidFill>
                  <a:srgbClr val="FF0000"/>
                </a:solidFill>
              </a:rPr>
              <a:t>had</a:t>
            </a:r>
            <a:r>
              <a:rPr lang="sl-SI" b="1" dirty="0" smtClean="0">
                <a:solidFill>
                  <a:srgbClr val="FF0000"/>
                </a:solidFill>
              </a:rPr>
              <a:t> </a:t>
            </a:r>
            <a:r>
              <a:rPr lang="sl-SI" b="1" dirty="0" err="1" smtClean="0">
                <a:solidFill>
                  <a:srgbClr val="FF0000"/>
                </a:solidFill>
              </a:rPr>
              <a:t>money</a:t>
            </a:r>
            <a:r>
              <a:rPr lang="sl-SI" b="1" dirty="0" smtClean="0">
                <a:solidFill>
                  <a:srgbClr val="FF0000"/>
                </a:solidFill>
              </a:rPr>
              <a:t>, I </a:t>
            </a:r>
            <a:r>
              <a:rPr lang="sl-SI" b="1" dirty="0" err="1" smtClean="0">
                <a:solidFill>
                  <a:srgbClr val="FF0000"/>
                </a:solidFill>
              </a:rPr>
              <a:t>would</a:t>
            </a:r>
            <a:r>
              <a:rPr lang="sl-SI" b="1" dirty="0" smtClean="0">
                <a:solidFill>
                  <a:srgbClr val="FF0000"/>
                </a:solidFill>
              </a:rPr>
              <a:t> </a:t>
            </a:r>
            <a:r>
              <a:rPr lang="sl-SI" b="1" dirty="0" err="1" smtClean="0">
                <a:solidFill>
                  <a:srgbClr val="FF0000"/>
                </a:solidFill>
              </a:rPr>
              <a:t>buy</a:t>
            </a:r>
            <a:r>
              <a:rPr lang="sl-SI" b="1" dirty="0" smtClean="0">
                <a:solidFill>
                  <a:srgbClr val="FF0000"/>
                </a:solidFill>
              </a:rPr>
              <a:t> a </a:t>
            </a:r>
            <a:r>
              <a:rPr lang="sl-SI" b="1" dirty="0" err="1" smtClean="0">
                <a:solidFill>
                  <a:srgbClr val="FF0000"/>
                </a:solidFill>
              </a:rPr>
              <a:t>beautiful</a:t>
            </a:r>
            <a:r>
              <a:rPr lang="sl-SI" b="1" dirty="0" smtClean="0">
                <a:solidFill>
                  <a:srgbClr val="FF0000"/>
                </a:solidFill>
              </a:rPr>
              <a:t> car.</a:t>
            </a:r>
          </a:p>
        </p:txBody>
      </p:sp>
      <p:pic>
        <p:nvPicPr>
          <p:cNvPr id="18" name="Slika 17" descr="http://cdn1.siol.net/sn/img/08/317/633620905300481118_nap_ferrari_scuderia_sp_0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939" y="2259275"/>
            <a:ext cx="2708275" cy="134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Slika 16" descr="http://www.vlada.si/fileadmin/dokumenti/Slovenija_doc/zastava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97" y="2346948"/>
            <a:ext cx="628650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Slika 18" descr="http://projekti.gimvic.org/2008/2c/2c_ita/toskana/italia.gi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97" y="843821"/>
            <a:ext cx="628650" cy="417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Slika 19" descr="http://www.plavalniklub-ljubljana.si/wp-content/uploads/2011/05/angleska-zastava1.gif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76" y="3778544"/>
            <a:ext cx="598170" cy="419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02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>
                <a:solidFill>
                  <a:srgbClr val="0070C0"/>
                </a:solidFill>
              </a:rPr>
              <a:t>Se + </a:t>
            </a:r>
            <a:r>
              <a:rPr lang="sl-SI" dirty="0" err="1" smtClean="0">
                <a:solidFill>
                  <a:srgbClr val="0070C0"/>
                </a:solidFill>
              </a:rPr>
              <a:t>congiuntivo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imperfetto</a:t>
            </a:r>
            <a:r>
              <a:rPr lang="sl-SI" dirty="0" smtClean="0">
                <a:solidFill>
                  <a:srgbClr val="0070C0"/>
                </a:solidFill>
              </a:rPr>
              <a:t>, </a:t>
            </a:r>
            <a:r>
              <a:rPr lang="sl-SI" dirty="0" err="1" smtClean="0">
                <a:solidFill>
                  <a:srgbClr val="0070C0"/>
                </a:solidFill>
              </a:rPr>
              <a:t>condizionale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semplice</a:t>
            </a:r>
            <a:r>
              <a:rPr lang="sl-SI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rgbClr val="00B050"/>
                </a:solidFill>
              </a:rPr>
              <a:t>Če + pogojnik, pogojnik.</a:t>
            </a:r>
          </a:p>
          <a:p>
            <a:pPr marL="0" indent="0">
              <a:buNone/>
            </a:pPr>
            <a:r>
              <a:rPr lang="sl-SI" dirty="0" err="1" smtClean="0">
                <a:solidFill>
                  <a:srgbClr val="FF0000"/>
                </a:solidFill>
              </a:rPr>
              <a:t>If</a:t>
            </a:r>
            <a:r>
              <a:rPr lang="sl-SI" dirty="0" smtClean="0">
                <a:solidFill>
                  <a:srgbClr val="FF0000"/>
                </a:solidFill>
              </a:rPr>
              <a:t> + past </a:t>
            </a:r>
            <a:r>
              <a:rPr lang="sl-SI" dirty="0" err="1" smtClean="0">
                <a:solidFill>
                  <a:srgbClr val="FF0000"/>
                </a:solidFill>
              </a:rPr>
              <a:t>tense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simple</a:t>
            </a:r>
            <a:r>
              <a:rPr lang="sl-SI" dirty="0" smtClean="0">
                <a:solidFill>
                  <a:srgbClr val="FF0000"/>
                </a:solidFill>
              </a:rPr>
              <a:t>, </a:t>
            </a:r>
            <a:r>
              <a:rPr lang="sl-SI" dirty="0" err="1" smtClean="0">
                <a:solidFill>
                  <a:srgbClr val="FF0000"/>
                </a:solidFill>
              </a:rPr>
              <a:t>present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conditional</a:t>
            </a:r>
            <a:r>
              <a:rPr lang="sl-SI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sl-S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62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0070C0"/>
                </a:solidFill>
              </a:rPr>
              <a:t>SITUAZIONE IRREALE</a:t>
            </a:r>
            <a:br>
              <a:rPr lang="sl-SI" dirty="0" smtClean="0">
                <a:solidFill>
                  <a:srgbClr val="0070C0"/>
                </a:solidFill>
              </a:rPr>
            </a:br>
            <a:r>
              <a:rPr lang="sl-SI" dirty="0" smtClean="0">
                <a:solidFill>
                  <a:srgbClr val="0070C0"/>
                </a:solidFill>
              </a:rPr>
              <a:t>NEL PASSATO</a:t>
            </a:r>
            <a:endParaRPr lang="sl-SI" dirty="0">
              <a:solidFill>
                <a:srgbClr val="0070C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b="1" dirty="0" err="1" smtClean="0">
                <a:solidFill>
                  <a:srgbClr val="0070C0"/>
                </a:solidFill>
              </a:rPr>
              <a:t>Ieri</a:t>
            </a:r>
            <a:r>
              <a:rPr lang="sl-SI" dirty="0" smtClean="0">
                <a:solidFill>
                  <a:srgbClr val="0070C0"/>
                </a:solidFill>
              </a:rPr>
              <a:t>, </a:t>
            </a:r>
            <a:r>
              <a:rPr lang="sl-SI" dirty="0" err="1" smtClean="0">
                <a:solidFill>
                  <a:srgbClr val="0070C0"/>
                </a:solidFill>
              </a:rPr>
              <a:t>Susanna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avrebbe</a:t>
            </a:r>
            <a:r>
              <a:rPr lang="sl-SI" dirty="0" smtClean="0">
                <a:solidFill>
                  <a:srgbClr val="0070C0"/>
                </a:solidFill>
              </a:rPr>
              <a:t> voluto </a:t>
            </a:r>
            <a:r>
              <a:rPr lang="sl-SI" dirty="0" err="1" smtClean="0">
                <a:solidFill>
                  <a:srgbClr val="0070C0"/>
                </a:solidFill>
              </a:rPr>
              <a:t>chiamare</a:t>
            </a:r>
            <a:r>
              <a:rPr lang="sl-SI" dirty="0" smtClean="0">
                <a:solidFill>
                  <a:srgbClr val="0070C0"/>
                </a:solidFill>
              </a:rPr>
              <a:t> Paolo,  </a:t>
            </a:r>
            <a:r>
              <a:rPr lang="sl-SI" dirty="0" err="1" smtClean="0">
                <a:solidFill>
                  <a:srgbClr val="0070C0"/>
                </a:solidFill>
              </a:rPr>
              <a:t>ma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non</a:t>
            </a:r>
            <a:r>
              <a:rPr lang="sl-SI" dirty="0" smtClean="0">
                <a:solidFill>
                  <a:srgbClr val="0070C0"/>
                </a:solidFill>
              </a:rPr>
              <a:t> ha </a:t>
            </a:r>
            <a:r>
              <a:rPr lang="sl-SI" dirty="0" err="1" smtClean="0">
                <a:solidFill>
                  <a:srgbClr val="0070C0"/>
                </a:solidFill>
              </a:rPr>
              <a:t>potuto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farlo</a:t>
            </a:r>
            <a:r>
              <a:rPr lang="sl-SI" dirty="0" smtClean="0">
                <a:solidFill>
                  <a:srgbClr val="0070C0"/>
                </a:solidFill>
              </a:rPr>
              <a:t>, </a:t>
            </a:r>
            <a:r>
              <a:rPr lang="sl-SI" dirty="0" err="1" smtClean="0">
                <a:solidFill>
                  <a:srgbClr val="0070C0"/>
                </a:solidFill>
              </a:rPr>
              <a:t>perché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non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aveva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il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suo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numero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di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telefono</a:t>
            </a:r>
            <a:r>
              <a:rPr lang="sl-SI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rgbClr val="00B050"/>
                </a:solidFill>
              </a:rPr>
              <a:t>Včeraj</a:t>
            </a:r>
            <a:r>
              <a:rPr lang="sl-SI" dirty="0" smtClean="0">
                <a:solidFill>
                  <a:srgbClr val="00B050"/>
                </a:solidFill>
              </a:rPr>
              <a:t> bi Suzana želela poklicati Pavla, toda tega ni mogla storiti, ker ni imela njegove telefonske številke.</a:t>
            </a:r>
          </a:p>
          <a:p>
            <a:pPr marL="0" indent="0">
              <a:buNone/>
            </a:pPr>
            <a:r>
              <a:rPr lang="sl-SI" b="1" dirty="0" err="1" smtClean="0">
                <a:solidFill>
                  <a:srgbClr val="FF0000"/>
                </a:solidFill>
              </a:rPr>
              <a:t>Yesterday</a:t>
            </a:r>
            <a:r>
              <a:rPr lang="sl-SI" b="1" dirty="0" smtClean="0">
                <a:solidFill>
                  <a:srgbClr val="FF0000"/>
                </a:solidFill>
              </a:rPr>
              <a:t>,</a:t>
            </a:r>
            <a:r>
              <a:rPr lang="sl-SI" dirty="0" smtClean="0">
                <a:solidFill>
                  <a:srgbClr val="FF0000"/>
                </a:solidFill>
              </a:rPr>
              <a:t> Susan </a:t>
            </a:r>
            <a:r>
              <a:rPr lang="sl-SI" dirty="0" err="1" smtClean="0">
                <a:solidFill>
                  <a:srgbClr val="FF0000"/>
                </a:solidFill>
              </a:rPr>
              <a:t>wanted</a:t>
            </a:r>
            <a:r>
              <a:rPr lang="sl-SI" dirty="0" smtClean="0">
                <a:solidFill>
                  <a:srgbClr val="FF0000"/>
                </a:solidFill>
              </a:rPr>
              <a:t> to </a:t>
            </a:r>
            <a:r>
              <a:rPr lang="sl-SI" dirty="0" err="1" smtClean="0">
                <a:solidFill>
                  <a:srgbClr val="FF0000"/>
                </a:solidFill>
              </a:rPr>
              <a:t>phone</a:t>
            </a:r>
            <a:r>
              <a:rPr lang="sl-SI" dirty="0" smtClean="0">
                <a:solidFill>
                  <a:srgbClr val="FF0000"/>
                </a:solidFill>
              </a:rPr>
              <a:t> Paul, </a:t>
            </a:r>
            <a:r>
              <a:rPr lang="sl-SI" dirty="0" err="1" smtClean="0">
                <a:solidFill>
                  <a:srgbClr val="FF0000"/>
                </a:solidFill>
              </a:rPr>
              <a:t>but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she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couldn</a:t>
            </a:r>
            <a:r>
              <a:rPr lang="sl-SI" dirty="0" smtClean="0">
                <a:solidFill>
                  <a:srgbClr val="FF0000"/>
                </a:solidFill>
              </a:rPr>
              <a:t>‘t do </a:t>
            </a:r>
            <a:r>
              <a:rPr lang="sl-SI" dirty="0" err="1" smtClean="0">
                <a:solidFill>
                  <a:srgbClr val="FF0000"/>
                </a:solidFill>
              </a:rPr>
              <a:t>that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because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she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didn</a:t>
            </a:r>
            <a:r>
              <a:rPr lang="sl-SI" dirty="0" smtClean="0">
                <a:solidFill>
                  <a:srgbClr val="FF0000"/>
                </a:solidFill>
              </a:rPr>
              <a:t>‘t </a:t>
            </a:r>
            <a:r>
              <a:rPr lang="sl-SI" dirty="0" err="1" smtClean="0">
                <a:solidFill>
                  <a:srgbClr val="FF0000"/>
                </a:solidFill>
              </a:rPr>
              <a:t>know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his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number</a:t>
            </a:r>
            <a:r>
              <a:rPr lang="sl-SI" dirty="0" smtClean="0">
                <a:solidFill>
                  <a:srgbClr val="FF0000"/>
                </a:solidFill>
              </a:rPr>
              <a:t>.</a:t>
            </a:r>
            <a:endParaRPr lang="sl-S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8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endParaRPr lang="sl-SI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l-SI" sz="1800" b="1" dirty="0">
              <a:solidFill>
                <a:srgbClr val="0070C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87824" y="4494864"/>
            <a:ext cx="3959225" cy="2193925"/>
            <a:chOff x="431" y="2341"/>
            <a:chExt cx="2644" cy="1654"/>
          </a:xfrm>
        </p:grpSpPr>
        <p:pic>
          <p:nvPicPr>
            <p:cNvPr id="5" name="Picture 5" descr="j023073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8" y="2341"/>
              <a:ext cx="1737" cy="1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6" descr="j023033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3385"/>
              <a:ext cx="862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7236296" y="3284984"/>
            <a:ext cx="1656184" cy="1800423"/>
            <a:chOff x="3787" y="1207"/>
            <a:chExt cx="1724" cy="1497"/>
          </a:xfrm>
        </p:grpSpPr>
        <p:pic>
          <p:nvPicPr>
            <p:cNvPr id="8" name="Picture 8" descr="j023074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5" y="1389"/>
              <a:ext cx="823" cy="1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3787" y="1207"/>
              <a:ext cx="1724" cy="1497"/>
            </a:xfrm>
            <a:prstGeom prst="cloudCallout">
              <a:avLst>
                <a:gd name="adj1" fmla="val -139731"/>
                <a:gd name="adj2" fmla="val 3223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/>
              <a:endParaRPr lang="en-GB" altLang="sl-SI">
                <a:latin typeface="Arial" charset="0"/>
              </a:endParaRPr>
            </a:p>
          </p:txBody>
        </p:sp>
      </p:grpSp>
      <p:sp>
        <p:nvSpPr>
          <p:cNvPr id="19" name="PoljeZBesedilom 18"/>
          <p:cNvSpPr txBox="1"/>
          <p:nvPr/>
        </p:nvSpPr>
        <p:spPr>
          <a:xfrm>
            <a:off x="1506300" y="3663474"/>
            <a:ext cx="2736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err="1" smtClean="0">
                <a:solidFill>
                  <a:srgbClr val="FF0000"/>
                </a:solidFill>
              </a:rPr>
              <a:t>If</a:t>
            </a:r>
            <a:r>
              <a:rPr lang="sl-SI" b="1" dirty="0" smtClean="0">
                <a:solidFill>
                  <a:srgbClr val="FF0000"/>
                </a:solidFill>
              </a:rPr>
              <a:t> I </a:t>
            </a:r>
            <a:r>
              <a:rPr lang="sl-SI" b="1" dirty="0" err="1" smtClean="0">
                <a:solidFill>
                  <a:srgbClr val="FF0000"/>
                </a:solidFill>
              </a:rPr>
              <a:t>had</a:t>
            </a:r>
            <a:r>
              <a:rPr lang="sl-SI" b="1" dirty="0" smtClean="0">
                <a:solidFill>
                  <a:srgbClr val="FF0000"/>
                </a:solidFill>
              </a:rPr>
              <a:t> </a:t>
            </a:r>
            <a:r>
              <a:rPr lang="sl-SI" b="1" dirty="0" err="1" smtClean="0">
                <a:solidFill>
                  <a:srgbClr val="FF0000"/>
                </a:solidFill>
              </a:rPr>
              <a:t>known</a:t>
            </a:r>
            <a:r>
              <a:rPr lang="sl-SI" b="1" dirty="0" smtClean="0">
                <a:solidFill>
                  <a:srgbClr val="FF0000"/>
                </a:solidFill>
              </a:rPr>
              <a:t> </a:t>
            </a:r>
            <a:r>
              <a:rPr lang="sl-SI" b="1" dirty="0" err="1" smtClean="0">
                <a:solidFill>
                  <a:srgbClr val="FF0000"/>
                </a:solidFill>
              </a:rPr>
              <a:t>his</a:t>
            </a:r>
            <a:r>
              <a:rPr lang="sl-SI" b="1" dirty="0" smtClean="0">
                <a:solidFill>
                  <a:srgbClr val="FF0000"/>
                </a:solidFill>
              </a:rPr>
              <a:t> </a:t>
            </a:r>
            <a:r>
              <a:rPr lang="sl-SI" b="1" dirty="0" err="1" smtClean="0">
                <a:solidFill>
                  <a:srgbClr val="FF0000"/>
                </a:solidFill>
              </a:rPr>
              <a:t>number</a:t>
            </a:r>
            <a:r>
              <a:rPr lang="sl-SI" b="1" dirty="0" smtClean="0">
                <a:solidFill>
                  <a:srgbClr val="FF0000"/>
                </a:solidFill>
              </a:rPr>
              <a:t>, I </a:t>
            </a:r>
            <a:r>
              <a:rPr lang="sl-SI" b="1" dirty="0" err="1" smtClean="0">
                <a:solidFill>
                  <a:srgbClr val="FF0000"/>
                </a:solidFill>
              </a:rPr>
              <a:t>would</a:t>
            </a:r>
            <a:r>
              <a:rPr lang="sl-SI" b="1" dirty="0" smtClean="0">
                <a:solidFill>
                  <a:srgbClr val="FF0000"/>
                </a:solidFill>
              </a:rPr>
              <a:t> </a:t>
            </a:r>
            <a:r>
              <a:rPr lang="sl-SI" b="1" dirty="0" err="1" smtClean="0">
                <a:solidFill>
                  <a:srgbClr val="FF0000"/>
                </a:solidFill>
              </a:rPr>
              <a:t>have</a:t>
            </a:r>
            <a:r>
              <a:rPr lang="sl-SI" b="1" dirty="0" smtClean="0">
                <a:solidFill>
                  <a:srgbClr val="FF0000"/>
                </a:solidFill>
              </a:rPr>
              <a:t> </a:t>
            </a:r>
            <a:r>
              <a:rPr lang="sl-SI" b="1" dirty="0" err="1" smtClean="0">
                <a:solidFill>
                  <a:srgbClr val="FF0000"/>
                </a:solidFill>
              </a:rPr>
              <a:t>phoned</a:t>
            </a:r>
            <a:r>
              <a:rPr lang="sl-SI" b="1" dirty="0" smtClean="0">
                <a:solidFill>
                  <a:srgbClr val="FF0000"/>
                </a:solidFill>
              </a:rPr>
              <a:t> </a:t>
            </a:r>
            <a:r>
              <a:rPr lang="sl-SI" b="1" dirty="0" err="1" smtClean="0">
                <a:solidFill>
                  <a:srgbClr val="FF0000"/>
                </a:solidFill>
              </a:rPr>
              <a:t>him</a:t>
            </a:r>
            <a:r>
              <a:rPr lang="sl-SI" b="1" dirty="0" smtClean="0">
                <a:solidFill>
                  <a:srgbClr val="FF0000"/>
                </a:solidFill>
              </a:rPr>
              <a:t>.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23" name="PoljeZBesedilom 22"/>
          <p:cNvSpPr txBox="1"/>
          <p:nvPr/>
        </p:nvSpPr>
        <p:spPr>
          <a:xfrm>
            <a:off x="1218270" y="2427776"/>
            <a:ext cx="3312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rgbClr val="00B050"/>
                </a:solidFill>
              </a:rPr>
              <a:t>Če bi poznala njegovo telefonsko</a:t>
            </a:r>
          </a:p>
          <a:p>
            <a:r>
              <a:rPr lang="sl-SI" b="1" dirty="0" smtClean="0">
                <a:solidFill>
                  <a:srgbClr val="00B050"/>
                </a:solidFill>
              </a:rPr>
              <a:t>številko, bi ga poklicala.</a:t>
            </a:r>
          </a:p>
        </p:txBody>
      </p:sp>
      <p:pic>
        <p:nvPicPr>
          <p:cNvPr id="16" name="Slika 15" descr="http://www.vlada.si/fileadmin/dokumenti/Slovenija_doc/zastava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18" y="2145350"/>
            <a:ext cx="628650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Slika 16" descr="http://projekti.gimvic.org/2008/2c/2c_ita/toskana/italia.gif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736" y="758966"/>
            <a:ext cx="628650" cy="417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Slika 17" descr="http://www.plavalniklub-ljubljana.si/wp-content/uploads/2011/05/angleska-zastava1.gif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86" y="3313195"/>
            <a:ext cx="598170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PoljeZBesedilom 9"/>
          <p:cNvSpPr txBox="1"/>
          <p:nvPr/>
        </p:nvSpPr>
        <p:spPr>
          <a:xfrm>
            <a:off x="1457654" y="1019602"/>
            <a:ext cx="3060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rgbClr val="0070C0"/>
                </a:solidFill>
              </a:rPr>
              <a:t>Se </a:t>
            </a:r>
            <a:r>
              <a:rPr lang="sl-SI" b="1" dirty="0" err="1" smtClean="0">
                <a:solidFill>
                  <a:srgbClr val="0070C0"/>
                </a:solidFill>
              </a:rPr>
              <a:t>avessi</a:t>
            </a:r>
            <a:r>
              <a:rPr lang="sl-SI" b="1" dirty="0" smtClean="0">
                <a:solidFill>
                  <a:srgbClr val="0070C0"/>
                </a:solidFill>
              </a:rPr>
              <a:t> </a:t>
            </a:r>
            <a:r>
              <a:rPr lang="sl-SI" b="1" dirty="0" err="1" smtClean="0">
                <a:solidFill>
                  <a:srgbClr val="0070C0"/>
                </a:solidFill>
              </a:rPr>
              <a:t>saputo</a:t>
            </a:r>
            <a:r>
              <a:rPr lang="sl-SI" b="1" dirty="0" smtClean="0">
                <a:solidFill>
                  <a:srgbClr val="0070C0"/>
                </a:solidFill>
              </a:rPr>
              <a:t> </a:t>
            </a:r>
            <a:r>
              <a:rPr lang="sl-SI" b="1" dirty="0" err="1" smtClean="0">
                <a:solidFill>
                  <a:srgbClr val="0070C0"/>
                </a:solidFill>
              </a:rPr>
              <a:t>il</a:t>
            </a:r>
            <a:r>
              <a:rPr lang="sl-SI" b="1" dirty="0" smtClean="0">
                <a:solidFill>
                  <a:srgbClr val="0070C0"/>
                </a:solidFill>
              </a:rPr>
              <a:t> </a:t>
            </a:r>
            <a:r>
              <a:rPr lang="sl-SI" b="1" dirty="0" err="1" smtClean="0">
                <a:solidFill>
                  <a:srgbClr val="0070C0"/>
                </a:solidFill>
              </a:rPr>
              <a:t>suo</a:t>
            </a:r>
            <a:r>
              <a:rPr lang="sl-SI" b="1" dirty="0" smtClean="0">
                <a:solidFill>
                  <a:srgbClr val="0070C0"/>
                </a:solidFill>
              </a:rPr>
              <a:t> </a:t>
            </a:r>
            <a:r>
              <a:rPr lang="sl-SI" b="1" dirty="0" err="1" smtClean="0">
                <a:solidFill>
                  <a:srgbClr val="0070C0"/>
                </a:solidFill>
              </a:rPr>
              <a:t>numero</a:t>
            </a:r>
            <a:r>
              <a:rPr lang="sl-SI" b="1" dirty="0" smtClean="0">
                <a:solidFill>
                  <a:srgbClr val="0070C0"/>
                </a:solidFill>
              </a:rPr>
              <a:t> </a:t>
            </a:r>
            <a:r>
              <a:rPr lang="sl-SI" b="1" dirty="0" err="1" smtClean="0">
                <a:solidFill>
                  <a:srgbClr val="0070C0"/>
                </a:solidFill>
              </a:rPr>
              <a:t>di</a:t>
            </a:r>
            <a:r>
              <a:rPr lang="sl-SI" b="1" dirty="0" smtClean="0">
                <a:solidFill>
                  <a:srgbClr val="0070C0"/>
                </a:solidFill>
              </a:rPr>
              <a:t> </a:t>
            </a:r>
            <a:r>
              <a:rPr lang="sl-SI" b="1" dirty="0" err="1" smtClean="0">
                <a:solidFill>
                  <a:srgbClr val="0070C0"/>
                </a:solidFill>
              </a:rPr>
              <a:t>telefono</a:t>
            </a:r>
            <a:r>
              <a:rPr lang="sl-SI" b="1" dirty="0" smtClean="0">
                <a:solidFill>
                  <a:srgbClr val="0070C0"/>
                </a:solidFill>
              </a:rPr>
              <a:t>, l‘</a:t>
            </a:r>
            <a:r>
              <a:rPr lang="sl-SI" b="1" dirty="0" err="1" smtClean="0">
                <a:solidFill>
                  <a:srgbClr val="0070C0"/>
                </a:solidFill>
              </a:rPr>
              <a:t>avrei</a:t>
            </a:r>
            <a:r>
              <a:rPr lang="sl-SI" b="1" dirty="0" smtClean="0">
                <a:solidFill>
                  <a:srgbClr val="0070C0"/>
                </a:solidFill>
              </a:rPr>
              <a:t> </a:t>
            </a:r>
            <a:r>
              <a:rPr lang="sl-SI" b="1" dirty="0" err="1" smtClean="0">
                <a:solidFill>
                  <a:srgbClr val="0070C0"/>
                </a:solidFill>
              </a:rPr>
              <a:t>chiamato</a:t>
            </a:r>
            <a:r>
              <a:rPr lang="sl-SI" b="1" dirty="0" smtClean="0">
                <a:solidFill>
                  <a:srgbClr val="0070C0"/>
                </a:solidFill>
              </a:rPr>
              <a:t>.</a:t>
            </a:r>
            <a:endParaRPr lang="sl-SI" b="1" dirty="0">
              <a:solidFill>
                <a:srgbClr val="0070C0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931712" y="2178513"/>
            <a:ext cx="3739574" cy="11346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2" name="Elipsa 21"/>
          <p:cNvSpPr/>
          <p:nvPr/>
        </p:nvSpPr>
        <p:spPr>
          <a:xfrm>
            <a:off x="836061" y="913926"/>
            <a:ext cx="3739574" cy="11346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5" name="Elipsa 24"/>
          <p:cNvSpPr/>
          <p:nvPr/>
        </p:nvSpPr>
        <p:spPr>
          <a:xfrm>
            <a:off x="981002" y="3419299"/>
            <a:ext cx="3739574" cy="11346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0434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>
                <a:solidFill>
                  <a:srgbClr val="0070C0"/>
                </a:solidFill>
              </a:rPr>
              <a:t>Se + </a:t>
            </a:r>
            <a:r>
              <a:rPr lang="sl-SI" dirty="0" err="1" smtClean="0">
                <a:solidFill>
                  <a:srgbClr val="0070C0"/>
                </a:solidFill>
              </a:rPr>
              <a:t>congiuntivo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trapassato</a:t>
            </a:r>
            <a:r>
              <a:rPr lang="sl-SI" dirty="0" smtClean="0">
                <a:solidFill>
                  <a:srgbClr val="0070C0"/>
                </a:solidFill>
              </a:rPr>
              <a:t>, </a:t>
            </a:r>
            <a:r>
              <a:rPr lang="sl-SI" dirty="0" err="1" smtClean="0">
                <a:solidFill>
                  <a:srgbClr val="0070C0"/>
                </a:solidFill>
              </a:rPr>
              <a:t>condizionale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err="1" smtClean="0">
                <a:solidFill>
                  <a:srgbClr val="0070C0"/>
                </a:solidFill>
              </a:rPr>
              <a:t>composto</a:t>
            </a:r>
            <a:r>
              <a:rPr lang="sl-SI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00B050"/>
                </a:solidFill>
              </a:rPr>
              <a:t>Če + pogojnik, pogojnik.</a:t>
            </a:r>
          </a:p>
          <a:p>
            <a:pPr marL="0" indent="0">
              <a:buNone/>
            </a:pPr>
            <a:r>
              <a:rPr lang="sl-SI" dirty="0" err="1" smtClean="0">
                <a:solidFill>
                  <a:srgbClr val="FF0000"/>
                </a:solidFill>
              </a:rPr>
              <a:t>If</a:t>
            </a:r>
            <a:r>
              <a:rPr lang="sl-SI" dirty="0" smtClean="0">
                <a:solidFill>
                  <a:srgbClr val="FF0000"/>
                </a:solidFill>
              </a:rPr>
              <a:t> + past </a:t>
            </a:r>
            <a:r>
              <a:rPr lang="sl-SI" dirty="0" err="1" smtClean="0">
                <a:solidFill>
                  <a:srgbClr val="FF0000"/>
                </a:solidFill>
              </a:rPr>
              <a:t>perfect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simple</a:t>
            </a:r>
            <a:r>
              <a:rPr lang="sl-SI" dirty="0" smtClean="0">
                <a:solidFill>
                  <a:srgbClr val="FF0000"/>
                </a:solidFill>
              </a:rPr>
              <a:t>, past </a:t>
            </a:r>
            <a:r>
              <a:rPr lang="sl-SI" dirty="0" err="1" smtClean="0">
                <a:solidFill>
                  <a:srgbClr val="FF0000"/>
                </a:solidFill>
              </a:rPr>
              <a:t>conditional</a:t>
            </a:r>
            <a:r>
              <a:rPr lang="sl-SI" dirty="0" smtClean="0">
                <a:solidFill>
                  <a:srgbClr val="FF0000"/>
                </a:solidFill>
              </a:rPr>
              <a:t>.</a:t>
            </a:r>
            <a:endParaRPr lang="sl-S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33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350</Words>
  <Application>Microsoft Office PowerPoint</Application>
  <PresentationFormat>Diaprojekcija na zaslonu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0" baseType="lpstr">
      <vt:lpstr>Officeova tema</vt:lpstr>
      <vt:lpstr>IL PERIODO IPOTETICO</vt:lpstr>
      <vt:lpstr>Una canzone d‘amore </vt:lpstr>
      <vt:lpstr>PowerPointova predstavitev</vt:lpstr>
      <vt:lpstr>SITUAZIONE REALE</vt:lpstr>
      <vt:lpstr>SITUAZIONE POSSIBILE, MA NON REALE</vt:lpstr>
      <vt:lpstr>PowerPointova predstavitev</vt:lpstr>
      <vt:lpstr>SITUAZIONE IRREALE NEL PASSATO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PERIODO IPOTETICO</dc:title>
  <dc:creator>Aljosa Masle</dc:creator>
  <cp:lastModifiedBy>Aljosa Masle</cp:lastModifiedBy>
  <cp:revision>29</cp:revision>
  <dcterms:created xsi:type="dcterms:W3CDTF">2015-03-17T16:58:25Z</dcterms:created>
  <dcterms:modified xsi:type="dcterms:W3CDTF">2015-03-21T08:26:32Z</dcterms:modified>
</cp:coreProperties>
</file>