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  <p:sldMasterId id="2147484271" r:id="rId2"/>
    <p:sldMasterId id="2147484283" r:id="rId3"/>
  </p:sldMasterIdLst>
  <p:notesMasterIdLst>
    <p:notesMasterId r:id="rId48"/>
  </p:notesMasterIdLst>
  <p:handoutMasterIdLst>
    <p:handoutMasterId r:id="rId49"/>
  </p:handoutMasterIdLst>
  <p:sldIdLst>
    <p:sldId id="387" r:id="rId4"/>
    <p:sldId id="347" r:id="rId5"/>
    <p:sldId id="364" r:id="rId6"/>
    <p:sldId id="281" r:id="rId7"/>
    <p:sldId id="277" r:id="rId8"/>
    <p:sldId id="365" r:id="rId9"/>
    <p:sldId id="342" r:id="rId10"/>
    <p:sldId id="346" r:id="rId11"/>
    <p:sldId id="366" r:id="rId12"/>
    <p:sldId id="260" r:id="rId13"/>
    <p:sldId id="264" r:id="rId14"/>
    <p:sldId id="265" r:id="rId15"/>
    <p:sldId id="284" r:id="rId16"/>
    <p:sldId id="283" r:id="rId17"/>
    <p:sldId id="349" r:id="rId18"/>
    <p:sldId id="380" r:id="rId19"/>
    <p:sldId id="390" r:id="rId20"/>
    <p:sldId id="391" r:id="rId21"/>
    <p:sldId id="392" r:id="rId22"/>
    <p:sldId id="393" r:id="rId23"/>
    <p:sldId id="394" r:id="rId24"/>
    <p:sldId id="395" r:id="rId25"/>
    <p:sldId id="367" r:id="rId26"/>
    <p:sldId id="368" r:id="rId27"/>
    <p:sldId id="369" r:id="rId28"/>
    <p:sldId id="372" r:id="rId29"/>
    <p:sldId id="373" r:id="rId30"/>
    <p:sldId id="374" r:id="rId31"/>
    <p:sldId id="375" r:id="rId32"/>
    <p:sldId id="376" r:id="rId33"/>
    <p:sldId id="377" r:id="rId34"/>
    <p:sldId id="378" r:id="rId35"/>
    <p:sldId id="381" r:id="rId36"/>
    <p:sldId id="379" r:id="rId37"/>
    <p:sldId id="388" r:id="rId38"/>
    <p:sldId id="398" r:id="rId39"/>
    <p:sldId id="400" r:id="rId40"/>
    <p:sldId id="401" r:id="rId41"/>
    <p:sldId id="402" r:id="rId42"/>
    <p:sldId id="403" r:id="rId43"/>
    <p:sldId id="406" r:id="rId44"/>
    <p:sldId id="408" r:id="rId45"/>
    <p:sldId id="407" r:id="rId46"/>
    <p:sldId id="351" r:id="rId47"/>
  </p:sldIdLst>
  <p:sldSz cx="9144000" cy="6858000" type="screen4x3"/>
  <p:notesSz cx="9928225" cy="6797675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3300"/>
    <a:srgbClr val="D1FFFF"/>
    <a:srgbClr val="CCFFCC"/>
    <a:srgbClr val="FFFF99"/>
    <a:srgbClr val="CCCCFF"/>
    <a:srgbClr val="FFFFCC"/>
    <a:srgbClr val="00FFFF"/>
    <a:srgbClr val="FFFF00"/>
    <a:srgbClr val="FFE1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Svetel slog 3 – poudarek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Srednji slog 4 – poudarek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rednji slog 2 – poudarek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rednji slog 2 – poudarek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Svetel slog 2 – poudarek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38B1855-1B75-4FBE-930C-398BA8C253C6}" styleName="Tematski slog 2 – poudarek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Srednji slog 4 – poudarek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Brez sloga, mreža tabel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CAF9ED-07DC-4A11-8D7F-57B35C25682E}" styleName="Srednji slog 1 – poudarek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B344D84-9AFB-497E-A393-DC336BA19D2E}" styleName="Srednji slog 3 – poudarek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24" autoAdjust="0"/>
    <p:restoredTop sz="86833" autoAdjust="0"/>
  </p:normalViewPr>
  <p:slideViewPr>
    <p:cSldViewPr snapToGrid="0">
      <p:cViewPr>
        <p:scale>
          <a:sx n="66" d="100"/>
          <a:sy n="66" d="100"/>
        </p:scale>
        <p:origin x="-125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4303313" cy="340264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5622594" y="3"/>
            <a:ext cx="4303313" cy="340264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3D1CE03-8B45-4114-A5B8-E09E97BC3FC6}" type="datetimeFigureOut">
              <a:rPr lang="sl-SI"/>
              <a:pPr>
                <a:defRPr/>
              </a:pPr>
              <a:t>8.5.2014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6456327"/>
            <a:ext cx="4303313" cy="340264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5622594" y="6456327"/>
            <a:ext cx="4303313" cy="340264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BB2B8BE-B5CB-40A9-AA7F-69E9381EBC2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100321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"/>
            <a:ext cx="4303313" cy="34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594" y="3"/>
            <a:ext cx="4303313" cy="34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4004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366" y="3228708"/>
            <a:ext cx="7943507" cy="3059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noProof="0" smtClean="0"/>
              <a:t>Click to edit Master text styles</a:t>
            </a:r>
          </a:p>
          <a:p>
            <a:pPr lvl="1"/>
            <a:r>
              <a:rPr lang="sl-SI" noProof="0" smtClean="0"/>
              <a:t>Second level</a:t>
            </a:r>
          </a:p>
          <a:p>
            <a:pPr lvl="2"/>
            <a:r>
              <a:rPr lang="sl-SI" noProof="0" smtClean="0"/>
              <a:t>Third level</a:t>
            </a:r>
          </a:p>
          <a:p>
            <a:pPr lvl="3"/>
            <a:r>
              <a:rPr lang="sl-SI" noProof="0" smtClean="0"/>
              <a:t>Fourth level</a:t>
            </a:r>
          </a:p>
          <a:p>
            <a:pPr lvl="4"/>
            <a:r>
              <a:rPr lang="sl-SI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27"/>
            <a:ext cx="4303313" cy="34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594" y="6456327"/>
            <a:ext cx="4303313" cy="34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4C5BFA6-49BB-4EA2-858D-D66C66A3BBC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4214610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Igor / Amresh</a:t>
            </a:r>
            <a:endParaRPr lang="en-US" baseline="0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Amresh</a:t>
            </a:r>
            <a:endParaRPr lang="en-GB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Amresh</a:t>
            </a:r>
            <a:endParaRPr lang="en-GB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Igor</a:t>
            </a:r>
            <a:endParaRPr lang="en-GB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Amresh</a:t>
            </a:r>
            <a:endParaRPr lang="en-GB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Igor</a:t>
            </a:r>
            <a:endParaRPr lang="en-GB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Amresh</a:t>
            </a:r>
            <a:endParaRPr lang="en-GB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Amresh</a:t>
            </a:r>
            <a:endParaRPr lang="en-GB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Amresh</a:t>
            </a:r>
            <a:endParaRPr lang="en-GB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Amresh</a:t>
            </a:r>
            <a:endParaRPr lang="en-GB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Amresh</a:t>
            </a:r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Amresh</a:t>
            </a:r>
            <a:endParaRPr lang="en-GB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Amresh</a:t>
            </a:r>
            <a:endParaRPr lang="en-GB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Amresh</a:t>
            </a:r>
            <a:endParaRPr lang="en-GB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Amresh</a:t>
            </a:r>
            <a:endParaRPr lang="en-GB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Igor</a:t>
            </a:r>
            <a:endParaRPr lang="en-GB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Amresh</a:t>
            </a:r>
            <a:endParaRPr lang="en-GB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C5BFA6-49BB-4EA2-858D-D66C66A3BBC9}" type="slidenum">
              <a:rPr lang="sl-SI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sl-S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8743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Amresh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C5BFA6-49BB-4EA2-858D-D66C66A3BBC9}" type="slidenum">
              <a:rPr lang="sl-SI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sl-SI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Amresh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C5BFA6-49BB-4EA2-858D-D66C66A3BBC9}" type="slidenum">
              <a:rPr lang="sl-SI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sl-SI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Amresh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C5BFA6-49BB-4EA2-858D-D66C66A3BBC9}" type="slidenum">
              <a:rPr lang="sl-SI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sl-SI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Igor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C5BFA6-49BB-4EA2-858D-D66C66A3BBC9}" type="slidenum">
              <a:rPr lang="sl-SI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sl-SI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Igor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C5BFA6-49BB-4EA2-858D-D66C66A3BBC9}" type="slidenum">
              <a:rPr lang="sl-SI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sl-SI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Amresh</a:t>
            </a:r>
            <a:endParaRPr lang="en-GB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Igor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C5BFA6-49BB-4EA2-858D-D66C66A3BBC9}" type="slidenum">
              <a:rPr lang="sl-SI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sl-SI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Igor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C5BFA6-49BB-4EA2-858D-D66C66A3BBC9}" type="slidenum">
              <a:rPr lang="sl-SI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sl-SI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Amresh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C5BFA6-49BB-4EA2-858D-D66C66A3BBC9}" type="slidenum">
              <a:rPr lang="sl-SI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sl-SI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Amresh</a:t>
            </a:r>
            <a:endParaRPr lang="en-GB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Amresh / Igor</a:t>
            </a:r>
            <a:endParaRPr lang="en-GB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Amresh</a:t>
            </a:r>
            <a:endParaRPr lang="en-GB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Amresh</a:t>
            </a:r>
            <a:endParaRPr lang="en-GB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Amresh</a:t>
            </a:r>
            <a:endParaRPr lang="en-GB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Igor</a:t>
            </a:r>
            <a:endParaRPr lang="en-GB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Amresh</a:t>
            </a:r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Igor</a:t>
            </a:r>
            <a:endParaRPr lang="en-GB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Amresh</a:t>
            </a:r>
            <a:endParaRPr lang="en-GB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Amresh</a:t>
            </a:r>
            <a:endParaRPr lang="en-GB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Amresh</a:t>
            </a:r>
            <a:endParaRPr lang="en-GB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Amresh</a:t>
            </a:r>
            <a:endParaRPr lang="en-GB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Amresh</a:t>
            </a:r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Amresh</a:t>
            </a:r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Amresh</a:t>
            </a:r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Amresh</a:t>
            </a:r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Igor</a:t>
            </a:r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Amresh</a:t>
            </a:r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412875"/>
            <a:ext cx="7772400" cy="792163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4652963"/>
            <a:ext cx="6400800" cy="914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52782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72475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459412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459412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39710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412875"/>
            <a:ext cx="7772400" cy="792163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4652963"/>
            <a:ext cx="6400800" cy="914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52782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02796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5489221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3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3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883765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362922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86623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92190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843806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027967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 smtClean="0"/>
              <a:t>Kliknite ikono, če želite dodati sliko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38531056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724751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459412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459412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39710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412875"/>
            <a:ext cx="7772400" cy="792163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4652963"/>
            <a:ext cx="6400800" cy="914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527823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027967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5489221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3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3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883765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362922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866234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9219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5489221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8438064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 smtClean="0"/>
              <a:t>Kliknite ikono, če želite dodati sliko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38531056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724751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459412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459412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39710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3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3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88376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36292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86623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9219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843806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 smtClean="0"/>
              <a:t>Kliknite ikono, če želite dodati sliko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3853105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</a:p>
        </p:txBody>
      </p:sp>
      <p:pic>
        <p:nvPicPr>
          <p:cNvPr id="1028" name="Picture 31" descr="spodnji_rob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950"/>
            <a:ext cx="9144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70" r:id="rId1"/>
    <p:sldLayoutId id="2147484260" r:id="rId2"/>
    <p:sldLayoutId id="2147484261" r:id="rId3"/>
    <p:sldLayoutId id="2147484262" r:id="rId4"/>
    <p:sldLayoutId id="2147484263" r:id="rId5"/>
    <p:sldLayoutId id="2147484264" r:id="rId6"/>
    <p:sldLayoutId id="2147484265" r:id="rId7"/>
    <p:sldLayoutId id="2147484266" r:id="rId8"/>
    <p:sldLayoutId id="2147484267" r:id="rId9"/>
    <p:sldLayoutId id="2147484268" r:id="rId10"/>
    <p:sldLayoutId id="214748426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2" r:id="rId1"/>
    <p:sldLayoutId id="2147484273" r:id="rId2"/>
    <p:sldLayoutId id="2147484274" r:id="rId3"/>
    <p:sldLayoutId id="2147484275" r:id="rId4"/>
    <p:sldLayoutId id="2147484276" r:id="rId5"/>
    <p:sldLayoutId id="2147484277" r:id="rId6"/>
    <p:sldLayoutId id="2147484278" r:id="rId7"/>
    <p:sldLayoutId id="2147484279" r:id="rId8"/>
    <p:sldLayoutId id="2147484280" r:id="rId9"/>
    <p:sldLayoutId id="2147484281" r:id="rId10"/>
    <p:sldLayoutId id="214748428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</a:p>
        </p:txBody>
      </p:sp>
      <p:pic>
        <p:nvPicPr>
          <p:cNvPr id="1028" name="Picture 31" descr="spodnji_rob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950"/>
            <a:ext cx="9144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84" r:id="rId1"/>
    <p:sldLayoutId id="2147484285" r:id="rId2"/>
    <p:sldLayoutId id="2147484286" r:id="rId3"/>
    <p:sldLayoutId id="2147484287" r:id="rId4"/>
    <p:sldLayoutId id="2147484288" r:id="rId5"/>
    <p:sldLayoutId id="2147484289" r:id="rId6"/>
    <p:sldLayoutId id="2147484290" r:id="rId7"/>
    <p:sldLayoutId id="2147484291" r:id="rId8"/>
    <p:sldLayoutId id="2147484292" r:id="rId9"/>
    <p:sldLayoutId id="2147484293" r:id="rId10"/>
    <p:sldLayoutId id="214748429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moodle.vegova.si/course/category.php?id=4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56792"/>
            <a:ext cx="9143999" cy="628559"/>
          </a:xfrm>
        </p:spPr>
        <p:txBody>
          <a:bodyPr/>
          <a:lstStyle/>
          <a:p>
            <a:pPr algn="ctr"/>
            <a:r>
              <a:rPr lang="sl-SI" sz="2000" dirty="0" smtClean="0">
                <a:solidFill>
                  <a:schemeClr val="bg1"/>
                </a:solidFill>
                <a:latin typeface="Arial Rounded MT Bold" pitchFamily="34" charset="0"/>
              </a:rPr>
              <a:t>Projekt OBOGATENO UČENJE TUJIH JEZIKOV II</a:t>
            </a:r>
            <a:r>
              <a:rPr lang="en-GB" sz="2000" dirty="0" smtClean="0">
                <a:solidFill>
                  <a:schemeClr val="bg1"/>
                </a:solidFill>
                <a:latin typeface="Arial Rounded MT Bold" pitchFamily="34" charset="0"/>
              </a:rPr>
              <a:t>I</a:t>
            </a:r>
            <a:r>
              <a:rPr lang="sl-SI" sz="2000" dirty="0" smtClean="0">
                <a:solidFill>
                  <a:schemeClr val="bg1"/>
                </a:solidFill>
                <a:latin typeface="Arial Rounded MT Bold" pitchFamily="34" charset="0"/>
              </a:rPr>
              <a:t/>
            </a:r>
            <a:br>
              <a:rPr lang="sl-SI" sz="2000" dirty="0" smtClean="0">
                <a:solidFill>
                  <a:schemeClr val="bg1"/>
                </a:solidFill>
                <a:latin typeface="Arial Rounded MT Bold" pitchFamily="34" charset="0"/>
              </a:rPr>
            </a:br>
            <a:r>
              <a:rPr lang="sl-SI" sz="2000" dirty="0" smtClean="0">
                <a:solidFill>
                  <a:schemeClr val="bg1"/>
                </a:solidFill>
                <a:latin typeface="Arial Rounded MT Bold" pitchFamily="34" charset="0"/>
              </a:rPr>
              <a:t>Program profesionalnega usposabljanja učiteljev</a:t>
            </a:r>
            <a:endParaRPr lang="sl-SI" sz="1600" dirty="0" smtClean="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36512" y="4758611"/>
            <a:ext cx="9144000" cy="1584176"/>
          </a:xfrm>
        </p:spPr>
        <p:txBody>
          <a:bodyPr/>
          <a:lstStyle/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en-US" sz="2000" b="1" dirty="0" smtClean="0">
                <a:solidFill>
                  <a:schemeClr val="bg1"/>
                </a:solidFill>
                <a:latin typeface="Arial Rounded MT Bold" pitchFamily="34" charset="0"/>
              </a:rPr>
              <a:t>Vegova Ljubljana</a:t>
            </a:r>
            <a:endParaRPr lang="sl-SI" sz="2000" b="1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sl-SI" sz="2000" b="1" dirty="0" smtClean="0">
                <a:solidFill>
                  <a:schemeClr val="bg1"/>
                </a:solidFill>
                <a:latin typeface="Arial Rounded MT Bold" pitchFamily="34" charset="0"/>
              </a:rPr>
              <a:t>Ljubljana, </a:t>
            </a:r>
            <a:r>
              <a:rPr lang="en-US" sz="2000" b="1" dirty="0">
                <a:solidFill>
                  <a:schemeClr val="bg1"/>
                </a:solidFill>
                <a:latin typeface="Arial Rounded MT Bold" pitchFamily="34" charset="0"/>
              </a:rPr>
              <a:t>8</a:t>
            </a:r>
            <a:r>
              <a:rPr lang="sl-SI" sz="2000" b="1" dirty="0" smtClean="0">
                <a:solidFill>
                  <a:schemeClr val="bg1"/>
                </a:solidFill>
                <a:latin typeface="Arial Rounded MT Bold" pitchFamily="34" charset="0"/>
              </a:rPr>
              <a:t>. </a:t>
            </a:r>
            <a:r>
              <a:rPr lang="en-US" sz="2000" b="1" dirty="0" err="1" smtClean="0">
                <a:solidFill>
                  <a:schemeClr val="bg1"/>
                </a:solidFill>
                <a:latin typeface="Arial Rounded MT Bold" pitchFamily="34" charset="0"/>
              </a:rPr>
              <a:t>maj</a:t>
            </a:r>
            <a:r>
              <a:rPr lang="en-US" sz="2000" b="1" dirty="0" smtClean="0">
                <a:solidFill>
                  <a:schemeClr val="bg1"/>
                </a:solidFill>
                <a:latin typeface="Arial Rounded MT Bold" pitchFamily="34" charset="0"/>
              </a:rPr>
              <a:t>  </a:t>
            </a:r>
            <a:r>
              <a:rPr lang="sl-SI" sz="2000" b="1" dirty="0" smtClean="0">
                <a:solidFill>
                  <a:schemeClr val="bg1"/>
                </a:solidFill>
                <a:latin typeface="Arial Rounded MT Bold" pitchFamily="34" charset="0"/>
              </a:rPr>
              <a:t>201</a:t>
            </a:r>
            <a:r>
              <a:rPr lang="en-GB" sz="2000" b="1" dirty="0" smtClean="0">
                <a:solidFill>
                  <a:schemeClr val="bg1"/>
                </a:solidFill>
                <a:latin typeface="Arial Rounded MT Bold" pitchFamily="34" charset="0"/>
              </a:rPr>
              <a:t>4</a:t>
            </a:r>
            <a:endParaRPr lang="sl-SI" sz="2000" b="1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>
              <a:lnSpc>
                <a:spcPts val="2200"/>
              </a:lnSpc>
              <a:spcBef>
                <a:spcPts val="0"/>
              </a:spcBef>
            </a:pPr>
            <a:endParaRPr lang="sl-SI" sz="2000" b="1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en-US" sz="2000" b="1" dirty="0" smtClean="0">
                <a:solidFill>
                  <a:srgbClr val="FFFF00"/>
                </a:solidFill>
                <a:latin typeface="Arial Rounded MT Bold" pitchFamily="34" charset="0"/>
              </a:rPr>
              <a:t>Igor </a:t>
            </a:r>
            <a:r>
              <a:rPr lang="en-US" sz="2000" b="1" dirty="0" err="1" smtClean="0">
                <a:solidFill>
                  <a:srgbClr val="FFFF00"/>
                </a:solidFill>
                <a:latin typeface="Arial Rounded MT Bold" pitchFamily="34" charset="0"/>
              </a:rPr>
              <a:t>Petrovčič</a:t>
            </a:r>
            <a:r>
              <a:rPr lang="en-US" sz="2000" b="1" dirty="0" smtClean="0">
                <a:solidFill>
                  <a:srgbClr val="FFFF00"/>
                </a:solidFill>
                <a:latin typeface="Arial Rounded MT Bold" pitchFamily="34" charset="0"/>
              </a:rPr>
              <a:t> in Amresh </a:t>
            </a:r>
            <a:r>
              <a:rPr lang="en-US" sz="2000" b="1" dirty="0" err="1" smtClean="0">
                <a:solidFill>
                  <a:srgbClr val="FFFF00"/>
                </a:solidFill>
                <a:latin typeface="Arial Rounded MT Bold" pitchFamily="34" charset="0"/>
              </a:rPr>
              <a:t>Prakash</a:t>
            </a:r>
            <a:r>
              <a:rPr lang="en-US" sz="2000" b="1" dirty="0" smtClean="0">
                <a:solidFill>
                  <a:srgbClr val="FFFF00"/>
                </a:solidFill>
                <a:latin typeface="Arial Rounded MT Bold" pitchFamily="34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Arial Rounded MT Bold" pitchFamily="34" charset="0"/>
              </a:rPr>
              <a:t>Torul</a:t>
            </a:r>
            <a:endParaRPr lang="en-US" sz="2000" b="1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3076" name="Text Box 13"/>
          <p:cNvSpPr txBox="1">
            <a:spLocks noChangeArrowheads="1"/>
          </p:cNvSpPr>
          <p:nvPr/>
        </p:nvSpPr>
        <p:spPr bwMode="auto">
          <a:xfrm>
            <a:off x="0" y="6389985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l-SI" sz="800" b="1" dirty="0">
                <a:solidFill>
                  <a:srgbClr val="FFFFFF"/>
                </a:solidFill>
              </a:rPr>
              <a:t>Operacijo delno financira Evropska unija iz Evropskega socialnega sklada ter Ministrstvo za </a:t>
            </a:r>
            <a:r>
              <a:rPr lang="sl-SI" sz="800" b="1" dirty="0" smtClean="0">
                <a:solidFill>
                  <a:srgbClr val="FFFFFF"/>
                </a:solidFill>
              </a:rPr>
              <a:t>izobraževanje, znanost, kul</a:t>
            </a:r>
            <a:r>
              <a:rPr lang="en-US" sz="800" b="1" dirty="0" smtClean="0">
                <a:solidFill>
                  <a:srgbClr val="FFFFFF"/>
                </a:solidFill>
              </a:rPr>
              <a:t>t</a:t>
            </a:r>
            <a:r>
              <a:rPr lang="sl-SI" sz="800" b="1" dirty="0" smtClean="0">
                <a:solidFill>
                  <a:srgbClr val="FFFFFF"/>
                </a:solidFill>
              </a:rPr>
              <a:t>uro </a:t>
            </a:r>
            <a:r>
              <a:rPr lang="sl-SI" sz="800" b="1" dirty="0">
                <a:solidFill>
                  <a:srgbClr val="FFFFFF"/>
                </a:solidFill>
              </a:rPr>
              <a:t>in šport. Operacija se izvaja v okviru Operativnega programa razvoja človeških virov v obdobju 2007-2013, razvojne prioritete: Razvoj človeških virov in vseživljenjsko učenje; prednostne usmeritve: Izboljšanje kakovosti in učinkovitosti sistemov izobraževanja in usposabljanja.</a:t>
            </a:r>
          </a:p>
        </p:txBody>
      </p:sp>
      <p:sp>
        <p:nvSpPr>
          <p:cNvPr id="3077" name="Pravokotnik 8"/>
          <p:cNvSpPr>
            <a:spLocks noChangeArrowheads="1"/>
          </p:cNvSpPr>
          <p:nvPr/>
        </p:nvSpPr>
        <p:spPr bwMode="auto">
          <a:xfrm>
            <a:off x="0" y="2708920"/>
            <a:ext cx="9144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sl-SI" sz="2800" b="1" dirty="0">
                <a:solidFill>
                  <a:srgbClr val="FFFFFF"/>
                </a:solidFill>
                <a:latin typeface="Arial Rounded MT Bold" pitchFamily="34" charset="0"/>
              </a:rPr>
              <a:t>JEZIKOVNO OBOGATENI KURIKUL: </a:t>
            </a:r>
            <a:endParaRPr lang="sl-SI" sz="2800" b="1" dirty="0" smtClean="0">
              <a:solidFill>
                <a:srgbClr val="FFFFFF"/>
              </a:solidFill>
              <a:latin typeface="Arial Rounded MT Bold" pitchFamily="34" charset="0"/>
            </a:endParaRPr>
          </a:p>
          <a:p>
            <a:pPr algn="ctr"/>
            <a:r>
              <a:rPr lang="sl-SI" sz="2800" b="1" dirty="0" smtClean="0">
                <a:solidFill>
                  <a:srgbClr val="FFFFFF"/>
                </a:solidFill>
                <a:latin typeface="Arial Rounded MT Bold" pitchFamily="34" charset="0"/>
              </a:rPr>
              <a:t>Razvijanje strokovne pismenosti v TJ </a:t>
            </a:r>
          </a:p>
          <a:p>
            <a:pPr algn="ctr"/>
            <a:endParaRPr lang="sl-SI" sz="2800" b="1" dirty="0" smtClean="0">
              <a:solidFill>
                <a:srgbClr val="FFFFFF"/>
              </a:solidFill>
              <a:latin typeface="Arial Rounded MT Bold" pitchFamily="34" charset="0"/>
            </a:endParaRPr>
          </a:p>
          <a:p>
            <a:pPr algn="ctr"/>
            <a:r>
              <a:rPr lang="sl-SI" sz="2800" b="1" dirty="0" smtClean="0">
                <a:solidFill>
                  <a:srgbClr val="FFFF00"/>
                </a:solidFill>
                <a:latin typeface="Arial Rounded MT Bold" pitchFamily="34" charset="0"/>
              </a:rPr>
              <a:t>Priprava na opazovanje pouka</a:t>
            </a:r>
            <a:r>
              <a:rPr lang="en-US" sz="2800" b="1" dirty="0" smtClean="0">
                <a:solidFill>
                  <a:srgbClr val="FFFF00"/>
                </a:solidFill>
                <a:latin typeface="Arial Rounded MT Bold" pitchFamily="34" charset="0"/>
              </a:rPr>
              <a:t> </a:t>
            </a:r>
            <a:endParaRPr lang="sl-SI" sz="2800" b="1" dirty="0" smtClean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894711"/>
              </p:ext>
            </p:extLst>
          </p:nvPr>
        </p:nvGraphicFramePr>
        <p:xfrm>
          <a:off x="0" y="3175"/>
          <a:ext cx="9168061" cy="944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68061"/>
              </a:tblGrid>
              <a:tr h="944563">
                <a:tc>
                  <a:txBody>
                    <a:bodyPr/>
                    <a:lstStyle/>
                    <a:p>
                      <a:endParaRPr lang="sl-SI" sz="1800" dirty="0"/>
                    </a:p>
                  </a:txBody>
                  <a:tcPr marT="45715" marB="45715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084" name="Picture 15" descr="http://sites.google.com/site/scpetprojektegradiva/_/rsrc/1227218497223/Home/desno%20zrs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737"/>
            <a:ext cx="719138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1" descr="http://www.svlr.gov.si/fileadmin/svlsrp.gov.si/pageuploads/KOHEZIJA/Tehnicna_pomoc/LOGOTIP-ESS-SL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43" b="12682"/>
          <a:stretch>
            <a:fillRect/>
          </a:stretch>
        </p:blipFill>
        <p:spPr bwMode="auto">
          <a:xfrm>
            <a:off x="6156176" y="110062"/>
            <a:ext cx="2893714" cy="76648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Slika 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464" y="292657"/>
            <a:ext cx="2712454" cy="4388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3" b="12115"/>
          <a:stretch/>
        </p:blipFill>
        <p:spPr bwMode="auto">
          <a:xfrm>
            <a:off x="1496281" y="159024"/>
            <a:ext cx="1009992" cy="658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4000" dirty="0" smtClean="0">
                <a:solidFill>
                  <a:schemeClr val="accent4"/>
                </a:solidFill>
              </a:rPr>
              <a:t>Zgodovina timskega </a:t>
            </a:r>
            <a:r>
              <a:rPr lang="sl-SI" sz="4000" dirty="0" smtClean="0"/>
              <a:t>poučevanja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4178"/>
            <a:ext cx="8229600" cy="3021348"/>
          </a:xfrm>
        </p:spPr>
        <p:txBody>
          <a:bodyPr/>
          <a:lstStyle/>
          <a:p>
            <a:r>
              <a:rPr lang="en-US" b="1" dirty="0" smtClean="0"/>
              <a:t>2010/11: </a:t>
            </a:r>
            <a:r>
              <a:rPr lang="en-US" dirty="0" smtClean="0"/>
              <a:t>G3.a</a:t>
            </a:r>
            <a:r>
              <a:rPr lang="sl-SI" dirty="0" smtClean="0"/>
              <a:t>, G3.</a:t>
            </a:r>
            <a:r>
              <a:rPr lang="en-US" dirty="0" smtClean="0"/>
              <a:t>b</a:t>
            </a:r>
          </a:p>
          <a:p>
            <a:r>
              <a:rPr lang="en-US" b="1" dirty="0" smtClean="0"/>
              <a:t>2011/12: </a:t>
            </a:r>
            <a:r>
              <a:rPr lang="en-US" dirty="0" smtClean="0"/>
              <a:t>G3.a</a:t>
            </a:r>
            <a:r>
              <a:rPr lang="sl-SI" dirty="0" smtClean="0"/>
              <a:t>, G3.</a:t>
            </a:r>
            <a:r>
              <a:rPr lang="en-US" dirty="0" smtClean="0"/>
              <a:t>b</a:t>
            </a:r>
          </a:p>
          <a:p>
            <a:r>
              <a:rPr lang="en-US" b="1" dirty="0" smtClean="0"/>
              <a:t>2012/13: </a:t>
            </a:r>
            <a:r>
              <a:rPr lang="en-US" dirty="0" smtClean="0"/>
              <a:t>G3.a</a:t>
            </a:r>
            <a:r>
              <a:rPr lang="sl-SI" dirty="0" smtClean="0"/>
              <a:t>, G3.b</a:t>
            </a:r>
            <a:endParaRPr lang="en-GB" dirty="0" smtClean="0"/>
          </a:p>
          <a:p>
            <a:r>
              <a:rPr lang="en-US" b="1" dirty="0" smtClean="0"/>
              <a:t>2013/14: </a:t>
            </a:r>
            <a:r>
              <a:rPr lang="en-US" dirty="0"/>
              <a:t>G3.a</a:t>
            </a:r>
            <a:r>
              <a:rPr lang="sl-SI" dirty="0"/>
              <a:t>, </a:t>
            </a:r>
            <a:r>
              <a:rPr lang="sl-SI" dirty="0" smtClean="0"/>
              <a:t>G3.b</a:t>
            </a:r>
            <a:endParaRPr lang="en-GB" dirty="0" smtClean="0"/>
          </a:p>
          <a:p>
            <a:r>
              <a:rPr lang="en-US" b="1" dirty="0" smtClean="0"/>
              <a:t>2014/15:</a:t>
            </a:r>
          </a:p>
          <a:p>
            <a:r>
              <a:rPr lang="en-US" b="1" dirty="0" smtClean="0"/>
              <a:t>2015/16:</a:t>
            </a:r>
          </a:p>
          <a:p>
            <a:r>
              <a:rPr lang="en-US" b="1" dirty="0" smtClean="0"/>
              <a:t>2016/17:</a:t>
            </a:r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01216" y="1334941"/>
            <a:ext cx="778741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Igor </a:t>
            </a:r>
            <a:r>
              <a:rPr kumimoji="0" lang="en-US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Petrovčič</a:t>
            </a:r>
            <a:r>
              <a:rPr kumimoji="0" lang="en-US" sz="2400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sl-SI" sz="2400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elektronika in laboratorijske vaje</a:t>
            </a:r>
            <a:r>
              <a:rPr kumimoji="0" lang="en-US" sz="2400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Amresh </a:t>
            </a:r>
            <a:r>
              <a:rPr kumimoji="0" lang="en-US" sz="2400" b="0" i="1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Torul</a:t>
            </a:r>
            <a:r>
              <a:rPr kumimoji="0" lang="en-US" sz="2400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lang="sl-SI" sz="2400" i="1" kern="0" dirty="0">
                <a:latin typeface="+mn-lt"/>
                <a:cs typeface="+mn-cs"/>
              </a:rPr>
              <a:t>a</a:t>
            </a:r>
            <a:r>
              <a:rPr kumimoji="0" lang="sl-SI" sz="2400" b="0" i="1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ngleščina</a:t>
            </a:r>
            <a:r>
              <a:rPr kumimoji="0" lang="en-US" sz="2400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24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4000" dirty="0" smtClean="0"/>
              <a:t>Začetni izzivi </a:t>
            </a:r>
            <a:r>
              <a:rPr lang="en-US" sz="4000" dirty="0" smtClean="0"/>
              <a:t>(2010)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6325"/>
            <a:ext cx="8229600" cy="4133850"/>
          </a:xfrm>
        </p:spPr>
        <p:txBody>
          <a:bodyPr/>
          <a:lstStyle/>
          <a:p>
            <a:r>
              <a:rPr lang="sl-SI" dirty="0" smtClean="0"/>
              <a:t>Timsko poučevanje</a:t>
            </a:r>
            <a:endParaRPr lang="en-US" dirty="0" smtClean="0"/>
          </a:p>
          <a:p>
            <a:endParaRPr lang="en-US" dirty="0" smtClean="0"/>
          </a:p>
          <a:p>
            <a:r>
              <a:rPr lang="sl-SI" dirty="0" smtClean="0"/>
              <a:t>Strokovna pismenost</a:t>
            </a:r>
            <a:endParaRPr lang="en-US" dirty="0" smtClean="0"/>
          </a:p>
          <a:p>
            <a:endParaRPr lang="en-US" dirty="0" smtClean="0"/>
          </a:p>
          <a:p>
            <a:r>
              <a:rPr lang="sl-SI" dirty="0" smtClean="0"/>
              <a:t>Gradiva</a:t>
            </a:r>
            <a:r>
              <a:rPr lang="en-US" dirty="0" smtClean="0"/>
              <a:t>, </a:t>
            </a:r>
            <a:r>
              <a:rPr lang="sl-SI" dirty="0" smtClean="0"/>
              <a:t>teme</a:t>
            </a:r>
            <a:r>
              <a:rPr lang="en-US" dirty="0" smtClean="0"/>
              <a:t>, </a:t>
            </a:r>
            <a:r>
              <a:rPr lang="sl-SI" dirty="0" smtClean="0"/>
              <a:t>pristopi</a:t>
            </a:r>
            <a:endParaRPr lang="en-US" dirty="0" smtClean="0"/>
          </a:p>
          <a:p>
            <a:endParaRPr lang="en-US" dirty="0" smtClean="0"/>
          </a:p>
          <a:p>
            <a:r>
              <a:rPr lang="sl-SI" dirty="0" smtClean="0"/>
              <a:t>Pričakovanja učiteljev stroke in jezikov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722" y="526473"/>
            <a:ext cx="220133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4000" dirty="0" smtClean="0"/>
              <a:t>Začetne prednosti</a:t>
            </a:r>
            <a:endParaRPr lang="en-GB" sz="4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31520" y="1537252"/>
            <a:ext cx="7922150" cy="5137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sl-SI" sz="2800" kern="0" dirty="0" smtClean="0">
                <a:latin typeface="+mn-lt"/>
                <a:cs typeface="+mn-cs"/>
              </a:rPr>
              <a:t>Pozitiven odnos do sodelovanja in učenja drug od drugega</a:t>
            </a:r>
            <a:endParaRPr lang="en-US" sz="2800" kern="0" dirty="0" smtClean="0">
              <a:latin typeface="+mn-lt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800" kern="0" dirty="0" smtClean="0">
              <a:latin typeface="+mn-lt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sl-SI" sz="2800" kern="0" dirty="0" smtClean="0">
                <a:latin typeface="+mn-lt"/>
                <a:cs typeface="+mn-cs"/>
              </a:rPr>
              <a:t>Učenje osredotočeno na dijake</a:t>
            </a:r>
            <a:endParaRPr lang="en-US" sz="2800" kern="0" dirty="0" smtClean="0">
              <a:latin typeface="+mn-lt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sl-SI" sz="2800" kern="0" dirty="0" smtClean="0">
                <a:latin typeface="+mn-lt"/>
                <a:cs typeface="+mn-cs"/>
              </a:rPr>
              <a:t>Sposobnost komuniciranja drug z drugim</a:t>
            </a:r>
            <a:endParaRPr lang="en-US" sz="2800" kern="0" dirty="0" smtClean="0">
              <a:latin typeface="+mn-lt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800" kern="0" dirty="0" smtClean="0">
              <a:latin typeface="+mn-lt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sl-SI" sz="2800" kern="0" dirty="0" smtClean="0">
                <a:latin typeface="+mn-lt"/>
                <a:cs typeface="+mn-cs"/>
              </a:rPr>
              <a:t>TU s tehniško izobrazbo</a:t>
            </a:r>
            <a:endParaRPr lang="en-US" sz="2800" kern="0" dirty="0" smtClean="0">
              <a:latin typeface="+mn-lt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800" kern="0" dirty="0" smtClean="0">
              <a:latin typeface="+mn-lt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sl-SI" sz="2800" kern="0" dirty="0" smtClean="0">
                <a:latin typeface="+mn-lt"/>
                <a:cs typeface="+mn-cs"/>
              </a:rPr>
              <a:t>Verjeti v timsko delo</a:t>
            </a:r>
            <a:endParaRPr lang="en-US" sz="2800" kern="0" dirty="0" smtClean="0">
              <a:latin typeface="+mn-lt"/>
              <a:cs typeface="+mn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1012" y="152405"/>
            <a:ext cx="1214438" cy="123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4000" dirty="0" smtClean="0"/>
              <a:t>Skupno načrtovanje</a:t>
            </a:r>
            <a:endParaRPr lang="en-GB" sz="4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731520" y="1633444"/>
            <a:ext cx="7846423" cy="3054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sl-SI" sz="3200" kern="0" dirty="0" smtClean="0">
                <a:latin typeface="+mn-lt"/>
                <a:cs typeface="+mn-cs"/>
              </a:rPr>
              <a:t>Sestanki tima v šoli</a:t>
            </a:r>
            <a:endParaRPr lang="en-US" sz="3200" kern="0" dirty="0" smtClean="0">
              <a:latin typeface="+mn-lt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kern="0" dirty="0" smtClean="0">
                <a:latin typeface="+mn-lt"/>
                <a:cs typeface="+mn-cs"/>
              </a:rPr>
              <a:t>Skype, </a:t>
            </a:r>
            <a:r>
              <a:rPr lang="sl-SI" sz="3200" kern="0" dirty="0" smtClean="0">
                <a:latin typeface="+mn-lt"/>
                <a:cs typeface="+mn-cs"/>
              </a:rPr>
              <a:t>telefon</a:t>
            </a:r>
            <a:r>
              <a:rPr lang="sl-SI" sz="3200" kern="0" dirty="0">
                <a:latin typeface="+mn-lt"/>
                <a:cs typeface="+mn-cs"/>
              </a:rPr>
              <a:t>,</a:t>
            </a:r>
            <a:r>
              <a:rPr lang="en-US" sz="3200" kern="0" dirty="0" smtClean="0">
                <a:latin typeface="+mn-lt"/>
                <a:cs typeface="+mn-cs"/>
              </a:rPr>
              <a:t> e</a:t>
            </a:r>
            <a:r>
              <a:rPr lang="sl-SI" sz="3200" kern="0" dirty="0" smtClean="0">
                <a:latin typeface="+mn-lt"/>
                <a:cs typeface="+mn-cs"/>
              </a:rPr>
              <a:t>-pošta</a:t>
            </a:r>
            <a:r>
              <a:rPr lang="en-GB" sz="3200" kern="0" dirty="0" smtClean="0">
                <a:latin typeface="+mn-lt"/>
                <a:cs typeface="+mn-cs"/>
              </a:rPr>
              <a:t>, </a:t>
            </a:r>
            <a:r>
              <a:rPr lang="en-GB" sz="3200" kern="0" dirty="0" err="1" smtClean="0">
                <a:latin typeface="+mn-lt"/>
                <a:cs typeface="+mn-cs"/>
              </a:rPr>
              <a:t>pri</a:t>
            </a:r>
            <a:r>
              <a:rPr lang="en-GB" sz="3200" kern="0" dirty="0" smtClean="0">
                <a:latin typeface="+mn-lt"/>
                <a:cs typeface="+mn-cs"/>
              </a:rPr>
              <a:t> </a:t>
            </a:r>
            <a:r>
              <a:rPr lang="en-GB" sz="3200" kern="0" dirty="0" err="1" smtClean="0">
                <a:latin typeface="+mn-lt"/>
                <a:cs typeface="+mn-cs"/>
              </a:rPr>
              <a:t>Igorju</a:t>
            </a:r>
            <a:r>
              <a:rPr lang="en-GB" sz="3200" kern="0" dirty="0" smtClean="0">
                <a:latin typeface="+mn-lt"/>
                <a:cs typeface="+mn-cs"/>
              </a:rPr>
              <a:t> </a:t>
            </a:r>
            <a:r>
              <a:rPr lang="en-GB" sz="3200" kern="0" dirty="0" err="1" smtClean="0">
                <a:latin typeface="+mn-lt"/>
                <a:cs typeface="+mn-cs"/>
              </a:rPr>
              <a:t>doma</a:t>
            </a:r>
            <a:endParaRPr lang="en-US" sz="3200" kern="0" dirty="0" smtClean="0">
              <a:latin typeface="+mn-lt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kern="0" dirty="0" smtClean="0">
              <a:latin typeface="+mn-lt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sl-SI" sz="3200" kern="0" dirty="0" smtClean="0">
                <a:latin typeface="+mn-lt"/>
                <a:cs typeface="+mn-cs"/>
              </a:rPr>
              <a:t>Prilagajanje drug drugemu</a:t>
            </a:r>
            <a:endParaRPr lang="en-US" sz="3200" kern="0" dirty="0" smtClean="0">
              <a:latin typeface="+mn-lt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7099" y="4788131"/>
            <a:ext cx="2096901" cy="206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24102" y="5257742"/>
            <a:ext cx="1113905" cy="1600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36759" y="5241989"/>
            <a:ext cx="1596303" cy="161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4000" dirty="0" smtClean="0"/>
              <a:t>Razvojni proces</a:t>
            </a:r>
            <a:endParaRPr lang="en-GB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854187" y="1568920"/>
            <a:ext cx="753443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sl-SI" sz="2800" dirty="0" smtClean="0">
                <a:latin typeface="+mj-lt"/>
                <a:ea typeface="Tahoma" pitchFamily="34" charset="0"/>
                <a:cs typeface="Tahoma" pitchFamily="34" charset="0"/>
              </a:rPr>
              <a:t>Določitev teme</a:t>
            </a:r>
          </a:p>
          <a:p>
            <a:pPr marL="457200" indent="-457200">
              <a:buFont typeface="+mj-lt"/>
              <a:buAutoNum type="arabicPeriod"/>
            </a:pPr>
            <a:endParaRPr lang="sl-SI" sz="2800" dirty="0" smtClean="0">
              <a:latin typeface="+mj-lt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sl-SI" sz="2800" dirty="0" smtClean="0">
                <a:latin typeface="+mj-lt"/>
                <a:ea typeface="Tahoma" pitchFamily="34" charset="0"/>
                <a:cs typeface="Tahoma" pitchFamily="34" charset="0"/>
              </a:rPr>
              <a:t>Izbira in prilagoditev strokovnega besedila</a:t>
            </a:r>
          </a:p>
          <a:p>
            <a:pPr marL="457200" indent="-457200">
              <a:buFont typeface="+mj-lt"/>
              <a:buAutoNum type="arabicPeriod"/>
            </a:pPr>
            <a:endParaRPr lang="sl-SI" sz="2800" dirty="0" smtClean="0">
              <a:latin typeface="+mj-lt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sl-SI" sz="2800" dirty="0" smtClean="0">
                <a:latin typeface="+mj-lt"/>
                <a:ea typeface="Tahoma" pitchFamily="34" charset="0"/>
                <a:cs typeface="Tahoma" pitchFamily="34" charset="0"/>
              </a:rPr>
              <a:t>Priprava učnih gradiv</a:t>
            </a:r>
          </a:p>
          <a:p>
            <a:pPr marL="457200" indent="-457200">
              <a:buFont typeface="+mj-lt"/>
              <a:buAutoNum type="arabicPeriod"/>
            </a:pPr>
            <a:endParaRPr lang="sl-SI" sz="2800" dirty="0" smtClean="0">
              <a:latin typeface="+mj-lt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sl-SI" sz="2800" dirty="0" smtClean="0">
                <a:latin typeface="+mj-lt"/>
                <a:ea typeface="Tahoma" pitchFamily="34" charset="0"/>
                <a:cs typeface="Tahoma" pitchFamily="34" charset="0"/>
              </a:rPr>
              <a:t>Uporaba učnega gradiva v razredu</a:t>
            </a:r>
            <a:endParaRPr lang="en-US" sz="2800" dirty="0" smtClean="0">
              <a:latin typeface="+mj-lt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800" dirty="0" smtClean="0">
              <a:latin typeface="+mj-lt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sl-SI" sz="2800" dirty="0" smtClean="0">
                <a:latin typeface="+mj-lt"/>
                <a:ea typeface="Tahoma" pitchFamily="34" charset="0"/>
                <a:cs typeface="Tahoma" pitchFamily="34" charset="0"/>
              </a:rPr>
              <a:t>Ocenjevanje</a:t>
            </a:r>
            <a:endParaRPr lang="en-US" sz="2800" dirty="0" smtClean="0">
              <a:latin typeface="+mj-lt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800" dirty="0" smtClean="0">
              <a:latin typeface="+mj-lt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sl-SI" sz="2800" dirty="0" smtClean="0">
                <a:ea typeface="Tahoma" pitchFamily="34" charset="0"/>
                <a:cs typeface="Tahoma" pitchFamily="34" charset="0"/>
              </a:rPr>
              <a:t>Refleksija in evalvacija</a:t>
            </a:r>
            <a:endParaRPr lang="sl-SI" sz="2800" dirty="0" smtClean="0">
              <a:latin typeface="+mj-lt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Podpora na nivoju šole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257801"/>
          </a:xfrm>
        </p:spPr>
        <p:txBody>
          <a:bodyPr/>
          <a:lstStyle/>
          <a:p>
            <a:r>
              <a:rPr lang="sl-SI" dirty="0" smtClean="0"/>
              <a:t>Ravnatelj</a:t>
            </a:r>
            <a:r>
              <a:rPr lang="en-GB" dirty="0" smtClean="0"/>
              <a:t> s </a:t>
            </a:r>
            <a:r>
              <a:rPr lang="en-GB" dirty="0" err="1" smtClean="0"/>
              <a:t>svojo</a:t>
            </a:r>
            <a:r>
              <a:rPr lang="en-GB" dirty="0" smtClean="0"/>
              <a:t> </a:t>
            </a:r>
            <a:r>
              <a:rPr lang="en-GB" dirty="0" err="1" smtClean="0"/>
              <a:t>ekipo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sl-SI" dirty="0" smtClean="0"/>
              <a:t>Prilagoditev</a:t>
            </a:r>
            <a:endParaRPr lang="en-US" dirty="0" smtClean="0"/>
          </a:p>
          <a:p>
            <a:pPr lvl="1"/>
            <a:r>
              <a:rPr lang="sl-SI" dirty="0" smtClean="0"/>
              <a:t>urnik</a:t>
            </a:r>
            <a:r>
              <a:rPr lang="en-US" dirty="0" smtClean="0"/>
              <a:t>, </a:t>
            </a:r>
            <a:r>
              <a:rPr lang="sl-SI" dirty="0" smtClean="0"/>
              <a:t>učilnica</a:t>
            </a:r>
            <a:r>
              <a:rPr lang="en-US" dirty="0" smtClean="0"/>
              <a:t>, ZRSŠ</a:t>
            </a:r>
            <a:r>
              <a:rPr lang="sl-SI" dirty="0" smtClean="0"/>
              <a:t> - modeliranje</a:t>
            </a:r>
            <a:endParaRPr lang="en-US" dirty="0" smtClean="0"/>
          </a:p>
          <a:p>
            <a:pPr lvl="1"/>
            <a:endParaRPr lang="en-US" dirty="0" smtClean="0"/>
          </a:p>
          <a:p>
            <a:pPr lvl="0"/>
            <a:r>
              <a:rPr lang="sl-SI" dirty="0" smtClean="0">
                <a:solidFill>
                  <a:srgbClr val="000000"/>
                </a:solidFill>
              </a:rPr>
              <a:t>Učitelji angleščine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err="1">
                <a:solidFill>
                  <a:srgbClr val="000000"/>
                </a:solidFill>
              </a:rPr>
              <a:t>Mojca</a:t>
            </a:r>
            <a:r>
              <a:rPr lang="en-US" dirty="0">
                <a:solidFill>
                  <a:srgbClr val="000000"/>
                </a:solidFill>
              </a:rPr>
              <a:t> Fink 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sl-SI" dirty="0" smtClean="0">
                <a:solidFill>
                  <a:srgbClr val="000000"/>
                </a:solidFill>
              </a:rPr>
              <a:t>vodja </a:t>
            </a:r>
            <a:r>
              <a:rPr lang="sl-SI" dirty="0">
                <a:solidFill>
                  <a:srgbClr val="000000"/>
                </a:solidFill>
              </a:rPr>
              <a:t>projekta </a:t>
            </a:r>
            <a:r>
              <a:rPr lang="sl-SI" dirty="0" smtClean="0">
                <a:solidFill>
                  <a:srgbClr val="000000"/>
                </a:solidFill>
              </a:rPr>
              <a:t>OUTJ-</a:t>
            </a:r>
            <a:r>
              <a:rPr lang="en-GB" dirty="0" smtClean="0">
                <a:solidFill>
                  <a:srgbClr val="000000"/>
                </a:solidFill>
              </a:rPr>
              <a:t>3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Amanda </a:t>
            </a:r>
            <a:r>
              <a:rPr lang="en-US" dirty="0" err="1" smtClean="0">
                <a:solidFill>
                  <a:srgbClr val="000000"/>
                </a:solidFill>
              </a:rPr>
              <a:t>Zupanc</a:t>
            </a:r>
            <a:r>
              <a:rPr lang="en-US" dirty="0" smtClean="0">
                <a:solidFill>
                  <a:srgbClr val="000000"/>
                </a:solidFill>
              </a:rPr>
              <a:t> (G3.a in G3.b)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6971" y="513956"/>
            <a:ext cx="2314891" cy="59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83433" y="1113907"/>
            <a:ext cx="2460567" cy="1769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2785082"/>
            <a:ext cx="9144000" cy="1143000"/>
          </a:xfrm>
        </p:spPr>
        <p:txBody>
          <a:bodyPr/>
          <a:lstStyle/>
          <a:p>
            <a:pPr algn="ctr"/>
            <a:r>
              <a:rPr lang="en-US" sz="4000" dirty="0" smtClean="0"/>
              <a:t>4</a:t>
            </a:r>
            <a:r>
              <a:rPr lang="en-US" sz="4000" dirty="0" smtClean="0">
                <a:solidFill>
                  <a:schemeClr val="accent4"/>
                </a:solidFill>
              </a:rPr>
              <a:t>. </a:t>
            </a:r>
            <a:r>
              <a:rPr lang="en-US" sz="4000" dirty="0" err="1">
                <a:solidFill>
                  <a:schemeClr val="accent4"/>
                </a:solidFill>
              </a:rPr>
              <a:t>Vzorčno</a:t>
            </a:r>
            <a:r>
              <a:rPr lang="en-US" sz="4000" dirty="0">
                <a:solidFill>
                  <a:schemeClr val="accent4"/>
                </a:solidFill>
              </a:rPr>
              <a:t> </a:t>
            </a:r>
            <a:r>
              <a:rPr lang="en-US" sz="4000" dirty="0" err="1">
                <a:solidFill>
                  <a:schemeClr val="accent4"/>
                </a:solidFill>
              </a:rPr>
              <a:t>gradivo</a:t>
            </a:r>
            <a:r>
              <a:rPr lang="en-US" sz="4000" dirty="0">
                <a:solidFill>
                  <a:schemeClr val="accent4"/>
                </a:solidFill>
              </a:rPr>
              <a:t> in Moodle</a:t>
            </a:r>
            <a:endParaRPr lang="sl-SI" sz="40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55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9250"/>
            <a:ext cx="2128058" cy="731520"/>
          </a:xfrm>
        </p:spPr>
        <p:txBody>
          <a:bodyPr/>
          <a:lstStyle/>
          <a:p>
            <a:r>
              <a:rPr lang="sl-SI" dirty="0" smtClean="0"/>
              <a:t>Izroček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sl-SI" dirty="0" smtClean="0"/>
              <a:t>st.</a:t>
            </a:r>
            <a:r>
              <a:rPr lang="en-US" dirty="0" smtClean="0"/>
              <a:t>1 </a:t>
            </a:r>
            <a:r>
              <a:rPr lang="sl-SI" dirty="0" smtClean="0"/>
              <a:t>od</a:t>
            </a:r>
            <a:r>
              <a:rPr lang="en-US" dirty="0" smtClean="0"/>
              <a:t> 6)</a:t>
            </a:r>
            <a:endParaRPr lang="en-GB" dirty="0"/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3" cstate="print"/>
          <a:srcRect t="5151" r="51202"/>
          <a:stretch>
            <a:fillRect/>
          </a:stretch>
        </p:blipFill>
        <p:spPr bwMode="auto">
          <a:xfrm>
            <a:off x="2128058" y="101551"/>
            <a:ext cx="7015942" cy="6756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548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2625"/>
            <a:ext cx="2173357" cy="731520"/>
          </a:xfrm>
        </p:spPr>
        <p:txBody>
          <a:bodyPr/>
          <a:lstStyle/>
          <a:p>
            <a:r>
              <a:rPr lang="sl-SI" dirty="0" smtClean="0"/>
              <a:t>Izroček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sl-SI" dirty="0" smtClean="0"/>
              <a:t>st.</a:t>
            </a:r>
            <a:r>
              <a:rPr lang="en-US" dirty="0" smtClean="0"/>
              <a:t>2 o</a:t>
            </a:r>
            <a:r>
              <a:rPr lang="sl-SI" dirty="0" smtClean="0"/>
              <a:t>d</a:t>
            </a:r>
            <a:r>
              <a:rPr lang="en-US" dirty="0" smtClean="0"/>
              <a:t> 6)</a:t>
            </a:r>
            <a:endParaRPr lang="en-GB" dirty="0"/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0711" y="208684"/>
            <a:ext cx="6843289" cy="4479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746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2748"/>
            <a:ext cx="2199861" cy="731520"/>
          </a:xfrm>
        </p:spPr>
        <p:txBody>
          <a:bodyPr/>
          <a:lstStyle/>
          <a:p>
            <a:r>
              <a:rPr lang="sl-SI" dirty="0" smtClean="0"/>
              <a:t>Izroček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sl-SI" dirty="0" smtClean="0"/>
              <a:t>st.</a:t>
            </a:r>
            <a:r>
              <a:rPr lang="en-US" dirty="0" smtClean="0"/>
              <a:t>3 o</a:t>
            </a:r>
            <a:r>
              <a:rPr lang="sl-SI" dirty="0" smtClean="0"/>
              <a:t>d</a:t>
            </a:r>
            <a:r>
              <a:rPr lang="en-US" dirty="0" smtClean="0"/>
              <a:t> 6)</a:t>
            </a:r>
            <a:endParaRPr lang="en-GB" dirty="0"/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9705" y="173977"/>
            <a:ext cx="6217920" cy="6551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031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4000" dirty="0" smtClean="0">
                <a:solidFill>
                  <a:schemeClr val="accent4"/>
                </a:solidFill>
              </a:rPr>
              <a:t>Vsebina</a:t>
            </a:r>
            <a:endParaRPr lang="sl-SI" sz="4000" dirty="0">
              <a:solidFill>
                <a:schemeClr val="accent4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558654"/>
            <a:ext cx="8229600" cy="4792270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sl-SI" sz="3000" dirty="0" smtClean="0">
                <a:solidFill>
                  <a:schemeClr val="accent4"/>
                </a:solidFill>
              </a:rPr>
              <a:t>Predstavitev učiteljev</a:t>
            </a:r>
            <a:endParaRPr lang="en-US" sz="3000" dirty="0" smtClean="0">
              <a:solidFill>
                <a:schemeClr val="accent4"/>
              </a:solidFill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sl-SI" sz="3000" dirty="0" smtClean="0"/>
              <a:t>Strokovna pismenost  na</a:t>
            </a:r>
            <a:r>
              <a:rPr lang="en-US" sz="3000" dirty="0" smtClean="0"/>
              <a:t> </a:t>
            </a:r>
            <a:r>
              <a:rPr lang="en-US" sz="3000" dirty="0" err="1" smtClean="0"/>
              <a:t>Vegov</a:t>
            </a:r>
            <a:r>
              <a:rPr lang="sl-SI" sz="3000" dirty="0" smtClean="0"/>
              <a:t>i LJ</a:t>
            </a:r>
            <a:endParaRPr lang="en-US" sz="3000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sl-SI" sz="3000" dirty="0" smtClean="0"/>
              <a:t>Timsko poučevanje </a:t>
            </a:r>
            <a:r>
              <a:rPr lang="en-US" sz="3000" dirty="0" smtClean="0"/>
              <a:t>(</a:t>
            </a:r>
            <a:r>
              <a:rPr lang="en-US" sz="3000" dirty="0" err="1" smtClean="0"/>
              <a:t>Petrovčič</a:t>
            </a:r>
            <a:r>
              <a:rPr lang="en-US" sz="3000" dirty="0" smtClean="0"/>
              <a:t> and </a:t>
            </a:r>
            <a:r>
              <a:rPr lang="en-US" sz="3000" dirty="0" err="1" smtClean="0"/>
              <a:t>Torul</a:t>
            </a:r>
            <a:r>
              <a:rPr lang="en-US" sz="3000" dirty="0" smtClean="0"/>
              <a:t>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err="1" smtClean="0">
                <a:solidFill>
                  <a:schemeClr val="accent4"/>
                </a:solidFill>
              </a:rPr>
              <a:t>Vzorčno</a:t>
            </a:r>
            <a:r>
              <a:rPr lang="en-US" sz="2800" dirty="0" smtClean="0">
                <a:solidFill>
                  <a:schemeClr val="accent4"/>
                </a:solidFill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</a:rPr>
              <a:t>gradivo</a:t>
            </a:r>
            <a:r>
              <a:rPr lang="en-US" sz="2800" dirty="0" smtClean="0">
                <a:solidFill>
                  <a:schemeClr val="accent4"/>
                </a:solidFill>
              </a:rPr>
              <a:t> in Moodle</a:t>
            </a:r>
            <a:endParaRPr lang="en-US" sz="3000" dirty="0" smtClean="0">
              <a:solidFill>
                <a:schemeClr val="accent4"/>
              </a:solidFill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sl-SI" sz="3000" dirty="0" smtClean="0"/>
              <a:t>Dodana vrednost za dijake</a:t>
            </a:r>
            <a:endParaRPr lang="en-US" sz="3000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000" dirty="0" err="1" smtClean="0"/>
              <a:t>Današnji</a:t>
            </a:r>
            <a:r>
              <a:rPr lang="en-US" sz="3000" dirty="0" smtClean="0"/>
              <a:t> </a:t>
            </a:r>
            <a:r>
              <a:rPr lang="en-US" sz="3000" dirty="0" err="1" smtClean="0"/>
              <a:t>učni</a:t>
            </a:r>
            <a:r>
              <a:rPr lang="en-US" sz="3000" dirty="0" smtClean="0"/>
              <a:t> </a:t>
            </a:r>
            <a:r>
              <a:rPr lang="en-US" sz="3000" dirty="0" err="1" smtClean="0"/>
              <a:t>uri</a:t>
            </a:r>
            <a:endParaRPr lang="en-US" sz="3000" dirty="0" smtClean="0"/>
          </a:p>
          <a:p>
            <a:pPr marL="514350" indent="-514350">
              <a:buFont typeface="+mj-lt"/>
              <a:buAutoNum type="arabicPeriod"/>
            </a:pPr>
            <a:endParaRPr lang="en-US" sz="3000" dirty="0" smtClean="0"/>
          </a:p>
          <a:p>
            <a:pPr marL="514350" indent="-514350">
              <a:buFont typeface="+mj-lt"/>
              <a:buAutoNum type="arabicPeriod"/>
            </a:pPr>
            <a:endParaRPr lang="en-US" sz="3000" dirty="0" smtClean="0"/>
          </a:p>
          <a:p>
            <a:pPr marL="514350" indent="-514350">
              <a:buFont typeface="+mj-lt"/>
              <a:buAutoNum type="arabicPeriod"/>
            </a:pPr>
            <a:endParaRPr lang="en-US" sz="3000" dirty="0" smtClean="0"/>
          </a:p>
          <a:p>
            <a:pPr marL="514350" indent="-514350">
              <a:buFont typeface="+mj-lt"/>
              <a:buAutoNum type="arabicPeriod"/>
            </a:pPr>
            <a:endParaRPr lang="sl-SI" sz="3000" dirty="0"/>
          </a:p>
        </p:txBody>
      </p:sp>
    </p:spTree>
    <p:extLst>
      <p:ext uri="{BB962C8B-B14F-4D97-AF65-F5344CB8AC3E}">
        <p14:creationId xmlns:p14="http://schemas.microsoft.com/office/powerpoint/2010/main" val="67955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5134"/>
            <a:ext cx="2044931" cy="731520"/>
          </a:xfrm>
        </p:spPr>
        <p:txBody>
          <a:bodyPr/>
          <a:lstStyle/>
          <a:p>
            <a:r>
              <a:rPr lang="sl-SI" dirty="0" smtClean="0"/>
              <a:t>Izroček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sl-SI" dirty="0" smtClean="0"/>
              <a:t>st.</a:t>
            </a:r>
            <a:r>
              <a:rPr lang="en-US" dirty="0" smtClean="0"/>
              <a:t>4 of 6)</a:t>
            </a:r>
            <a:endParaRPr lang="en-GB" dirty="0"/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9648" y="551584"/>
            <a:ext cx="6783634" cy="5849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702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9079"/>
            <a:ext cx="2044931" cy="731520"/>
          </a:xfrm>
        </p:spPr>
        <p:txBody>
          <a:bodyPr/>
          <a:lstStyle/>
          <a:p>
            <a:r>
              <a:rPr lang="sl-SI" dirty="0" smtClean="0"/>
              <a:t>Izroček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sl-SI" dirty="0" smtClean="0"/>
              <a:t>st.</a:t>
            </a:r>
            <a:r>
              <a:rPr lang="en-US" dirty="0" smtClean="0"/>
              <a:t>5 of 6)</a:t>
            </a:r>
            <a:endParaRPr lang="en-GB" dirty="0"/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8023" y="340047"/>
            <a:ext cx="7165977" cy="636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790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1778"/>
            <a:ext cx="2173357" cy="731520"/>
          </a:xfrm>
        </p:spPr>
        <p:txBody>
          <a:bodyPr/>
          <a:lstStyle/>
          <a:p>
            <a:r>
              <a:rPr lang="sl-SI" dirty="0" smtClean="0"/>
              <a:t>Izroček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sl-SI" dirty="0" smtClean="0"/>
              <a:t>st.</a:t>
            </a:r>
            <a:r>
              <a:rPr lang="en-US" dirty="0" smtClean="0"/>
              <a:t>6 o</a:t>
            </a:r>
            <a:r>
              <a:rPr lang="sl-SI" dirty="0" smtClean="0"/>
              <a:t>d</a:t>
            </a:r>
            <a:r>
              <a:rPr lang="en-US" dirty="0" smtClean="0"/>
              <a:t> 6)</a:t>
            </a:r>
            <a:endParaRPr lang="en-GB" dirty="0"/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7444" y="116555"/>
            <a:ext cx="6650182" cy="6773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455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4000" dirty="0" smtClean="0"/>
              <a:t>Uporaba tehnologije</a:t>
            </a:r>
            <a:endParaRPr lang="en-GB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854187" y="1934680"/>
            <a:ext cx="6064481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4800" dirty="0" smtClean="0">
                <a:solidFill>
                  <a:srgbClr val="000000"/>
                </a:solidFill>
                <a:latin typeface="Arial"/>
                <a:ea typeface="Tahoma" pitchFamily="34" charset="0"/>
                <a:cs typeface="Tahoma" pitchFamily="34" charset="0"/>
                <a:hlinkClick r:id="rId3"/>
              </a:rPr>
              <a:t>Moodle</a:t>
            </a:r>
            <a:endParaRPr lang="sl-SI" sz="4800" dirty="0" smtClean="0">
              <a:solidFill>
                <a:srgbClr val="000000"/>
              </a:solidFill>
              <a:latin typeface="Arial"/>
              <a:ea typeface="Tahoma" pitchFamily="34" charset="0"/>
              <a:cs typeface="Tahoma" pitchFamily="34" charset="0"/>
            </a:endParaRPr>
          </a:p>
          <a:p>
            <a:pPr marL="457200" indent="-457200"/>
            <a:endParaRPr lang="en-US" sz="2800" dirty="0" smtClean="0">
              <a:solidFill>
                <a:srgbClr val="000000"/>
              </a:solidFill>
              <a:latin typeface="Arial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sl-SI" sz="2800" dirty="0" smtClean="0">
                <a:solidFill>
                  <a:schemeClr val="accent4"/>
                </a:solidFill>
                <a:latin typeface="Arial"/>
                <a:ea typeface="Tahoma" pitchFamily="34" charset="0"/>
                <a:cs typeface="Tahoma" pitchFamily="34" charset="0"/>
              </a:rPr>
              <a:t>Gradivo na enem mestu</a:t>
            </a:r>
            <a:endParaRPr lang="en-US" sz="2800" dirty="0" smtClean="0">
              <a:solidFill>
                <a:schemeClr val="accent4"/>
              </a:solidFill>
              <a:latin typeface="Arial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sl-SI" sz="2800" dirty="0" smtClean="0">
                <a:solidFill>
                  <a:srgbClr val="000000"/>
                </a:solidFill>
                <a:latin typeface="Arial"/>
                <a:ea typeface="Tahoma" pitchFamily="34" charset="0"/>
                <a:cs typeface="Tahoma" pitchFamily="34" charset="0"/>
              </a:rPr>
              <a:t>Spremljanje dela dijakov</a:t>
            </a:r>
            <a:endParaRPr lang="en-US" sz="2800" dirty="0" smtClean="0">
              <a:solidFill>
                <a:srgbClr val="000000"/>
              </a:solidFill>
              <a:latin typeface="Arial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sl-SI" sz="2800" dirty="0" smtClean="0">
                <a:solidFill>
                  <a:srgbClr val="000000"/>
                </a:solidFill>
                <a:latin typeface="Arial"/>
                <a:ea typeface="Tahoma" pitchFamily="34" charset="0"/>
                <a:cs typeface="Tahoma" pitchFamily="34" charset="0"/>
              </a:rPr>
              <a:t>Izboljšanje digitalne pismenosti</a:t>
            </a:r>
            <a:endParaRPr lang="en-US" sz="2800" dirty="0" smtClean="0">
              <a:solidFill>
                <a:srgbClr val="000000"/>
              </a:solidFill>
              <a:latin typeface="Arial"/>
              <a:ea typeface="Tahoma" pitchFamily="34" charset="0"/>
              <a:cs typeface="Tahoma" pitchFamily="34" charset="0"/>
            </a:endParaRPr>
          </a:p>
          <a:p>
            <a:pPr marL="457200" indent="-457200"/>
            <a:endParaRPr lang="sl-SI" sz="2800" dirty="0" smtClean="0">
              <a:solidFill>
                <a:srgbClr val="000000"/>
              </a:solidFill>
              <a:latin typeface="Arial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Documents and Settings\Uporabnik\My Documents\My Pictures\Screenpresso\2012-06-26_16h00_00.png"/>
          <p:cNvPicPr>
            <a:picLocks noChangeAspect="1" noChangeArrowheads="1"/>
          </p:cNvPicPr>
          <p:nvPr/>
        </p:nvPicPr>
        <p:blipFill rotWithShape="1">
          <a:blip r:embed="rId3" cstate="email"/>
          <a:srcRect l="7001" t="8760" r="8923" b="2796"/>
          <a:stretch/>
        </p:blipFill>
        <p:spPr bwMode="auto">
          <a:xfrm>
            <a:off x="20935" y="1304222"/>
            <a:ext cx="9102131" cy="5147307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324513"/>
            <a:ext cx="8229600" cy="689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Moodle </a:t>
            </a:r>
            <a:r>
              <a:rPr lang="sl-SI" sz="40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slovar</a:t>
            </a:r>
            <a:endParaRPr kumimoji="0" lang="en-GB" sz="4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9667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4"/>
          <p:cNvGrpSpPr/>
          <p:nvPr/>
        </p:nvGrpSpPr>
        <p:grpSpPr>
          <a:xfrm>
            <a:off x="89756" y="310344"/>
            <a:ext cx="8964488" cy="6237313"/>
            <a:chOff x="503548" y="1315887"/>
            <a:chExt cx="8136904" cy="5511653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53" t="10858" r="6072" b="12761"/>
            <a:stretch/>
          </p:blipFill>
          <p:spPr bwMode="auto">
            <a:xfrm>
              <a:off x="503548" y="1315887"/>
              <a:ext cx="8136904" cy="55116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Pravokotnik 2"/>
            <p:cNvSpPr/>
            <p:nvPr/>
          </p:nvSpPr>
          <p:spPr>
            <a:xfrm>
              <a:off x="3095944" y="1379104"/>
              <a:ext cx="972000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200" dirty="0" smtClean="0">
                  <a:solidFill>
                    <a:srgbClr val="C00000"/>
                  </a:solidFill>
                </a:rPr>
                <a:t>dijak</a:t>
              </a:r>
              <a:endParaRPr lang="en-GB" sz="1200" dirty="0">
                <a:solidFill>
                  <a:srgbClr val="C00000"/>
                </a:solidFill>
              </a:endParaRPr>
            </a:p>
          </p:txBody>
        </p:sp>
        <p:sp>
          <p:nvSpPr>
            <p:cNvPr id="6" name="Pravokotnik 5"/>
            <p:cNvSpPr/>
            <p:nvPr/>
          </p:nvSpPr>
          <p:spPr>
            <a:xfrm>
              <a:off x="3203848" y="4145570"/>
              <a:ext cx="902740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200" dirty="0" smtClean="0">
                  <a:solidFill>
                    <a:srgbClr val="C00000"/>
                  </a:solidFill>
                </a:rPr>
                <a:t>dijak</a:t>
              </a:r>
              <a:endParaRPr lang="en-GB" sz="12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545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3" t="18667" r="26255" b="26149"/>
          <a:stretch/>
        </p:blipFill>
        <p:spPr bwMode="auto">
          <a:xfrm>
            <a:off x="125146" y="72008"/>
            <a:ext cx="8839342" cy="652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657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3" t="25524" r="31598" b="35219"/>
          <a:stretch/>
        </p:blipFill>
        <p:spPr bwMode="auto">
          <a:xfrm>
            <a:off x="179510" y="548680"/>
            <a:ext cx="8758947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986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6" t="26285" r="27857" b="7809"/>
          <a:stretch/>
        </p:blipFill>
        <p:spPr bwMode="auto">
          <a:xfrm>
            <a:off x="107504" y="36288"/>
            <a:ext cx="8892480" cy="677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451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99" t="33953" r="858" b="7619"/>
          <a:stretch/>
        </p:blipFill>
        <p:spPr bwMode="auto">
          <a:xfrm>
            <a:off x="323850" y="495300"/>
            <a:ext cx="8572500" cy="5958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22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39687" y="2785082"/>
            <a:ext cx="6520070" cy="1143000"/>
          </a:xfrm>
        </p:spPr>
        <p:txBody>
          <a:bodyPr/>
          <a:lstStyle/>
          <a:p>
            <a:r>
              <a:rPr lang="en-US" sz="4000" dirty="0" smtClean="0"/>
              <a:t>1</a:t>
            </a:r>
            <a:r>
              <a:rPr lang="en-US" sz="4000" dirty="0" smtClean="0">
                <a:solidFill>
                  <a:schemeClr val="accent4"/>
                </a:solidFill>
              </a:rPr>
              <a:t>. </a:t>
            </a:r>
            <a:r>
              <a:rPr lang="sl-SI" sz="4000" dirty="0" smtClean="0">
                <a:solidFill>
                  <a:schemeClr val="accent4"/>
                </a:solidFill>
              </a:rPr>
              <a:t>Predstavitev učiteljev</a:t>
            </a:r>
            <a:endParaRPr lang="sl-SI" sz="40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55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1" t="14476" r="25833" b="9333"/>
          <a:stretch/>
        </p:blipFill>
        <p:spPr bwMode="auto">
          <a:xfrm>
            <a:off x="328638" y="-20588"/>
            <a:ext cx="8563842" cy="687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558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18380" r="27381" b="23524"/>
          <a:stretch/>
        </p:blipFill>
        <p:spPr bwMode="auto">
          <a:xfrm>
            <a:off x="6101" y="404664"/>
            <a:ext cx="9109975" cy="609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20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2" t="11618" r="21904" b="21905"/>
          <a:stretch/>
        </p:blipFill>
        <p:spPr bwMode="auto">
          <a:xfrm>
            <a:off x="0" y="188640"/>
            <a:ext cx="9129759" cy="6372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402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2785082"/>
            <a:ext cx="9144000" cy="1143000"/>
          </a:xfrm>
        </p:spPr>
        <p:txBody>
          <a:bodyPr/>
          <a:lstStyle/>
          <a:p>
            <a:pPr algn="ctr"/>
            <a:r>
              <a:rPr lang="en-US" sz="4000" dirty="0" smtClean="0"/>
              <a:t>5. </a:t>
            </a:r>
            <a:r>
              <a:rPr lang="sl-SI" sz="4000" dirty="0" smtClean="0"/>
              <a:t>Dodana vrednost za dijake</a:t>
            </a:r>
            <a:endParaRPr lang="sl-SI" sz="4000" dirty="0"/>
          </a:p>
        </p:txBody>
      </p:sp>
    </p:spTree>
    <p:extLst>
      <p:ext uri="{BB962C8B-B14F-4D97-AF65-F5344CB8AC3E}">
        <p14:creationId xmlns:p14="http://schemas.microsoft.com/office/powerpoint/2010/main" val="67955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75" y="240149"/>
            <a:ext cx="8645236" cy="667442"/>
          </a:xfrm>
        </p:spPr>
        <p:txBody>
          <a:bodyPr/>
          <a:lstStyle/>
          <a:p>
            <a:r>
              <a:rPr lang="sl-SI" sz="4000" dirty="0" smtClean="0">
                <a:latin typeface="+mn-lt"/>
              </a:rPr>
              <a:t>Obogateno učenje tujih jezikov</a:t>
            </a:r>
            <a:endParaRPr lang="en-GB" sz="4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39" y="1078188"/>
            <a:ext cx="8123951" cy="3251563"/>
          </a:xfrm>
        </p:spPr>
        <p:txBody>
          <a:bodyPr/>
          <a:lstStyle/>
          <a:p>
            <a:pPr marL="0" indent="0">
              <a:buNone/>
            </a:pPr>
            <a:r>
              <a:rPr lang="en-GB" sz="2800" b="1" u="sng" dirty="0" smtClean="0"/>
              <a:t>ANG</a:t>
            </a:r>
          </a:p>
          <a:p>
            <a:r>
              <a:rPr lang="sl-SI" sz="2800" dirty="0" smtClean="0"/>
              <a:t>Teme z interesnega področja</a:t>
            </a:r>
            <a:endParaRPr lang="en-US" sz="2800" dirty="0" smtClean="0"/>
          </a:p>
          <a:p>
            <a:r>
              <a:rPr lang="sl-SI" sz="2800" dirty="0" smtClean="0"/>
              <a:t>Avtentični govorni položaj</a:t>
            </a:r>
            <a:endParaRPr lang="en-US" sz="2800" dirty="0" smtClean="0"/>
          </a:p>
          <a:p>
            <a:r>
              <a:rPr lang="sl-SI" sz="2800" dirty="0" smtClean="0"/>
              <a:t>Uporaba strokovnega jezika</a:t>
            </a:r>
            <a:endParaRPr lang="en-GB" sz="2800" dirty="0" smtClean="0"/>
          </a:p>
          <a:p>
            <a:pPr marL="0" indent="0">
              <a:buNone/>
            </a:pPr>
            <a:r>
              <a:rPr lang="en-US" sz="2800" b="1" u="sng" dirty="0" smtClean="0"/>
              <a:t>ELK/LAV</a:t>
            </a:r>
          </a:p>
          <a:p>
            <a:r>
              <a:rPr lang="sl-SI" sz="2800" dirty="0" smtClean="0"/>
              <a:t>Utrditev obstoječih znanj</a:t>
            </a:r>
            <a:endParaRPr lang="en-US" sz="2800" dirty="0" smtClean="0"/>
          </a:p>
          <a:p>
            <a:r>
              <a:rPr lang="sl-SI" sz="2800" dirty="0" smtClean="0"/>
              <a:t>Boljša pripravljenost za raziskovanje</a:t>
            </a:r>
            <a:endParaRPr lang="en-US" sz="2800" dirty="0" smtClean="0"/>
          </a:p>
          <a:p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0156" y="4958865"/>
            <a:ext cx="1663844" cy="189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17759" y="4954385"/>
            <a:ext cx="2289370" cy="1903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73520" y="4971011"/>
            <a:ext cx="2440779" cy="188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2785082"/>
            <a:ext cx="9144000" cy="1143000"/>
          </a:xfrm>
        </p:spPr>
        <p:txBody>
          <a:bodyPr/>
          <a:lstStyle/>
          <a:p>
            <a:pPr algn="ctr"/>
            <a:r>
              <a:rPr lang="en-US" sz="4000" dirty="0" smtClean="0"/>
              <a:t>6. </a:t>
            </a:r>
            <a:r>
              <a:rPr lang="en-US" sz="4000" dirty="0" err="1"/>
              <a:t>Današnji</a:t>
            </a:r>
            <a:r>
              <a:rPr lang="en-US" sz="4000" dirty="0"/>
              <a:t> </a:t>
            </a:r>
            <a:r>
              <a:rPr lang="en-US" sz="4000" dirty="0" err="1"/>
              <a:t>učni</a:t>
            </a:r>
            <a:r>
              <a:rPr lang="en-US" sz="4000" dirty="0"/>
              <a:t> </a:t>
            </a:r>
            <a:r>
              <a:rPr lang="en-US" sz="4000" dirty="0" err="1"/>
              <a:t>uri</a:t>
            </a:r>
            <a:endParaRPr lang="sl-SI" sz="4000" dirty="0"/>
          </a:p>
        </p:txBody>
      </p:sp>
    </p:spTree>
    <p:extLst>
      <p:ext uri="{BB962C8B-B14F-4D97-AF65-F5344CB8AC3E}">
        <p14:creationId xmlns:p14="http://schemas.microsoft.com/office/powerpoint/2010/main" val="67955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Today’s Lessons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dirty="0" smtClean="0"/>
              <a:t>Class: </a:t>
            </a:r>
            <a:r>
              <a:rPr lang="en-US" dirty="0" smtClean="0"/>
              <a:t>G3.a </a:t>
            </a:r>
            <a:r>
              <a:rPr lang="en-US" dirty="0" smtClean="0"/>
              <a:t>(14 students only)</a:t>
            </a:r>
          </a:p>
          <a:p>
            <a:endParaRPr lang="en-US" dirty="0" smtClean="0"/>
          </a:p>
          <a:p>
            <a:r>
              <a:rPr lang="en-US" dirty="0" smtClean="0"/>
              <a:t>2 x 45mins (with 15 </a:t>
            </a:r>
            <a:r>
              <a:rPr lang="en-US" dirty="0" err="1" smtClean="0"/>
              <a:t>mins</a:t>
            </a:r>
            <a:r>
              <a:rPr lang="en-US" dirty="0" smtClean="0"/>
              <a:t> break)</a:t>
            </a:r>
          </a:p>
          <a:p>
            <a:endParaRPr lang="en-US" dirty="0" smtClean="0"/>
          </a:p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and 5</a:t>
            </a:r>
            <a:r>
              <a:rPr lang="en-US" baseline="30000" dirty="0" smtClean="0"/>
              <a:t>th</a:t>
            </a:r>
            <a:r>
              <a:rPr lang="en-US" dirty="0" smtClean="0"/>
              <a:t> period (10:00 – 11:50)</a:t>
            </a:r>
          </a:p>
          <a:p>
            <a:endParaRPr lang="en-US" dirty="0" smtClean="0"/>
          </a:p>
          <a:p>
            <a:r>
              <a:rPr lang="en-US" dirty="0" smtClean="0"/>
              <a:t>Room 221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632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Previous Experience with G3.a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1101" y="2283087"/>
            <a:ext cx="3958786" cy="4419600"/>
          </a:xfrm>
        </p:spPr>
        <p:txBody>
          <a:bodyPr/>
          <a:lstStyle/>
          <a:p>
            <a:pPr>
              <a:buNone/>
            </a:pPr>
            <a:r>
              <a:rPr lang="en-US" sz="2800" dirty="0"/>
              <a:t>2</a:t>
            </a:r>
            <a:r>
              <a:rPr lang="en-US" sz="2800" dirty="0" smtClean="0"/>
              <a:t> years</a:t>
            </a:r>
          </a:p>
          <a:p>
            <a:pPr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English, Electronics,</a:t>
            </a:r>
          </a:p>
          <a:p>
            <a:pPr marL="0" indent="0">
              <a:buNone/>
            </a:pPr>
            <a:r>
              <a:rPr lang="en-US" sz="2800" dirty="0" smtClean="0"/>
              <a:t>Computer Science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Individual lessons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Exchange programme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011911" y="2283087"/>
            <a:ext cx="2895599" cy="2736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en-US" sz="2800" kern="0" dirty="0" smtClean="0">
                <a:solidFill>
                  <a:srgbClr val="000000"/>
                </a:solidFill>
                <a:latin typeface="Arial"/>
              </a:rPr>
              <a:t>2 years</a:t>
            </a:r>
          </a:p>
          <a:p>
            <a:pPr marL="342900" indent="-342900" algn="r">
              <a:spcBef>
                <a:spcPct val="20000"/>
              </a:spcBef>
              <a:defRPr/>
            </a:pPr>
            <a:endParaRPr lang="en-US" sz="2800" kern="0" dirty="0" smtClean="0">
              <a:solidFill>
                <a:srgbClr val="000000"/>
              </a:solidFill>
              <a:latin typeface="Arial"/>
            </a:endParaRPr>
          </a:p>
          <a:p>
            <a:pPr marL="342900" indent="-342900" algn="r">
              <a:spcBef>
                <a:spcPct val="20000"/>
              </a:spcBef>
              <a:defRPr/>
            </a:pPr>
            <a:r>
              <a:rPr lang="en-US" sz="2800" kern="0" dirty="0" smtClean="0">
                <a:solidFill>
                  <a:srgbClr val="000000"/>
                </a:solidFill>
                <a:latin typeface="Arial"/>
              </a:rPr>
              <a:t>Electronics,</a:t>
            </a:r>
          </a:p>
          <a:p>
            <a:pPr marL="342900" indent="-342900" algn="r">
              <a:spcBef>
                <a:spcPct val="20000"/>
              </a:spcBef>
              <a:defRPr/>
            </a:pPr>
            <a:r>
              <a:rPr lang="en-US" sz="2800" kern="0" dirty="0" smtClean="0">
                <a:solidFill>
                  <a:srgbClr val="000000"/>
                </a:solidFill>
                <a:latin typeface="Arial"/>
              </a:rPr>
              <a:t>Lab. work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011911" y="1593974"/>
            <a:ext cx="2895599" cy="60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en-US" sz="2800" b="1" kern="0" dirty="0" smtClean="0">
                <a:solidFill>
                  <a:srgbClr val="000000"/>
                </a:solidFill>
                <a:latin typeface="Arial"/>
              </a:rPr>
              <a:t>Igor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589992" y="1593974"/>
            <a:ext cx="2895599" cy="60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b="1" kern="0" dirty="0" smtClean="0">
                <a:solidFill>
                  <a:srgbClr val="000000"/>
                </a:solidFill>
                <a:latin typeface="Arial"/>
              </a:rPr>
              <a:t>Amresh</a:t>
            </a:r>
          </a:p>
        </p:txBody>
      </p:sp>
    </p:spTree>
    <p:extLst>
      <p:ext uri="{BB962C8B-B14F-4D97-AF65-F5344CB8AC3E}">
        <p14:creationId xmlns:p14="http://schemas.microsoft.com/office/powerpoint/2010/main" val="198265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Izbira</a:t>
            </a:r>
            <a:r>
              <a:rPr lang="en-US" sz="4000" dirty="0" smtClean="0"/>
              <a:t> </a:t>
            </a:r>
            <a:r>
              <a:rPr lang="en-US" sz="4000" dirty="0" err="1" smtClean="0"/>
              <a:t>gradiva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4931229"/>
          </a:xfrm>
        </p:spPr>
        <p:txBody>
          <a:bodyPr/>
          <a:lstStyle/>
          <a:p>
            <a:r>
              <a:rPr lang="en-US" dirty="0" smtClean="0"/>
              <a:t>Bipolar Transistors</a:t>
            </a:r>
          </a:p>
          <a:p>
            <a:r>
              <a:rPr lang="en-US" dirty="0" smtClean="0"/>
              <a:t>Load Line</a:t>
            </a:r>
          </a:p>
          <a:p>
            <a:endParaRPr lang="en-US" dirty="0" smtClean="0"/>
          </a:p>
          <a:p>
            <a:r>
              <a:rPr lang="en-US" b="1" dirty="0" err="1" smtClean="0"/>
              <a:t>Zakaj</a:t>
            </a:r>
            <a:r>
              <a:rPr lang="en-US" b="1" dirty="0" smtClean="0"/>
              <a:t>?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362300"/>
            <a:ext cx="1732870" cy="20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6281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984"/>
            <a:ext cx="8229600" cy="1143000"/>
          </a:xfrm>
        </p:spPr>
        <p:txBody>
          <a:bodyPr/>
          <a:lstStyle/>
          <a:p>
            <a:r>
              <a:rPr lang="en-US" sz="4000" dirty="0" smtClean="0"/>
              <a:t>Previous Knowledge Required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6766"/>
            <a:ext cx="8686800" cy="4868553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Electronics</a:t>
            </a:r>
          </a:p>
          <a:p>
            <a:r>
              <a:rPr lang="en-US" sz="2800" dirty="0" smtClean="0"/>
              <a:t>Semiconductors</a:t>
            </a:r>
          </a:p>
          <a:p>
            <a:r>
              <a:rPr lang="en-US" sz="2800" dirty="0" smtClean="0"/>
              <a:t>Diodes</a:t>
            </a:r>
          </a:p>
          <a:p>
            <a:r>
              <a:rPr lang="en-US" sz="2800" dirty="0" smtClean="0"/>
              <a:t>Transistors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dirty="0" smtClean="0"/>
              <a:t>English</a:t>
            </a:r>
          </a:p>
          <a:p>
            <a:r>
              <a:rPr lang="en-US" sz="2800" dirty="0" smtClean="0"/>
              <a:t>Experience with technical content (video and text)</a:t>
            </a:r>
          </a:p>
          <a:p>
            <a:r>
              <a:rPr lang="en-US" sz="2800" dirty="0" smtClean="0"/>
              <a:t>Electricity basics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8421" y="2032000"/>
            <a:ext cx="226695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668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Igor Petrovčič</a:t>
            </a:r>
            <a:endParaRPr lang="sl-SI" sz="40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891155"/>
            <a:ext cx="8229600" cy="4592772"/>
          </a:xfrm>
        </p:spPr>
        <p:txBody>
          <a:bodyPr/>
          <a:lstStyle/>
          <a:p>
            <a:r>
              <a:rPr lang="sl-SI" sz="3000" dirty="0" smtClean="0"/>
              <a:t>Učitelj strokovnih predmetov (elektronika)</a:t>
            </a:r>
            <a:endParaRPr lang="en-US" sz="3000" dirty="0" smtClean="0"/>
          </a:p>
          <a:p>
            <a:endParaRPr lang="en-US" sz="3000" dirty="0" smtClean="0"/>
          </a:p>
          <a:p>
            <a:r>
              <a:rPr lang="en-US" sz="3000" dirty="0" smtClean="0"/>
              <a:t>20 </a:t>
            </a:r>
            <a:r>
              <a:rPr lang="sl-SI" sz="3000" dirty="0" smtClean="0"/>
              <a:t>let delovnih izkušenj na Vegovi LJ</a:t>
            </a:r>
            <a:endParaRPr lang="en-US" sz="3000" dirty="0" smtClean="0"/>
          </a:p>
          <a:p>
            <a:pPr>
              <a:buNone/>
            </a:pPr>
            <a:endParaRPr lang="en-US" sz="3000" dirty="0" smtClean="0"/>
          </a:p>
          <a:p>
            <a:r>
              <a:rPr lang="sl-SI" sz="3000" dirty="0" smtClean="0"/>
              <a:t>Soavtor učnega načrta za elektroniko in laboratorijske vaje</a:t>
            </a:r>
            <a:endParaRPr lang="en-US" sz="2600" dirty="0" smtClean="0"/>
          </a:p>
          <a:p>
            <a:pPr lvl="1"/>
            <a:endParaRPr lang="en-US" sz="2600" dirty="0" smtClean="0"/>
          </a:p>
          <a:p>
            <a:pPr marL="342900" lvl="1" indent="-342900">
              <a:buChar char="•"/>
            </a:pPr>
            <a:r>
              <a:rPr lang="sl-SI" sz="3000" dirty="0" smtClean="0">
                <a:ea typeface="+mn-ea"/>
                <a:cs typeface="+mn-cs"/>
              </a:rPr>
              <a:t>Član</a:t>
            </a:r>
            <a:r>
              <a:rPr lang="en-US" sz="3000" dirty="0" smtClean="0">
                <a:ea typeface="+mn-ea"/>
                <a:cs typeface="+mn-cs"/>
              </a:rPr>
              <a:t> DS</a:t>
            </a:r>
            <a:r>
              <a:rPr lang="sl-SI" sz="3000" dirty="0" smtClean="0">
                <a:ea typeface="+mn-ea"/>
                <a:cs typeface="+mn-cs"/>
              </a:rPr>
              <a:t> </a:t>
            </a:r>
            <a:r>
              <a:rPr lang="en-US" sz="3000" dirty="0" smtClean="0">
                <a:ea typeface="+mn-ea"/>
                <a:cs typeface="+mn-cs"/>
              </a:rPr>
              <a:t>KSG</a:t>
            </a:r>
          </a:p>
          <a:p>
            <a:pPr lvl="1"/>
            <a:endParaRPr lang="en-US" sz="2600" dirty="0" smtClean="0"/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719" y="474693"/>
            <a:ext cx="2624973" cy="6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955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133600" cy="2216728"/>
          </a:xfrm>
        </p:spPr>
        <p:txBody>
          <a:bodyPr/>
          <a:lstStyle/>
          <a:p>
            <a:pPr algn="ctr"/>
            <a:r>
              <a:rPr lang="en-US" dirty="0" smtClean="0"/>
              <a:t>LESSON</a:t>
            </a:r>
            <a:br>
              <a:rPr lang="en-US" dirty="0" smtClean="0"/>
            </a:br>
            <a:r>
              <a:rPr lang="en-US" sz="9600" dirty="0" smtClean="0"/>
              <a:t>1</a:t>
            </a:r>
            <a:endParaRPr lang="en-GB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9087" y="2131284"/>
            <a:ext cx="5582063" cy="2760025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GB" sz="2800" dirty="0" smtClean="0"/>
              <a:t>Listening comprehension</a:t>
            </a:r>
            <a:endParaRPr lang="en-US" sz="2800" dirty="0" smtClean="0"/>
          </a:p>
          <a:p>
            <a:pPr marL="457200" lvl="0" indent="-457200">
              <a:buFont typeface="+mj-lt"/>
              <a:buAutoNum type="arabicPeriod" startAt="2"/>
            </a:pPr>
            <a:r>
              <a:rPr lang="en-US" sz="2800" dirty="0" smtClean="0"/>
              <a:t>Reading comprehension</a:t>
            </a:r>
            <a:endParaRPr lang="en-GB" sz="2800" dirty="0" smtClean="0"/>
          </a:p>
          <a:p>
            <a:pPr marL="457200" indent="-457200">
              <a:buFont typeface="+mj-lt"/>
              <a:buAutoNum type="arabicPeriod" startAt="3"/>
            </a:pPr>
            <a:r>
              <a:rPr lang="en-US" sz="2800" dirty="0" smtClean="0"/>
              <a:t>True/false</a:t>
            </a:r>
            <a:endParaRPr lang="en-GB" sz="2800" dirty="0" smtClean="0"/>
          </a:p>
          <a:p>
            <a:pPr marL="457200" lvl="0" indent="-457200">
              <a:buFont typeface="+mj-lt"/>
              <a:buAutoNum type="arabicPeriod" startAt="4"/>
            </a:pPr>
            <a:r>
              <a:rPr lang="en-US" sz="2800" dirty="0" smtClean="0"/>
              <a:t>Vocabulary</a:t>
            </a:r>
            <a:endParaRPr lang="en-GB" sz="28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3146502" y="1081696"/>
            <a:ext cx="39421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kern="0" dirty="0" smtClean="0">
                <a:solidFill>
                  <a:srgbClr val="000000"/>
                </a:solidFill>
                <a:latin typeface="Arial"/>
              </a:rPr>
              <a:t>Bipolar Transistors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54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133600" cy="2216728"/>
          </a:xfrm>
        </p:spPr>
        <p:txBody>
          <a:bodyPr/>
          <a:lstStyle/>
          <a:p>
            <a:pPr algn="ctr"/>
            <a:r>
              <a:rPr lang="en-US" dirty="0" smtClean="0"/>
              <a:t>LESSON</a:t>
            </a:r>
            <a:br>
              <a:rPr lang="en-US" dirty="0" smtClean="0"/>
            </a:br>
            <a:r>
              <a:rPr lang="en-US" sz="9600" dirty="0" smtClean="0"/>
              <a:t>2</a:t>
            </a:r>
            <a:endParaRPr lang="en-GB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349" y="2102256"/>
            <a:ext cx="5582063" cy="2890653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GB" sz="2800" dirty="0" smtClean="0"/>
              <a:t>Derive load line equation</a:t>
            </a:r>
            <a:endParaRPr lang="en-US" sz="2800" dirty="0" smtClean="0"/>
          </a:p>
          <a:p>
            <a:pPr marL="457200" lvl="0" indent="-457200">
              <a:buFont typeface="+mj-lt"/>
              <a:buAutoNum type="arabicPeriod" startAt="2"/>
            </a:pPr>
            <a:r>
              <a:rPr lang="en-US" sz="2800" dirty="0" smtClean="0"/>
              <a:t>Ohm’s law and Kirchhoff’s laws</a:t>
            </a:r>
            <a:endParaRPr lang="en-GB" sz="2800" dirty="0" smtClean="0"/>
          </a:p>
          <a:p>
            <a:pPr marL="457200" indent="-457200">
              <a:buFont typeface="+mj-lt"/>
              <a:buAutoNum type="arabicPeriod" startAt="3"/>
            </a:pPr>
            <a:r>
              <a:rPr lang="en-US" sz="2800" dirty="0" smtClean="0"/>
              <a:t>Vocabulary for </a:t>
            </a:r>
            <a:r>
              <a:rPr lang="en-US" sz="2800" dirty="0" err="1" smtClean="0"/>
              <a:t>Maths</a:t>
            </a:r>
            <a:endParaRPr lang="en-GB" sz="2800" dirty="0" smtClean="0"/>
          </a:p>
          <a:p>
            <a:pPr marL="457200" lvl="0" indent="-457200">
              <a:buFont typeface="+mj-lt"/>
              <a:buAutoNum type="arabicPeriod" startAt="4"/>
            </a:pPr>
            <a:r>
              <a:rPr lang="en-GB" sz="2800" dirty="0" smtClean="0"/>
              <a:t>Solve problems in English</a:t>
            </a:r>
          </a:p>
          <a:p>
            <a:pPr marL="457200" lvl="0" indent="-457200">
              <a:buFont typeface="+mj-lt"/>
              <a:buAutoNum type="arabicPeriod" startAt="4"/>
            </a:pPr>
            <a:r>
              <a:rPr lang="en-US" sz="2800" dirty="0" smtClean="0"/>
              <a:t>Moodle exercises</a:t>
            </a:r>
            <a:endParaRPr lang="en-GB" sz="28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2986848" y="1096210"/>
            <a:ext cx="21178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kern="0" dirty="0" smtClean="0">
                <a:solidFill>
                  <a:srgbClr val="000000"/>
                </a:solidFill>
                <a:latin typeface="Arial"/>
              </a:rPr>
              <a:t>Load Line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86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56" y="58056"/>
            <a:ext cx="8229600" cy="654276"/>
          </a:xfrm>
        </p:spPr>
        <p:txBody>
          <a:bodyPr/>
          <a:lstStyle/>
          <a:p>
            <a:r>
              <a:rPr lang="en-US" dirty="0" smtClean="0"/>
              <a:t>Material for Lesson 2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116" y="969055"/>
            <a:ext cx="8693232" cy="56059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998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56" y="58056"/>
            <a:ext cx="8229600" cy="654276"/>
          </a:xfrm>
        </p:spPr>
        <p:txBody>
          <a:bodyPr/>
          <a:lstStyle/>
          <a:p>
            <a:r>
              <a:rPr lang="en-US" dirty="0" smtClean="0"/>
              <a:t>Material for Lesson 2 - continued</a:t>
            </a:r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26884" t="8333" r="19459" b="7937"/>
          <a:stretch>
            <a:fillRect/>
          </a:stretch>
        </p:blipFill>
        <p:spPr bwMode="auto">
          <a:xfrm>
            <a:off x="1262735" y="827318"/>
            <a:ext cx="6574972" cy="5768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932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Hvala za pozornost</a:t>
            </a:r>
            <a:endParaRPr lang="en-GB" dirty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60443">
            <a:off x="3278279" y="2604206"/>
            <a:ext cx="2699125" cy="2586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6" y="1757067"/>
            <a:ext cx="3574473" cy="1263218"/>
          </a:xfrm>
          <a:noFill/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Ime: </a:t>
            </a:r>
            <a:r>
              <a:rPr lang="en-US" b="0" dirty="0" smtClean="0">
                <a:solidFill>
                  <a:schemeClr val="tx1"/>
                </a:solidFill>
              </a:rPr>
              <a:t>Amresh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Priimek: </a:t>
            </a:r>
            <a:r>
              <a:rPr lang="en-US" b="0" dirty="0" smtClean="0">
                <a:solidFill>
                  <a:schemeClr val="tx1"/>
                </a:solidFill>
              </a:rPr>
              <a:t>TORUL</a:t>
            </a:r>
            <a:endParaRPr lang="en-GB" b="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1" y="3622962"/>
            <a:ext cx="5140036" cy="2583873"/>
          </a:xfrm>
          <a:noFill/>
        </p:spPr>
        <p:txBody>
          <a:bodyPr/>
          <a:lstStyle/>
          <a:p>
            <a:r>
              <a:rPr lang="en-US" dirty="0" smtClean="0"/>
              <a:t>Tuji učitelj za angleščino</a:t>
            </a:r>
          </a:p>
          <a:p>
            <a:r>
              <a:rPr lang="en-US" dirty="0"/>
              <a:t>4</a:t>
            </a:r>
            <a:r>
              <a:rPr lang="en-US" dirty="0" smtClean="0"/>
              <a:t> leta na Vegovi LJ</a:t>
            </a:r>
          </a:p>
          <a:p>
            <a:r>
              <a:rPr lang="en-GB" dirty="0" smtClean="0"/>
              <a:t>diplomirani </a:t>
            </a:r>
            <a:r>
              <a:rPr lang="en-GB" b="1" dirty="0" smtClean="0"/>
              <a:t>inženir računalništva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9" name="Picture 15" descr="http://sites.google.com/site/scpetprojektegradiva/_/rsrc/1227218497223/Home/desno%20zr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00" y="789445"/>
            <a:ext cx="1375068" cy="181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4434" y="2962310"/>
            <a:ext cx="2624973" cy="6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3290" y="4028869"/>
            <a:ext cx="2176889" cy="920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2785082"/>
            <a:ext cx="9144000" cy="1143000"/>
          </a:xfrm>
        </p:spPr>
        <p:txBody>
          <a:bodyPr/>
          <a:lstStyle/>
          <a:p>
            <a:pPr algn="ctr"/>
            <a:r>
              <a:rPr lang="en-US" sz="4000" dirty="0" smtClean="0"/>
              <a:t>2. </a:t>
            </a:r>
            <a:r>
              <a:rPr lang="sl-SI" sz="4000" dirty="0" smtClean="0"/>
              <a:t>Strokovna pismenost na</a:t>
            </a:r>
            <a:br>
              <a:rPr lang="sl-SI" sz="4000" dirty="0" smtClean="0"/>
            </a:br>
            <a:r>
              <a:rPr lang="en-US" sz="4000" dirty="0" err="1" smtClean="0"/>
              <a:t>Vegov</a:t>
            </a:r>
            <a:r>
              <a:rPr lang="sl-SI" sz="4000" dirty="0" smtClean="0"/>
              <a:t>i</a:t>
            </a:r>
            <a:r>
              <a:rPr lang="en-US" sz="4000" dirty="0" smtClean="0"/>
              <a:t> LJ</a:t>
            </a:r>
            <a:endParaRPr lang="sl-SI" sz="4000" dirty="0"/>
          </a:p>
        </p:txBody>
      </p:sp>
    </p:spTree>
    <p:extLst>
      <p:ext uri="{BB962C8B-B14F-4D97-AF65-F5344CB8AC3E}">
        <p14:creationId xmlns:p14="http://schemas.microsoft.com/office/powerpoint/2010/main" val="67955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2464904" y="2672719"/>
            <a:ext cx="19103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l-SI" sz="2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Učitelj</a:t>
            </a:r>
          </a:p>
          <a:p>
            <a:pPr algn="ctr"/>
            <a:r>
              <a:rPr lang="sl-SI" sz="24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angleščine</a:t>
            </a:r>
            <a:endParaRPr lang="sl-SI" sz="2400" dirty="0" smtClean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464904" y="4055422"/>
            <a:ext cx="19907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l-SI" sz="2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Učitelj</a:t>
            </a:r>
          </a:p>
          <a:p>
            <a:pPr algn="ctr"/>
            <a:r>
              <a:rPr lang="sl-SI" sz="24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elektronike</a:t>
            </a:r>
            <a:endParaRPr lang="sl-SI" sz="2400" dirty="0" smtClean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277688" y="5479672"/>
            <a:ext cx="23940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l-SI" sz="2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Učitelj</a:t>
            </a:r>
          </a:p>
          <a:p>
            <a:pPr algn="ctr"/>
            <a:r>
              <a:rPr lang="sl-SI" sz="24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računalništva</a:t>
            </a:r>
            <a:endParaRPr lang="sl-SI" sz="2400" dirty="0" smtClean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331214" y="5712422"/>
            <a:ext cx="6705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TU</a:t>
            </a:r>
            <a:endParaRPr lang="sl-SI" sz="2400" dirty="0" smtClean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331214" y="4249381"/>
            <a:ext cx="6705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TU</a:t>
            </a:r>
            <a:endParaRPr lang="sl-SI" sz="2400" dirty="0" smtClean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Plus 29"/>
          <p:cNvSpPr/>
          <p:nvPr/>
        </p:nvSpPr>
        <p:spPr>
          <a:xfrm>
            <a:off x="4497169" y="2734887"/>
            <a:ext cx="678872" cy="678872"/>
          </a:xfrm>
          <a:prstGeom prst="mathPlus">
            <a:avLst>
              <a:gd name="adj1" fmla="val 882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331214" y="2869465"/>
            <a:ext cx="6705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TU</a:t>
            </a:r>
            <a:endParaRPr lang="sl-SI" sz="2400" dirty="0" smtClean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9" name="Plus 38"/>
          <p:cNvSpPr/>
          <p:nvPr/>
        </p:nvSpPr>
        <p:spPr>
          <a:xfrm>
            <a:off x="4497169" y="4131427"/>
            <a:ext cx="678872" cy="678872"/>
          </a:xfrm>
          <a:prstGeom prst="mathPlus">
            <a:avLst>
              <a:gd name="adj1" fmla="val 882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40" name="Plus 39"/>
          <p:cNvSpPr/>
          <p:nvPr/>
        </p:nvSpPr>
        <p:spPr>
          <a:xfrm>
            <a:off x="4497169" y="5611093"/>
            <a:ext cx="678872" cy="678872"/>
          </a:xfrm>
          <a:prstGeom prst="mathPlus">
            <a:avLst>
              <a:gd name="adj1" fmla="val 882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23010" y="2660063"/>
            <a:ext cx="1620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b="1" dirty="0" smtClean="0">
                <a:solidFill>
                  <a:srgbClr val="000000"/>
                </a:solidFill>
              </a:rPr>
              <a:t>1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sl-SI" sz="2400" b="1" dirty="0" smtClean="0">
                <a:solidFill>
                  <a:srgbClr val="000000"/>
                </a:solidFill>
              </a:rPr>
              <a:t>ura na teden</a:t>
            </a:r>
            <a:endParaRPr lang="en-GB" sz="2400" b="1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23007" y="4052145"/>
            <a:ext cx="1620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1 </a:t>
            </a:r>
            <a:r>
              <a:rPr lang="sl-SI" sz="2400" b="1" dirty="0" smtClean="0">
                <a:solidFill>
                  <a:srgbClr val="000000"/>
                </a:solidFill>
              </a:rPr>
              <a:t>ura na teden</a:t>
            </a:r>
            <a:endParaRPr lang="en-GB" sz="2400" b="1" dirty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39632" y="5534585"/>
            <a:ext cx="1620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1 </a:t>
            </a:r>
            <a:r>
              <a:rPr lang="sl-SI" sz="2400" b="1" dirty="0" smtClean="0">
                <a:solidFill>
                  <a:srgbClr val="000000"/>
                </a:solidFill>
              </a:rPr>
              <a:t>ura na teden</a:t>
            </a:r>
            <a:endParaRPr lang="en-GB" sz="24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2838984"/>
            <a:ext cx="2170524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sl-SI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Angleščina</a:t>
            </a:r>
            <a:endParaRPr lang="en-US" sz="24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" y="4229041"/>
            <a:ext cx="2144684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sl-SI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Elektronika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0" y="274638"/>
            <a:ext cx="8321050" cy="1143000"/>
          </a:xfrm>
        </p:spPr>
        <p:txBody>
          <a:bodyPr/>
          <a:lstStyle/>
          <a:p>
            <a:r>
              <a:rPr lang="sl-SI" dirty="0" smtClean="0"/>
              <a:t>Strokovna pismenost z</a:t>
            </a:r>
            <a:r>
              <a:rPr lang="en-US" dirty="0" smtClean="0"/>
              <a:t> G3 </a:t>
            </a:r>
            <a:r>
              <a:rPr lang="sl-SI" dirty="0" smtClean="0"/>
              <a:t>razrede</a:t>
            </a:r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1" y="5553537"/>
            <a:ext cx="2144684" cy="83099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sl-SI" sz="24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Računalni</a:t>
            </a:r>
            <a:r>
              <a:rPr lang="sl-SI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</a:p>
          <a:p>
            <a:pPr algn="ctr"/>
            <a:r>
              <a:rPr lang="sl-SI" sz="24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štvo</a:t>
            </a:r>
            <a:endParaRPr lang="sl-SI" sz="24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4524" y="4875095"/>
            <a:ext cx="811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b="1" i="1" dirty="0" smtClean="0"/>
              <a:t>ALI</a:t>
            </a:r>
            <a:endParaRPr lang="en-GB" sz="2400" b="1" i="1" dirty="0"/>
          </a:p>
        </p:txBody>
      </p:sp>
      <p:sp>
        <p:nvSpPr>
          <p:cNvPr id="23" name="Rectangle 22"/>
          <p:cNvSpPr/>
          <p:nvPr/>
        </p:nvSpPr>
        <p:spPr>
          <a:xfrm>
            <a:off x="2610198" y="1741717"/>
            <a:ext cx="3624347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sl-SI" sz="24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Sodelovanje učiteljev</a:t>
            </a:r>
            <a:endParaRPr lang="en-US" sz="2400" b="1" dirty="0" smtClean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1741717"/>
            <a:ext cx="2170525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sl-SI" sz="24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Predmet</a:t>
            </a:r>
            <a:endParaRPr lang="en-US" sz="2400" b="1" dirty="0" smtClean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5" name="Right Arrow 34"/>
          <p:cNvSpPr/>
          <p:nvPr/>
        </p:nvSpPr>
        <p:spPr>
          <a:xfrm>
            <a:off x="6251171" y="2859574"/>
            <a:ext cx="1113906" cy="519428"/>
          </a:xfrm>
          <a:prstGeom prst="rightArrow">
            <a:avLst>
              <a:gd name="adj1" fmla="val 32007"/>
              <a:gd name="adj2" fmla="val 72024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ight Arrow 35"/>
          <p:cNvSpPr/>
          <p:nvPr/>
        </p:nvSpPr>
        <p:spPr>
          <a:xfrm>
            <a:off x="6251171" y="4189614"/>
            <a:ext cx="1113906" cy="519428"/>
          </a:xfrm>
          <a:prstGeom prst="rightArrow">
            <a:avLst>
              <a:gd name="adj1" fmla="val 32007"/>
              <a:gd name="adj2" fmla="val 72024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ight Arrow 36"/>
          <p:cNvSpPr/>
          <p:nvPr/>
        </p:nvSpPr>
        <p:spPr>
          <a:xfrm>
            <a:off x="6251171" y="5702531"/>
            <a:ext cx="1113906" cy="519428"/>
          </a:xfrm>
          <a:prstGeom prst="rightArrow">
            <a:avLst>
              <a:gd name="adj1" fmla="val 32007"/>
              <a:gd name="adj2" fmla="val 72024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3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3065" y="532016"/>
            <a:ext cx="2211185" cy="559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37087" y="1528589"/>
            <a:ext cx="991029" cy="88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4000" dirty="0" smtClean="0"/>
              <a:t>Zakaj strokovna pismenost</a:t>
            </a:r>
            <a:r>
              <a:rPr lang="en-US" sz="4000" dirty="0" smtClean="0"/>
              <a:t>?</a:t>
            </a:r>
            <a:endParaRPr lang="en-GB" sz="4000" dirty="0"/>
          </a:p>
        </p:txBody>
      </p:sp>
      <p:sp>
        <p:nvSpPr>
          <p:cNvPr id="19" name="TextBox 18"/>
          <p:cNvSpPr txBox="1"/>
          <p:nvPr/>
        </p:nvSpPr>
        <p:spPr>
          <a:xfrm>
            <a:off x="568081" y="1612688"/>
            <a:ext cx="70297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sl-SI" sz="2400" dirty="0" smtClean="0">
                <a:solidFill>
                  <a:schemeClr val="accent4"/>
                </a:solidFill>
              </a:rPr>
              <a:t>Seminarske</a:t>
            </a:r>
            <a:r>
              <a:rPr lang="sl-SI" sz="2400" dirty="0" smtClean="0">
                <a:solidFill>
                  <a:srgbClr val="000000"/>
                </a:solidFill>
              </a:rPr>
              <a:t> naloge </a:t>
            </a:r>
            <a:r>
              <a:rPr lang="en-US" sz="2400" dirty="0" smtClean="0">
                <a:solidFill>
                  <a:srgbClr val="000000"/>
                </a:solidFill>
              </a:rPr>
              <a:t>(</a:t>
            </a:r>
            <a:r>
              <a:rPr lang="sl-SI" sz="2400" dirty="0" smtClean="0">
                <a:solidFill>
                  <a:srgbClr val="000000"/>
                </a:solidFill>
              </a:rPr>
              <a:t>povzetek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sl-SI" sz="2400" dirty="0" smtClean="0">
                <a:solidFill>
                  <a:srgbClr val="000000"/>
                </a:solidFill>
              </a:rPr>
              <a:t>in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sl-SI" sz="2400" dirty="0" smtClean="0">
                <a:solidFill>
                  <a:srgbClr val="000000"/>
                </a:solidFill>
              </a:rPr>
              <a:t>predstavitev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sl-SI" sz="2400" dirty="0" smtClean="0">
                <a:solidFill>
                  <a:srgbClr val="000000"/>
                </a:solidFill>
              </a:rPr>
              <a:t>Literatura v angleščini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sl-SI" sz="2400" dirty="0" smtClean="0">
                <a:solidFill>
                  <a:srgbClr val="000000"/>
                </a:solidFill>
              </a:rPr>
              <a:t>Mednarodne izmenjave in praksa v tujini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sl-SI" sz="2400" dirty="0" smtClean="0">
                <a:solidFill>
                  <a:srgbClr val="000000"/>
                </a:solidFill>
              </a:rPr>
              <a:t>Mednarodna tekmovanja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sl-SI" sz="2400" dirty="0" smtClean="0">
                <a:solidFill>
                  <a:srgbClr val="000000"/>
                </a:solidFill>
              </a:rPr>
              <a:t>Nadaljnji študij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sl-SI" sz="2400" dirty="0" smtClean="0">
                <a:solidFill>
                  <a:srgbClr val="000000"/>
                </a:solidFill>
              </a:rPr>
              <a:t>Dodatna karierna</a:t>
            </a:r>
            <a:r>
              <a:rPr lang="en-GB" sz="2400" dirty="0" smtClean="0">
                <a:solidFill>
                  <a:srgbClr val="000000"/>
                </a:solidFill>
              </a:rPr>
              <a:t> </a:t>
            </a:r>
            <a:r>
              <a:rPr lang="sl-SI" sz="2400" dirty="0" smtClean="0">
                <a:solidFill>
                  <a:srgbClr val="000000"/>
                </a:solidFill>
              </a:rPr>
              <a:t>usposobljenost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GB" sz="24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2785082"/>
            <a:ext cx="9144000" cy="1143000"/>
          </a:xfrm>
        </p:spPr>
        <p:txBody>
          <a:bodyPr/>
          <a:lstStyle/>
          <a:p>
            <a:pPr algn="ctr"/>
            <a:r>
              <a:rPr lang="en-US" sz="4000" dirty="0" smtClean="0"/>
              <a:t>3. </a:t>
            </a:r>
            <a:r>
              <a:rPr lang="sl-SI" sz="4000" dirty="0" smtClean="0"/>
              <a:t>Timsko poučevanje</a:t>
            </a:r>
            <a:endParaRPr lang="sl-SI" sz="4000" dirty="0"/>
          </a:p>
        </p:txBody>
      </p:sp>
    </p:spTree>
    <p:extLst>
      <p:ext uri="{BB962C8B-B14F-4D97-AF65-F5344CB8AC3E}">
        <p14:creationId xmlns:p14="http://schemas.microsoft.com/office/powerpoint/2010/main" val="67955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3-01-05_GimnKoper_ObogateniKurikul_1.del">
  <a:themeElements>
    <a:clrScheme name="predloga_prosojnice_v15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dloga_prosojnice_v1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dloga_prosojnice_v1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2-08-20_PS-ZŠ_Srečanje01">
  <a:themeElements>
    <a:clrScheme name="predloga_prosojnice_v15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dloga_prosojnice_v1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dloga_prosojnice_v1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13-01-05_GimnKoper_ObogateniKurikul_1.del">
  <a:themeElements>
    <a:clrScheme name="predloga_prosojnice_v15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dloga_prosojnice_v1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dloga_prosojnice_v1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13-01-05_GimnKoper_ObogateniKurikul_1.del</Template>
  <TotalTime>3361</TotalTime>
  <Words>644</Words>
  <Application>Microsoft Office PowerPoint</Application>
  <PresentationFormat>On-screen Show (4:3)</PresentationFormat>
  <Paragraphs>256</Paragraphs>
  <Slides>44</Slides>
  <Notes>44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13-01-05_GimnKoper_ObogateniKurikul_1.del</vt:lpstr>
      <vt:lpstr>12-08-20_PS-ZŠ_Srečanje01</vt:lpstr>
      <vt:lpstr>1_13-01-05_GimnKoper_ObogateniKurikul_1.del</vt:lpstr>
      <vt:lpstr>Projekt OBOGATENO UČENJE TUJIH JEZIKOV III Program profesionalnega usposabljanja učiteljev</vt:lpstr>
      <vt:lpstr>Vsebina</vt:lpstr>
      <vt:lpstr>1. Predstavitev učiteljev</vt:lpstr>
      <vt:lpstr>Igor Petrovčič</vt:lpstr>
      <vt:lpstr>Ime: Amresh Priimek: TORUL</vt:lpstr>
      <vt:lpstr>2. Strokovna pismenost na Vegovi LJ</vt:lpstr>
      <vt:lpstr>Strokovna pismenost z G3 razrede</vt:lpstr>
      <vt:lpstr>Zakaj strokovna pismenost?</vt:lpstr>
      <vt:lpstr>3. Timsko poučevanje</vt:lpstr>
      <vt:lpstr>Zgodovina timskega poučevanja</vt:lpstr>
      <vt:lpstr>Začetni izzivi (2010)</vt:lpstr>
      <vt:lpstr>Začetne prednosti</vt:lpstr>
      <vt:lpstr>Skupno načrtovanje</vt:lpstr>
      <vt:lpstr>Razvojni proces</vt:lpstr>
      <vt:lpstr>Podpora na nivoju šole</vt:lpstr>
      <vt:lpstr>4. Vzorčno gradivo in Moodle</vt:lpstr>
      <vt:lpstr>Izroček (st.1 od 6)</vt:lpstr>
      <vt:lpstr>Izroček (st.2 od 6)</vt:lpstr>
      <vt:lpstr>Izroček (st.3 od 6)</vt:lpstr>
      <vt:lpstr>Izroček (st.4 of 6)</vt:lpstr>
      <vt:lpstr>Izroček (st.5 of 6)</vt:lpstr>
      <vt:lpstr>Izroček (st.6 od 6)</vt:lpstr>
      <vt:lpstr>Uporaba tehnologije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5. Dodana vrednost za dijake</vt:lpstr>
      <vt:lpstr>Obogateno učenje tujih jezikov</vt:lpstr>
      <vt:lpstr>6. Današnji učni uri</vt:lpstr>
      <vt:lpstr>Today’s Lessons</vt:lpstr>
      <vt:lpstr>Previous Experience with G3.a</vt:lpstr>
      <vt:lpstr>Izbira gradiva</vt:lpstr>
      <vt:lpstr>Previous Knowledge Required</vt:lpstr>
      <vt:lpstr>LESSON 1</vt:lpstr>
      <vt:lpstr>LESSON 2</vt:lpstr>
      <vt:lpstr>Material for Lesson 2</vt:lpstr>
      <vt:lpstr>Material for Lesson 2 - continued</vt:lpstr>
      <vt:lpstr>Hvala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OBOGATENO UČENJE TUJIH JEZIKOV II Program profesionalnega usposabljanja učiteljev</dc:title>
  <dc:creator>KPavlic</dc:creator>
  <cp:lastModifiedBy>Amresh</cp:lastModifiedBy>
  <cp:revision>778</cp:revision>
  <cp:lastPrinted>2013-03-07T04:46:24Z</cp:lastPrinted>
  <dcterms:created xsi:type="dcterms:W3CDTF">2013-01-06T03:54:26Z</dcterms:created>
  <dcterms:modified xsi:type="dcterms:W3CDTF">2014-05-07T22:11:14Z</dcterms:modified>
</cp:coreProperties>
</file>