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9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rednji slo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rednji slog 2 – poudarek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rednji slog 2 – poudarek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rednji slog 2 – poudarek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rednji slog 2 – poudarek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rednji slog 2 – poudarek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Brez sloga, mreža tabel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FC703-E993-4A73-8ED1-7B4CACE7B045}" type="datetimeFigureOut">
              <a:rPr lang="sl-SI" smtClean="0"/>
              <a:t>20.11.2013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D19A4-C75E-4F8F-97D8-C71AC50079C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9053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Ograda opomb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l-SI" smtClean="0">
              <a:latin typeface="Arial" pitchFamily="34" charset="0"/>
            </a:endParaRPr>
          </a:p>
        </p:txBody>
      </p:sp>
      <p:sp>
        <p:nvSpPr>
          <p:cNvPr id="39940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FB367AF-8294-4310-86C4-3FC3031E4363}" type="slidenum">
              <a:rPr lang="sl-SI" smtClean="0">
                <a:solidFill>
                  <a:prstClr val="black"/>
                </a:solidFill>
              </a:rPr>
              <a:pPr eaLnBrk="1" hangingPunct="1"/>
              <a:t>1</a:t>
            </a:fld>
            <a:endParaRPr lang="sl-SI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Ograda opomb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l-SI" smtClean="0">
              <a:latin typeface="Arial" pitchFamily="34" charset="0"/>
            </a:endParaRPr>
          </a:p>
        </p:txBody>
      </p:sp>
      <p:sp>
        <p:nvSpPr>
          <p:cNvPr id="39940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FB367AF-8294-4310-86C4-3FC3031E4363}" type="slidenum">
              <a:rPr lang="sl-SI" smtClean="0">
                <a:solidFill>
                  <a:prstClr val="black"/>
                </a:solidFill>
              </a:rPr>
              <a:pPr eaLnBrk="1" hangingPunct="1"/>
              <a:t>2</a:t>
            </a:fld>
            <a:endParaRPr lang="sl-SI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412875"/>
            <a:ext cx="7772400" cy="792163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79613" y="4652963"/>
            <a:ext cx="6400800" cy="914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05769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88288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459412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459412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5871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67287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2611062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15027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33636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75166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2737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1426445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 smtClean="0"/>
              <a:t>Kliknite ikono, če želite dodati sliko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4065537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pic>
        <p:nvPicPr>
          <p:cNvPr id="1028" name="Picture 31" descr="spodnji_rob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9950"/>
            <a:ext cx="91440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3530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prstGeom prst="round2DiagRect">
            <a:avLst/>
          </a:prstGeom>
          <a:solidFill>
            <a:schemeClr val="accent6"/>
          </a:solidFill>
          <a:extLst/>
        </p:spPr>
        <p:txBody>
          <a:bodyPr/>
          <a:lstStyle/>
          <a:p>
            <a:pPr algn="r">
              <a:defRPr/>
            </a:pPr>
            <a:r>
              <a:rPr lang="sl-SI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OUTJ-3:  </a:t>
            </a:r>
            <a:r>
              <a:rPr lang="sl-SI" b="1" cap="none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  <a:r>
              <a:rPr lang="sl-SI" sz="2800" b="1" cap="none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elo TU </a:t>
            </a:r>
            <a:r>
              <a:rPr lang="sl-SI" sz="2800" cap="none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 MŠ/</a:t>
            </a:r>
            <a:r>
              <a:rPr lang="sl-SI" cap="none" dirty="0" err="1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lang="sl-SI" sz="2800" cap="none" dirty="0" err="1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riMŠ</a:t>
            </a:r>
            <a:r>
              <a:rPr lang="sl-SI" sz="2800" cap="none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in PŠ</a:t>
            </a:r>
            <a:br>
              <a:rPr lang="sl-SI" sz="2800" cap="none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sz="2800" b="1" cap="none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 šolskem letu 2013/14</a:t>
            </a:r>
            <a:endParaRPr lang="sl-SI" sz="2800" b="1" cap="none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Ograda vsebine 12"/>
          <p:cNvSpPr>
            <a:spLocks noGrp="1"/>
          </p:cNvSpPr>
          <p:nvPr>
            <p:ph idx="1"/>
          </p:nvPr>
        </p:nvSpPr>
        <p:spPr>
          <a:xfrm>
            <a:off x="468313" y="1412776"/>
            <a:ext cx="8229600" cy="4824536"/>
          </a:xfrm>
          <a:solidFill>
            <a:schemeClr val="bg1"/>
          </a:solidFill>
          <a:ln>
            <a:solidFill>
              <a:srgbClr val="002060"/>
            </a:solidFill>
            <a:miter lim="800000"/>
            <a:headEnd/>
            <a:tailEnd/>
          </a:ln>
        </p:spPr>
        <p:txBody>
          <a:bodyPr>
            <a:normAutofit fontScale="77500" lnSpcReduction="20000"/>
          </a:bodyPr>
          <a:lstStyle/>
          <a:p>
            <a:pPr>
              <a:spcBef>
                <a:spcPct val="0"/>
              </a:spcBef>
              <a:buFont typeface="Wingdings" pitchFamily="2" charset="2"/>
              <a:buChar char="q"/>
            </a:pPr>
            <a:r>
              <a:rPr lang="sl-SI" sz="2400" b="1" dirty="0" smtClean="0">
                <a:solidFill>
                  <a:schemeClr val="accent6"/>
                </a:solidFill>
                <a:latin typeface="Tahoma" pitchFamily="34" charset="0"/>
                <a:cs typeface="Tahoma" pitchFamily="34" charset="0"/>
              </a:rPr>
              <a:t>TU na MŠ/</a:t>
            </a:r>
            <a:r>
              <a:rPr lang="sl-SI" sz="2400" b="1" dirty="0" err="1" smtClean="0">
                <a:solidFill>
                  <a:schemeClr val="accent6"/>
                </a:solidFill>
                <a:latin typeface="Tahoma" pitchFamily="34" charset="0"/>
                <a:cs typeface="Tahoma" pitchFamily="34" charset="0"/>
              </a:rPr>
              <a:t>PrimŠ</a:t>
            </a:r>
            <a:r>
              <a:rPr lang="sl-SI" sz="2400" b="1" dirty="0" smtClean="0">
                <a:solidFill>
                  <a:schemeClr val="accent6"/>
                </a:solidFill>
                <a:latin typeface="Tahoma" pitchFamily="34" charset="0"/>
                <a:cs typeface="Tahoma" pitchFamily="34" charset="0"/>
              </a:rPr>
              <a:t> in PŠ: </a:t>
            </a:r>
            <a:endParaRPr lang="sl-SI" sz="2400" b="1" dirty="0" smtClean="0">
              <a:solidFill>
                <a:schemeClr val="accent6"/>
              </a:solidFill>
              <a:latin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q"/>
            </a:pPr>
            <a:r>
              <a:rPr lang="sl-SI" sz="18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FT at MŠ/</a:t>
            </a:r>
            <a:r>
              <a:rPr lang="sl-SI" sz="1800" b="1" dirty="0" err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PriMŠ</a:t>
            </a:r>
            <a:r>
              <a:rPr lang="sl-SI" sz="18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sl-SI" sz="1800" b="1" dirty="0" err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and</a:t>
            </a:r>
            <a:r>
              <a:rPr lang="sl-SI" sz="18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PŠ:</a:t>
            </a:r>
            <a:endParaRPr lang="sl-SI" sz="1800" b="1" dirty="0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lang="sl-SI" sz="2400" b="0" dirty="0" smtClean="0">
                <a:solidFill>
                  <a:schemeClr val="accent6"/>
                </a:solidFill>
                <a:cs typeface="Tahoma" pitchFamily="34" charset="0"/>
              </a:rPr>
              <a:t>praviloma </a:t>
            </a:r>
            <a:r>
              <a:rPr lang="sl-SI" sz="2400" dirty="0" smtClean="0">
                <a:solidFill>
                  <a:schemeClr val="accent6"/>
                </a:solidFill>
                <a:cs typeface="Tahoma" pitchFamily="34" charset="0"/>
              </a:rPr>
              <a:t>5 dni na teden</a:t>
            </a:r>
            <a:r>
              <a:rPr lang="sl-SI" sz="2400" b="0" dirty="0" smtClean="0">
                <a:solidFill>
                  <a:schemeClr val="accent6"/>
                </a:solidFill>
                <a:cs typeface="Tahoma" pitchFamily="34" charset="0"/>
              </a:rPr>
              <a:t>, občasno 4 dni na teden</a:t>
            </a:r>
            <a:r>
              <a:rPr lang="sl-SI" sz="2400" b="0" dirty="0" smtClean="0">
                <a:solidFill>
                  <a:schemeClr val="accent6"/>
                </a:solidFill>
                <a:cs typeface="Tahoma" pitchFamily="34" charset="0"/>
              </a:rPr>
              <a:t>:</a:t>
            </a:r>
          </a:p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lang="sl-SI" sz="1800" dirty="0" smtClean="0">
                <a:solidFill>
                  <a:srgbClr val="FF0000"/>
                </a:solidFill>
                <a:cs typeface="Tahoma" pitchFamily="34" charset="0"/>
              </a:rPr>
              <a:t>As a </a:t>
            </a:r>
            <a:r>
              <a:rPr lang="sl-SI" sz="1800" dirty="0" err="1" smtClean="0">
                <a:solidFill>
                  <a:srgbClr val="FF0000"/>
                </a:solidFill>
                <a:cs typeface="Tahoma" pitchFamily="34" charset="0"/>
              </a:rPr>
              <a:t>rule</a:t>
            </a:r>
            <a:r>
              <a:rPr lang="sl-SI" sz="1800" dirty="0" smtClean="0">
                <a:solidFill>
                  <a:srgbClr val="FF0000"/>
                </a:solidFill>
                <a:cs typeface="Tahoma" pitchFamily="34" charset="0"/>
              </a:rPr>
              <a:t>/</a:t>
            </a:r>
            <a:r>
              <a:rPr lang="sl-SI" sz="1800" dirty="0" err="1" smtClean="0">
                <a:solidFill>
                  <a:srgbClr val="FF0000"/>
                </a:solidFill>
                <a:cs typeface="Tahoma" pitchFamily="34" charset="0"/>
              </a:rPr>
              <a:t>generally</a:t>
            </a:r>
            <a:r>
              <a:rPr lang="sl-SI" sz="1800" dirty="0" smtClean="0">
                <a:solidFill>
                  <a:srgbClr val="FF0000"/>
                </a:solidFill>
                <a:cs typeface="Tahoma" pitchFamily="34" charset="0"/>
              </a:rPr>
              <a:t> 5 </a:t>
            </a:r>
            <a:r>
              <a:rPr lang="sl-SI" sz="1800" dirty="0" err="1" smtClean="0">
                <a:solidFill>
                  <a:srgbClr val="FF0000"/>
                </a:solidFill>
                <a:cs typeface="Tahoma" pitchFamily="34" charset="0"/>
              </a:rPr>
              <a:t>days</a:t>
            </a:r>
            <a:r>
              <a:rPr lang="sl-SI" sz="1800" dirty="0" smtClean="0">
                <a:solidFill>
                  <a:srgbClr val="FF0000"/>
                </a:solidFill>
                <a:cs typeface="Tahoma" pitchFamily="34" charset="0"/>
              </a:rPr>
              <a:t> a </a:t>
            </a:r>
            <a:r>
              <a:rPr lang="sl-SI" sz="1800" dirty="0" err="1" smtClean="0">
                <a:solidFill>
                  <a:srgbClr val="FF0000"/>
                </a:solidFill>
                <a:cs typeface="Tahoma" pitchFamily="34" charset="0"/>
              </a:rPr>
              <a:t>week</a:t>
            </a:r>
            <a:r>
              <a:rPr lang="sl-SI" sz="1800" dirty="0" smtClean="0">
                <a:solidFill>
                  <a:srgbClr val="FF0000"/>
                </a:solidFill>
                <a:cs typeface="Tahoma" pitchFamily="34" charset="0"/>
              </a:rPr>
              <a:t>, at </a:t>
            </a:r>
            <a:r>
              <a:rPr lang="sl-SI" sz="1800" dirty="0" err="1" smtClean="0">
                <a:solidFill>
                  <a:srgbClr val="FF0000"/>
                </a:solidFill>
                <a:cs typeface="Tahoma" pitchFamily="34" charset="0"/>
              </a:rPr>
              <a:t>times</a:t>
            </a:r>
            <a:r>
              <a:rPr lang="sl-SI" sz="1800" dirty="0" smtClean="0">
                <a:solidFill>
                  <a:srgbClr val="FF0000"/>
                </a:solidFill>
                <a:cs typeface="Tahoma" pitchFamily="34" charset="0"/>
              </a:rPr>
              <a:t>/</a:t>
            </a:r>
            <a:r>
              <a:rPr lang="sl-SI" sz="1800" dirty="0" err="1" smtClean="0">
                <a:solidFill>
                  <a:srgbClr val="FF0000"/>
                </a:solidFill>
                <a:cs typeface="Tahoma" pitchFamily="34" charset="0"/>
              </a:rPr>
              <a:t>occasionaly</a:t>
            </a:r>
            <a:r>
              <a:rPr lang="sl-SI" sz="1800" dirty="0" smtClean="0">
                <a:solidFill>
                  <a:srgbClr val="FF0000"/>
                </a:solidFill>
                <a:cs typeface="Tahoma" pitchFamily="34" charset="0"/>
              </a:rPr>
              <a:t> 4 </a:t>
            </a:r>
            <a:r>
              <a:rPr lang="sl-SI" sz="1800" dirty="0" err="1" smtClean="0">
                <a:solidFill>
                  <a:srgbClr val="FF0000"/>
                </a:solidFill>
                <a:cs typeface="Tahoma" pitchFamily="34" charset="0"/>
              </a:rPr>
              <a:t>days</a:t>
            </a:r>
            <a:r>
              <a:rPr lang="sl-SI" sz="1800" dirty="0" smtClean="0">
                <a:solidFill>
                  <a:srgbClr val="FF0000"/>
                </a:solidFill>
                <a:cs typeface="Tahoma" pitchFamily="34" charset="0"/>
              </a:rPr>
              <a:t> a </a:t>
            </a:r>
            <a:r>
              <a:rPr lang="sl-SI" sz="1800" dirty="0" err="1" smtClean="0">
                <a:solidFill>
                  <a:srgbClr val="FF0000"/>
                </a:solidFill>
                <a:cs typeface="Tahoma" pitchFamily="34" charset="0"/>
              </a:rPr>
              <a:t>week</a:t>
            </a:r>
            <a:r>
              <a:rPr lang="sl-SI" sz="1800" b="0" dirty="0" smtClean="0">
                <a:solidFill>
                  <a:srgbClr val="FF0000"/>
                </a:solidFill>
                <a:cs typeface="Tahoma" pitchFamily="34" charset="0"/>
              </a:rPr>
              <a:t> </a:t>
            </a:r>
            <a:endParaRPr lang="sl-SI" sz="1800" b="0" dirty="0" smtClean="0">
              <a:solidFill>
                <a:srgbClr val="FF0000"/>
              </a:solidFill>
              <a:cs typeface="Tahoma" pitchFamily="34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lang="sl-SI" sz="2400" dirty="0" smtClean="0">
                <a:cs typeface="Tahoma" pitchFamily="34" charset="0"/>
              </a:rPr>
              <a:t>1 dan na mesec na ZRSŠ</a:t>
            </a:r>
            <a:r>
              <a:rPr lang="sl-SI" sz="2400" b="0" dirty="0" smtClean="0">
                <a:cs typeface="Tahoma" pitchFamily="34" charset="0"/>
              </a:rPr>
              <a:t>(USP) </a:t>
            </a:r>
            <a:endParaRPr lang="sl-SI" sz="2400" b="0" dirty="0" smtClean="0">
              <a:cs typeface="Tahoma" pitchFamily="34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lang="sl-SI" sz="1800" dirty="0" smtClean="0">
                <a:solidFill>
                  <a:srgbClr val="FF0000"/>
                </a:solidFill>
                <a:cs typeface="Tahoma" pitchFamily="34" charset="0"/>
              </a:rPr>
              <a:t>1 </a:t>
            </a:r>
            <a:r>
              <a:rPr lang="sl-SI" sz="1800" dirty="0" err="1" smtClean="0">
                <a:solidFill>
                  <a:srgbClr val="FF0000"/>
                </a:solidFill>
                <a:cs typeface="Tahoma" pitchFamily="34" charset="0"/>
              </a:rPr>
              <a:t>day</a:t>
            </a:r>
            <a:r>
              <a:rPr lang="sl-SI" sz="1800" dirty="0" smtClean="0">
                <a:solidFill>
                  <a:srgbClr val="FF0000"/>
                </a:solidFill>
                <a:cs typeface="Tahoma" pitchFamily="34" charset="0"/>
              </a:rPr>
              <a:t> a </a:t>
            </a:r>
            <a:r>
              <a:rPr lang="sl-SI" sz="1800" dirty="0" err="1" smtClean="0">
                <a:solidFill>
                  <a:srgbClr val="FF0000"/>
                </a:solidFill>
                <a:cs typeface="Tahoma" pitchFamily="34" charset="0"/>
              </a:rPr>
              <a:t>month</a:t>
            </a:r>
            <a:r>
              <a:rPr lang="sl-SI" sz="1800" dirty="0" smtClean="0">
                <a:solidFill>
                  <a:srgbClr val="FF0000"/>
                </a:solidFill>
                <a:cs typeface="Tahoma" pitchFamily="34" charset="0"/>
              </a:rPr>
              <a:t> at ZRSŠ (USP)</a:t>
            </a:r>
            <a:endParaRPr lang="sl-SI" sz="1800" b="0" dirty="0" smtClean="0">
              <a:solidFill>
                <a:srgbClr val="FF0000"/>
              </a:solidFill>
              <a:cs typeface="Tahoma" pitchFamily="34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lang="sl-SI" sz="2400" b="0" dirty="0" smtClean="0">
                <a:cs typeface="Tahoma" pitchFamily="34" charset="0"/>
              </a:rPr>
              <a:t>člani ES-TU 2 dni na mesec na ZRSŠ</a:t>
            </a:r>
            <a:r>
              <a:rPr lang="sl-SI" sz="2400" b="0" dirty="0" smtClean="0">
                <a:cs typeface="Tahoma" pitchFamily="34" charset="0"/>
              </a:rPr>
              <a:t>;</a:t>
            </a:r>
          </a:p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lang="sl-SI" sz="1900" dirty="0" smtClean="0">
                <a:solidFill>
                  <a:srgbClr val="FF0000"/>
                </a:solidFill>
                <a:cs typeface="Tahoma" pitchFamily="34" charset="0"/>
              </a:rPr>
              <a:t>ES-TU </a:t>
            </a:r>
            <a:r>
              <a:rPr lang="sl-SI" sz="1900" dirty="0" err="1" smtClean="0">
                <a:solidFill>
                  <a:srgbClr val="FF0000"/>
                </a:solidFill>
                <a:cs typeface="Tahoma" pitchFamily="34" charset="0"/>
              </a:rPr>
              <a:t>members</a:t>
            </a:r>
            <a:r>
              <a:rPr lang="sl-SI" sz="1900" dirty="0" smtClean="0">
                <a:solidFill>
                  <a:srgbClr val="FF0000"/>
                </a:solidFill>
                <a:cs typeface="Tahoma" pitchFamily="34" charset="0"/>
              </a:rPr>
              <a:t> 2 </a:t>
            </a:r>
            <a:r>
              <a:rPr lang="sl-SI" sz="1900" dirty="0" err="1" smtClean="0">
                <a:solidFill>
                  <a:srgbClr val="FF0000"/>
                </a:solidFill>
                <a:cs typeface="Tahoma" pitchFamily="34" charset="0"/>
              </a:rPr>
              <a:t>days</a:t>
            </a:r>
            <a:r>
              <a:rPr lang="sl-SI" sz="1900" dirty="0" smtClean="0">
                <a:solidFill>
                  <a:srgbClr val="FF0000"/>
                </a:solidFill>
                <a:cs typeface="Tahoma" pitchFamily="34" charset="0"/>
              </a:rPr>
              <a:t> a </a:t>
            </a:r>
            <a:r>
              <a:rPr lang="sl-SI" sz="1900" dirty="0" err="1" smtClean="0">
                <a:solidFill>
                  <a:srgbClr val="FF0000"/>
                </a:solidFill>
                <a:cs typeface="Tahoma" pitchFamily="34" charset="0"/>
              </a:rPr>
              <a:t>week</a:t>
            </a:r>
            <a:r>
              <a:rPr lang="sl-SI" sz="1900" dirty="0" smtClean="0">
                <a:solidFill>
                  <a:srgbClr val="FF0000"/>
                </a:solidFill>
                <a:cs typeface="Tahoma" pitchFamily="34" charset="0"/>
              </a:rPr>
              <a:t> at ZRSŠ</a:t>
            </a:r>
            <a:r>
              <a:rPr lang="sl-SI" sz="1900" b="0" dirty="0" smtClean="0">
                <a:solidFill>
                  <a:srgbClr val="FF0000"/>
                </a:solidFill>
                <a:cs typeface="Tahoma" pitchFamily="34" charset="0"/>
              </a:rPr>
              <a:t> </a:t>
            </a:r>
            <a:endParaRPr lang="sl-SI" sz="1900" b="0" dirty="0" smtClean="0">
              <a:solidFill>
                <a:srgbClr val="FF0000"/>
              </a:solidFill>
              <a:cs typeface="Tahoma" pitchFamily="34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lang="sl-SI" sz="2400" b="0" dirty="0" smtClean="0">
                <a:cs typeface="Tahoma" pitchFamily="34" charset="0"/>
              </a:rPr>
              <a:t>posamezni TU, ki bodo pilotirali programe za </a:t>
            </a:r>
            <a:r>
              <a:rPr lang="sl-SI" sz="2400" b="0" dirty="0" err="1" smtClean="0">
                <a:cs typeface="Tahoma" pitchFamily="34" charset="0"/>
              </a:rPr>
              <a:t>SatŠ</a:t>
            </a:r>
            <a:r>
              <a:rPr lang="sl-SI" sz="2400" b="0" dirty="0" smtClean="0">
                <a:cs typeface="Tahoma" pitchFamily="34" charset="0"/>
              </a:rPr>
              <a:t>, občasno na pilotni </a:t>
            </a:r>
            <a:r>
              <a:rPr lang="sl-SI" sz="2400" b="0" dirty="0" err="1" smtClean="0">
                <a:cs typeface="Tahoma" pitchFamily="34" charset="0"/>
              </a:rPr>
              <a:t>SatŠ</a:t>
            </a:r>
            <a:r>
              <a:rPr lang="sl-SI" sz="2400" b="0" dirty="0" smtClean="0">
                <a:cs typeface="Tahoma" pitchFamily="34" charset="0"/>
              </a:rPr>
              <a:t> po dogovoru med ZRSŠ in MŠ/</a:t>
            </a:r>
            <a:r>
              <a:rPr lang="sl-SI" sz="2400" b="0" dirty="0" err="1" smtClean="0">
                <a:cs typeface="Tahoma" pitchFamily="34" charset="0"/>
              </a:rPr>
              <a:t>PriMŠ</a:t>
            </a:r>
            <a:r>
              <a:rPr lang="sl-SI" sz="2400" b="0" dirty="0" smtClean="0">
                <a:cs typeface="Tahoma" pitchFamily="34" charset="0"/>
              </a:rPr>
              <a:t> in </a:t>
            </a:r>
            <a:r>
              <a:rPr lang="sl-SI" sz="2400" b="0" dirty="0" smtClean="0">
                <a:cs typeface="Tahoma" pitchFamily="34" charset="0"/>
              </a:rPr>
              <a:t>PŠ</a:t>
            </a:r>
          </a:p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lang="sl-SI" sz="1900" dirty="0" err="1" smtClean="0">
                <a:solidFill>
                  <a:srgbClr val="FF0000"/>
                </a:solidFill>
                <a:cs typeface="Tahoma" pitchFamily="34" charset="0"/>
              </a:rPr>
              <a:t>Individual</a:t>
            </a:r>
            <a:r>
              <a:rPr lang="sl-SI" sz="1900" dirty="0" smtClean="0">
                <a:solidFill>
                  <a:srgbClr val="FF0000"/>
                </a:solidFill>
                <a:cs typeface="Tahoma" pitchFamily="34" charset="0"/>
              </a:rPr>
              <a:t> </a:t>
            </a:r>
            <a:r>
              <a:rPr lang="sl-SI" sz="1900" dirty="0" err="1" smtClean="0">
                <a:solidFill>
                  <a:srgbClr val="FF0000"/>
                </a:solidFill>
                <a:cs typeface="Tahoma" pitchFamily="34" charset="0"/>
              </a:rPr>
              <a:t>FTs</a:t>
            </a:r>
            <a:r>
              <a:rPr lang="sl-SI" sz="1900" dirty="0" smtClean="0">
                <a:solidFill>
                  <a:srgbClr val="FF0000"/>
                </a:solidFill>
                <a:cs typeface="Tahoma" pitchFamily="34" charset="0"/>
              </a:rPr>
              <a:t>, </a:t>
            </a:r>
            <a:r>
              <a:rPr lang="sl-SI" sz="1900" dirty="0" err="1" smtClean="0">
                <a:solidFill>
                  <a:srgbClr val="FF0000"/>
                </a:solidFill>
                <a:cs typeface="Tahoma" pitchFamily="34" charset="0"/>
              </a:rPr>
              <a:t>who</a:t>
            </a:r>
            <a:r>
              <a:rPr lang="sl-SI" sz="1900" dirty="0" smtClean="0">
                <a:solidFill>
                  <a:srgbClr val="FF0000"/>
                </a:solidFill>
                <a:cs typeface="Tahoma" pitchFamily="34" charset="0"/>
              </a:rPr>
              <a:t> </a:t>
            </a:r>
            <a:r>
              <a:rPr lang="sl-SI" sz="1900" dirty="0" err="1" smtClean="0">
                <a:solidFill>
                  <a:srgbClr val="FF0000"/>
                </a:solidFill>
                <a:cs typeface="Tahoma" pitchFamily="34" charset="0"/>
              </a:rPr>
              <a:t>will</a:t>
            </a:r>
            <a:r>
              <a:rPr lang="sl-SI" sz="1900" dirty="0" smtClean="0">
                <a:solidFill>
                  <a:srgbClr val="FF0000"/>
                </a:solidFill>
                <a:cs typeface="Tahoma" pitchFamily="34" charset="0"/>
              </a:rPr>
              <a:t> </a:t>
            </a:r>
            <a:r>
              <a:rPr lang="sl-SI" sz="1900" dirty="0" err="1" smtClean="0">
                <a:solidFill>
                  <a:srgbClr val="FF0000"/>
                </a:solidFill>
                <a:cs typeface="Tahoma" pitchFamily="34" charset="0"/>
              </a:rPr>
              <a:t>be</a:t>
            </a:r>
            <a:r>
              <a:rPr lang="sl-SI" sz="1900" dirty="0" smtClean="0">
                <a:solidFill>
                  <a:srgbClr val="FF0000"/>
                </a:solidFill>
                <a:cs typeface="Tahoma" pitchFamily="34" charset="0"/>
              </a:rPr>
              <a:t> </a:t>
            </a:r>
            <a:r>
              <a:rPr lang="sl-SI" sz="1900" dirty="0" err="1" smtClean="0">
                <a:solidFill>
                  <a:srgbClr val="FF0000"/>
                </a:solidFill>
                <a:cs typeface="Tahoma" pitchFamily="34" charset="0"/>
              </a:rPr>
              <a:t>piloting</a:t>
            </a:r>
            <a:r>
              <a:rPr lang="sl-SI" sz="1900" dirty="0" smtClean="0">
                <a:solidFill>
                  <a:srgbClr val="FF0000"/>
                </a:solidFill>
                <a:cs typeface="Tahoma" pitchFamily="34" charset="0"/>
              </a:rPr>
              <a:t> </a:t>
            </a:r>
            <a:r>
              <a:rPr lang="sl-SI" sz="1900" dirty="0" err="1" smtClean="0">
                <a:solidFill>
                  <a:srgbClr val="FF0000"/>
                </a:solidFill>
                <a:cs typeface="Tahoma" pitchFamily="34" charset="0"/>
              </a:rPr>
              <a:t>programs</a:t>
            </a:r>
            <a:r>
              <a:rPr lang="sl-SI" sz="1900" dirty="0" smtClean="0">
                <a:solidFill>
                  <a:srgbClr val="FF0000"/>
                </a:solidFill>
                <a:cs typeface="Tahoma" pitchFamily="34" charset="0"/>
              </a:rPr>
              <a:t> </a:t>
            </a:r>
            <a:r>
              <a:rPr lang="sl-SI" sz="1900" dirty="0" err="1" smtClean="0">
                <a:solidFill>
                  <a:srgbClr val="FF0000"/>
                </a:solidFill>
                <a:cs typeface="Tahoma" pitchFamily="34" charset="0"/>
              </a:rPr>
              <a:t>for</a:t>
            </a:r>
            <a:r>
              <a:rPr lang="sl-SI" sz="1900" dirty="0" smtClean="0">
                <a:solidFill>
                  <a:srgbClr val="FF0000"/>
                </a:solidFill>
                <a:cs typeface="Tahoma" pitchFamily="34" charset="0"/>
              </a:rPr>
              <a:t> </a:t>
            </a:r>
            <a:r>
              <a:rPr lang="sl-SI" sz="1900" dirty="0" err="1" smtClean="0">
                <a:solidFill>
                  <a:srgbClr val="FF0000"/>
                </a:solidFill>
                <a:cs typeface="Tahoma" pitchFamily="34" charset="0"/>
              </a:rPr>
              <a:t>SatŠ</a:t>
            </a:r>
            <a:r>
              <a:rPr lang="sl-SI" sz="1900" dirty="0" smtClean="0">
                <a:solidFill>
                  <a:srgbClr val="FF0000"/>
                </a:solidFill>
                <a:cs typeface="Tahoma" pitchFamily="34" charset="0"/>
              </a:rPr>
              <a:t>, </a:t>
            </a:r>
            <a:r>
              <a:rPr lang="sl-SI" sz="1900" dirty="0" err="1" smtClean="0">
                <a:solidFill>
                  <a:srgbClr val="FF0000"/>
                </a:solidFill>
                <a:cs typeface="Tahoma" pitchFamily="34" charset="0"/>
              </a:rPr>
              <a:t>occasionaly</a:t>
            </a:r>
            <a:r>
              <a:rPr lang="sl-SI" sz="1900" dirty="0" smtClean="0">
                <a:solidFill>
                  <a:srgbClr val="FF0000"/>
                </a:solidFill>
                <a:cs typeface="Tahoma" pitchFamily="34" charset="0"/>
              </a:rPr>
              <a:t> at </a:t>
            </a:r>
            <a:r>
              <a:rPr lang="sl-SI" sz="1900" dirty="0" err="1" smtClean="0">
                <a:solidFill>
                  <a:srgbClr val="FF0000"/>
                </a:solidFill>
                <a:cs typeface="Tahoma" pitchFamily="34" charset="0"/>
              </a:rPr>
              <a:t>SatŠ</a:t>
            </a:r>
            <a:r>
              <a:rPr lang="sl-SI" sz="1900" dirty="0" smtClean="0">
                <a:solidFill>
                  <a:srgbClr val="FF0000"/>
                </a:solidFill>
                <a:cs typeface="Tahoma" pitchFamily="34" charset="0"/>
              </a:rPr>
              <a:t> in </a:t>
            </a:r>
            <a:r>
              <a:rPr lang="sl-SI" sz="1900" dirty="0" err="1" smtClean="0">
                <a:solidFill>
                  <a:srgbClr val="FF0000"/>
                </a:solidFill>
                <a:cs typeface="Tahoma" pitchFamily="34" charset="0"/>
              </a:rPr>
              <a:t>agreement</a:t>
            </a:r>
            <a:r>
              <a:rPr lang="sl-SI" sz="1900" dirty="0" smtClean="0">
                <a:solidFill>
                  <a:srgbClr val="FF0000"/>
                </a:solidFill>
                <a:cs typeface="Tahoma" pitchFamily="34" charset="0"/>
              </a:rPr>
              <a:t> </a:t>
            </a:r>
            <a:r>
              <a:rPr lang="sl-SI" sz="1900" dirty="0" err="1" smtClean="0">
                <a:solidFill>
                  <a:srgbClr val="FF0000"/>
                </a:solidFill>
                <a:cs typeface="Tahoma" pitchFamily="34" charset="0"/>
              </a:rPr>
              <a:t>between</a:t>
            </a:r>
            <a:r>
              <a:rPr lang="sl-SI" sz="1900" dirty="0" smtClean="0">
                <a:solidFill>
                  <a:srgbClr val="FF0000"/>
                </a:solidFill>
                <a:cs typeface="Tahoma" pitchFamily="34" charset="0"/>
              </a:rPr>
              <a:t> ZRSŠ </a:t>
            </a:r>
            <a:r>
              <a:rPr lang="sl-SI" sz="1900" dirty="0" err="1" smtClean="0">
                <a:solidFill>
                  <a:srgbClr val="FF0000"/>
                </a:solidFill>
                <a:cs typeface="Tahoma" pitchFamily="34" charset="0"/>
              </a:rPr>
              <a:t>and</a:t>
            </a:r>
            <a:r>
              <a:rPr lang="sl-SI" sz="1900" dirty="0" smtClean="0">
                <a:solidFill>
                  <a:srgbClr val="FF0000"/>
                </a:solidFill>
                <a:cs typeface="Tahoma" pitchFamily="34" charset="0"/>
              </a:rPr>
              <a:t> MŠ/</a:t>
            </a:r>
            <a:r>
              <a:rPr lang="sl-SI" sz="1900" dirty="0" err="1" smtClean="0">
                <a:solidFill>
                  <a:srgbClr val="FF0000"/>
                </a:solidFill>
                <a:cs typeface="Tahoma" pitchFamily="34" charset="0"/>
              </a:rPr>
              <a:t>PriMŠ</a:t>
            </a:r>
            <a:r>
              <a:rPr lang="sl-SI" sz="1900" dirty="0" smtClean="0">
                <a:solidFill>
                  <a:srgbClr val="FF0000"/>
                </a:solidFill>
                <a:cs typeface="Tahoma" pitchFamily="34" charset="0"/>
              </a:rPr>
              <a:t> </a:t>
            </a:r>
            <a:r>
              <a:rPr lang="sl-SI" sz="1900" dirty="0" err="1" smtClean="0">
                <a:solidFill>
                  <a:srgbClr val="FF0000"/>
                </a:solidFill>
                <a:cs typeface="Tahoma" pitchFamily="34" charset="0"/>
              </a:rPr>
              <a:t>and</a:t>
            </a:r>
            <a:r>
              <a:rPr lang="sl-SI" sz="1900" dirty="0" smtClean="0">
                <a:solidFill>
                  <a:srgbClr val="FF0000"/>
                </a:solidFill>
                <a:cs typeface="Tahoma" pitchFamily="34" charset="0"/>
              </a:rPr>
              <a:t> PŠ </a:t>
            </a:r>
            <a:endParaRPr lang="sl-SI" sz="1900" b="0" dirty="0" smtClean="0">
              <a:solidFill>
                <a:srgbClr val="FF0000"/>
              </a:solidFill>
              <a:cs typeface="Tahoma" pitchFamily="34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ü"/>
            </a:pPr>
            <a:endParaRPr lang="sl-SI" sz="2400" b="0" dirty="0" smtClean="0">
              <a:cs typeface="Tahoma" pitchFamily="34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q"/>
            </a:pPr>
            <a:endParaRPr lang="sl-SI" sz="2400" b="0" dirty="0" smtClean="0">
              <a:cs typeface="Tahoma" pitchFamily="34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q"/>
            </a:pPr>
            <a:r>
              <a:rPr lang="sl-SI" sz="2400" b="1" dirty="0" smtClean="0">
                <a:solidFill>
                  <a:schemeClr val="accent6"/>
                </a:solidFill>
                <a:latin typeface="+mj-lt"/>
              </a:rPr>
              <a:t>Delitev obveznosti TU med MŠ in PŠ</a:t>
            </a:r>
            <a:r>
              <a:rPr lang="sl-SI" sz="2400" b="1" dirty="0" smtClean="0">
                <a:solidFill>
                  <a:schemeClr val="accent6"/>
                </a:solidFill>
                <a:latin typeface="+mj-lt"/>
              </a:rPr>
              <a:t>:</a:t>
            </a:r>
          </a:p>
          <a:p>
            <a:pPr>
              <a:spcBef>
                <a:spcPct val="0"/>
              </a:spcBef>
              <a:buFont typeface="Wingdings" pitchFamily="2" charset="2"/>
              <a:buChar char="q"/>
            </a:pPr>
            <a:r>
              <a:rPr lang="sl-SI" sz="2100" b="1" dirty="0" err="1" smtClean="0">
                <a:solidFill>
                  <a:srgbClr val="FF0000"/>
                </a:solidFill>
                <a:latin typeface="+mj-lt"/>
              </a:rPr>
              <a:t>Sharing</a:t>
            </a:r>
            <a:r>
              <a:rPr lang="sl-SI" sz="2100" b="1" dirty="0" smtClean="0">
                <a:solidFill>
                  <a:srgbClr val="FF0000"/>
                </a:solidFill>
                <a:latin typeface="+mj-lt"/>
              </a:rPr>
              <a:t>/</a:t>
            </a:r>
            <a:r>
              <a:rPr lang="sl-SI" sz="2100" b="1" dirty="0" err="1" smtClean="0">
                <a:solidFill>
                  <a:srgbClr val="FF0000"/>
                </a:solidFill>
                <a:latin typeface="+mj-lt"/>
              </a:rPr>
              <a:t>division</a:t>
            </a:r>
            <a:r>
              <a:rPr lang="sl-SI" sz="21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sl-SI" sz="2100" b="1" dirty="0" err="1" smtClean="0">
                <a:solidFill>
                  <a:srgbClr val="FF0000"/>
                </a:solidFill>
                <a:latin typeface="+mj-lt"/>
              </a:rPr>
              <a:t>of</a:t>
            </a:r>
            <a:r>
              <a:rPr lang="sl-SI" sz="21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sl-SI" sz="2100" b="1" dirty="0" err="1" smtClean="0">
                <a:solidFill>
                  <a:srgbClr val="FF0000"/>
                </a:solidFill>
                <a:latin typeface="+mj-lt"/>
              </a:rPr>
              <a:t>FTs</a:t>
            </a:r>
            <a:r>
              <a:rPr lang="sl-SI" sz="21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sl-SI" sz="2100" b="1" dirty="0" err="1" smtClean="0">
                <a:solidFill>
                  <a:srgbClr val="FF0000"/>
                </a:solidFill>
                <a:latin typeface="+mj-lt"/>
              </a:rPr>
              <a:t>duties</a:t>
            </a:r>
            <a:r>
              <a:rPr lang="sl-SI" sz="2100" b="1" dirty="0" smtClean="0">
                <a:solidFill>
                  <a:srgbClr val="FF0000"/>
                </a:solidFill>
                <a:latin typeface="+mj-lt"/>
              </a:rPr>
              <a:t>/</a:t>
            </a:r>
            <a:r>
              <a:rPr lang="sl-SI" sz="2100" b="1" dirty="0" err="1" smtClean="0">
                <a:solidFill>
                  <a:srgbClr val="FF0000"/>
                </a:solidFill>
                <a:latin typeface="+mj-lt"/>
              </a:rPr>
              <a:t>responsibilities</a:t>
            </a:r>
            <a:r>
              <a:rPr lang="sl-SI" sz="21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sl-SI" sz="2100" b="1" dirty="0" err="1" smtClean="0">
                <a:solidFill>
                  <a:srgbClr val="FF0000"/>
                </a:solidFill>
                <a:latin typeface="+mj-lt"/>
              </a:rPr>
              <a:t>between</a:t>
            </a:r>
            <a:r>
              <a:rPr lang="sl-SI" sz="2100" b="1" dirty="0" smtClean="0">
                <a:solidFill>
                  <a:srgbClr val="FF0000"/>
                </a:solidFill>
                <a:latin typeface="+mj-lt"/>
              </a:rPr>
              <a:t> MŠ </a:t>
            </a:r>
            <a:r>
              <a:rPr lang="sl-SI" sz="2100" b="1" dirty="0" err="1" smtClean="0">
                <a:solidFill>
                  <a:srgbClr val="FF0000"/>
                </a:solidFill>
                <a:latin typeface="+mj-lt"/>
              </a:rPr>
              <a:t>and</a:t>
            </a:r>
            <a:r>
              <a:rPr lang="sl-SI" sz="2100" b="1" dirty="0" smtClean="0">
                <a:solidFill>
                  <a:srgbClr val="FF0000"/>
                </a:solidFill>
                <a:latin typeface="+mj-lt"/>
              </a:rPr>
              <a:t> PŠ </a:t>
            </a:r>
            <a:endParaRPr lang="sl-SI" sz="2100" b="1" dirty="0">
              <a:solidFill>
                <a:srgbClr val="FF0000"/>
              </a:solidFill>
              <a:latin typeface="+mj-lt"/>
            </a:endParaRPr>
          </a:p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lang="sl-SI" sz="2400" dirty="0" smtClean="0"/>
              <a:t>TU na MŠ 3-4 </a:t>
            </a:r>
            <a:r>
              <a:rPr lang="sl-SI" sz="2400" dirty="0" smtClean="0"/>
              <a:t>dni</a:t>
            </a:r>
          </a:p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lang="sl-SI" sz="1900" dirty="0" smtClean="0">
                <a:solidFill>
                  <a:srgbClr val="FF0000"/>
                </a:solidFill>
              </a:rPr>
              <a:t>FT at MŠ 3-4 </a:t>
            </a:r>
            <a:r>
              <a:rPr lang="sl-SI" sz="1900" dirty="0" err="1" smtClean="0">
                <a:solidFill>
                  <a:srgbClr val="FF0000"/>
                </a:solidFill>
              </a:rPr>
              <a:t>days</a:t>
            </a:r>
            <a:endParaRPr lang="sl-SI" sz="1900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lang="sl-SI" sz="2400" dirty="0" smtClean="0"/>
              <a:t>TU na PŠ 2-1 </a:t>
            </a:r>
            <a:r>
              <a:rPr lang="sl-SI" sz="2400" dirty="0" smtClean="0"/>
              <a:t>dan</a:t>
            </a:r>
          </a:p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lang="sl-SI" sz="1900" dirty="0" smtClean="0">
                <a:solidFill>
                  <a:srgbClr val="FF0000"/>
                </a:solidFill>
              </a:rPr>
              <a:t>FT at PŠ 2-1 </a:t>
            </a:r>
            <a:r>
              <a:rPr lang="sl-SI" sz="1900" dirty="0" err="1" smtClean="0">
                <a:solidFill>
                  <a:srgbClr val="FF0000"/>
                </a:solidFill>
              </a:rPr>
              <a:t>day</a:t>
            </a:r>
            <a:r>
              <a:rPr lang="sl-SI" sz="1900" dirty="0" smtClean="0">
                <a:solidFill>
                  <a:srgbClr val="FF0000"/>
                </a:solidFill>
              </a:rPr>
              <a:t>/-s</a:t>
            </a:r>
            <a:endParaRPr lang="sl-SI" sz="1900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lang="sl-SI" sz="2400" b="0" dirty="0"/>
              <a:t>t</a:t>
            </a:r>
            <a:r>
              <a:rPr lang="sl-SI" sz="2400" b="0" dirty="0" smtClean="0"/>
              <a:t>edenski/mesečni urnik po dogovoru med </a:t>
            </a:r>
            <a:r>
              <a:rPr lang="sl-SI" sz="2400" b="0" dirty="0" smtClean="0"/>
              <a:t>šolama</a:t>
            </a:r>
          </a:p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lang="sl-SI" sz="2100" dirty="0" err="1" smtClean="0">
                <a:solidFill>
                  <a:srgbClr val="FF0000"/>
                </a:solidFill>
              </a:rPr>
              <a:t>Weekly</a:t>
            </a:r>
            <a:r>
              <a:rPr lang="sl-SI" sz="2100" dirty="0" smtClean="0">
                <a:solidFill>
                  <a:srgbClr val="FF0000"/>
                </a:solidFill>
              </a:rPr>
              <a:t>/</a:t>
            </a:r>
            <a:r>
              <a:rPr lang="sl-SI" sz="2100" dirty="0" err="1" smtClean="0">
                <a:solidFill>
                  <a:srgbClr val="FF0000"/>
                </a:solidFill>
              </a:rPr>
              <a:t>monthly</a:t>
            </a:r>
            <a:r>
              <a:rPr lang="sl-SI" sz="2100" dirty="0" smtClean="0">
                <a:solidFill>
                  <a:srgbClr val="FF0000"/>
                </a:solidFill>
              </a:rPr>
              <a:t> </a:t>
            </a:r>
            <a:r>
              <a:rPr lang="sl-SI" sz="2100" dirty="0" err="1" smtClean="0">
                <a:solidFill>
                  <a:srgbClr val="FF0000"/>
                </a:solidFill>
              </a:rPr>
              <a:t>schedule</a:t>
            </a:r>
            <a:r>
              <a:rPr lang="sl-SI" sz="2100" dirty="0" smtClean="0">
                <a:solidFill>
                  <a:srgbClr val="FF0000"/>
                </a:solidFill>
              </a:rPr>
              <a:t> in </a:t>
            </a:r>
            <a:r>
              <a:rPr lang="sl-SI" sz="2100" dirty="0" err="1" smtClean="0">
                <a:solidFill>
                  <a:srgbClr val="FF0000"/>
                </a:solidFill>
              </a:rPr>
              <a:t>agreement</a:t>
            </a:r>
            <a:r>
              <a:rPr lang="sl-SI" sz="2100" dirty="0" smtClean="0">
                <a:solidFill>
                  <a:srgbClr val="FF0000"/>
                </a:solidFill>
              </a:rPr>
              <a:t> </a:t>
            </a:r>
            <a:r>
              <a:rPr lang="sl-SI" sz="2100" dirty="0" err="1" smtClean="0">
                <a:solidFill>
                  <a:srgbClr val="FF0000"/>
                </a:solidFill>
              </a:rPr>
              <a:t>between</a:t>
            </a:r>
            <a:r>
              <a:rPr lang="sl-SI" sz="2100" dirty="0" smtClean="0">
                <a:solidFill>
                  <a:srgbClr val="FF0000"/>
                </a:solidFill>
              </a:rPr>
              <a:t> </a:t>
            </a:r>
            <a:r>
              <a:rPr lang="sl-SI" sz="2100" dirty="0" err="1" smtClean="0">
                <a:solidFill>
                  <a:srgbClr val="FF0000"/>
                </a:solidFill>
              </a:rPr>
              <a:t>schools</a:t>
            </a:r>
            <a:endParaRPr lang="sl-SI" sz="2100" b="0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 typeface="Wingdings" pitchFamily="2" charset="2"/>
              <a:buChar char="ü"/>
            </a:pPr>
            <a:endParaRPr lang="sl-SI" sz="2400" dirty="0" smtClean="0"/>
          </a:p>
          <a:p>
            <a:pPr>
              <a:spcBef>
                <a:spcPct val="0"/>
              </a:spcBef>
            </a:pPr>
            <a:endParaRPr lang="sl-SI" sz="1600" dirty="0" smtClean="0">
              <a:latin typeface="Arial Narrow" pitchFamily="34" charset="0"/>
            </a:endParaRPr>
          </a:p>
          <a:p>
            <a:pPr>
              <a:buFontTx/>
              <a:buNone/>
            </a:pPr>
            <a:endParaRPr lang="sl-SI" sz="1600" dirty="0" smtClean="0">
              <a:latin typeface="Arial Narrow" pitchFamily="34" charset="0"/>
            </a:endParaRPr>
          </a:p>
          <a:p>
            <a:pPr>
              <a:buFontTx/>
              <a:buNone/>
            </a:pPr>
            <a:endParaRPr lang="sl-SI" b="1" dirty="0" smtClean="0">
              <a:solidFill>
                <a:srgbClr val="2D2D8A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32656"/>
            <a:ext cx="792088" cy="792088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4982942"/>
            <a:ext cx="792088" cy="792088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988840"/>
            <a:ext cx="792088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797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prstGeom prst="round2DiagRect">
            <a:avLst/>
          </a:prstGeom>
          <a:solidFill>
            <a:schemeClr val="accent6"/>
          </a:solidFill>
          <a:extLst/>
        </p:spPr>
        <p:txBody>
          <a:bodyPr/>
          <a:lstStyle/>
          <a:p>
            <a:pPr algn="ctr">
              <a:defRPr/>
            </a:pPr>
            <a:r>
              <a:rPr lang="sl-SI" sz="2800" b="1" cap="none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OUTJ-3: ŠPT/ŠRP – </a:t>
            </a:r>
            <a:r>
              <a:rPr lang="sl-SI" sz="2800" b="1" cap="none" dirty="0" err="1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Obligations</a:t>
            </a:r>
            <a:r>
              <a:rPr lang="sl-SI" sz="2800" b="1" cap="none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(ŠRP)</a:t>
            </a:r>
            <a:endParaRPr lang="sl-SI" sz="2800" b="1" cap="none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Ograda vsebine 12"/>
          <p:cNvSpPr>
            <a:spLocks noGrp="1"/>
          </p:cNvSpPr>
          <p:nvPr>
            <p:ph idx="1"/>
          </p:nvPr>
        </p:nvSpPr>
        <p:spPr>
          <a:xfrm>
            <a:off x="468312" y="1412776"/>
            <a:ext cx="8280151" cy="5400600"/>
          </a:xfrm>
          <a:solidFill>
            <a:schemeClr val="bg1"/>
          </a:solidFill>
          <a:ln>
            <a:solidFill>
              <a:srgbClr val="002060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</a:rPr>
              <a:t>Obligations of the </a:t>
            </a:r>
            <a:r>
              <a:rPr lang="sl-SI" sz="2000" b="1" dirty="0" smtClean="0">
                <a:solidFill>
                  <a:schemeClr val="accent2"/>
                </a:solidFill>
              </a:rPr>
              <a:t>MŠ</a:t>
            </a:r>
            <a:r>
              <a:rPr lang="en-US" sz="2000" b="1" dirty="0" smtClean="0">
                <a:solidFill>
                  <a:schemeClr val="accent2"/>
                </a:solidFill>
              </a:rPr>
              <a:t> </a:t>
            </a:r>
            <a:r>
              <a:rPr lang="en-US" sz="2000" b="1" dirty="0">
                <a:solidFill>
                  <a:schemeClr val="accent2"/>
                </a:solidFill>
              </a:rPr>
              <a:t>and PŠ</a:t>
            </a:r>
            <a:r>
              <a:rPr lang="en-US" sz="2000" b="1" dirty="0"/>
              <a:t> </a:t>
            </a:r>
            <a:r>
              <a:rPr lang="en-US" sz="2000" dirty="0"/>
              <a:t>to </a:t>
            </a:r>
            <a:r>
              <a:rPr lang="sl-SI" sz="2000" dirty="0" smtClean="0"/>
              <a:t>ZRSŠ</a:t>
            </a:r>
            <a:r>
              <a:rPr lang="en-US" sz="2000" dirty="0" smtClean="0"/>
              <a:t> </a:t>
            </a:r>
            <a:r>
              <a:rPr lang="en-US" sz="2000" dirty="0"/>
              <a:t>or national project OUTJ 3 is</a:t>
            </a:r>
            <a:r>
              <a:rPr lang="en-US" sz="2000" b="1" dirty="0"/>
              <a:t> a planned and systematic development management and </a:t>
            </a:r>
            <a:r>
              <a:rPr lang="en-US" sz="2000" b="1" dirty="0" smtClean="0"/>
              <a:t>operation</a:t>
            </a:r>
            <a:r>
              <a:rPr lang="sl-SI" sz="2000" dirty="0" smtClean="0"/>
              <a:t>, </a:t>
            </a:r>
            <a:r>
              <a:rPr lang="sl-SI" sz="2000" dirty="0" err="1" smtClean="0"/>
              <a:t>that</a:t>
            </a:r>
            <a:r>
              <a:rPr lang="sl-SI" sz="2000" dirty="0" smtClean="0"/>
              <a:t> </a:t>
            </a:r>
            <a:r>
              <a:rPr lang="en-US" sz="2000" dirty="0" smtClean="0"/>
              <a:t>will </a:t>
            </a:r>
            <a:r>
              <a:rPr lang="en-US" sz="2000" dirty="0"/>
              <a:t>be methodologically more imaginatively </a:t>
            </a:r>
            <a:r>
              <a:rPr lang="en-US" sz="2000" dirty="0" smtClean="0"/>
              <a:t>implemented</a:t>
            </a:r>
            <a:r>
              <a:rPr lang="sl-SI" sz="2000" dirty="0" smtClean="0"/>
              <a:t> </a:t>
            </a:r>
            <a:r>
              <a:rPr lang="sl-SI" sz="2000" dirty="0" err="1" smtClean="0"/>
              <a:t>by</a:t>
            </a:r>
            <a:r>
              <a:rPr lang="sl-SI" sz="2000" dirty="0" smtClean="0"/>
              <a:t> </a:t>
            </a:r>
            <a:r>
              <a:rPr lang="sl-SI" sz="2000" dirty="0" err="1" smtClean="0"/>
              <a:t>the</a:t>
            </a:r>
            <a:r>
              <a:rPr lang="sl-SI" sz="2000" dirty="0" smtClean="0"/>
              <a:t> </a:t>
            </a:r>
            <a:r>
              <a:rPr lang="sl-SI" sz="2000" dirty="0" err="1" smtClean="0"/>
              <a:t>school</a:t>
            </a:r>
            <a:r>
              <a:rPr lang="en-US" sz="2000" dirty="0" smtClean="0"/>
              <a:t> </a:t>
            </a:r>
            <a:r>
              <a:rPr lang="en-US" sz="2000" dirty="0"/>
              <a:t>on a</a:t>
            </a:r>
            <a:r>
              <a:rPr lang="en-US" sz="2000" b="1" dirty="0"/>
              <a:t> selected specific area </a:t>
            </a:r>
            <a:r>
              <a:rPr lang="en-US" sz="2000" dirty="0"/>
              <a:t>within their </a:t>
            </a:r>
            <a:r>
              <a:rPr lang="sl-SI" sz="2000" dirty="0" smtClean="0"/>
              <a:t>(</a:t>
            </a:r>
            <a:r>
              <a:rPr lang="en-US" sz="2000" dirty="0" smtClean="0"/>
              <a:t>school</a:t>
            </a:r>
            <a:r>
              <a:rPr lang="sl-SI" sz="2000" dirty="0" smtClean="0"/>
              <a:t>)</a:t>
            </a:r>
            <a:r>
              <a:rPr lang="en-US" sz="2000" dirty="0" smtClean="0"/>
              <a:t> </a:t>
            </a:r>
            <a:r>
              <a:rPr lang="en-US" sz="2000" dirty="0"/>
              <a:t>project OUTJ </a:t>
            </a:r>
            <a:r>
              <a:rPr lang="en-US" sz="2000" dirty="0" smtClean="0"/>
              <a:t>3</a:t>
            </a:r>
            <a:r>
              <a:rPr lang="sl-SI" sz="2000" dirty="0" smtClean="0"/>
              <a:t>.</a:t>
            </a:r>
            <a:r>
              <a:rPr lang="en-US" sz="2000" dirty="0" smtClean="0"/>
              <a:t> </a:t>
            </a:r>
            <a:r>
              <a:rPr lang="en-US" sz="2000" dirty="0"/>
              <a:t>This task will be implemented through these </a:t>
            </a:r>
            <a:r>
              <a:rPr lang="en-US" sz="2000" dirty="0">
                <a:solidFill>
                  <a:srgbClr val="FF0000"/>
                </a:solidFill>
              </a:rPr>
              <a:t>school development projects </a:t>
            </a:r>
            <a:r>
              <a:rPr lang="en-US" sz="2000" dirty="0" smtClean="0">
                <a:solidFill>
                  <a:srgbClr val="FF0000"/>
                </a:solidFill>
              </a:rPr>
              <a:t>(</a:t>
            </a:r>
            <a:r>
              <a:rPr lang="sl-SI" sz="2000" dirty="0" smtClean="0">
                <a:solidFill>
                  <a:srgbClr val="FF0000"/>
                </a:solidFill>
              </a:rPr>
              <a:t>ŠRP</a:t>
            </a:r>
            <a:r>
              <a:rPr lang="en-US" sz="2000" dirty="0" smtClean="0">
                <a:solidFill>
                  <a:srgbClr val="FF0000"/>
                </a:solidFill>
              </a:rPr>
              <a:t>), </a:t>
            </a:r>
            <a:r>
              <a:rPr lang="en-US" sz="2000" dirty="0">
                <a:solidFill>
                  <a:srgbClr val="FF0000"/>
                </a:solidFill>
              </a:rPr>
              <a:t>which will be planned by the school in the school year </a:t>
            </a:r>
            <a:r>
              <a:rPr lang="en-US" sz="2000" dirty="0" smtClean="0">
                <a:solidFill>
                  <a:srgbClr val="FF0000"/>
                </a:solidFill>
              </a:rPr>
              <a:t>2013/14</a:t>
            </a:r>
            <a:r>
              <a:rPr lang="sl-SI" sz="2000" dirty="0" smtClean="0">
                <a:solidFill>
                  <a:srgbClr val="FF0000"/>
                </a:solidFill>
              </a:rPr>
              <a:t> </a:t>
            </a:r>
            <a:r>
              <a:rPr lang="sl-SI" sz="2000" dirty="0" err="1" smtClean="0">
                <a:solidFill>
                  <a:srgbClr val="FF0000"/>
                </a:solidFill>
              </a:rPr>
              <a:t>and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conducted in </a:t>
            </a:r>
            <a:r>
              <a:rPr lang="en-US" sz="2000" dirty="0" smtClean="0">
                <a:solidFill>
                  <a:srgbClr val="FF0000"/>
                </a:solidFill>
              </a:rPr>
              <a:t>2014/15.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endParaRPr lang="sl-SI" sz="2400" dirty="0" smtClean="0"/>
          </a:p>
          <a:p>
            <a:pPr>
              <a:spcBef>
                <a:spcPct val="0"/>
              </a:spcBef>
            </a:pPr>
            <a:endParaRPr lang="sl-SI" sz="1600" dirty="0" smtClean="0">
              <a:latin typeface="Arial Narrow" pitchFamily="34" charset="0"/>
            </a:endParaRPr>
          </a:p>
          <a:p>
            <a:pPr>
              <a:buFontTx/>
              <a:buNone/>
            </a:pPr>
            <a:endParaRPr lang="sl-SI" sz="1600" dirty="0" smtClean="0">
              <a:latin typeface="Arial Narrow" pitchFamily="34" charset="0"/>
            </a:endParaRPr>
          </a:p>
          <a:p>
            <a:pPr>
              <a:buFontTx/>
              <a:buNone/>
            </a:pPr>
            <a:endParaRPr lang="sl-SI" b="1" dirty="0" smtClean="0">
              <a:solidFill>
                <a:srgbClr val="2D2D8A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54388"/>
              </p:ext>
            </p:extLst>
          </p:nvPr>
        </p:nvGraphicFramePr>
        <p:xfrm>
          <a:off x="539552" y="3573016"/>
          <a:ext cx="8136903" cy="30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8232"/>
                <a:gridCol w="3960440"/>
                <a:gridCol w="2088231"/>
              </a:tblGrid>
              <a:tr h="320675">
                <a:tc>
                  <a:txBody>
                    <a:bodyPr/>
                    <a:lstStyle/>
                    <a:p>
                      <a:pPr algn="ctr"/>
                      <a:r>
                        <a:rPr lang="sl-SI" sz="1600" b="1" i="1" dirty="0" err="1" smtClean="0"/>
                        <a:t>Assignment</a:t>
                      </a:r>
                      <a:endParaRPr lang="sl-SI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i="1" dirty="0" err="1" smtClean="0"/>
                        <a:t>Required</a:t>
                      </a:r>
                      <a:r>
                        <a:rPr lang="sl-SI" sz="1600" b="1" i="1" dirty="0" smtClean="0"/>
                        <a:t>/</a:t>
                      </a:r>
                      <a:r>
                        <a:rPr lang="sl-SI" sz="1600" b="1" i="1" dirty="0" err="1" smtClean="0"/>
                        <a:t>compulsory</a:t>
                      </a:r>
                      <a:r>
                        <a:rPr lang="sl-SI" sz="1600" b="1" i="1" dirty="0" smtClean="0"/>
                        <a:t> </a:t>
                      </a:r>
                      <a:r>
                        <a:rPr lang="sl-SI" sz="1600" b="1" i="1" dirty="0" err="1" smtClean="0"/>
                        <a:t>document</a:t>
                      </a:r>
                      <a:endParaRPr lang="sl-SI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i="1" dirty="0" err="1" smtClean="0"/>
                        <a:t>Deadline</a:t>
                      </a:r>
                      <a:endParaRPr lang="sl-SI" sz="1600" b="1" i="1" dirty="0"/>
                    </a:p>
                  </a:txBody>
                  <a:tcPr/>
                </a:tc>
              </a:tr>
              <a:tr h="687437">
                <a:tc rowSpan="5"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2"/>
                          </a:solidFill>
                        </a:rPr>
                        <a:t>Planning monitoring, implementation, and evaluation of school development project</a:t>
                      </a:r>
                      <a:r>
                        <a:rPr lang="sl-SI" b="1" dirty="0" smtClean="0">
                          <a:solidFill>
                            <a:schemeClr val="accent2"/>
                          </a:solidFill>
                        </a:rPr>
                        <a:t> (ŠRP)</a:t>
                      </a:r>
                    </a:p>
                    <a:p>
                      <a:r>
                        <a:rPr lang="sl-SI" sz="1400" i="1" dirty="0" smtClean="0"/>
                        <a:t>Note: To </a:t>
                      </a:r>
                      <a:r>
                        <a:rPr lang="sl-SI" sz="1400" i="1" dirty="0" err="1" smtClean="0"/>
                        <a:t>be</a:t>
                      </a:r>
                      <a:r>
                        <a:rPr lang="sl-SI" sz="1400" i="1" dirty="0" smtClean="0"/>
                        <a:t> </a:t>
                      </a:r>
                      <a:r>
                        <a:rPr lang="sl-SI" sz="1400" i="1" dirty="0" err="1" smtClean="0"/>
                        <a:t>conducted</a:t>
                      </a:r>
                      <a:r>
                        <a:rPr lang="sl-SI" sz="1400" i="1" dirty="0" smtClean="0"/>
                        <a:t> in </a:t>
                      </a:r>
                      <a:r>
                        <a:rPr lang="sl-SI" sz="1400" i="1" dirty="0" err="1" smtClean="0"/>
                        <a:t>school</a:t>
                      </a:r>
                      <a:r>
                        <a:rPr lang="sl-SI" sz="1400" i="1" dirty="0" smtClean="0"/>
                        <a:t> </a:t>
                      </a:r>
                      <a:r>
                        <a:rPr lang="sl-SI" sz="1400" i="1" dirty="0" err="1" smtClean="0"/>
                        <a:t>year</a:t>
                      </a:r>
                      <a:r>
                        <a:rPr lang="sl-SI" sz="1400" i="1" dirty="0" smtClean="0"/>
                        <a:t> 2014/15</a:t>
                      </a:r>
                      <a:endParaRPr lang="en-US" sz="1400" i="1" dirty="0" smtClean="0"/>
                    </a:p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rgbClr val="FF0000"/>
                          </a:solidFill>
                        </a:rPr>
                        <a:t>Plan/</a:t>
                      </a:r>
                      <a:r>
                        <a:rPr lang="sl-SI" sz="1600" b="1" dirty="0" err="1" smtClean="0">
                          <a:solidFill>
                            <a:srgbClr val="FF0000"/>
                          </a:solidFill>
                        </a:rPr>
                        <a:t>outline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</a:rPr>
                        <a:t> ŠRP: 1. </a:t>
                      </a:r>
                      <a:r>
                        <a:rPr lang="sl-SI" sz="1600" b="1" dirty="0" err="1" smtClean="0">
                          <a:solidFill>
                            <a:srgbClr val="FF0000"/>
                          </a:solidFill>
                        </a:rPr>
                        <a:t>phase</a:t>
                      </a:r>
                      <a:endParaRPr lang="sl-SI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→"/>
                      </a:pPr>
                      <a:r>
                        <a:rPr lang="sl-SI" sz="1600" b="1" dirty="0" err="1" smtClean="0">
                          <a:solidFill>
                            <a:srgbClr val="FF0000"/>
                          </a:solidFill>
                        </a:rPr>
                        <a:t>Research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</a:rPr>
                        <a:t> question </a:t>
                      </a:r>
                      <a:r>
                        <a:rPr lang="sl-SI" sz="1600" b="1" dirty="0" err="1" smtClean="0">
                          <a:solidFill>
                            <a:srgbClr val="FF0000"/>
                          </a:solidFill>
                        </a:rPr>
                        <a:t>and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sl-SI" sz="1600" b="1" dirty="0" err="1" smtClean="0">
                          <a:solidFill>
                            <a:srgbClr val="FF0000"/>
                          </a:solidFill>
                        </a:rPr>
                        <a:t>hypothesis</a:t>
                      </a:r>
                      <a:endParaRPr lang="sl-SI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→"/>
                      </a:pPr>
                      <a:r>
                        <a:rPr lang="sl-SI" sz="1200" b="1" dirty="0" err="1" smtClean="0">
                          <a:solidFill>
                            <a:schemeClr val="tx1"/>
                          </a:solidFill>
                        </a:rPr>
                        <a:t>See</a:t>
                      </a:r>
                      <a:r>
                        <a:rPr lang="sl-SI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l-SI" sz="1200" b="1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sl-SI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l-SI" sz="1200" b="1" dirty="0" err="1" smtClean="0">
                          <a:solidFill>
                            <a:schemeClr val="tx1"/>
                          </a:solidFill>
                        </a:rPr>
                        <a:t>themes</a:t>
                      </a:r>
                      <a:r>
                        <a:rPr lang="sl-SI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l-SI" sz="1200" b="1" dirty="0" err="1" smtClean="0">
                          <a:solidFill>
                            <a:schemeClr val="tx1"/>
                          </a:solidFill>
                        </a:rPr>
                        <a:t>template</a:t>
                      </a:r>
                      <a:endParaRPr lang="sl-SI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30. nov. 2013</a:t>
                      </a:r>
                      <a:endParaRPr lang="sl-SI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14888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rgbClr val="FF0000"/>
                          </a:solidFill>
                        </a:rPr>
                        <a:t>Plan/</a:t>
                      </a:r>
                      <a:r>
                        <a:rPr lang="sl-SI" sz="1600" b="1" dirty="0" err="1" smtClean="0">
                          <a:solidFill>
                            <a:srgbClr val="FF0000"/>
                          </a:solidFill>
                        </a:rPr>
                        <a:t>outline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</a:rPr>
                        <a:t> ŠRP: 2. </a:t>
                      </a:r>
                      <a:r>
                        <a:rPr lang="sl-SI" sz="1600" b="1" dirty="0" err="1" smtClean="0">
                          <a:solidFill>
                            <a:srgbClr val="FF0000"/>
                          </a:solidFill>
                        </a:rPr>
                        <a:t>phase</a:t>
                      </a:r>
                      <a:endParaRPr lang="sl-SI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31. jan. 2014</a:t>
                      </a:r>
                      <a:endParaRPr lang="sl-SI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46813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1" dirty="0" smtClean="0">
                          <a:solidFill>
                            <a:srgbClr val="FF0000"/>
                          </a:solidFill>
                        </a:rPr>
                        <a:t>Plan/</a:t>
                      </a:r>
                      <a:r>
                        <a:rPr lang="sl-SI" sz="1600" b="1" dirty="0" err="1" smtClean="0">
                          <a:solidFill>
                            <a:srgbClr val="FF0000"/>
                          </a:solidFill>
                        </a:rPr>
                        <a:t>outline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</a:rPr>
                        <a:t> ŠRP: 3. </a:t>
                      </a:r>
                      <a:r>
                        <a:rPr lang="sl-SI" sz="1600" b="1" dirty="0" err="1" smtClean="0">
                          <a:solidFill>
                            <a:srgbClr val="FF0000"/>
                          </a:solidFill>
                        </a:rPr>
                        <a:t>phase</a:t>
                      </a:r>
                      <a:endParaRPr lang="sl-SI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31. mar. 2014</a:t>
                      </a:r>
                      <a:endParaRPr lang="sl-SI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4320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1" dirty="0" smtClean="0">
                          <a:solidFill>
                            <a:srgbClr val="FF0000"/>
                          </a:solidFill>
                        </a:rPr>
                        <a:t>Plan/</a:t>
                      </a:r>
                      <a:r>
                        <a:rPr lang="sl-SI" sz="1600" b="1" dirty="0" err="1" smtClean="0">
                          <a:solidFill>
                            <a:srgbClr val="FF0000"/>
                          </a:solidFill>
                        </a:rPr>
                        <a:t>outline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</a:rPr>
                        <a:t> ŠRP: 4. </a:t>
                      </a:r>
                      <a:r>
                        <a:rPr lang="sl-SI" sz="1600" b="1" dirty="0" err="1" smtClean="0">
                          <a:solidFill>
                            <a:srgbClr val="FF0000"/>
                          </a:solidFill>
                        </a:rPr>
                        <a:t>phase</a:t>
                      </a:r>
                      <a:endParaRPr lang="sl-SI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31. maj 2014</a:t>
                      </a:r>
                      <a:endParaRPr lang="sl-SI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55748">
                <a:tc v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1" dirty="0" smtClean="0">
                          <a:solidFill>
                            <a:srgbClr val="FF0000"/>
                          </a:solidFill>
                        </a:rPr>
                        <a:t>Plan/</a:t>
                      </a:r>
                      <a:r>
                        <a:rPr lang="sl-SI" sz="1600" b="1" dirty="0" err="1" smtClean="0">
                          <a:solidFill>
                            <a:srgbClr val="FF0000"/>
                          </a:solidFill>
                        </a:rPr>
                        <a:t>outline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</a:rPr>
                        <a:t> ŠRP: 5. </a:t>
                      </a:r>
                      <a:r>
                        <a:rPr lang="sl-SI" sz="1600" b="1" dirty="0" err="1" smtClean="0">
                          <a:solidFill>
                            <a:srgbClr val="FF0000"/>
                          </a:solidFill>
                        </a:rPr>
                        <a:t>phase</a:t>
                      </a:r>
                      <a:endParaRPr lang="sl-SI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→"/>
                        <a:tabLst/>
                        <a:defRPr/>
                      </a:pPr>
                      <a:r>
                        <a:rPr lang="sl-SI" sz="1400" b="1" dirty="0" err="1" smtClean="0"/>
                        <a:t>Overall</a:t>
                      </a:r>
                      <a:r>
                        <a:rPr lang="sl-SI" sz="1400" b="1" dirty="0" smtClean="0"/>
                        <a:t> plan – </a:t>
                      </a:r>
                      <a:r>
                        <a:rPr lang="sl-SI" sz="1400" b="1" dirty="0" err="1" smtClean="0"/>
                        <a:t>final</a:t>
                      </a:r>
                      <a:r>
                        <a:rPr lang="sl-SI" sz="1400" b="1" dirty="0" smtClean="0"/>
                        <a:t> </a:t>
                      </a:r>
                      <a:r>
                        <a:rPr lang="sl-SI" sz="1400" b="1" dirty="0" err="1" smtClean="0"/>
                        <a:t>version</a:t>
                      </a:r>
                      <a:endParaRPr lang="sl-SI" sz="1400" b="1" dirty="0" smtClean="0"/>
                    </a:p>
                    <a:p>
                      <a:endParaRPr lang="sl-SI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12. jul. 2014</a:t>
                      </a:r>
                      <a:endParaRPr lang="sl-SI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3573016"/>
            <a:ext cx="648072" cy="667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386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build="p" animBg="1"/>
    </p:bldLst>
  </p:timing>
</p:sld>
</file>

<file path=ppt/theme/theme1.xml><?xml version="1.0" encoding="utf-8"?>
<a:theme xmlns:a="http://schemas.openxmlformats.org/drawingml/2006/main" name="13-07-05_SodelovanjePredmetovInUčiteljev">
  <a:themeElements>
    <a:clrScheme name="predloga_prosojnice_v15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dloga_prosojnice_v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dloga_prosojnice_v1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354</Words>
  <Application>Microsoft Office PowerPoint</Application>
  <PresentationFormat>Diaprojekcija na zaslonu (4:3)</PresentationFormat>
  <Paragraphs>47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13-07-05_SodelovanjePredmetovInUčiteljev</vt:lpstr>
      <vt:lpstr>OUTJ-3:  Delo TU na MŠ/PriMŠ in PŠ v šolskem letu 2013/14</vt:lpstr>
      <vt:lpstr>OUTJ-3: ŠPT/ŠRP – Obligations (ŠRP)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Adi Muminovič</dc:creator>
  <cp:lastModifiedBy>Adi Muminovič</cp:lastModifiedBy>
  <cp:revision>8</cp:revision>
  <dcterms:created xsi:type="dcterms:W3CDTF">2013-11-20T10:55:35Z</dcterms:created>
  <dcterms:modified xsi:type="dcterms:W3CDTF">2013-11-20T13:40:37Z</dcterms:modified>
</cp:coreProperties>
</file>