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1" r:id="rId3"/>
    <p:sldId id="269" r:id="rId4"/>
    <p:sldId id="273" r:id="rId5"/>
    <p:sldId id="274" r:id="rId6"/>
    <p:sldId id="275" r:id="rId7"/>
    <p:sldId id="276" r:id="rId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30" y="4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66E1928-5065-400A-9C14-F6CAA70F7A1E}" type="datetimeFigureOut">
              <a:rPr lang="sl-SI"/>
              <a:pPr>
                <a:defRPr/>
              </a:pPr>
              <a:t>30.9.2011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280C02E-121C-4CAF-884E-812EF0BFDAC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C1C749-A911-41C1-B086-EEE28606811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1C749-A911-41C1-B086-EEE286068118}" type="slidenum">
              <a:rPr lang="sl-SI" smtClean="0"/>
              <a:pPr>
                <a:defRPr/>
              </a:pPr>
              <a:t>1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1C749-A911-41C1-B086-EEE286068118}" type="slidenum">
              <a:rPr lang="sl-SI" smtClean="0"/>
              <a:pPr>
                <a:defRPr/>
              </a:pPr>
              <a:t>2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1C749-A911-41C1-B086-EEE286068118}" type="slidenum">
              <a:rPr lang="sl-SI" smtClean="0"/>
              <a:pPr>
                <a:defRPr/>
              </a:pPr>
              <a:t>3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412875"/>
            <a:ext cx="7772400" cy="792163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652963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pic>
        <p:nvPicPr>
          <p:cNvPr id="1028" name="Picture 31" descr="spodnji_ro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80728"/>
            <a:ext cx="9144000" cy="1511647"/>
          </a:xfrm>
        </p:spPr>
        <p:txBody>
          <a:bodyPr/>
          <a:lstStyle/>
          <a:p>
            <a:pPr>
              <a:defRPr/>
            </a:pPr>
            <a:r>
              <a:rPr lang="sl-SI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Posvet:</a:t>
            </a:r>
            <a:br>
              <a:rPr lang="sl-SI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Fleksibilni predmetnik in aktualni izzivi OŠ 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PLENARNI ZAKLJUČEK</a:t>
            </a:r>
            <a:endParaRPr lang="sl-SI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581525"/>
            <a:ext cx="6400800" cy="719138"/>
          </a:xfrm>
        </p:spPr>
        <p:txBody>
          <a:bodyPr/>
          <a:lstStyle/>
          <a:p>
            <a:pPr eaLnBrk="1" hangingPunct="1"/>
            <a:r>
              <a:rPr lang="sl-SI" sz="2000" b="1" dirty="0" smtClean="0">
                <a:solidFill>
                  <a:schemeClr val="bg1"/>
                </a:solidFill>
              </a:rPr>
              <a:t>29. september 2011</a:t>
            </a:r>
          </a:p>
          <a:p>
            <a:pPr eaLnBrk="1" hangingPunct="1"/>
            <a:r>
              <a:rPr lang="sl-SI" sz="2000" b="1" dirty="0" smtClean="0">
                <a:solidFill>
                  <a:schemeClr val="bg1"/>
                </a:solidFill>
              </a:rPr>
              <a:t>dr. Fani Nolimal,  vodja projekta</a:t>
            </a:r>
          </a:p>
          <a:p>
            <a:pPr algn="r" eaLnBrk="1" hangingPunct="1"/>
            <a:endParaRPr lang="sl-SI" sz="1400" dirty="0" smtClean="0">
              <a:solidFill>
                <a:schemeClr val="bg1"/>
              </a:solidFill>
            </a:endParaRPr>
          </a:p>
        </p:txBody>
      </p:sp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0" y="6165850"/>
            <a:ext cx="90376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1100" b="1">
                <a:solidFill>
                  <a:schemeClr val="bg1"/>
                </a:solidFill>
              </a:rPr>
              <a:t>Operacijo delno financira Evropska unija iz Evropskega socialnega sklada ter Ministrstvo za šolstvo in šport. Operacija se izvaja v okviru Operativnega programa razvoja človeških virov v obdobju 2007-2013, razvojne prioritete: Razvoj človeških virov in vseživljenjsko učenje; prednostne usmeritve: Izboljšanje kakovosti in učinkovitosti sistemov izobraževanja in usposabljanja.</a:t>
            </a:r>
          </a:p>
        </p:txBody>
      </p:sp>
      <p:pic>
        <p:nvPicPr>
          <p:cNvPr id="3077" name="Picture 17" descr="LOGOTIP-ESS-SLO-C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571500"/>
            <a:ext cx="30956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8" descr="logotip_zrss_bel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428625"/>
            <a:ext cx="8159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Slika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571500"/>
            <a:ext cx="35083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Slika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76872"/>
            <a:ext cx="91440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Namen strokovnega posveta: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249266"/>
          </a:xfrm>
        </p:spPr>
        <p:txBody>
          <a:bodyPr/>
          <a:lstStyle/>
          <a:p>
            <a:pPr lvl="0"/>
            <a:r>
              <a:rPr lang="sl-SI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predstaviti in ovrednotiti</a:t>
            </a:r>
            <a:r>
              <a:rPr lang="sl-SI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primere šolskih praks</a:t>
            </a:r>
            <a:r>
              <a:rPr lang="sl-SI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razvitih v zadnjih dveh letih;</a:t>
            </a:r>
          </a:p>
          <a:p>
            <a:pPr lvl="0"/>
            <a:r>
              <a:rPr lang="sl-SI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predstaviti </a:t>
            </a:r>
            <a:r>
              <a:rPr lang="sl-SI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monografsko publikacijo </a:t>
            </a:r>
            <a:r>
              <a:rPr lang="sl-SI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Fleksibilni predmetnik – priložnost za izboljšanje kakovosti vzgojno-izobraževalnega dela šol</a:t>
            </a:r>
            <a:r>
              <a:rPr lang="sl-SI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lvl="0"/>
            <a:r>
              <a:rPr lang="sl-SI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prikazati uporabnost </a:t>
            </a:r>
            <a:r>
              <a:rPr lang="sl-SI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kazalnikov kakovosti</a:t>
            </a:r>
            <a:r>
              <a:rPr lang="sl-SI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 spremljavo dosežkov projekta;</a:t>
            </a:r>
          </a:p>
          <a:p>
            <a:pPr lvl="0"/>
            <a:r>
              <a:rPr lang="sl-SI" sz="20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v avtentičnem okolju </a:t>
            </a:r>
            <a:r>
              <a:rPr lang="sl-SI" sz="20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omogočiti izkušnjo</a:t>
            </a:r>
            <a:r>
              <a:rPr lang="sl-SI" sz="20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z raziskovalnim in eksperimentalnim poukom, terenskim delom itn;</a:t>
            </a:r>
          </a:p>
          <a:p>
            <a:pPr lvl="0"/>
            <a:r>
              <a:rPr lang="sl-SI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preučiti, ali je oz. kako je mogoče s fleksibilnim predmetnikom prispevati k zadovoljitvi </a:t>
            </a:r>
            <a:r>
              <a:rPr lang="sl-SI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aktualnih potreb in izzivov</a:t>
            </a:r>
            <a:r>
              <a:rPr lang="sl-SI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osnovne šole.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FP in aktualni izzivi OŠ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 cilji, ki jih s fleksibilnim predmetnikom udejanjamo, pripomorejo k zadovoljitvi aktualnih potreb in izzivov osnovne šole?</a:t>
            </a:r>
          </a:p>
          <a:p>
            <a:pPr algn="r">
              <a:buNone/>
            </a:pPr>
            <a:endParaRPr lang="sl-SI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1259632" y="5903893"/>
            <a:ext cx="76736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kern="0" dirty="0" smtClean="0">
                <a:solidFill>
                  <a:srgbClr val="7030A0"/>
                </a:solidFill>
                <a:latin typeface="Arial"/>
              </a:rPr>
              <a:t>DA, s katerimi dejavnostmi to dokazujemo?</a:t>
            </a:r>
          </a:p>
          <a:p>
            <a:r>
              <a:rPr lang="sl-SI" sz="2800" b="1" kern="0" dirty="0" smtClean="0">
                <a:solidFill>
                  <a:srgbClr val="7030A0"/>
                </a:solidFill>
                <a:latin typeface="Arial"/>
              </a:rPr>
              <a:t>	KAJ bi lahko še izboljšali?</a:t>
            </a:r>
            <a:endParaRPr lang="sl-SI" sz="2000" b="1" dirty="0">
              <a:solidFill>
                <a:srgbClr val="7030A0"/>
              </a:solidFill>
            </a:endParaRPr>
          </a:p>
        </p:txBody>
      </p:sp>
      <p:pic>
        <p:nvPicPr>
          <p:cNvPr id="6" name="Slika 9" descr="Slika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0"/>
            <a:ext cx="3240360" cy="466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sl-SI" sz="2800" dirty="0" smtClean="0">
                <a:solidFill>
                  <a:srgbClr val="7030A0"/>
                </a:solidFill>
              </a:rPr>
              <a:t>DA, s katerimi dejavnostmi to dokazujemo?</a:t>
            </a:r>
            <a:r>
              <a:rPr lang="sl-SI" dirty="0" smtClean="0">
                <a:solidFill>
                  <a:srgbClr val="7030A0"/>
                </a:solidFill>
              </a:rPr>
              <a:t/>
            </a:r>
            <a:br>
              <a:rPr lang="sl-SI" dirty="0" smtClean="0">
                <a:solidFill>
                  <a:srgbClr val="7030A0"/>
                </a:solidFill>
              </a:rPr>
            </a:br>
            <a:r>
              <a:rPr lang="sl-SI" sz="2400" b="0" dirty="0" smtClean="0"/>
              <a:t>Najbolj dragoceni, razveseljujoči primeri …</a:t>
            </a:r>
            <a:endParaRPr lang="sl-SI" b="0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6888" cy="4349080"/>
          </a:xfrm>
        </p:spPr>
        <p:txBody>
          <a:bodyPr/>
          <a:lstStyle/>
          <a:p>
            <a:r>
              <a:rPr lang="sl-SI" dirty="0" smtClean="0"/>
              <a:t>Učenje v avtentičnem okolju, ob avtentičnih pripomočkih …</a:t>
            </a:r>
          </a:p>
          <a:p>
            <a:r>
              <a:rPr lang="sl-SI" dirty="0" smtClean="0"/>
              <a:t>Navdušenost učencev nad:</a:t>
            </a:r>
          </a:p>
          <a:p>
            <a:pPr lvl="1"/>
            <a:r>
              <a:rPr lang="sl-SI" dirty="0" err="1" smtClean="0"/>
              <a:t>medpredmetnim</a:t>
            </a:r>
            <a:r>
              <a:rPr lang="sl-SI" dirty="0" smtClean="0"/>
              <a:t> povezovanjem, samostojnim učenjem, učenjem iz izkušenj …</a:t>
            </a:r>
          </a:p>
          <a:p>
            <a:r>
              <a:rPr lang="sl-SI" dirty="0" smtClean="0"/>
              <a:t>Kompleksno vsebinsko in procesno znanje</a:t>
            </a:r>
          </a:p>
          <a:p>
            <a:pPr lvl="1"/>
            <a:r>
              <a:rPr lang="sl-SI" dirty="0" smtClean="0"/>
              <a:t>p</a:t>
            </a:r>
            <a:r>
              <a:rPr lang="sl-SI" dirty="0" smtClean="0"/>
              <a:t>ovezano, trdno, trajno, uporabno …</a:t>
            </a:r>
            <a:endParaRPr lang="sl-SI" dirty="0"/>
          </a:p>
        </p:txBody>
      </p:sp>
      <p:pic>
        <p:nvPicPr>
          <p:cNvPr id="6" name="Picture 2" descr="E:\slikeeeee\Fani predstavitev\clanek-936-sma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348880"/>
            <a:ext cx="3441700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7030A0"/>
                </a:solidFill>
              </a:rPr>
              <a:t>KAJ bi </a:t>
            </a:r>
            <a:r>
              <a:rPr lang="sl-SI" dirty="0" smtClean="0">
                <a:solidFill>
                  <a:srgbClr val="7030A0"/>
                </a:solidFill>
              </a:rPr>
              <a:t>lahko </a:t>
            </a:r>
            <a:r>
              <a:rPr lang="sl-SI" dirty="0" smtClean="0">
                <a:solidFill>
                  <a:srgbClr val="7030A0"/>
                </a:solidFill>
              </a:rPr>
              <a:t>izboljšali?</a:t>
            </a:r>
            <a:br>
              <a:rPr lang="sl-SI" dirty="0" smtClean="0">
                <a:solidFill>
                  <a:srgbClr val="7030A0"/>
                </a:solidFill>
              </a:rPr>
            </a:br>
            <a:r>
              <a:rPr lang="sl-SI" sz="2400" b="0" dirty="0" smtClean="0"/>
              <a:t>Področja, ki terjajo izboljšavo, nadgradnjo, nov razmislek</a:t>
            </a:r>
            <a:endParaRPr lang="sl-SI" sz="2400" b="0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 smtClean="0"/>
              <a:t>Strokovna rast</a:t>
            </a:r>
          </a:p>
          <a:p>
            <a:r>
              <a:rPr lang="sl-SI" dirty="0" smtClean="0"/>
              <a:t>Odpraviti ovire:</a:t>
            </a:r>
          </a:p>
          <a:p>
            <a:pPr lvl="1"/>
            <a:r>
              <a:rPr lang="sl-SI" dirty="0" smtClean="0"/>
              <a:t>organizacijske</a:t>
            </a:r>
          </a:p>
          <a:p>
            <a:pPr lvl="1"/>
            <a:r>
              <a:rPr lang="sl-SI" dirty="0" smtClean="0"/>
              <a:t>formalne</a:t>
            </a:r>
          </a:p>
          <a:p>
            <a:pPr lvl="1"/>
            <a:r>
              <a:rPr lang="sl-SI" dirty="0" smtClean="0"/>
              <a:t>vsebinske UN</a:t>
            </a:r>
          </a:p>
          <a:p>
            <a:pPr lvl="1"/>
            <a:r>
              <a:rPr lang="sl-SI" dirty="0" smtClean="0"/>
              <a:t>stališča</a:t>
            </a:r>
          </a:p>
          <a:p>
            <a:r>
              <a:rPr lang="sl-SI" dirty="0" smtClean="0"/>
              <a:t>Dodatni predlogi</a:t>
            </a:r>
          </a:p>
          <a:p>
            <a:pPr lvl="1"/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</p:txBody>
      </p:sp>
      <p:pic>
        <p:nvPicPr>
          <p:cNvPr id="5" name="Slika 8" descr="Slika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71416"/>
            <a:ext cx="4038600" cy="299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sl-SI" dirty="0" smtClean="0">
                <a:solidFill>
                  <a:srgbClr val="7030A0"/>
                </a:solidFill>
              </a:rPr>
              <a:t>Kako naprej?</a:t>
            </a:r>
            <a:r>
              <a:rPr lang="sl-SI" dirty="0" smtClean="0"/>
              <a:t> </a:t>
            </a:r>
            <a:br>
              <a:rPr lang="sl-SI" dirty="0" smtClean="0"/>
            </a:br>
            <a:r>
              <a:rPr lang="sl-SI" dirty="0" smtClean="0">
                <a:solidFill>
                  <a:srgbClr val="7030A0"/>
                </a:solidFill>
              </a:rPr>
              <a:t>VISOKA PRIČAKOVANJA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2400" b="0" dirty="0" smtClean="0"/>
              <a:t>Spremljati, razmišljati, (samo)</a:t>
            </a:r>
            <a:r>
              <a:rPr lang="sl-SI" sz="2400" b="0" dirty="0" err="1" smtClean="0"/>
              <a:t>evalvirati</a:t>
            </a:r>
            <a:r>
              <a:rPr lang="sl-SI" sz="2400" b="0" dirty="0" smtClean="0"/>
              <a:t> </a:t>
            </a:r>
            <a:r>
              <a:rPr lang="sl-SI" sz="2400" b="0" dirty="0" smtClean="0"/>
              <a:t>… naše delo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5976664" cy="4177258"/>
          </a:xfrm>
        </p:spPr>
        <p:txBody>
          <a:bodyPr/>
          <a:lstStyle/>
          <a:p>
            <a:pPr>
              <a:buNone/>
            </a:pPr>
            <a:r>
              <a:rPr lang="sl-SI" sz="2000" dirty="0" smtClean="0"/>
              <a:t>ALI:</a:t>
            </a:r>
          </a:p>
          <a:p>
            <a:r>
              <a:rPr lang="sl-SI" sz="2000" dirty="0" smtClean="0"/>
              <a:t>v</a:t>
            </a:r>
            <a:r>
              <a:rPr lang="sl-SI" sz="2000" dirty="0" smtClean="0"/>
              <a:t> učnem procesu </a:t>
            </a:r>
            <a:r>
              <a:rPr lang="sl-SI" sz="2000" dirty="0" smtClean="0">
                <a:solidFill>
                  <a:srgbClr val="7030A0"/>
                </a:solidFill>
              </a:rPr>
              <a:t>“slišimo</a:t>
            </a:r>
            <a:r>
              <a:rPr lang="sl-SI" sz="2000" dirty="0" smtClean="0">
                <a:solidFill>
                  <a:srgbClr val="7030A0"/>
                </a:solidFill>
              </a:rPr>
              <a:t>” </a:t>
            </a:r>
            <a:r>
              <a:rPr lang="sl-SI" sz="2000" dirty="0" smtClean="0"/>
              <a:t>učence</a:t>
            </a:r>
            <a:r>
              <a:rPr lang="sl-SI" sz="2000" dirty="0" smtClean="0"/>
              <a:t>, tudi </a:t>
            </a:r>
            <a:r>
              <a:rPr lang="sl-SI" sz="2000" dirty="0" smtClean="0"/>
              <a:t>posamezne;</a:t>
            </a:r>
            <a:endParaRPr lang="sl-SI" sz="2000" dirty="0" smtClean="0"/>
          </a:p>
          <a:p>
            <a:r>
              <a:rPr lang="sl-SI" sz="2000" dirty="0" smtClean="0"/>
              <a:t>zagotavljamo </a:t>
            </a:r>
            <a:r>
              <a:rPr lang="sl-SI" sz="2000" dirty="0" smtClean="0">
                <a:solidFill>
                  <a:srgbClr val="7030A0"/>
                </a:solidFill>
              </a:rPr>
              <a:t>spodbudno klimo</a:t>
            </a:r>
            <a:r>
              <a:rPr lang="sl-SI" sz="2000" dirty="0" smtClean="0"/>
              <a:t> in </a:t>
            </a:r>
            <a:r>
              <a:rPr lang="sl-SI" sz="2000" dirty="0" smtClean="0">
                <a:solidFill>
                  <a:srgbClr val="7030A0"/>
                </a:solidFill>
              </a:rPr>
              <a:t>odnose</a:t>
            </a:r>
            <a:r>
              <a:rPr lang="sl-SI" sz="2000" dirty="0" smtClean="0"/>
              <a:t>;</a:t>
            </a:r>
          </a:p>
          <a:p>
            <a:r>
              <a:rPr lang="sl-SI" sz="2000" dirty="0" smtClean="0"/>
              <a:t>jih </a:t>
            </a:r>
            <a:r>
              <a:rPr lang="sl-SI" sz="2000" dirty="0" smtClean="0">
                <a:solidFill>
                  <a:srgbClr val="7030A0"/>
                </a:solidFill>
              </a:rPr>
              <a:t>vključujemo </a:t>
            </a:r>
            <a:r>
              <a:rPr lang="sl-SI" sz="2000" dirty="0" smtClean="0"/>
              <a:t>v načrtovanje in spremljanje pouka</a:t>
            </a:r>
            <a:r>
              <a:rPr lang="sl-SI" sz="2000" dirty="0" smtClean="0"/>
              <a:t>;</a:t>
            </a:r>
          </a:p>
          <a:p>
            <a:pPr lvl="1"/>
            <a:r>
              <a:rPr lang="sl-SI" sz="1600" dirty="0" smtClean="0"/>
              <a:t>j</a:t>
            </a:r>
            <a:r>
              <a:rPr lang="sl-SI" sz="1600" dirty="0" smtClean="0"/>
              <a:t>ih navajamo na </a:t>
            </a:r>
            <a:r>
              <a:rPr lang="sl-SI" sz="1600" dirty="0" smtClean="0">
                <a:solidFill>
                  <a:srgbClr val="7030A0"/>
                </a:solidFill>
              </a:rPr>
              <a:t>samostojnost</a:t>
            </a:r>
            <a:r>
              <a:rPr lang="sl-SI" sz="1600" dirty="0" smtClean="0"/>
              <a:t> in </a:t>
            </a:r>
            <a:r>
              <a:rPr lang="sl-SI" sz="1600" dirty="0" err="1" smtClean="0">
                <a:solidFill>
                  <a:srgbClr val="7030A0"/>
                </a:solidFill>
              </a:rPr>
              <a:t>samoodgovornost</a:t>
            </a:r>
            <a:r>
              <a:rPr lang="sl-SI" sz="1600" dirty="0" smtClean="0"/>
              <a:t>;</a:t>
            </a:r>
            <a:endParaRPr lang="sl-SI" sz="1600" dirty="0" smtClean="0"/>
          </a:p>
          <a:p>
            <a:r>
              <a:rPr lang="sl-SI" sz="2000" dirty="0" smtClean="0"/>
              <a:t>jim </a:t>
            </a:r>
            <a:r>
              <a:rPr lang="sl-SI" sz="2000" dirty="0" smtClean="0"/>
              <a:t>omogočamo </a:t>
            </a:r>
            <a:r>
              <a:rPr lang="sl-SI" sz="2000" dirty="0" smtClean="0">
                <a:solidFill>
                  <a:srgbClr val="7030A0"/>
                </a:solidFill>
              </a:rPr>
              <a:t>izbirnost</a:t>
            </a:r>
            <a:r>
              <a:rPr lang="sl-SI" sz="2000" dirty="0" smtClean="0"/>
              <a:t>; </a:t>
            </a:r>
          </a:p>
          <a:p>
            <a:r>
              <a:rPr lang="sl-SI" sz="2000" dirty="0" smtClean="0"/>
              <a:t>so učne dejavnosti </a:t>
            </a:r>
            <a:r>
              <a:rPr lang="sl-SI" sz="2000" dirty="0" smtClean="0">
                <a:solidFill>
                  <a:srgbClr val="7030A0"/>
                </a:solidFill>
              </a:rPr>
              <a:t>usklajene</a:t>
            </a:r>
            <a:r>
              <a:rPr lang="sl-SI" sz="2000" dirty="0" smtClean="0"/>
              <a:t> </a:t>
            </a:r>
            <a:r>
              <a:rPr lang="sl-SI" sz="2000" dirty="0" smtClean="0"/>
              <a:t>z njihovimi potrebami in </a:t>
            </a:r>
            <a:r>
              <a:rPr lang="sl-SI" sz="2000" dirty="0" smtClean="0"/>
              <a:t>zmožnostmi, ali omogočajo OPTIMALNO </a:t>
            </a:r>
            <a:r>
              <a:rPr lang="sl-SI" sz="2000" dirty="0" smtClean="0">
                <a:solidFill>
                  <a:srgbClr val="7030A0"/>
                </a:solidFill>
              </a:rPr>
              <a:t>rast učencev </a:t>
            </a:r>
            <a:r>
              <a:rPr lang="sl-SI" sz="2000" dirty="0" smtClean="0"/>
              <a:t>in njihov razvoj  …</a:t>
            </a:r>
          </a:p>
          <a:p>
            <a:pPr algn="r">
              <a:buNone/>
            </a:pPr>
            <a:r>
              <a:rPr lang="sl-SI" sz="2000" dirty="0" smtClean="0"/>
              <a:t>(</a:t>
            </a:r>
            <a:r>
              <a:rPr lang="sl-SI" sz="2000" dirty="0" smtClean="0">
                <a:solidFill>
                  <a:srgbClr val="7030A0"/>
                </a:solidFill>
              </a:rPr>
              <a:t>zona bližnjega razvoja: </a:t>
            </a:r>
            <a:r>
              <a:rPr lang="sl-SI" sz="2000" dirty="0" err="1" smtClean="0"/>
              <a:t>Vigotski</a:t>
            </a:r>
            <a:r>
              <a:rPr lang="sl-SI" sz="2000" dirty="0" smtClean="0"/>
              <a:t>)</a:t>
            </a:r>
          </a:p>
          <a:p>
            <a:pPr>
              <a:buNone/>
            </a:pPr>
            <a:endParaRPr lang="sl-SI" sz="2400" dirty="0"/>
          </a:p>
        </p:txBody>
      </p:sp>
      <p:pic>
        <p:nvPicPr>
          <p:cNvPr id="8" name="Picture 3" descr="E:\slikeeeee\Fani predstavitev\možicelj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0566" y="1628801"/>
            <a:ext cx="2803433" cy="2808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1187624" y="2348880"/>
            <a:ext cx="668644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Hvala za pozornost </a:t>
            </a:r>
          </a:p>
          <a:p>
            <a:pPr algn="ctr"/>
            <a:r>
              <a:rPr lang="sl-SI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 </a:t>
            </a:r>
          </a:p>
          <a:p>
            <a:pPr algn="ctr"/>
            <a:r>
              <a:rPr lang="sl-SI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sodelovanje!</a:t>
            </a:r>
            <a:endParaRPr lang="sl-SI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dloga_prosojnice_v15">
  <a:themeElements>
    <a:clrScheme name="predloga_prosojnice_v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loga_prosojnice_v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</TotalTime>
  <Words>312</Words>
  <Application>Microsoft Office PowerPoint</Application>
  <PresentationFormat>Diaprojekcija na zaslonu (4:3)</PresentationFormat>
  <Paragraphs>49</Paragraphs>
  <Slides>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predloga_prosojnice_v15</vt:lpstr>
      <vt:lpstr>Posvet: Fleksibilni predmetnik in aktualni izzivi OŠ  PLENARNI ZAKLJUČEK</vt:lpstr>
      <vt:lpstr>Namen strokovnega posveta:</vt:lpstr>
      <vt:lpstr>FP in aktualni izzivi OŠ</vt:lpstr>
      <vt:lpstr>DA, s katerimi dejavnostmi to dokazujemo? Najbolj dragoceni, razveseljujoči primeri …</vt:lpstr>
      <vt:lpstr>KAJ bi lahko izboljšali? Področja, ki terjajo izboljšavo, nadgradnjo, nov razmislek</vt:lpstr>
      <vt:lpstr>Kako naprej?  VISOKA PRIČAKOVANJA Spremljati, razmišljati, (samo)evalvirati … naše delo </vt:lpstr>
      <vt:lpstr>Diapozitiv 7</vt:lpstr>
    </vt:vector>
  </TitlesOfParts>
  <Company>Zavod RS za šolstvo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Tomaž Bizjak</dc:creator>
  <cp:lastModifiedBy>Fani Nolimal</cp:lastModifiedBy>
  <cp:revision>154</cp:revision>
  <dcterms:created xsi:type="dcterms:W3CDTF">2004-04-23T10:18:28Z</dcterms:created>
  <dcterms:modified xsi:type="dcterms:W3CDTF">2011-09-30T11:42:12Z</dcterms:modified>
</cp:coreProperties>
</file>