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sldIdLst>
    <p:sldId id="256" r:id="rId2"/>
    <p:sldId id="283" r:id="rId3"/>
    <p:sldId id="291" r:id="rId4"/>
    <p:sldId id="286" r:id="rId5"/>
    <p:sldId id="284" r:id="rId6"/>
    <p:sldId id="285" r:id="rId7"/>
    <p:sldId id="289" r:id="rId8"/>
    <p:sldId id="290" r:id="rId9"/>
    <p:sldId id="293" r:id="rId10"/>
    <p:sldId id="279" r:id="rId11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8000"/>
    <a:srgbClr val="99FF99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965" autoAdjust="0"/>
    <p:restoredTop sz="93003" autoAdjust="0"/>
  </p:normalViewPr>
  <p:slideViewPr>
    <p:cSldViewPr>
      <p:cViewPr varScale="1">
        <p:scale>
          <a:sx n="105" d="100"/>
          <a:sy n="105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605DD3E-7F34-4007-AEF0-C31B536FF587}" type="datetimeFigureOut">
              <a:rPr lang="sl-SI"/>
              <a:pPr>
                <a:defRPr/>
              </a:pPr>
              <a:t>22.11.2011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l-SI" noProof="0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noProof="0" smtClean="0"/>
              <a:t>Kliknite, če želite urediti sloge besedila matrice</a:t>
            </a:r>
          </a:p>
          <a:p>
            <a:pPr lvl="1"/>
            <a:r>
              <a:rPr lang="sl-SI" noProof="0" smtClean="0"/>
              <a:t>Druga raven</a:t>
            </a:r>
          </a:p>
          <a:p>
            <a:pPr lvl="2"/>
            <a:r>
              <a:rPr lang="sl-SI" noProof="0" smtClean="0"/>
              <a:t>Tretja raven</a:t>
            </a:r>
          </a:p>
          <a:p>
            <a:pPr lvl="3"/>
            <a:r>
              <a:rPr lang="sl-SI" noProof="0" smtClean="0"/>
              <a:t>Četrta raven</a:t>
            </a:r>
          </a:p>
          <a:p>
            <a:pPr lvl="4"/>
            <a:r>
              <a:rPr lang="sl-SI" noProof="0" smtClean="0"/>
              <a:t>Peta raven</a:t>
            </a:r>
            <a:endParaRPr lang="sl-SI" noProof="0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066BD89-848E-415B-B6EC-AC858F8AB015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38534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Ograda stranske slik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Ograda opomb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8E26D8F-F34E-4BF6-A0D7-70FAEE9BECFF}" type="slidenum">
              <a:rPr lang="sl-SI" smtClean="0"/>
              <a:pPr>
                <a:defRPr/>
              </a:pPr>
              <a:t>1</a:t>
            </a:fld>
            <a:endParaRPr lang="sl-S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B67BA9-9B1F-42B9-A1DE-96D1863F52B4}" type="slidenum">
              <a:rPr lang="sl-SI"/>
              <a:pPr>
                <a:defRPr/>
              </a:pPr>
              <a:t>4</a:t>
            </a:fld>
            <a:endParaRPr lang="sl-SI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6BD89-848E-415B-B6EC-AC858F8AB015}" type="slidenum">
              <a:rPr lang="sl-SI" smtClean="0"/>
              <a:pPr>
                <a:defRPr/>
              </a:pPr>
              <a:t>8</a:t>
            </a:fld>
            <a:endParaRPr lang="sl-S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slovni diapozitiv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otnik 20"/>
          <p:cNvSpPr/>
          <p:nvPr/>
        </p:nvSpPr>
        <p:spPr>
          <a:xfrm>
            <a:off x="395288" y="333375"/>
            <a:ext cx="8497887" cy="22320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avokotnik 32"/>
          <p:cNvSpPr/>
          <p:nvPr/>
        </p:nvSpPr>
        <p:spPr>
          <a:xfrm>
            <a:off x="395288" y="2852738"/>
            <a:ext cx="8497887" cy="1439862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Pravokotnik 21"/>
          <p:cNvSpPr/>
          <p:nvPr/>
        </p:nvSpPr>
        <p:spPr>
          <a:xfrm>
            <a:off x="395288" y="333375"/>
            <a:ext cx="288925" cy="22320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ravokotnik 31"/>
          <p:cNvSpPr/>
          <p:nvPr/>
        </p:nvSpPr>
        <p:spPr>
          <a:xfrm>
            <a:off x="395288" y="2852738"/>
            <a:ext cx="288925" cy="1439862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Pravokotnik 15"/>
          <p:cNvSpPr/>
          <p:nvPr userDrawn="1"/>
        </p:nvSpPr>
        <p:spPr>
          <a:xfrm>
            <a:off x="395288" y="4508500"/>
            <a:ext cx="8497887" cy="2016125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Pravokotnik 17"/>
          <p:cNvSpPr/>
          <p:nvPr userDrawn="1"/>
        </p:nvSpPr>
        <p:spPr>
          <a:xfrm>
            <a:off x="395288" y="4508500"/>
            <a:ext cx="288925" cy="2016125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395536" y="1340769"/>
            <a:ext cx="8496944" cy="2016224"/>
          </a:xfrm>
        </p:spPr>
        <p:txBody>
          <a:bodyPr anchor="t">
            <a:normAutofit/>
          </a:bodyPr>
          <a:lstStyle>
            <a:lvl1pPr algn="ctr">
              <a:defRPr sz="44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sl-SI" dirty="0" smtClean="0"/>
              <a:t>Kliknite, če želite urediti slog naslova matrice</a:t>
            </a:r>
            <a:endParaRPr lang="en-US" dirty="0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395536" y="3573016"/>
            <a:ext cx="8496944" cy="129535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sl-SI" dirty="0" smtClean="0"/>
              <a:t>Kliknite, če želite urediti slog podnaslova matrice</a:t>
            </a:r>
            <a:endParaRPr lang="en-US" dirty="0"/>
          </a:p>
        </p:txBody>
      </p:sp>
      <p:sp>
        <p:nvSpPr>
          <p:cNvPr id="24" name="Ograda besedila 23"/>
          <p:cNvSpPr>
            <a:spLocks noGrp="1"/>
          </p:cNvSpPr>
          <p:nvPr>
            <p:ph type="body" sz="quarter" idx="13"/>
          </p:nvPr>
        </p:nvSpPr>
        <p:spPr>
          <a:xfrm>
            <a:off x="395536" y="4653136"/>
            <a:ext cx="8497639" cy="1800200"/>
          </a:xfrm>
        </p:spPr>
        <p:txBody>
          <a:bodyPr>
            <a:normAutofit/>
          </a:bodyPr>
          <a:lstStyle>
            <a:lvl1pPr marL="0" indent="0" algn="ctr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None/>
              <a:defRPr kumimoji="0" lang="sl-SI" sz="2800" kern="12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lvl="0"/>
            <a:r>
              <a:rPr lang="sl-SI" dirty="0" smtClean="0"/>
              <a:t>Kliknite, če želite urediti sloge besedila matrice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slov in vsebin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152400"/>
            <a:ext cx="8291264" cy="756320"/>
          </a:xfrm>
        </p:spPr>
        <p:txBody>
          <a:bodyPr>
            <a:noAutofit/>
          </a:bodyPr>
          <a:lstStyle>
            <a:lvl1pPr>
              <a:defRPr sz="40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sl-SI" dirty="0" smtClean="0"/>
              <a:t>Kliknite, če želite urediti slog naslova</a:t>
            </a:r>
            <a:endParaRPr lang="en-US" dirty="0"/>
          </a:p>
        </p:txBody>
      </p:sp>
      <p:sp>
        <p:nvSpPr>
          <p:cNvPr id="8" name="Ograda vsebine 7"/>
          <p:cNvSpPr>
            <a:spLocks noGrp="1"/>
          </p:cNvSpPr>
          <p:nvPr>
            <p:ph sz="quarter" idx="1"/>
          </p:nvPr>
        </p:nvSpPr>
        <p:spPr>
          <a:xfrm>
            <a:off x="395536" y="1052736"/>
            <a:ext cx="8280920" cy="5472608"/>
          </a:xfrm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sl-SI" dirty="0" smtClean="0"/>
              <a:t>Kliknite, če želite urediti sloge besedila matrice</a:t>
            </a:r>
          </a:p>
          <a:p>
            <a:pPr lvl="1"/>
            <a:r>
              <a:rPr lang="sl-SI" dirty="0" smtClean="0"/>
              <a:t>Druga raven</a:t>
            </a:r>
          </a:p>
          <a:p>
            <a:pPr lvl="2"/>
            <a:r>
              <a:rPr lang="sl-SI" dirty="0" smtClean="0"/>
              <a:t>Tretja raven</a:t>
            </a:r>
          </a:p>
          <a:p>
            <a:pPr lvl="3"/>
            <a:r>
              <a:rPr lang="sl-SI" dirty="0" smtClean="0"/>
              <a:t>Četrta raven</a:t>
            </a:r>
          </a:p>
          <a:p>
            <a:pPr lvl="4"/>
            <a:r>
              <a:rPr lang="sl-SI" dirty="0" smtClean="0"/>
              <a:t>Peta raven</a:t>
            </a:r>
            <a:endParaRPr lang="en-US" dirty="0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>
          <a:xfrm>
            <a:off x="7689850" y="6356350"/>
            <a:ext cx="1454150" cy="501650"/>
          </a:xfrm>
        </p:spPr>
        <p:txBody>
          <a:bodyPr/>
          <a:lstStyle>
            <a:lvl1pPr>
              <a:defRPr sz="1800"/>
            </a:lvl1pPr>
          </a:lstStyle>
          <a:p>
            <a:pPr>
              <a:defRPr/>
            </a:pPr>
            <a:fld id="{1B84707E-4ACA-4F2E-A21A-84A54A86DBEE}" type="datetime1">
              <a:rPr lang="sl-SI"/>
              <a:pPr>
                <a:defRPr/>
              </a:pPr>
              <a:t>22.11.2011</a:t>
            </a:fld>
            <a:r>
              <a:rPr lang="sl-SI"/>
              <a:t>16. 3. 2011</a:t>
            </a:r>
          </a:p>
        </p:txBody>
      </p:sp>
      <p:sp>
        <p:nvSpPr>
          <p:cNvPr id="5" name="Ograda številke diapozitiva 5"/>
          <p:cNvSpPr>
            <a:spLocks noGrp="1"/>
          </p:cNvSpPr>
          <p:nvPr>
            <p:ph type="sldNum" sz="quarter" idx="11"/>
          </p:nvPr>
        </p:nvSpPr>
        <p:spPr>
          <a:xfrm>
            <a:off x="0" y="6453188"/>
            <a:ext cx="827088" cy="404812"/>
          </a:xfrm>
        </p:spPr>
        <p:txBody>
          <a:bodyPr/>
          <a:lstStyle>
            <a:lvl1pPr>
              <a:defRPr sz="1800"/>
            </a:lvl1pPr>
          </a:lstStyle>
          <a:p>
            <a:pPr>
              <a:defRPr/>
            </a:pPr>
            <a:fld id="{88CDCC37-5C8B-4D74-9CE2-75C6016E921F}" type="slidenum">
              <a:rPr lang="sl-SI"/>
              <a:pPr>
                <a:defRPr/>
              </a:pPr>
              <a:t>‹#›</a:t>
            </a:fld>
            <a:endParaRPr lang="sl-SI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Naslov in vsebin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152400"/>
            <a:ext cx="8291264" cy="756320"/>
          </a:xfrm>
        </p:spPr>
        <p:txBody>
          <a:bodyPr>
            <a:noAutofit/>
          </a:bodyPr>
          <a:lstStyle>
            <a:lvl1pPr>
              <a:defRPr sz="400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sl-SI" dirty="0" smtClean="0"/>
              <a:t>Kliknite, če želite urediti slog naslova</a:t>
            </a:r>
            <a:endParaRPr lang="en-US" dirty="0"/>
          </a:p>
        </p:txBody>
      </p:sp>
      <p:sp>
        <p:nvSpPr>
          <p:cNvPr id="8" name="Ograda vsebine 7"/>
          <p:cNvSpPr>
            <a:spLocks noGrp="1"/>
          </p:cNvSpPr>
          <p:nvPr>
            <p:ph sz="quarter" idx="1"/>
          </p:nvPr>
        </p:nvSpPr>
        <p:spPr>
          <a:xfrm>
            <a:off x="395536" y="836712"/>
            <a:ext cx="8280920" cy="504056"/>
          </a:xfr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pPr lvl="0"/>
            <a:r>
              <a:rPr lang="sl-SI" dirty="0" smtClean="0"/>
              <a:t>Kliknite, če želite urediti sloge besedila matrice</a:t>
            </a:r>
          </a:p>
        </p:txBody>
      </p:sp>
      <p:sp>
        <p:nvSpPr>
          <p:cNvPr id="11" name="Ograda besedila 10"/>
          <p:cNvSpPr>
            <a:spLocks noGrp="1"/>
          </p:cNvSpPr>
          <p:nvPr>
            <p:ph type="body" sz="quarter" idx="13"/>
          </p:nvPr>
        </p:nvSpPr>
        <p:spPr>
          <a:xfrm>
            <a:off x="468313" y="1556792"/>
            <a:ext cx="3887787" cy="4752528"/>
          </a:xfr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  <a:lvl2pPr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2" name="Ograda vsebine 4"/>
          <p:cNvSpPr>
            <a:spLocks noGrp="1"/>
          </p:cNvSpPr>
          <p:nvPr>
            <p:ph sz="quarter" idx="14"/>
          </p:nvPr>
        </p:nvSpPr>
        <p:spPr>
          <a:xfrm>
            <a:off x="4788024" y="1556792"/>
            <a:ext cx="3888432" cy="4752528"/>
          </a:xfrm>
        </p:spPr>
        <p:txBody>
          <a:bodyPr/>
          <a:lstStyle>
            <a:lvl1pPr marL="274320" marR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>
                <a:solidFill>
                  <a:srgbClr val="C00000"/>
                </a:solidFill>
              </a:defRPr>
            </a:lvl1pPr>
            <a:lvl2pPr marL="274320" marR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 kumimoji="0" lang="sl-SI" sz="23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" name="Ograda datuma 3"/>
          <p:cNvSpPr>
            <a:spLocks noGrp="1"/>
          </p:cNvSpPr>
          <p:nvPr>
            <p:ph type="dt" sz="half" idx="15"/>
          </p:nvPr>
        </p:nvSpPr>
        <p:spPr>
          <a:xfrm>
            <a:off x="7689850" y="6356350"/>
            <a:ext cx="1454150" cy="501650"/>
          </a:xfrm>
        </p:spPr>
        <p:txBody>
          <a:bodyPr/>
          <a:lstStyle>
            <a:lvl1pPr>
              <a:defRPr sz="1800"/>
            </a:lvl1pPr>
          </a:lstStyle>
          <a:p>
            <a:pPr>
              <a:defRPr/>
            </a:pPr>
            <a:fld id="{CA214F67-E5AB-4E3B-BA48-1344E20780D2}" type="datetime1">
              <a:rPr lang="sl-SI"/>
              <a:pPr>
                <a:defRPr/>
              </a:pPr>
              <a:t>22.11.2011</a:t>
            </a:fld>
            <a:r>
              <a:rPr lang="sl-SI"/>
              <a:t>16. 3. 2011</a:t>
            </a:r>
          </a:p>
        </p:txBody>
      </p:sp>
      <p:sp>
        <p:nvSpPr>
          <p:cNvPr id="7" name="Ograda številke diapozitiva 5"/>
          <p:cNvSpPr>
            <a:spLocks noGrp="1"/>
          </p:cNvSpPr>
          <p:nvPr>
            <p:ph type="sldNum" sz="quarter" idx="16"/>
          </p:nvPr>
        </p:nvSpPr>
        <p:spPr>
          <a:xfrm>
            <a:off x="0" y="6453188"/>
            <a:ext cx="827088" cy="404812"/>
          </a:xfrm>
        </p:spPr>
        <p:txBody>
          <a:bodyPr/>
          <a:lstStyle>
            <a:lvl1pPr>
              <a:defRPr sz="1800"/>
            </a:lvl1pPr>
          </a:lstStyle>
          <a:p>
            <a:pPr>
              <a:defRPr/>
            </a:pPr>
            <a:fld id="{BE2C0651-6048-41C1-AD5F-11A31537BCE7}" type="slidenum">
              <a:rPr lang="sl-SI"/>
              <a:pPr>
                <a:defRPr/>
              </a:pPr>
              <a:t>‹#›</a:t>
            </a:fld>
            <a:endParaRPr lang="sl-SI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otnik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ravokotnik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datuma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03F386-5474-458E-A51E-92842CFBA4ED}" type="datetime1">
              <a:rPr lang="sl-SI"/>
              <a:pPr>
                <a:defRPr/>
              </a:pPr>
              <a:t>22.11.2011</a:t>
            </a:fld>
            <a:r>
              <a:rPr lang="sl-SI"/>
              <a:t>16. 3. 2011</a:t>
            </a:r>
          </a:p>
        </p:txBody>
      </p:sp>
      <p:sp>
        <p:nvSpPr>
          <p:cNvPr id="7" name="Ograda noge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Ograda številke diapozitiva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E5B823-5F06-45C1-9111-5815487ED24E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11" name="Ograda vsebine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13" name="Ograda vsebine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7" name="Ograda datum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6C2DD-DE45-40D7-BB56-03310FEE625E}" type="datetime1">
              <a:rPr lang="sl-SI"/>
              <a:pPr>
                <a:defRPr/>
              </a:pPr>
              <a:t>22.11.2011</a:t>
            </a:fld>
            <a:r>
              <a:rPr lang="sl-SI"/>
              <a:t>16. 3. 2011</a:t>
            </a:r>
          </a:p>
        </p:txBody>
      </p:sp>
      <p:sp>
        <p:nvSpPr>
          <p:cNvPr id="8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Ograda številke diapoz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AA2BE-8D49-41D3-9B3F-6D2FB1901ED0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aven konek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aven konektor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Enakokraki trikotnik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12" name="Ograda vsebine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8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CF5CC-1B37-48F9-8033-EA996064B53D}" type="datetime1">
              <a:rPr lang="sl-SI"/>
              <a:pPr>
                <a:defRPr/>
              </a:pPr>
              <a:t>22.11.2011</a:t>
            </a:fld>
            <a:r>
              <a:rPr lang="sl-SI"/>
              <a:t>16. 3. 2011</a:t>
            </a:r>
          </a:p>
        </p:txBody>
      </p:sp>
      <p:sp>
        <p:nvSpPr>
          <p:cNvPr id="9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62969-D407-4AE9-89E0-8AD54D275594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aven konek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Enakokraki trikotnik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Pravokotnik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sl-SI" noProof="0" smtClean="0"/>
              <a:t>Kliknite ikono, če želite dodati sliko</a:t>
            </a:r>
            <a:endParaRPr lang="en-US" noProof="0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8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1D67A-738F-40C2-A618-11630BB0877A}" type="datetime1">
              <a:rPr lang="sl-SI"/>
              <a:pPr>
                <a:defRPr/>
              </a:pPr>
              <a:t>22.11.2011</a:t>
            </a:fld>
            <a:r>
              <a:rPr lang="sl-SI"/>
              <a:t>16. 3. 2011</a:t>
            </a:r>
          </a:p>
        </p:txBody>
      </p:sp>
      <p:sp>
        <p:nvSpPr>
          <p:cNvPr id="9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12990-8BAB-43A7-97ED-4F88CA00AE58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Ograda datum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E3222-0EC0-4591-B30D-170C4E6695C6}" type="datetime1">
              <a:rPr lang="sl-SI"/>
              <a:pPr>
                <a:defRPr/>
              </a:pPr>
              <a:t>22.11.2011</a:t>
            </a:fld>
            <a:r>
              <a:rPr lang="sl-SI"/>
              <a:t>16. 3. 2011</a:t>
            </a:r>
          </a:p>
        </p:txBody>
      </p:sp>
      <p:sp>
        <p:nvSpPr>
          <p:cNvPr id="5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B364C-7621-471E-9D9C-D33C2F7A649D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aven konek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Enakokraki trikotnik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aven konektor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7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B0167-EF77-45CE-A644-8E4817DAD280}" type="datetime1">
              <a:rPr lang="sl-SI"/>
              <a:pPr>
                <a:defRPr/>
              </a:pPr>
              <a:t>22.11.2011</a:t>
            </a:fld>
            <a:r>
              <a:rPr lang="sl-SI"/>
              <a:t>16. 3. 2011</a:t>
            </a:r>
          </a:p>
        </p:txBody>
      </p:sp>
      <p:sp>
        <p:nvSpPr>
          <p:cNvPr id="8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47BAF-8022-40A6-9AC6-CF431F9BA3F6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grada naslova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 naslova matrice</a:t>
            </a:r>
            <a:endParaRPr lang="en-US" smtClean="0"/>
          </a:p>
        </p:txBody>
      </p:sp>
      <p:sp>
        <p:nvSpPr>
          <p:cNvPr id="1027" name="Ograda besedila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smtClean="0"/>
          </a:p>
        </p:txBody>
      </p:sp>
      <p:sp>
        <p:nvSpPr>
          <p:cNvPr id="14" name="Ograda datuma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2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888239DB-B1BC-4DD8-AFB5-87A773212CA6}" type="datetime1">
              <a:rPr lang="sl-SI"/>
              <a:pPr>
                <a:defRPr/>
              </a:pPr>
              <a:t>22.11.2011</a:t>
            </a:fld>
            <a:r>
              <a:rPr lang="sl-SI"/>
              <a:t>16. 3. 2011</a:t>
            </a:r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3" name="Ograda številke diapozitiva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9403120C-37D9-4211-BB5C-2B14EAA11B76}" type="slidenum">
              <a:rPr lang="sl-SI"/>
              <a:pPr>
                <a:defRPr/>
              </a:pPr>
              <a:t>‹#›</a:t>
            </a:fld>
            <a:endParaRPr lang="sl-SI"/>
          </a:p>
        </p:txBody>
      </p:sp>
      <p:sp>
        <p:nvSpPr>
          <p:cNvPr id="28" name="Raven konek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Raven konek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Enakokraki trikotnik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68" r:id="rId5"/>
    <p:sldLayoutId id="2147483674" r:id="rId6"/>
    <p:sldLayoutId id="2147483675" r:id="rId7"/>
    <p:sldLayoutId id="2147483669" r:id="rId8"/>
    <p:sldLayoutId id="2147483676" r:id="rId9"/>
  </p:sldLayoutIdLst>
  <p:transition>
    <p:fade/>
  </p:transition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10" Type="http://schemas.openxmlformats.org/officeDocument/2006/relationships/image" Target="../media/image19.png"/><Relationship Id="rId4" Type="http://schemas.openxmlformats.org/officeDocument/2006/relationships/image" Target="../media/image13.jpeg"/><Relationship Id="rId9" Type="http://schemas.openxmlformats.org/officeDocument/2006/relationships/image" Target="../media/image1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Video%20&#353;ola%20-%20kratki.wmv" TargetMode="External"/><Relationship Id="rId2" Type="http://schemas.openxmlformats.org/officeDocument/2006/relationships/hyperlink" Target="AKCIJSKI%20NA&#268;RT%202010-2011.do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AKCIJSKI%20NA&#268;RT%20&#352;OLA%202011-2012.doc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OBRAZEC%20ZA%20SPREMLJANJE%20POUKA.doc" TargetMode="External"/><Relationship Id="rId2" Type="http://schemas.openxmlformats.org/officeDocument/2006/relationships/hyperlink" Target="Medpredmetno%20povezovanje%202011-12.doc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kotnik 10"/>
          <p:cNvSpPr/>
          <p:nvPr/>
        </p:nvSpPr>
        <p:spPr>
          <a:xfrm>
            <a:off x="684213" y="404813"/>
            <a:ext cx="8208962" cy="21605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755650" y="260350"/>
            <a:ext cx="6192838" cy="23495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sl-SI" sz="29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sl-SI" sz="29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sl-SI" sz="36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RAZVOJNI NAČRT KOT POMOČ PRI UDEJANJANJU FLEKSIBILNOSTI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sl-SI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sl-SI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sl-SI" sz="2400" dirty="0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84213" y="2924175"/>
            <a:ext cx="8459787" cy="1441450"/>
          </a:xfrm>
        </p:spPr>
        <p:txBody>
          <a:bodyPr>
            <a:normAutofit fontScale="92500" lnSpcReduction="10000"/>
          </a:bodyPr>
          <a:lstStyle/>
          <a:p>
            <a:pPr algn="l" eaLnBrk="1" hangingPunct="1">
              <a:lnSpc>
                <a:spcPct val="80000"/>
              </a:lnSpc>
              <a:defRPr/>
            </a:pPr>
            <a:r>
              <a:rPr lang="sl-SI" sz="2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Margareta Voglar, ravnateljica </a:t>
            </a:r>
            <a:r>
              <a:rPr lang="sl-SI" sz="2200" dirty="0" smtClean="0">
                <a:solidFill>
                  <a:schemeClr val="tx2"/>
                </a:solidFill>
                <a:effectLst/>
              </a:rPr>
              <a:t>(greta.voglar@guest.arnes.si) </a:t>
            </a:r>
          </a:p>
          <a:p>
            <a:pPr algn="l" eaLnBrk="1" hangingPunct="1">
              <a:lnSpc>
                <a:spcPct val="80000"/>
              </a:lnSpc>
              <a:defRPr/>
            </a:pPr>
            <a:endParaRPr lang="sl-SI" sz="800" dirty="0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 eaLnBrk="1" hangingPunct="1">
              <a:lnSpc>
                <a:spcPct val="80000"/>
              </a:lnSpc>
              <a:defRPr/>
            </a:pPr>
            <a:r>
              <a:rPr lang="sl-SI" sz="2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Alenka Fidler, vodja razvojnega tima </a:t>
            </a:r>
            <a:r>
              <a:rPr lang="sl-SI" sz="2400" dirty="0" smtClean="0">
                <a:solidFill>
                  <a:schemeClr val="tx2"/>
                </a:solidFill>
                <a:effectLst/>
              </a:rPr>
              <a:t>(</a:t>
            </a:r>
            <a:r>
              <a:rPr lang="sl-SI" sz="2200" dirty="0" smtClean="0">
                <a:solidFill>
                  <a:schemeClr val="tx2"/>
                </a:solidFill>
                <a:effectLst/>
              </a:rPr>
              <a:t>alenka.fidler@gmail.com) </a:t>
            </a:r>
          </a:p>
          <a:p>
            <a:pPr algn="l" eaLnBrk="1" hangingPunct="1">
              <a:lnSpc>
                <a:spcPct val="80000"/>
              </a:lnSpc>
              <a:defRPr/>
            </a:pPr>
            <a:endParaRPr lang="sl-SI" sz="900" dirty="0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 eaLnBrk="1" hangingPunct="1">
              <a:lnSpc>
                <a:spcPct val="80000"/>
              </a:lnSpc>
              <a:defRPr/>
            </a:pPr>
            <a:r>
              <a:rPr lang="sl-SI" sz="2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Marjetka Čas, vodja Fleksi tima </a:t>
            </a:r>
            <a:r>
              <a:rPr lang="sl-SI" sz="2200" dirty="0" smtClean="0">
                <a:solidFill>
                  <a:schemeClr val="tx2"/>
                </a:solidFill>
                <a:effectLst/>
              </a:rPr>
              <a:t>(marjetacass@gmail.com) </a:t>
            </a:r>
          </a:p>
          <a:p>
            <a:pPr algn="l" eaLnBrk="1" hangingPunct="1">
              <a:lnSpc>
                <a:spcPct val="80000"/>
              </a:lnSpc>
              <a:defRPr/>
            </a:pPr>
            <a:endParaRPr lang="sl-SI" sz="2400" dirty="0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Podnaslov 2"/>
          <p:cNvSpPr txBox="1">
            <a:spLocks/>
          </p:cNvSpPr>
          <p:nvPr/>
        </p:nvSpPr>
        <p:spPr>
          <a:xfrm>
            <a:off x="755650" y="5157788"/>
            <a:ext cx="4608513" cy="358775"/>
          </a:xfrm>
          <a:prstGeom prst="rect">
            <a:avLst/>
          </a:prstGeom>
        </p:spPr>
        <p:txBody>
          <a:bodyPr/>
          <a:lstStyle/>
          <a:p>
            <a:pPr>
              <a:lnSpc>
                <a:spcPts val="2600"/>
              </a:lnSpc>
              <a:buClr>
                <a:schemeClr val="accent1"/>
              </a:buClr>
              <a:buSzPct val="76000"/>
              <a:defRPr/>
            </a:pPr>
            <a:endParaRPr lang="sl-SI" sz="32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Podnaslov 2"/>
          <p:cNvSpPr txBox="1">
            <a:spLocks/>
          </p:cNvSpPr>
          <p:nvPr/>
        </p:nvSpPr>
        <p:spPr bwMode="auto">
          <a:xfrm>
            <a:off x="684213" y="4652963"/>
            <a:ext cx="8208962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None/>
              <a:defRPr/>
            </a:pPr>
            <a:r>
              <a:rPr lang="sl-SI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OŠ Gustava Šiliha Laporje</a:t>
            </a:r>
          </a:p>
          <a:p>
            <a:pPr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6000"/>
              <a:defRPr/>
            </a:pPr>
            <a:r>
              <a:rPr lang="sl-SI" sz="24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sl-SI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160 učencev, 10 oddelkov</a:t>
            </a:r>
          </a:p>
          <a:p>
            <a:pPr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6000"/>
              <a:defRPr/>
            </a:pPr>
            <a:r>
              <a:rPr lang="sl-SI" sz="24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sl-SI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središče kulturnega in športnega dogajanja v kraju</a:t>
            </a:r>
          </a:p>
        </p:txBody>
      </p:sp>
      <p:pic>
        <p:nvPicPr>
          <p:cNvPr id="12294" name="Picture 2" descr="C:\Documents and Settings\UPORABNIK\Desktop\Logotipi - slike\Storklja s tablo mala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64388" y="404813"/>
            <a:ext cx="1685925" cy="210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5" name="Picture 4" descr="C:\Documents and Settings\UPORABNIK\Desktop\OS Laporje logotipi projektov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4213" y="5876925"/>
            <a:ext cx="8208962" cy="63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2" descr="poskusi (5)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0825" y="4652963"/>
            <a:ext cx="2735263" cy="205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8" name="Picture 3" descr="park 10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03575" y="4652963"/>
            <a:ext cx="2736850" cy="205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9" name="Picture 4" descr="prosti cas 01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56325" y="4652963"/>
            <a:ext cx="2700338" cy="202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Picture 5" descr="koliko meri 1 m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0825" y="2420938"/>
            <a:ext cx="2735263" cy="205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6" descr="104_0492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56325" y="188913"/>
            <a:ext cx="2771775" cy="207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2" name="Picture 7" descr="104_0488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03575" y="188913"/>
            <a:ext cx="2771775" cy="207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3" name="Picture 8" descr="104_0484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0825" y="188913"/>
            <a:ext cx="2771775" cy="207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4" name="Picture 9" descr="IMG_0586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156325" y="2420938"/>
            <a:ext cx="2736850" cy="2052637"/>
          </a:xfrm>
        </p:spPr>
      </p:pic>
      <p:sp>
        <p:nvSpPr>
          <p:cNvPr id="88074" name="Text Box 10"/>
          <p:cNvSpPr txBox="1">
            <a:spLocks noChangeArrowheads="1"/>
          </p:cNvSpPr>
          <p:nvPr/>
        </p:nvSpPr>
        <p:spPr bwMode="auto">
          <a:xfrm>
            <a:off x="3203575" y="3573463"/>
            <a:ext cx="27368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sl-SI" sz="3200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Hvala za               </a:t>
            </a:r>
          </a:p>
          <a:p>
            <a:pPr algn="ctr">
              <a:defRPr/>
            </a:pPr>
            <a:r>
              <a:rPr lang="sl-SI" sz="3200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  pozornost.</a:t>
            </a:r>
          </a:p>
        </p:txBody>
      </p:sp>
      <p:pic>
        <p:nvPicPr>
          <p:cNvPr id="24586" name="Picture 11"/>
          <p:cNvPicPr>
            <a:picLocks noChangeAspect="1" noChangeArrowheads="1"/>
          </p:cNvPicPr>
          <p:nvPr/>
        </p:nvPicPr>
        <p:blipFill>
          <a:blip r:embed="rId10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-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3800" y="2492375"/>
            <a:ext cx="969963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833" y="-171400"/>
            <a:ext cx="8291513" cy="755650"/>
          </a:xfrm>
        </p:spPr>
        <p:txBody>
          <a:bodyPr/>
          <a:lstStyle/>
          <a:p>
            <a:pPr>
              <a:defRPr/>
            </a:pPr>
            <a:r>
              <a:rPr lang="sl-SI" dirty="0" smtClean="0">
                <a:solidFill>
                  <a:srgbClr val="FF3300"/>
                </a:solidFill>
              </a:rPr>
              <a:t>Razvojno načrtovanje</a:t>
            </a:r>
            <a:endParaRPr lang="en-US" dirty="0">
              <a:solidFill>
                <a:srgbClr val="FF3300"/>
              </a:solidFill>
            </a:endParaRPr>
          </a:p>
        </p:txBody>
      </p:sp>
      <p:sp>
        <p:nvSpPr>
          <p:cNvPr id="7" name="Podnaslov 2"/>
          <p:cNvSpPr>
            <a:spLocks noGrp="1"/>
          </p:cNvSpPr>
          <p:nvPr>
            <p:ph sz="quarter" idx="1"/>
          </p:nvPr>
        </p:nvSpPr>
        <p:spPr>
          <a:xfrm>
            <a:off x="287337" y="548681"/>
            <a:ext cx="8856663" cy="1296143"/>
          </a:xfrm>
          <a:solidFill>
            <a:schemeClr val="bg1"/>
          </a:solidFill>
          <a:ln>
            <a:solidFill>
              <a:srgbClr val="FF3300"/>
            </a:solidFill>
          </a:ln>
        </p:spPr>
        <p:txBody>
          <a:bodyPr/>
          <a:lstStyle/>
          <a:p>
            <a:pPr>
              <a:spcBef>
                <a:spcPts val="0"/>
              </a:spcBef>
            </a:pPr>
            <a:r>
              <a:rPr lang="sl-SI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Vizija: </a:t>
            </a:r>
            <a:r>
              <a:rPr lang="sl-SI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Sami ne moremo narediti veliko, s skupnimi močmi pa zmoremo več.</a:t>
            </a:r>
          </a:p>
          <a:p>
            <a:pPr>
              <a:spcBef>
                <a:spcPts val="0"/>
              </a:spcBef>
            </a:pPr>
            <a:r>
              <a:rPr lang="sl-SI" sz="2400" dirty="0" smtClean="0">
                <a:solidFill>
                  <a:schemeClr val="tx2"/>
                </a:solidFill>
              </a:rPr>
              <a:t>Timsko delo učiteljev, učencev, anketiranje staršev.</a:t>
            </a:r>
            <a:endParaRPr lang="en-US" sz="2400" dirty="0" smtClean="0">
              <a:solidFill>
                <a:schemeClr val="tx2"/>
              </a:solidFill>
            </a:endParaRPr>
          </a:p>
        </p:txBody>
      </p:sp>
      <p:sp>
        <p:nvSpPr>
          <p:cNvPr id="10" name="Podnaslov 2"/>
          <p:cNvSpPr txBox="1">
            <a:spLocks/>
          </p:cNvSpPr>
          <p:nvPr/>
        </p:nvSpPr>
        <p:spPr bwMode="auto">
          <a:xfrm>
            <a:off x="395288" y="2565400"/>
            <a:ext cx="828040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273050" indent="-273050" eaLnBrk="0" hangingPunct="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  <a:defRPr/>
            </a:pPr>
            <a:endParaRPr lang="sl-SI" sz="28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Podnaslov 2"/>
          <p:cNvSpPr>
            <a:spLocks/>
          </p:cNvSpPr>
          <p:nvPr/>
        </p:nvSpPr>
        <p:spPr bwMode="auto">
          <a:xfrm>
            <a:off x="287337" y="1988840"/>
            <a:ext cx="8856663" cy="433388"/>
          </a:xfrm>
          <a:prstGeom prst="rect">
            <a:avLst/>
          </a:prstGeom>
          <a:solidFill>
            <a:srgbClr val="BFBFBF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  <a:defRPr/>
            </a:pPr>
            <a:r>
              <a:rPr lang="sl-SI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Analiza stanja (učitelji, starši, učenci)    </a:t>
            </a:r>
            <a:r>
              <a:rPr lang="sl-SI" sz="200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2008/09, 2009/10</a:t>
            </a:r>
          </a:p>
        </p:txBody>
      </p:sp>
      <p:grpSp>
        <p:nvGrpSpPr>
          <p:cNvPr id="28" name="Odebeljen lok 27"/>
          <p:cNvGrpSpPr>
            <a:grpSpLocks/>
          </p:cNvGrpSpPr>
          <p:nvPr/>
        </p:nvGrpSpPr>
        <p:grpSpPr bwMode="auto">
          <a:xfrm>
            <a:off x="6119985" y="1916832"/>
            <a:ext cx="195263" cy="584200"/>
            <a:chOff x="3848" y="388"/>
            <a:chExt cx="123" cy="368"/>
          </a:xfrm>
        </p:grpSpPr>
        <p:pic>
          <p:nvPicPr>
            <p:cNvPr id="14367" name="Odebeljen lok 27"/>
            <p:cNvPicPr>
              <a:picLocks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8" y="388"/>
              <a:ext cx="123" cy="368"/>
            </a:xfrm>
            <a:prstGeom prst="rect">
              <a:avLst/>
            </a:prstGeom>
            <a:noFill/>
          </p:spPr>
        </p:pic>
        <p:sp>
          <p:nvSpPr>
            <p:cNvPr id="14368" name="Text Box 32"/>
            <p:cNvSpPr txBox="1">
              <a:spLocks noChangeArrowheads="1"/>
            </p:cNvSpPr>
            <p:nvPr/>
          </p:nvSpPr>
          <p:spPr bwMode="auto">
            <a:xfrm rot="5400000">
              <a:off x="3730" y="516"/>
              <a:ext cx="363" cy="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10800000" vert="eaVert" anchor="ctr"/>
            <a:lstStyle/>
            <a:p>
              <a:pPr algn="ctr"/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</p:grpSp>
      <p:sp>
        <p:nvSpPr>
          <p:cNvPr id="5" name="Naslov 1"/>
          <p:cNvSpPr>
            <a:spLocks/>
          </p:cNvSpPr>
          <p:nvPr/>
        </p:nvSpPr>
        <p:spPr bwMode="auto">
          <a:xfrm>
            <a:off x="287337" y="2492896"/>
            <a:ext cx="8713788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/>
            <a:r>
              <a:rPr lang="sl-SI" sz="2800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Predvidena področja evalvacije v obdobju </a:t>
            </a:r>
            <a:r>
              <a:rPr lang="sl-SI" sz="24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2010/11–2015/16</a:t>
            </a:r>
            <a:endParaRPr lang="en-US" sz="2400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6" name="Ograda vsebine 2"/>
          <p:cNvSpPr txBox="1">
            <a:spLocks/>
          </p:cNvSpPr>
          <p:nvPr/>
        </p:nvSpPr>
        <p:spPr bwMode="auto">
          <a:xfrm>
            <a:off x="287337" y="2996952"/>
            <a:ext cx="8713788" cy="3861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ts val="600"/>
              </a:spcBef>
              <a:buClr>
                <a:srgbClr val="C00000"/>
              </a:buClr>
              <a:buSzPct val="76000"/>
              <a:buFont typeface="Wingdings" pitchFamily="2" charset="2"/>
              <a:buChar char="Ø"/>
              <a:defRPr/>
            </a:pPr>
            <a:r>
              <a:rPr lang="sl-SI" sz="2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Times New Roman" pitchFamily="18" charset="0"/>
              </a:rPr>
              <a:t>Kakovost vzgojno-izobraževalnih dejavnosti v šoli;</a:t>
            </a:r>
          </a:p>
          <a:p>
            <a:pPr>
              <a:lnSpc>
                <a:spcPct val="80000"/>
              </a:lnSpc>
              <a:spcBef>
                <a:spcPts val="600"/>
              </a:spcBef>
              <a:buClr>
                <a:srgbClr val="C00000"/>
              </a:buClr>
              <a:buSzPct val="76000"/>
              <a:buFont typeface="Wingdings" pitchFamily="2" charset="2"/>
              <a:buChar char="Ø"/>
              <a:defRPr/>
            </a:pPr>
            <a:r>
              <a:rPr lang="sl-SI" sz="2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Times New Roman" pitchFamily="18" charset="0"/>
              </a:rPr>
              <a:t>Delo z nadarjenimi učenci;</a:t>
            </a:r>
          </a:p>
          <a:p>
            <a:pPr>
              <a:lnSpc>
                <a:spcPct val="80000"/>
              </a:lnSpc>
              <a:spcBef>
                <a:spcPts val="600"/>
              </a:spcBef>
              <a:buClr>
                <a:srgbClr val="C00000"/>
              </a:buClr>
              <a:buSzPct val="76000"/>
              <a:buFont typeface="Wingdings" pitchFamily="2" charset="2"/>
              <a:buChar char="Ø"/>
              <a:defRPr/>
            </a:pPr>
            <a:r>
              <a:rPr lang="sl-SI" sz="2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Times New Roman" pitchFamily="18" charset="0"/>
              </a:rPr>
              <a:t>Skrb za šolske novince;</a:t>
            </a:r>
          </a:p>
          <a:p>
            <a:pPr>
              <a:lnSpc>
                <a:spcPct val="80000"/>
              </a:lnSpc>
              <a:spcBef>
                <a:spcPts val="600"/>
              </a:spcBef>
              <a:buClr>
                <a:srgbClr val="C00000"/>
              </a:buClr>
              <a:buSzPct val="76000"/>
              <a:buFont typeface="Wingdings" pitchFamily="2" charset="2"/>
              <a:buChar char="Ø"/>
              <a:defRPr/>
            </a:pPr>
            <a:r>
              <a:rPr lang="sl-SI" sz="2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Times New Roman" pitchFamily="18" charset="0"/>
              </a:rPr>
              <a:t>Razvijanje kompetenc učencev: </a:t>
            </a:r>
            <a:endParaRPr lang="en-US" sz="26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j-ea"/>
              <a:cs typeface="Times New Roman" pitchFamily="18" charset="0"/>
            </a:endParaRPr>
          </a:p>
          <a:p>
            <a:pPr marL="355600" lvl="1">
              <a:lnSpc>
                <a:spcPct val="80000"/>
              </a:lnSpc>
              <a:spcBef>
                <a:spcPts val="600"/>
              </a:spcBef>
              <a:buClr>
                <a:srgbClr val="C00000"/>
              </a:buClr>
              <a:buSzPct val="76000"/>
              <a:defRPr/>
            </a:pPr>
            <a:r>
              <a:rPr lang="sl-SI" sz="220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sporazumevanje </a:t>
            </a:r>
            <a:r>
              <a:rPr lang="sl-SI" sz="220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 maternem </a:t>
            </a:r>
            <a:r>
              <a:rPr lang="sl-SI" sz="220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jeziku, sporazumevanje v </a:t>
            </a:r>
            <a:r>
              <a:rPr lang="sl-SI" sz="220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tujih jezikih</a:t>
            </a:r>
            <a:r>
              <a:rPr lang="sl-SI" sz="220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 matematična </a:t>
            </a:r>
            <a:r>
              <a:rPr lang="sl-SI" sz="220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kompetenca ter osnovne kompetence v znanosti in tehnologiji</a:t>
            </a:r>
            <a:r>
              <a:rPr lang="sl-SI" sz="220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  </a:t>
            </a:r>
            <a:r>
              <a:rPr lang="sl-SI" sz="220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digitalna pismenost</a:t>
            </a:r>
            <a:r>
              <a:rPr lang="sl-SI" sz="220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 učenje </a:t>
            </a:r>
            <a:r>
              <a:rPr lang="sl-SI" sz="220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učenja</a:t>
            </a:r>
            <a:r>
              <a:rPr lang="sl-SI" sz="220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 socialne </a:t>
            </a:r>
            <a:r>
              <a:rPr lang="sl-SI" sz="220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in državljanske kompetence</a:t>
            </a:r>
            <a:r>
              <a:rPr lang="sl-SI" sz="220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  </a:t>
            </a:r>
            <a:r>
              <a:rPr lang="sl-SI" sz="220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samoiniciativnost in podjetnost</a:t>
            </a:r>
            <a:r>
              <a:rPr lang="sl-SI" sz="220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 kulturna </a:t>
            </a:r>
            <a:r>
              <a:rPr lang="sl-SI" sz="220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zavest in </a:t>
            </a:r>
            <a:r>
              <a:rPr lang="sl-SI" sz="220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izražanje.</a:t>
            </a:r>
            <a:endParaRPr lang="en-US" sz="2200" dirty="0">
              <a:solidFill>
                <a:schemeClr val="tx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>
              <a:lnSpc>
                <a:spcPct val="80000"/>
              </a:lnSpc>
              <a:spcBef>
                <a:spcPts val="600"/>
              </a:spcBef>
              <a:buClr>
                <a:srgbClr val="C00000"/>
              </a:buClr>
              <a:buSzPct val="76000"/>
              <a:buFont typeface="Wingdings" pitchFamily="2" charset="2"/>
              <a:buChar char="Ø"/>
              <a:defRPr/>
            </a:pPr>
            <a:r>
              <a:rPr lang="sl-SI" sz="2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Times New Roman" pitchFamily="18" charset="0"/>
              </a:rPr>
              <a:t>Profesionalna rast strokovnih delavcev;</a:t>
            </a:r>
          </a:p>
          <a:p>
            <a:pPr>
              <a:lnSpc>
                <a:spcPct val="80000"/>
              </a:lnSpc>
              <a:spcBef>
                <a:spcPts val="600"/>
              </a:spcBef>
              <a:buClr>
                <a:srgbClr val="C00000"/>
              </a:buClr>
              <a:buSzPct val="76000"/>
              <a:buFont typeface="Wingdings" pitchFamily="2" charset="2"/>
              <a:buChar char="Ø"/>
              <a:defRPr/>
            </a:pPr>
            <a:r>
              <a:rPr lang="sl-SI" sz="2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Times New Roman" pitchFamily="18" charset="0"/>
              </a:rPr>
              <a:t>Promocija </a:t>
            </a:r>
            <a:r>
              <a:rPr lang="sl-SI" sz="2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Times New Roman" pitchFamily="18" charset="0"/>
              </a:rPr>
              <a:t>zavoda</a:t>
            </a:r>
            <a:r>
              <a:rPr lang="sl-SI" sz="2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Times New Roman" pitchFamily="18" charset="0"/>
              </a:rPr>
              <a:t>.</a:t>
            </a:r>
            <a:endParaRPr lang="en-US" sz="26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 idx="4294967295"/>
          </p:nvPr>
        </p:nvSpPr>
        <p:spPr>
          <a:xfrm>
            <a:off x="395288" y="0"/>
            <a:ext cx="8291512" cy="75565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sl-SI" sz="40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Razvojno načrtovanje</a:t>
            </a:r>
            <a:endParaRPr lang="en-US" sz="4000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Podnaslov 2"/>
          <p:cNvSpPr txBox="1">
            <a:spLocks/>
          </p:cNvSpPr>
          <p:nvPr/>
        </p:nvSpPr>
        <p:spPr bwMode="auto">
          <a:xfrm>
            <a:off x="395288" y="2565400"/>
            <a:ext cx="828040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273050" indent="-273050" eaLnBrk="0" hangingPunct="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  <a:defRPr/>
            </a:pPr>
            <a:endParaRPr lang="sl-SI" sz="28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" name="Podnaslov 2"/>
          <p:cNvSpPr txBox="1">
            <a:spLocks/>
          </p:cNvSpPr>
          <p:nvPr/>
        </p:nvSpPr>
        <p:spPr bwMode="auto">
          <a:xfrm>
            <a:off x="395536" y="3933056"/>
            <a:ext cx="8569325" cy="2087563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  <a:defRPr/>
            </a:pPr>
            <a:r>
              <a:rPr lang="sl-SI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Izvajanje po akcijskem načrtu</a:t>
            </a:r>
            <a:endParaRPr lang="sl-SI" sz="2800" b="1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273050" indent="-273050" eaLnBrk="0" hangingPunct="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  <a:defRPr/>
            </a:pPr>
            <a:r>
              <a:rPr lang="sl-SI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Spremljanje </a:t>
            </a:r>
          </a:p>
          <a:p>
            <a:pPr marL="273050" indent="-273050" eaLnBrk="0" hangingPunct="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  <a:defRPr/>
            </a:pPr>
            <a:r>
              <a:rPr lang="sl-SI" sz="2800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Samoevalvacija </a:t>
            </a:r>
          </a:p>
          <a:p>
            <a:pPr marL="273050" indent="-273050" eaLnBrk="0" hangingPunct="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  <a:defRPr/>
            </a:pPr>
            <a:r>
              <a:rPr lang="sl-SI" sz="2800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Smernice za nadaljnje delo</a:t>
            </a:r>
          </a:p>
          <a:p>
            <a:pPr marL="273050" indent="-273050" eaLnBrk="0" hangingPunct="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  <a:defRPr/>
            </a:pPr>
            <a:r>
              <a:rPr lang="sl-SI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Novi akcijski načrt </a:t>
            </a:r>
          </a:p>
        </p:txBody>
      </p:sp>
      <p:sp>
        <p:nvSpPr>
          <p:cNvPr id="17" name="Podnaslov 2"/>
          <p:cNvSpPr txBox="1">
            <a:spLocks/>
          </p:cNvSpPr>
          <p:nvPr/>
        </p:nvSpPr>
        <p:spPr bwMode="auto">
          <a:xfrm>
            <a:off x="395536" y="6237312"/>
            <a:ext cx="8569325" cy="43338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  <a:defRPr/>
            </a:pPr>
            <a:r>
              <a:rPr lang="sl-SI" sz="2800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Spremljanje zadanih ciljev preteklih let</a:t>
            </a:r>
          </a:p>
          <a:p>
            <a:pPr marL="273050" indent="-273050" eaLnBrk="0" hangingPunct="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  <a:defRPr/>
            </a:pPr>
            <a:endParaRPr lang="sl-SI" sz="28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0" name="Dvosmerna navpična puščica 19"/>
          <p:cNvSpPr/>
          <p:nvPr/>
        </p:nvSpPr>
        <p:spPr>
          <a:xfrm>
            <a:off x="0" y="3356992"/>
            <a:ext cx="395536" cy="3312368"/>
          </a:xfrm>
          <a:prstGeom prst="upDownArrow">
            <a:avLst/>
          </a:prstGeom>
          <a:solidFill>
            <a:srgbClr val="FF33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Podnaslov 2"/>
          <p:cNvSpPr txBox="1">
            <a:spLocks/>
          </p:cNvSpPr>
          <p:nvPr/>
        </p:nvSpPr>
        <p:spPr bwMode="auto">
          <a:xfrm>
            <a:off x="395536" y="836712"/>
            <a:ext cx="8569325" cy="237648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273050" indent="-273050" eaLnBrk="0" hangingPunct="0">
              <a:lnSpc>
                <a:spcPct val="70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</a:pPr>
            <a:r>
              <a:rPr lang="sl-SI" sz="2800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Razvojni načrt 2010/11</a:t>
            </a:r>
            <a:r>
              <a:rPr lang="sl-SI" sz="2800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–</a:t>
            </a:r>
            <a:r>
              <a:rPr lang="sl-SI" sz="2800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2015/16 </a:t>
            </a:r>
          </a:p>
          <a:p>
            <a:pPr marL="273050" indent="-273050" eaLnBrk="0" hangingPunct="0">
              <a:lnSpc>
                <a:spcPct val="70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None/>
            </a:pPr>
            <a:r>
              <a:rPr lang="sl-SI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Prioritete</a:t>
            </a:r>
            <a:r>
              <a:rPr lang="sl-SI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273050" indent="-273050" eaLnBrk="0" hangingPunct="0">
              <a:lnSpc>
                <a:spcPct val="70000"/>
              </a:lnSpc>
              <a:spcBef>
                <a:spcPts val="600"/>
              </a:spcBef>
              <a:buClr>
                <a:schemeClr val="accent1"/>
              </a:buClr>
              <a:buSzPct val="76000"/>
              <a:buFontTx/>
              <a:buChar char="-"/>
            </a:pPr>
            <a:r>
              <a:rPr lang="sl-SI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Kakovostno VIZ delo</a:t>
            </a:r>
          </a:p>
          <a:p>
            <a:pPr marL="273050" indent="-273050" eaLnBrk="0" hangingPunct="0">
              <a:lnSpc>
                <a:spcPct val="70000"/>
              </a:lnSpc>
              <a:spcBef>
                <a:spcPts val="600"/>
              </a:spcBef>
              <a:buClr>
                <a:schemeClr val="accent1"/>
              </a:buClr>
              <a:buSzPct val="76000"/>
              <a:buFontTx/>
              <a:buChar char="-"/>
            </a:pPr>
            <a:r>
              <a:rPr lang="sl-SI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Kompetence strokovnih delavcev in učencev</a:t>
            </a:r>
          </a:p>
          <a:p>
            <a:pPr marL="273050" indent="-273050" eaLnBrk="0" hangingPunct="0">
              <a:lnSpc>
                <a:spcPct val="70000"/>
              </a:lnSpc>
              <a:spcBef>
                <a:spcPts val="600"/>
              </a:spcBef>
              <a:buClr>
                <a:schemeClr val="accent1"/>
              </a:buClr>
              <a:buSzPct val="76000"/>
              <a:buFontTx/>
              <a:buChar char="-"/>
            </a:pPr>
            <a:r>
              <a:rPr lang="sl-SI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Klima zavoda</a:t>
            </a:r>
          </a:p>
          <a:p>
            <a:pPr marL="273050" indent="-273050" eaLnBrk="0" hangingPunct="0">
              <a:lnSpc>
                <a:spcPct val="70000"/>
              </a:lnSpc>
              <a:spcBef>
                <a:spcPts val="600"/>
              </a:spcBef>
              <a:buClr>
                <a:schemeClr val="accent1"/>
              </a:buClr>
              <a:buSzPct val="76000"/>
              <a:buFontTx/>
              <a:buChar char="-"/>
            </a:pPr>
            <a:r>
              <a:rPr lang="sl-SI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Timsko sodelovanje</a:t>
            </a:r>
          </a:p>
        </p:txBody>
      </p:sp>
      <p:sp>
        <p:nvSpPr>
          <p:cNvPr id="23" name="Podnaslov 2"/>
          <p:cNvSpPr txBox="1">
            <a:spLocks/>
          </p:cNvSpPr>
          <p:nvPr/>
        </p:nvSpPr>
        <p:spPr bwMode="auto">
          <a:xfrm>
            <a:off x="395536" y="3356992"/>
            <a:ext cx="8568952" cy="423664"/>
          </a:xfrm>
          <a:prstGeom prst="rect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normAutofit lnSpcReduction="10000"/>
          </a:bodyPr>
          <a:lstStyle/>
          <a:p>
            <a:pPr marL="273050" indent="-273050" eaLnBrk="0" hangingPunct="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  <a:defRPr/>
            </a:pPr>
            <a:r>
              <a:rPr lang="sl-SI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  <a:hlinkClick r:id="rId2" action="ppaction://hlinkfile"/>
              </a:rPr>
              <a:t>Akcijski načrt</a:t>
            </a:r>
            <a:endParaRPr lang="sl-SI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4" name="Odebeljen lok 23"/>
          <p:cNvSpPr/>
          <p:nvPr/>
        </p:nvSpPr>
        <p:spPr>
          <a:xfrm rot="5400000">
            <a:off x="6912260" y="1808820"/>
            <a:ext cx="576064" cy="360040"/>
          </a:xfrm>
          <a:prstGeom prst="blockArc">
            <a:avLst/>
          </a:prstGeom>
          <a:solidFill>
            <a:srgbClr val="FF33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Odebeljen lok 24"/>
          <p:cNvSpPr/>
          <p:nvPr/>
        </p:nvSpPr>
        <p:spPr>
          <a:xfrm rot="5400000">
            <a:off x="3383868" y="2528900"/>
            <a:ext cx="576064" cy="360040"/>
          </a:xfrm>
          <a:prstGeom prst="blockArc">
            <a:avLst/>
          </a:prstGeom>
          <a:solidFill>
            <a:srgbClr val="FF33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Podnaslov 2"/>
          <p:cNvSpPr txBox="1">
            <a:spLocks/>
          </p:cNvSpPr>
          <p:nvPr/>
        </p:nvSpPr>
        <p:spPr bwMode="auto">
          <a:xfrm>
            <a:off x="7452320" y="1628800"/>
            <a:ext cx="1512888" cy="6477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6000"/>
              <a:defRPr/>
            </a:pPr>
            <a:r>
              <a:rPr lang="sl-SI" sz="200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2010/11, </a:t>
            </a:r>
          </a:p>
          <a:p>
            <a:pPr marL="273050" indent="-273050" eaLnBrk="0" hangingPunct="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6000"/>
              <a:defRPr/>
            </a:pPr>
            <a:r>
              <a:rPr lang="sl-SI" sz="200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2012/13</a:t>
            </a:r>
          </a:p>
        </p:txBody>
      </p:sp>
      <p:sp>
        <p:nvSpPr>
          <p:cNvPr id="27" name="Podnaslov 2"/>
          <p:cNvSpPr txBox="1">
            <a:spLocks/>
          </p:cNvSpPr>
          <p:nvPr/>
        </p:nvSpPr>
        <p:spPr bwMode="auto">
          <a:xfrm>
            <a:off x="3923928" y="2348880"/>
            <a:ext cx="1512887" cy="6477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6000"/>
              <a:defRPr/>
            </a:pPr>
            <a:r>
              <a:rPr lang="sl-SI" sz="200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2011/12, </a:t>
            </a:r>
          </a:p>
          <a:p>
            <a:pPr marL="273050" indent="-273050" eaLnBrk="0" hangingPunct="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6000"/>
              <a:defRPr/>
            </a:pPr>
            <a:r>
              <a:rPr lang="sl-SI" sz="200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2013/14</a:t>
            </a:r>
          </a:p>
        </p:txBody>
      </p:sp>
      <p:sp>
        <p:nvSpPr>
          <p:cNvPr id="13" name="Podnaslov 2"/>
          <p:cNvSpPr txBox="1">
            <a:spLocks/>
          </p:cNvSpPr>
          <p:nvPr/>
        </p:nvSpPr>
        <p:spPr bwMode="auto">
          <a:xfrm>
            <a:off x="7884368" y="5517232"/>
            <a:ext cx="1080120" cy="458763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6000"/>
              <a:defRPr/>
            </a:pPr>
            <a:r>
              <a:rPr lang="sl-SI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  <a:hlinkClick r:id="rId3" action="ppaction://hlinkfile"/>
              </a:rPr>
              <a:t>FILM</a:t>
            </a:r>
            <a:endParaRPr lang="sl-SI" sz="2800" b="1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2514600" y="10525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en-US" sz="2400" b="1">
              <a:solidFill>
                <a:srgbClr val="272777"/>
              </a:solidFill>
            </a:endParaRPr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8459788" y="1916113"/>
            <a:ext cx="296862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sl-SI" sz="3200">
              <a:solidFill>
                <a:srgbClr val="E9192D"/>
              </a:solidFill>
            </a:endParaRPr>
          </a:p>
          <a:p>
            <a:endParaRPr lang="sl-SI" sz="3200" b="1">
              <a:solidFill>
                <a:srgbClr val="E9192D"/>
              </a:solidFill>
            </a:endParaRPr>
          </a:p>
          <a:p>
            <a:r>
              <a:rPr lang="sl-SI" sz="3200">
                <a:solidFill>
                  <a:srgbClr val="E9192D"/>
                </a:solidFill>
              </a:rPr>
              <a:t> </a:t>
            </a:r>
          </a:p>
          <a:p>
            <a:endParaRPr lang="sl-SI" sz="3200">
              <a:solidFill>
                <a:srgbClr val="E9192D"/>
              </a:solidFill>
            </a:endParaRPr>
          </a:p>
        </p:txBody>
      </p:sp>
      <p:sp>
        <p:nvSpPr>
          <p:cNvPr id="12" name="Naslov 1"/>
          <p:cNvSpPr txBox="1">
            <a:spLocks/>
          </p:cNvSpPr>
          <p:nvPr/>
        </p:nvSpPr>
        <p:spPr bwMode="auto">
          <a:xfrm>
            <a:off x="359023" y="-27384"/>
            <a:ext cx="8291512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sl-SI" sz="400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Strokovni timi</a:t>
            </a:r>
            <a:endParaRPr lang="en-US" sz="4000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3" name="Podnaslov 2"/>
          <p:cNvSpPr>
            <a:spLocks noGrp="1"/>
          </p:cNvSpPr>
          <p:nvPr>
            <p:ph sz="quarter" idx="1"/>
          </p:nvPr>
        </p:nvSpPr>
        <p:spPr>
          <a:xfrm>
            <a:off x="359023" y="692696"/>
            <a:ext cx="8784976" cy="3816424"/>
          </a:xfrm>
          <a:solidFill>
            <a:schemeClr val="bg1"/>
          </a:solidFill>
          <a:ln>
            <a:solidFill>
              <a:srgbClr val="FF3300"/>
            </a:solidFill>
          </a:ln>
        </p:spPr>
        <p:txBody>
          <a:bodyPr/>
          <a:lstStyle/>
          <a:p>
            <a:pPr>
              <a:spcBef>
                <a:spcPts val="0"/>
              </a:spcBef>
            </a:pPr>
            <a:r>
              <a:rPr lang="sl-SI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Šolska projektna skupina – Fleksi tim</a:t>
            </a:r>
          </a:p>
          <a:p>
            <a:pPr>
              <a:spcBef>
                <a:spcPts val="0"/>
              </a:spcBef>
              <a:buNone/>
            </a:pPr>
            <a:r>
              <a:rPr lang="sl-SI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Sestava: </a:t>
            </a:r>
            <a:r>
              <a:rPr lang="sl-SI" sz="2800" dirty="0" smtClean="0">
                <a:solidFill>
                  <a:schemeClr val="tx2"/>
                </a:solidFill>
              </a:rPr>
              <a:t>ravnateljica, pedagoginja, starš, učitelji – </a:t>
            </a:r>
            <a:r>
              <a:rPr lang="sl-SI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širitev</a:t>
            </a:r>
            <a:r>
              <a:rPr lang="sl-SI" sz="2800" dirty="0" smtClean="0">
                <a:solidFill>
                  <a:schemeClr val="tx2"/>
                </a:solidFill>
              </a:rPr>
              <a:t> </a:t>
            </a:r>
          </a:p>
          <a:p>
            <a:pPr>
              <a:spcBef>
                <a:spcPts val="0"/>
              </a:spcBef>
              <a:buNone/>
            </a:pPr>
            <a:r>
              <a:rPr lang="sl-SI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Sestanki: </a:t>
            </a:r>
            <a:r>
              <a:rPr lang="sl-SI" sz="2800" dirty="0" smtClean="0">
                <a:solidFill>
                  <a:schemeClr val="tx2"/>
                </a:solidFill>
              </a:rPr>
              <a:t>1 x mesečno – 2 x mesečno</a:t>
            </a:r>
          </a:p>
          <a:p>
            <a:pPr>
              <a:spcBef>
                <a:spcPts val="0"/>
              </a:spcBef>
              <a:buNone/>
            </a:pPr>
            <a:r>
              <a:rPr lang="sl-SI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Naloge: </a:t>
            </a:r>
            <a:endParaRPr lang="sl-SI" sz="28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0"/>
              </a:spcBef>
              <a:buFontTx/>
              <a:buChar char="-"/>
              <a:defRPr/>
            </a:pPr>
            <a:r>
              <a:rPr lang="sl-SI" sz="2800" dirty="0" smtClean="0">
                <a:solidFill>
                  <a:schemeClr val="tx2"/>
                </a:solidFill>
              </a:rPr>
              <a:t>Organizacijski načrt šole </a:t>
            </a:r>
            <a:r>
              <a:rPr lang="sl-SI" sz="2400" dirty="0" smtClean="0">
                <a:solidFill>
                  <a:schemeClr val="tx2"/>
                </a:solidFill>
              </a:rPr>
              <a:t>(strokovni argumenti učiteljev)</a:t>
            </a:r>
          </a:p>
          <a:p>
            <a:pPr>
              <a:spcBef>
                <a:spcPts val="0"/>
              </a:spcBef>
              <a:buFontTx/>
              <a:buChar char="-"/>
              <a:defRPr/>
            </a:pPr>
            <a:r>
              <a:rPr lang="sl-SI" sz="2800" dirty="0" smtClean="0">
                <a:solidFill>
                  <a:schemeClr val="tx2"/>
                </a:solidFill>
              </a:rPr>
              <a:t>Načrtno spremljanje, </a:t>
            </a:r>
            <a:r>
              <a:rPr lang="sl-SI" sz="2800" dirty="0" err="1" smtClean="0">
                <a:solidFill>
                  <a:schemeClr val="tx2"/>
                </a:solidFill>
              </a:rPr>
              <a:t>evalviranje</a:t>
            </a:r>
            <a:r>
              <a:rPr lang="sl-SI" sz="2800" dirty="0" smtClean="0">
                <a:solidFill>
                  <a:schemeClr val="tx2"/>
                </a:solidFill>
              </a:rPr>
              <a:t>, uvajanje sprememb </a:t>
            </a:r>
            <a:r>
              <a:rPr lang="sl-SI" sz="2000" dirty="0" smtClean="0">
                <a:solidFill>
                  <a:schemeClr val="tx2"/>
                </a:solidFill>
              </a:rPr>
              <a:t>(akcijski krogi)</a:t>
            </a:r>
          </a:p>
          <a:p>
            <a:pPr>
              <a:spcBef>
                <a:spcPts val="0"/>
              </a:spcBef>
              <a:buFontTx/>
              <a:buChar char="-"/>
              <a:defRPr/>
            </a:pPr>
            <a:r>
              <a:rPr lang="sl-SI" sz="2800" dirty="0" smtClean="0">
                <a:solidFill>
                  <a:schemeClr val="tx2"/>
                </a:solidFill>
              </a:rPr>
              <a:t>Poročila za ZRSŠ </a:t>
            </a:r>
          </a:p>
          <a:p>
            <a:pPr>
              <a:spcBef>
                <a:spcPts val="0"/>
              </a:spcBef>
              <a:buFontTx/>
              <a:buChar char="-"/>
              <a:defRPr/>
            </a:pPr>
            <a:r>
              <a:rPr lang="sl-SI" sz="2800" dirty="0" smtClean="0">
                <a:solidFill>
                  <a:schemeClr val="tx2"/>
                </a:solidFill>
              </a:rPr>
              <a:t>Načrtovanje izobraževanj na podlagi potreb</a:t>
            </a:r>
          </a:p>
          <a:p>
            <a:pPr>
              <a:spcBef>
                <a:spcPts val="0"/>
              </a:spcBef>
              <a:buNone/>
            </a:pPr>
            <a:endParaRPr lang="sl-SI" sz="28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Podnaslov 2"/>
          <p:cNvSpPr txBox="1">
            <a:spLocks/>
          </p:cNvSpPr>
          <p:nvPr/>
        </p:nvSpPr>
        <p:spPr bwMode="auto">
          <a:xfrm>
            <a:off x="359024" y="4581128"/>
            <a:ext cx="8784976" cy="2276872"/>
          </a:xfrm>
          <a:prstGeom prst="rect">
            <a:avLst/>
          </a:prstGeom>
          <a:solidFill>
            <a:schemeClr val="bg1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  <a:tabLst/>
              <a:defRPr/>
            </a:pPr>
            <a:r>
              <a:rPr kumimoji="0" lang="sl-SI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Timi po horizontali, vertikali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None/>
              <a:tabLst/>
              <a:defRPr/>
            </a:pPr>
            <a:r>
              <a:rPr kumimoji="0" lang="sl-SI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Naloge: </a:t>
            </a:r>
            <a:endParaRPr kumimoji="0" lang="sl-SI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273050" indent="-273050" eaLnBrk="0" hangingPunct="0">
              <a:lnSpc>
                <a:spcPct val="110000"/>
              </a:lnSpc>
              <a:spcBef>
                <a:spcPts val="0"/>
              </a:spcBef>
              <a:buClr>
                <a:schemeClr val="accent1"/>
              </a:buClr>
              <a:buSzPct val="76000"/>
              <a:buFontTx/>
              <a:buChar char="-"/>
              <a:defRPr/>
            </a:pPr>
            <a:r>
              <a:rPr lang="sl-SI" sz="2800" dirty="0" smtClean="0">
                <a:solidFill>
                  <a:schemeClr val="tx2"/>
                </a:solidFill>
                <a:latin typeface="+mn-lt"/>
              </a:rPr>
              <a:t>Medpredmetno načrtovanje vsebin,vseživljenjskih znanj</a:t>
            </a:r>
          </a:p>
          <a:p>
            <a:pPr marL="273050" indent="-273050" eaLnBrk="0" hangingPunct="0">
              <a:lnSpc>
                <a:spcPct val="110000"/>
              </a:lnSpc>
              <a:spcBef>
                <a:spcPts val="0"/>
              </a:spcBef>
              <a:buClr>
                <a:schemeClr val="accent1"/>
              </a:buClr>
              <a:buSzPct val="76000"/>
              <a:buFontTx/>
              <a:buChar char="-"/>
              <a:defRPr/>
            </a:pPr>
            <a:r>
              <a:rPr lang="sl-SI" sz="2800" dirty="0" smtClean="0">
                <a:solidFill>
                  <a:schemeClr val="tx2"/>
                </a:solidFill>
                <a:latin typeface="+mn-lt"/>
              </a:rPr>
              <a:t>Načrtovanje domačih nalog</a:t>
            </a:r>
          </a:p>
          <a:p>
            <a:pPr marL="273050" indent="-273050" eaLnBrk="0" hangingPunct="0">
              <a:lnSpc>
                <a:spcPct val="110000"/>
              </a:lnSpc>
              <a:spcBef>
                <a:spcPts val="0"/>
              </a:spcBef>
              <a:buClr>
                <a:schemeClr val="accent1"/>
              </a:buClr>
              <a:buSzPct val="76000"/>
              <a:buFontTx/>
              <a:buChar char="-"/>
              <a:defRPr/>
            </a:pPr>
            <a:r>
              <a:rPr lang="sl-SI" sz="2800" dirty="0" smtClean="0">
                <a:solidFill>
                  <a:schemeClr val="tx2"/>
                </a:solidFill>
                <a:latin typeface="+mn-lt"/>
              </a:rPr>
              <a:t>Okvirno načrtovanje metod in oblik dela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63" name="Rectangle 15"/>
          <p:cNvSpPr>
            <a:spLocks noChangeArrowheads="1"/>
          </p:cNvSpPr>
          <p:nvPr/>
        </p:nvSpPr>
        <p:spPr bwMode="auto">
          <a:xfrm>
            <a:off x="4643438" y="1268413"/>
            <a:ext cx="4321175" cy="504825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sl-SI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Fleksi tim</a:t>
            </a:r>
          </a:p>
        </p:txBody>
      </p:sp>
      <p:sp>
        <p:nvSpPr>
          <p:cNvPr id="53264" name="Rectangle 16"/>
          <p:cNvSpPr>
            <a:spLocks noChangeArrowheads="1"/>
          </p:cNvSpPr>
          <p:nvPr/>
        </p:nvSpPr>
        <p:spPr bwMode="auto">
          <a:xfrm>
            <a:off x="179388" y="1268413"/>
            <a:ext cx="4321175" cy="503237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sl-SI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Razvojni tim</a:t>
            </a:r>
          </a:p>
        </p:txBody>
      </p:sp>
      <p:sp>
        <p:nvSpPr>
          <p:cNvPr id="53266" name="Rectangle 18"/>
          <p:cNvSpPr>
            <a:spLocks noChangeArrowheads="1"/>
          </p:cNvSpPr>
          <p:nvPr/>
        </p:nvSpPr>
        <p:spPr bwMode="auto">
          <a:xfrm>
            <a:off x="4643438" y="1916113"/>
            <a:ext cx="4321175" cy="4025900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273050" indent="-273050" eaLnBrk="0" hangingPunct="0">
              <a:lnSpc>
                <a:spcPct val="70000"/>
              </a:lnSpc>
              <a:spcBef>
                <a:spcPts val="600"/>
              </a:spcBef>
              <a:buClr>
                <a:schemeClr val="accent1"/>
              </a:buClr>
              <a:buSzPct val="76000"/>
              <a:defRPr/>
            </a:pPr>
            <a:r>
              <a:rPr lang="sl-SI" sz="280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Naloga:</a:t>
            </a:r>
          </a:p>
          <a:p>
            <a:pPr marL="273050" indent="-273050" eaLnBrk="0" hangingPunct="0">
              <a:lnSpc>
                <a:spcPct val="70000"/>
              </a:lnSpc>
              <a:spcBef>
                <a:spcPts val="600"/>
              </a:spcBef>
              <a:buClr>
                <a:schemeClr val="accent1"/>
              </a:buClr>
              <a:buSzPct val="76000"/>
              <a:buFontTx/>
              <a:buChar char="-"/>
              <a:defRPr/>
            </a:pPr>
            <a:r>
              <a:rPr lang="sl-SI" sz="280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Skrb za kvaliteto pouka</a:t>
            </a:r>
          </a:p>
          <a:p>
            <a:pPr marL="273050" indent="-273050" eaLnBrk="0" hangingPunct="0">
              <a:lnSpc>
                <a:spcPct val="70000"/>
              </a:lnSpc>
              <a:spcBef>
                <a:spcPts val="600"/>
              </a:spcBef>
              <a:buClr>
                <a:schemeClr val="accent1"/>
              </a:buClr>
              <a:buSzPct val="76000"/>
              <a:defRPr/>
            </a:pPr>
            <a:endParaRPr lang="sl-SI" sz="2800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273050" indent="-273050" eaLnBrk="0" hangingPunct="0">
              <a:lnSpc>
                <a:spcPct val="70000"/>
              </a:lnSpc>
              <a:spcBef>
                <a:spcPts val="600"/>
              </a:spcBef>
              <a:buClr>
                <a:schemeClr val="accent1"/>
              </a:buClr>
              <a:buSzPct val="76000"/>
              <a:defRPr/>
            </a:pPr>
            <a:r>
              <a:rPr lang="sl-SI" sz="280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Področja: </a:t>
            </a:r>
            <a:endParaRPr lang="sl-SI" sz="2800" dirty="0">
              <a:solidFill>
                <a:schemeClr val="tx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273050" indent="-273050" eaLnBrk="0" hangingPunct="0">
              <a:lnSpc>
                <a:spcPct val="70000"/>
              </a:lnSpc>
              <a:spcBef>
                <a:spcPts val="600"/>
              </a:spcBef>
              <a:buClr>
                <a:schemeClr val="accent1"/>
              </a:buClr>
              <a:buSzPct val="76000"/>
              <a:buFontTx/>
              <a:buChar char="-"/>
              <a:defRPr/>
            </a:pPr>
            <a:r>
              <a:rPr lang="sl-SI" sz="280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Oblike in metode dela</a:t>
            </a:r>
          </a:p>
          <a:p>
            <a:pPr marL="273050" indent="-273050" eaLnBrk="0" hangingPunct="0">
              <a:lnSpc>
                <a:spcPct val="70000"/>
              </a:lnSpc>
              <a:spcBef>
                <a:spcPts val="600"/>
              </a:spcBef>
              <a:buClr>
                <a:schemeClr val="accent1"/>
              </a:buClr>
              <a:buSzPct val="76000"/>
              <a:buFontTx/>
              <a:buChar char="-"/>
              <a:defRPr/>
            </a:pPr>
            <a:r>
              <a:rPr lang="sl-SI" sz="280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Medpredmetno načrtovanje</a:t>
            </a:r>
          </a:p>
          <a:p>
            <a:pPr marL="273050" indent="-273050" eaLnBrk="0" hangingPunct="0">
              <a:lnSpc>
                <a:spcPct val="70000"/>
              </a:lnSpc>
              <a:spcBef>
                <a:spcPts val="600"/>
              </a:spcBef>
              <a:buClr>
                <a:schemeClr val="accent1"/>
              </a:buClr>
              <a:buSzPct val="76000"/>
              <a:buFontTx/>
              <a:buChar char="-"/>
              <a:defRPr/>
            </a:pPr>
            <a:r>
              <a:rPr lang="sl-SI" sz="280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Individualizacija in   diferenciacija pouka</a:t>
            </a:r>
          </a:p>
          <a:p>
            <a:pPr marL="273050" indent="-273050" eaLnBrk="0" hangingPunct="0">
              <a:lnSpc>
                <a:spcPct val="70000"/>
              </a:lnSpc>
              <a:spcBef>
                <a:spcPts val="600"/>
              </a:spcBef>
              <a:buClr>
                <a:schemeClr val="accent1"/>
              </a:buClr>
              <a:buSzPct val="76000"/>
              <a:buFontTx/>
              <a:buChar char="-"/>
              <a:defRPr/>
            </a:pPr>
            <a:r>
              <a:rPr lang="sl-SI" sz="280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Medsebojne hospitacije</a:t>
            </a:r>
          </a:p>
          <a:p>
            <a:pPr marL="273050" indent="-273050" eaLnBrk="0" hangingPunct="0">
              <a:lnSpc>
                <a:spcPct val="70000"/>
              </a:lnSpc>
              <a:spcBef>
                <a:spcPts val="600"/>
              </a:spcBef>
              <a:buClr>
                <a:schemeClr val="accent1"/>
              </a:buClr>
              <a:buSzPct val="76000"/>
              <a:buFontTx/>
              <a:buChar char="-"/>
              <a:defRPr/>
            </a:pPr>
            <a:endParaRPr lang="sl-SI" sz="2800" dirty="0">
              <a:solidFill>
                <a:schemeClr val="tx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3267" name="Rectangle 19"/>
          <p:cNvSpPr>
            <a:spLocks noChangeArrowheads="1"/>
          </p:cNvSpPr>
          <p:nvPr/>
        </p:nvSpPr>
        <p:spPr bwMode="auto">
          <a:xfrm>
            <a:off x="179388" y="1916625"/>
            <a:ext cx="4321175" cy="4102662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273050" indent="-273050" eaLnBrk="0" hangingPunct="0">
              <a:lnSpc>
                <a:spcPct val="70000"/>
              </a:lnSpc>
              <a:spcBef>
                <a:spcPts val="600"/>
              </a:spcBef>
              <a:buClr>
                <a:schemeClr val="accent1"/>
              </a:buClr>
              <a:buSzPct val="76000"/>
              <a:defRPr/>
            </a:pPr>
            <a:r>
              <a:rPr lang="sl-SI" sz="280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Področja:</a:t>
            </a:r>
          </a:p>
          <a:p>
            <a:pPr marL="273050" indent="-273050" eaLnBrk="0" hangingPunct="0">
              <a:lnSpc>
                <a:spcPct val="70000"/>
              </a:lnSpc>
              <a:spcBef>
                <a:spcPts val="600"/>
              </a:spcBef>
              <a:buClr>
                <a:schemeClr val="accent1"/>
              </a:buClr>
              <a:buSzPct val="76000"/>
              <a:buFontTx/>
              <a:buChar char="-"/>
              <a:defRPr/>
            </a:pPr>
            <a:r>
              <a:rPr lang="sl-SI" sz="280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Šolska klima</a:t>
            </a:r>
          </a:p>
          <a:p>
            <a:pPr marL="273050" indent="-273050" eaLnBrk="0" hangingPunct="0">
              <a:lnSpc>
                <a:spcPct val="70000"/>
              </a:lnSpc>
              <a:spcBef>
                <a:spcPts val="600"/>
              </a:spcBef>
              <a:buClr>
                <a:schemeClr val="accent1"/>
              </a:buClr>
              <a:buSzPct val="76000"/>
              <a:buFontTx/>
              <a:buChar char="-"/>
              <a:defRPr/>
            </a:pPr>
            <a:r>
              <a:rPr lang="sl-SI" sz="280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Vzgojno delovanje šole </a:t>
            </a:r>
          </a:p>
          <a:p>
            <a:pPr marL="273050" indent="-273050" eaLnBrk="0" hangingPunct="0">
              <a:lnSpc>
                <a:spcPct val="70000"/>
              </a:lnSpc>
              <a:spcBef>
                <a:spcPts val="600"/>
              </a:spcBef>
              <a:buClr>
                <a:schemeClr val="accent1"/>
              </a:buClr>
              <a:buSzPct val="76000"/>
              <a:buFontTx/>
              <a:buChar char="-"/>
              <a:defRPr/>
            </a:pPr>
            <a:r>
              <a:rPr lang="sl-SI" sz="280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Profesionalna rast</a:t>
            </a:r>
          </a:p>
          <a:p>
            <a:pPr marL="273050" indent="-273050" eaLnBrk="0" hangingPunct="0">
              <a:lnSpc>
                <a:spcPct val="70000"/>
              </a:lnSpc>
              <a:spcBef>
                <a:spcPts val="600"/>
              </a:spcBef>
              <a:buClr>
                <a:schemeClr val="accent1"/>
              </a:buClr>
              <a:buSzPct val="76000"/>
              <a:defRPr/>
            </a:pPr>
            <a:r>
              <a:rPr lang="sl-SI" sz="280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Naloge:</a:t>
            </a:r>
          </a:p>
          <a:p>
            <a:pPr marL="273050" indent="-273050" eaLnBrk="0" hangingPunct="0">
              <a:lnSpc>
                <a:spcPct val="70000"/>
              </a:lnSpc>
              <a:spcBef>
                <a:spcPts val="600"/>
              </a:spcBef>
              <a:buClr>
                <a:schemeClr val="accent1"/>
              </a:buClr>
              <a:buSzPct val="76000"/>
              <a:buFontTx/>
              <a:buChar char="-"/>
              <a:defRPr/>
            </a:pPr>
            <a:r>
              <a:rPr lang="sl-SI" sz="280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Načrtno spremljanje življenja in dela zavoda</a:t>
            </a:r>
          </a:p>
          <a:p>
            <a:pPr marL="273050" indent="-273050" eaLnBrk="0" hangingPunct="0">
              <a:lnSpc>
                <a:spcPct val="70000"/>
              </a:lnSpc>
              <a:spcBef>
                <a:spcPts val="600"/>
              </a:spcBef>
              <a:buClr>
                <a:schemeClr val="accent1"/>
              </a:buClr>
              <a:buSzPct val="76000"/>
              <a:buFontTx/>
              <a:buChar char="-"/>
              <a:defRPr/>
            </a:pPr>
            <a:r>
              <a:rPr lang="sl-SI" sz="280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(Samo)evalviranje</a:t>
            </a:r>
          </a:p>
          <a:p>
            <a:pPr marL="273050" indent="-273050" eaLnBrk="0" hangingPunct="0">
              <a:lnSpc>
                <a:spcPct val="70000"/>
              </a:lnSpc>
              <a:spcBef>
                <a:spcPts val="600"/>
              </a:spcBef>
              <a:buClr>
                <a:schemeClr val="accent1"/>
              </a:buClr>
              <a:buSzPct val="76000"/>
              <a:buFontTx/>
              <a:buChar char="-"/>
              <a:defRPr/>
            </a:pPr>
            <a:r>
              <a:rPr lang="sl-SI" sz="280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Uvajanje </a:t>
            </a:r>
            <a:r>
              <a:rPr lang="sl-SI" sz="280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sprememb</a:t>
            </a:r>
            <a:endParaRPr lang="sl-SI" sz="2800" dirty="0">
              <a:solidFill>
                <a:schemeClr val="tx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273050" indent="-273050" eaLnBrk="0" hangingPunct="0">
              <a:lnSpc>
                <a:spcPct val="70000"/>
              </a:lnSpc>
              <a:spcBef>
                <a:spcPts val="600"/>
              </a:spcBef>
              <a:buClr>
                <a:schemeClr val="accent1"/>
              </a:buClr>
              <a:buSzPct val="76000"/>
              <a:buFontTx/>
              <a:buChar char="-"/>
              <a:defRPr/>
            </a:pPr>
            <a:r>
              <a:rPr lang="sl-SI" sz="280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Izbira izobraževanj</a:t>
            </a:r>
          </a:p>
          <a:p>
            <a:pPr marL="273050" indent="-273050" eaLnBrk="0" hangingPunct="0">
              <a:lnSpc>
                <a:spcPct val="70000"/>
              </a:lnSpc>
              <a:spcBef>
                <a:spcPts val="600"/>
              </a:spcBef>
              <a:buClr>
                <a:schemeClr val="accent1"/>
              </a:buClr>
              <a:buSzPct val="76000"/>
              <a:buFontTx/>
              <a:buChar char="-"/>
              <a:defRPr/>
            </a:pPr>
            <a:r>
              <a:rPr lang="sl-SI" sz="280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Priprava smernic razvoja </a:t>
            </a:r>
          </a:p>
        </p:txBody>
      </p:sp>
      <p:sp>
        <p:nvSpPr>
          <p:cNvPr id="10" name="Dvosmerna navpična puščica 9"/>
          <p:cNvSpPr/>
          <p:nvPr/>
        </p:nvSpPr>
        <p:spPr>
          <a:xfrm rot="17658458">
            <a:off x="6238673" y="847243"/>
            <a:ext cx="144016" cy="432048"/>
          </a:xfrm>
          <a:prstGeom prst="upDownArrow">
            <a:avLst/>
          </a:prstGeom>
          <a:solidFill>
            <a:srgbClr val="FF33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Naslov 1"/>
          <p:cNvSpPr txBox="1">
            <a:spLocks/>
          </p:cNvSpPr>
          <p:nvPr/>
        </p:nvSpPr>
        <p:spPr bwMode="auto">
          <a:xfrm>
            <a:off x="179388" y="0"/>
            <a:ext cx="8291512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sl-SI" sz="400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Strokovni </a:t>
            </a:r>
            <a:r>
              <a:rPr lang="sl-SI" sz="40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timi danes</a:t>
            </a:r>
            <a:endParaRPr lang="en-US" sz="4000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1835150" y="6237288"/>
            <a:ext cx="5113338" cy="504825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sl-SI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Aktivi po vertikali in horizontali</a:t>
            </a:r>
          </a:p>
        </p:txBody>
      </p:sp>
      <p:sp>
        <p:nvSpPr>
          <p:cNvPr id="14" name="Dvosmerna navpična puščica 13"/>
          <p:cNvSpPr/>
          <p:nvPr/>
        </p:nvSpPr>
        <p:spPr>
          <a:xfrm rot="17927793">
            <a:off x="1203568" y="5923564"/>
            <a:ext cx="288032" cy="864096"/>
          </a:xfrm>
          <a:prstGeom prst="upDownArrow">
            <a:avLst/>
          </a:prstGeom>
          <a:solidFill>
            <a:srgbClr val="FF33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Dvosmerna navpična puščica 14"/>
          <p:cNvSpPr/>
          <p:nvPr/>
        </p:nvSpPr>
        <p:spPr>
          <a:xfrm rot="3553687">
            <a:off x="7249149" y="5934025"/>
            <a:ext cx="288032" cy="864096"/>
          </a:xfrm>
          <a:prstGeom prst="upDownArrow">
            <a:avLst/>
          </a:prstGeom>
          <a:solidFill>
            <a:srgbClr val="FF33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3059113" y="692150"/>
            <a:ext cx="2952750" cy="504825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sl-SI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Vodstvo zavoda</a:t>
            </a:r>
          </a:p>
        </p:txBody>
      </p:sp>
      <p:sp>
        <p:nvSpPr>
          <p:cNvPr id="17" name="Dvosmerna navpična puščica 16"/>
          <p:cNvSpPr/>
          <p:nvPr/>
        </p:nvSpPr>
        <p:spPr>
          <a:xfrm rot="3480973">
            <a:off x="2769687" y="800314"/>
            <a:ext cx="143975" cy="414432"/>
          </a:xfrm>
          <a:prstGeom prst="upDownArrow">
            <a:avLst/>
          </a:prstGeom>
          <a:solidFill>
            <a:srgbClr val="FF33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Dvosmerna navpična puščica 17"/>
          <p:cNvSpPr/>
          <p:nvPr/>
        </p:nvSpPr>
        <p:spPr>
          <a:xfrm rot="5400000">
            <a:off x="4523012" y="1605780"/>
            <a:ext cx="160805" cy="494878"/>
          </a:xfrm>
          <a:prstGeom prst="upDownArrow">
            <a:avLst/>
          </a:prstGeom>
          <a:solidFill>
            <a:srgbClr val="FF33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512" y="-171400"/>
            <a:ext cx="8291512" cy="755650"/>
          </a:xfrm>
        </p:spPr>
        <p:txBody>
          <a:bodyPr/>
          <a:lstStyle/>
          <a:p>
            <a:pPr>
              <a:defRPr/>
            </a:pPr>
            <a:r>
              <a:rPr lang="sl-SI" dirty="0" smtClean="0">
                <a:solidFill>
                  <a:srgbClr val="FF3300"/>
                </a:solidFill>
              </a:rPr>
              <a:t>(Samo)evalvacija</a:t>
            </a:r>
            <a:endParaRPr lang="en-US" dirty="0">
              <a:solidFill>
                <a:srgbClr val="FF3300"/>
              </a:solidFill>
            </a:endParaRPr>
          </a:p>
        </p:txBody>
      </p:sp>
      <p:sp>
        <p:nvSpPr>
          <p:cNvPr id="10" name="Podnaslov 2"/>
          <p:cNvSpPr txBox="1">
            <a:spLocks/>
          </p:cNvSpPr>
          <p:nvPr/>
        </p:nvSpPr>
        <p:spPr bwMode="auto">
          <a:xfrm>
            <a:off x="395288" y="2565400"/>
            <a:ext cx="828040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273050" indent="-273050" eaLnBrk="0" hangingPunct="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  <a:defRPr/>
            </a:pPr>
            <a:endParaRPr lang="sl-SI" sz="28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3" name="Podnaslov 2"/>
          <p:cNvSpPr txBox="1">
            <a:spLocks/>
          </p:cNvSpPr>
          <p:nvPr/>
        </p:nvSpPr>
        <p:spPr bwMode="auto">
          <a:xfrm>
            <a:off x="179512" y="2420888"/>
            <a:ext cx="8784976" cy="504056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normAutofit lnSpcReduction="10000"/>
          </a:bodyPr>
          <a:lstStyle/>
          <a:p>
            <a:pPr marL="273050" indent="-273050" eaLnBrk="0" hangingPunct="0">
              <a:spcBef>
                <a:spcPts val="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  <a:defRPr/>
            </a:pPr>
            <a:r>
              <a:rPr lang="sl-SI" sz="2800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Šola za ravnatelje – </a:t>
            </a:r>
            <a:r>
              <a:rPr lang="sl-SI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smernice</a:t>
            </a:r>
          </a:p>
        </p:txBody>
      </p:sp>
      <p:sp>
        <p:nvSpPr>
          <p:cNvPr id="9" name="Podnaslov 2"/>
          <p:cNvSpPr txBox="1">
            <a:spLocks/>
          </p:cNvSpPr>
          <p:nvPr/>
        </p:nvSpPr>
        <p:spPr bwMode="auto">
          <a:xfrm>
            <a:off x="179512" y="692696"/>
            <a:ext cx="8784976" cy="1584176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273050" indent="-273050" eaLnBrk="0" hangingPunct="0">
              <a:lnSpc>
                <a:spcPct val="70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</a:pPr>
            <a:r>
              <a:rPr lang="sl-SI" sz="2800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Razvojni načrt 2010/11</a:t>
            </a:r>
            <a:r>
              <a:rPr lang="sl-SI" sz="2800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–</a:t>
            </a:r>
            <a:r>
              <a:rPr lang="sl-SI" sz="2800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2015/16 </a:t>
            </a:r>
          </a:p>
          <a:p>
            <a:pPr marL="273050" indent="-273050" eaLnBrk="0" hangingPunct="0">
              <a:lnSpc>
                <a:spcPct val="70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None/>
            </a:pPr>
            <a:r>
              <a:rPr lang="sl-SI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Prioritete</a:t>
            </a:r>
            <a:r>
              <a:rPr lang="sl-SI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273050" indent="-273050" eaLnBrk="0" hangingPunct="0">
              <a:lnSpc>
                <a:spcPct val="70000"/>
              </a:lnSpc>
              <a:spcBef>
                <a:spcPts val="600"/>
              </a:spcBef>
              <a:buClr>
                <a:schemeClr val="accent1"/>
              </a:buClr>
              <a:buSzPct val="76000"/>
              <a:buFontTx/>
              <a:buChar char="-"/>
            </a:pPr>
            <a:r>
              <a:rPr lang="sl-SI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Kakovostno VIZ </a:t>
            </a:r>
            <a:r>
              <a:rPr lang="sl-SI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delo, kompetence</a:t>
            </a:r>
            <a:endParaRPr lang="sl-SI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3050" indent="-273050" eaLnBrk="0" hangingPunct="0">
              <a:lnSpc>
                <a:spcPct val="70000"/>
              </a:lnSpc>
              <a:spcBef>
                <a:spcPts val="600"/>
              </a:spcBef>
              <a:buClr>
                <a:schemeClr val="accent1"/>
              </a:buClr>
              <a:buSzPct val="76000"/>
              <a:buFontTx/>
              <a:buChar char="-"/>
            </a:pPr>
            <a:r>
              <a:rPr lang="sl-SI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Klima </a:t>
            </a:r>
            <a:r>
              <a:rPr lang="sl-SI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zavoda in timsko </a:t>
            </a:r>
            <a:r>
              <a:rPr lang="sl-SI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sodelovanje</a:t>
            </a:r>
          </a:p>
        </p:txBody>
      </p:sp>
      <p:sp>
        <p:nvSpPr>
          <p:cNvPr id="22" name="Podnaslov 2"/>
          <p:cNvSpPr txBox="1">
            <a:spLocks/>
          </p:cNvSpPr>
          <p:nvPr/>
        </p:nvSpPr>
        <p:spPr bwMode="auto">
          <a:xfrm>
            <a:off x="179512" y="3068960"/>
            <a:ext cx="4248472" cy="504056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normAutofit lnSpcReduction="10000"/>
          </a:bodyPr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None/>
            </a:pPr>
            <a:r>
              <a:rPr lang="sl-SI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2008/2009 </a:t>
            </a:r>
            <a:endParaRPr lang="sl-SI" sz="28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Podnaslov 2"/>
          <p:cNvSpPr txBox="1">
            <a:spLocks/>
          </p:cNvSpPr>
          <p:nvPr/>
        </p:nvSpPr>
        <p:spPr bwMode="auto">
          <a:xfrm>
            <a:off x="4716016" y="3068960"/>
            <a:ext cx="4248472" cy="504056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noAutofit/>
          </a:bodyPr>
          <a:lstStyle/>
          <a:p>
            <a:pPr marL="273050" indent="-273050" eaLnBrk="0" hangingPunct="0">
              <a:spcBef>
                <a:spcPts val="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  <a:defRPr/>
            </a:pPr>
            <a:r>
              <a:rPr lang="sl-SI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2010/2011</a:t>
            </a:r>
            <a:endParaRPr lang="sl-SI" sz="2800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5" name="Podnaslov 2"/>
          <p:cNvSpPr txBox="1">
            <a:spLocks/>
          </p:cNvSpPr>
          <p:nvPr/>
        </p:nvSpPr>
        <p:spPr bwMode="auto">
          <a:xfrm>
            <a:off x="179512" y="3789040"/>
            <a:ext cx="4248472" cy="2304256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273050" indent="-273050" eaLnBrk="0" hangingPunct="0">
              <a:lnSpc>
                <a:spcPct val="70000"/>
              </a:lnSpc>
              <a:spcBef>
                <a:spcPts val="600"/>
              </a:spcBef>
              <a:buClr>
                <a:schemeClr val="accent1"/>
              </a:buClr>
              <a:buSzPct val="76000"/>
              <a:buFontTx/>
              <a:buChar char="-"/>
            </a:pPr>
            <a:r>
              <a:rPr lang="sl-SI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Brez akcijskega načrta</a:t>
            </a:r>
          </a:p>
          <a:p>
            <a:pPr marL="273050" indent="-273050" eaLnBrk="0" hangingPunct="0">
              <a:lnSpc>
                <a:spcPct val="70000"/>
              </a:lnSpc>
              <a:spcBef>
                <a:spcPts val="600"/>
              </a:spcBef>
              <a:buClr>
                <a:schemeClr val="accent1"/>
              </a:buClr>
              <a:buSzPct val="76000"/>
              <a:buFontTx/>
              <a:buChar char="-"/>
            </a:pPr>
            <a:r>
              <a:rPr lang="sl-SI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Brez kazalnikov</a:t>
            </a:r>
          </a:p>
          <a:p>
            <a:pPr marL="273050" indent="-273050" eaLnBrk="0" hangingPunct="0">
              <a:lnSpc>
                <a:spcPct val="70000"/>
              </a:lnSpc>
              <a:spcBef>
                <a:spcPts val="600"/>
              </a:spcBef>
              <a:buClr>
                <a:schemeClr val="accent1"/>
              </a:buClr>
              <a:buSzPct val="76000"/>
              <a:buFontTx/>
              <a:buChar char="-"/>
            </a:pPr>
            <a:r>
              <a:rPr lang="sl-SI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Premalo kritično</a:t>
            </a:r>
          </a:p>
          <a:p>
            <a:pPr marL="273050" indent="-273050" eaLnBrk="0" hangingPunct="0">
              <a:lnSpc>
                <a:spcPct val="70000"/>
              </a:lnSpc>
              <a:spcBef>
                <a:spcPts val="600"/>
              </a:spcBef>
              <a:buClr>
                <a:schemeClr val="accent1"/>
              </a:buClr>
              <a:buSzPct val="76000"/>
              <a:buFontTx/>
              <a:buChar char="-"/>
            </a:pPr>
            <a:r>
              <a:rPr lang="sl-SI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Poučevanje (literatura)</a:t>
            </a:r>
          </a:p>
          <a:p>
            <a:pPr marL="273050" indent="-273050" eaLnBrk="0" hangingPunct="0">
              <a:lnSpc>
                <a:spcPct val="70000"/>
              </a:lnSpc>
              <a:spcBef>
                <a:spcPts val="600"/>
              </a:spcBef>
              <a:buClr>
                <a:schemeClr val="accent1"/>
              </a:buClr>
              <a:buSzPct val="76000"/>
              <a:buFontTx/>
              <a:buChar char="-"/>
            </a:pPr>
            <a:r>
              <a:rPr lang="sl-SI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Člani razvojnega tima</a:t>
            </a:r>
          </a:p>
          <a:p>
            <a:pPr marL="273050" indent="-273050" eaLnBrk="0" hangingPunct="0">
              <a:lnSpc>
                <a:spcPct val="70000"/>
              </a:lnSpc>
              <a:spcBef>
                <a:spcPts val="600"/>
              </a:spcBef>
              <a:buClr>
                <a:schemeClr val="accent1"/>
              </a:buClr>
              <a:buSzPct val="76000"/>
              <a:buFontTx/>
              <a:buChar char="-"/>
            </a:pPr>
            <a:r>
              <a:rPr lang="sl-SI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Zakonska obveza</a:t>
            </a:r>
            <a:endParaRPr lang="sl-SI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Podnaslov 2"/>
          <p:cNvSpPr txBox="1">
            <a:spLocks/>
          </p:cNvSpPr>
          <p:nvPr/>
        </p:nvSpPr>
        <p:spPr bwMode="auto">
          <a:xfrm>
            <a:off x="4716016" y="3789040"/>
            <a:ext cx="4248472" cy="2304256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noAutofit/>
          </a:bodyPr>
          <a:lstStyle/>
          <a:p>
            <a:pPr marL="273050" indent="-273050" eaLnBrk="0" hangingPunct="0">
              <a:lnSpc>
                <a:spcPct val="70000"/>
              </a:lnSpc>
              <a:spcBef>
                <a:spcPts val="600"/>
              </a:spcBef>
              <a:buClr>
                <a:schemeClr val="accent1"/>
              </a:buClr>
              <a:buSzPct val="76000"/>
              <a:buFontTx/>
              <a:buChar char="-"/>
            </a:pPr>
            <a:r>
              <a:rPr lang="sl-SI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Izhaja iz akcijskega načrta</a:t>
            </a:r>
          </a:p>
          <a:p>
            <a:pPr marL="273050" indent="-273050" eaLnBrk="0" hangingPunct="0">
              <a:lnSpc>
                <a:spcPct val="70000"/>
              </a:lnSpc>
              <a:spcBef>
                <a:spcPts val="600"/>
              </a:spcBef>
              <a:buClr>
                <a:schemeClr val="accent1"/>
              </a:buClr>
              <a:buSzPct val="76000"/>
              <a:buFontTx/>
              <a:buChar char="-"/>
            </a:pPr>
            <a:r>
              <a:rPr lang="sl-SI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Kazalniki določeni</a:t>
            </a:r>
          </a:p>
          <a:p>
            <a:pPr marL="273050" indent="-273050" eaLnBrk="0" hangingPunct="0">
              <a:lnSpc>
                <a:spcPct val="70000"/>
              </a:lnSpc>
              <a:spcBef>
                <a:spcPts val="600"/>
              </a:spcBef>
              <a:buClr>
                <a:schemeClr val="accent1"/>
              </a:buClr>
              <a:buSzPct val="76000"/>
              <a:buFontTx/>
              <a:buChar char="-"/>
            </a:pPr>
            <a:r>
              <a:rPr lang="sl-SI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Kritični pristop</a:t>
            </a:r>
          </a:p>
          <a:p>
            <a:pPr marL="273050" indent="-273050" eaLnBrk="0" hangingPunct="0">
              <a:lnSpc>
                <a:spcPct val="70000"/>
              </a:lnSpc>
              <a:spcBef>
                <a:spcPts val="600"/>
              </a:spcBef>
              <a:buClr>
                <a:schemeClr val="accent1"/>
              </a:buClr>
              <a:buSzPct val="76000"/>
              <a:buFontTx/>
              <a:buChar char="-"/>
            </a:pPr>
            <a:r>
              <a:rPr lang="sl-SI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Realno stanje (+,-)</a:t>
            </a:r>
          </a:p>
          <a:p>
            <a:pPr marL="273050" indent="-273050" eaLnBrk="0" hangingPunct="0">
              <a:lnSpc>
                <a:spcPct val="70000"/>
              </a:lnSpc>
              <a:spcBef>
                <a:spcPts val="600"/>
              </a:spcBef>
              <a:buClr>
                <a:schemeClr val="accent1"/>
              </a:buClr>
              <a:buSzPct val="76000"/>
              <a:buFontTx/>
              <a:buChar char="-"/>
            </a:pPr>
            <a:r>
              <a:rPr lang="sl-SI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Vsi aktivi</a:t>
            </a:r>
          </a:p>
          <a:p>
            <a:pPr marL="273050" indent="-273050" eaLnBrk="0" hangingPunct="0">
              <a:lnSpc>
                <a:spcPct val="70000"/>
              </a:lnSpc>
              <a:spcBef>
                <a:spcPts val="600"/>
              </a:spcBef>
              <a:buClr>
                <a:schemeClr val="accent1"/>
              </a:buClr>
              <a:buSzPct val="76000"/>
              <a:buFontTx/>
              <a:buChar char="-"/>
            </a:pPr>
            <a:r>
              <a:rPr lang="sl-SI" sz="280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Nujna potreba (klima)</a:t>
            </a:r>
          </a:p>
        </p:txBody>
      </p:sp>
      <p:sp>
        <p:nvSpPr>
          <p:cNvPr id="28" name="Desna puščica 27"/>
          <p:cNvSpPr/>
          <p:nvPr/>
        </p:nvSpPr>
        <p:spPr>
          <a:xfrm>
            <a:off x="3851920" y="4365104"/>
            <a:ext cx="864096" cy="720080"/>
          </a:xfrm>
          <a:prstGeom prst="rightArrow">
            <a:avLst/>
          </a:prstGeom>
          <a:solidFill>
            <a:srgbClr val="FF33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l-SI"/>
          </a:p>
        </p:txBody>
      </p:sp>
      <p:sp>
        <p:nvSpPr>
          <p:cNvPr id="29" name="Podnaslov 2"/>
          <p:cNvSpPr txBox="1">
            <a:spLocks/>
          </p:cNvSpPr>
          <p:nvPr/>
        </p:nvSpPr>
        <p:spPr bwMode="auto">
          <a:xfrm>
            <a:off x="4716016" y="6237312"/>
            <a:ext cx="4248472" cy="432048"/>
          </a:xfrm>
          <a:prstGeom prst="rect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noAutofit/>
          </a:bodyPr>
          <a:lstStyle/>
          <a:p>
            <a:pPr marL="273050" indent="-273050" eaLnBrk="0" hangingPunct="0">
              <a:lnSpc>
                <a:spcPct val="70000"/>
              </a:lnSpc>
              <a:spcBef>
                <a:spcPts val="600"/>
              </a:spcBef>
              <a:buClr>
                <a:schemeClr val="accent1"/>
              </a:buClr>
              <a:buSzPct val="76000"/>
              <a:buFontTx/>
              <a:buChar char="-"/>
            </a:pPr>
            <a:r>
              <a:rPr lang="sl-SI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2" action="ppaction://hlinkfile"/>
              </a:rPr>
              <a:t>Spremljanje smernic SE</a:t>
            </a:r>
            <a:endParaRPr lang="sl-SI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ChangeArrowheads="1"/>
          </p:cNvSpPr>
          <p:nvPr/>
        </p:nvSpPr>
        <p:spPr bwMode="auto">
          <a:xfrm>
            <a:off x="0" y="1719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323528" y="692696"/>
            <a:ext cx="8677026" cy="85869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73050" indent="-273050" eaLnBrk="0" hangingPunct="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  <a:defRPr/>
            </a:pPr>
            <a:r>
              <a:rPr lang="sl-SI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Izvajanje: </a:t>
            </a:r>
            <a:r>
              <a:rPr lang="sl-SI" sz="280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7 let</a:t>
            </a:r>
          </a:p>
          <a:p>
            <a:pPr marL="273050" indent="-273050" eaLnBrk="0" hangingPunct="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  <a:defRPr/>
            </a:pPr>
            <a:r>
              <a:rPr lang="sl-SI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Hospitacije po horizontali in </a:t>
            </a:r>
            <a:r>
              <a:rPr lang="sl-SI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vertikali </a:t>
            </a:r>
            <a:r>
              <a:rPr lang="sl-SI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  <a:hlinkClick r:id="rId2" action="ppaction://hlinkfile"/>
              </a:rPr>
              <a:t>(2011/2012)</a:t>
            </a:r>
            <a:endParaRPr lang="sl-SI" sz="28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7130" name="Text Box 26"/>
          <p:cNvSpPr txBox="1">
            <a:spLocks noChangeArrowheads="1"/>
          </p:cNvSpPr>
          <p:nvPr/>
        </p:nvSpPr>
        <p:spPr bwMode="auto">
          <a:xfrm>
            <a:off x="827584" y="2348880"/>
            <a:ext cx="3024336" cy="954107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sl-SI" sz="280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“Zelo dobra ura.”</a:t>
            </a:r>
          </a:p>
          <a:p>
            <a:pPr>
              <a:defRPr/>
            </a:pPr>
            <a:r>
              <a:rPr lang="sl-SI" sz="280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“Vse je bilo super.”</a:t>
            </a:r>
          </a:p>
        </p:txBody>
      </p:sp>
      <p:sp>
        <p:nvSpPr>
          <p:cNvPr id="47131" name="Text Box 27"/>
          <p:cNvSpPr txBox="1">
            <a:spLocks noChangeArrowheads="1"/>
          </p:cNvSpPr>
          <p:nvPr/>
        </p:nvSpPr>
        <p:spPr bwMode="auto">
          <a:xfrm>
            <a:off x="827584" y="3717032"/>
            <a:ext cx="3024336" cy="138499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sl-SI" sz="280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Vključitev ravnateljice in pedagoginje</a:t>
            </a:r>
          </a:p>
        </p:txBody>
      </p:sp>
      <p:sp>
        <p:nvSpPr>
          <p:cNvPr id="47132" name="Text Box 28"/>
          <p:cNvSpPr txBox="1">
            <a:spLocks noChangeArrowheads="1"/>
          </p:cNvSpPr>
          <p:nvPr/>
        </p:nvSpPr>
        <p:spPr bwMode="auto">
          <a:xfrm>
            <a:off x="827584" y="5517232"/>
            <a:ext cx="3024336" cy="954107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sl-SI" sz="280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Vključitev članov Fleksi tima</a:t>
            </a:r>
          </a:p>
        </p:txBody>
      </p:sp>
      <p:sp>
        <p:nvSpPr>
          <p:cNvPr id="47136" name="Text Box 32"/>
          <p:cNvSpPr txBox="1">
            <a:spLocks noChangeArrowheads="1"/>
          </p:cNvSpPr>
          <p:nvPr/>
        </p:nvSpPr>
        <p:spPr bwMode="auto">
          <a:xfrm rot="16200000">
            <a:off x="-1105569" y="4210025"/>
            <a:ext cx="3027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sl-SI" sz="2400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KRITIČEN PRISTOP</a:t>
            </a:r>
          </a:p>
        </p:txBody>
      </p:sp>
      <p:sp>
        <p:nvSpPr>
          <p:cNvPr id="47140" name="Text Box 36"/>
          <p:cNvSpPr txBox="1">
            <a:spLocks noChangeArrowheads="1"/>
          </p:cNvSpPr>
          <p:nvPr/>
        </p:nvSpPr>
        <p:spPr bwMode="auto">
          <a:xfrm>
            <a:off x="4283968" y="4725144"/>
            <a:ext cx="4679950" cy="200054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sl-SI" sz="280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Segmenti ure</a:t>
            </a:r>
          </a:p>
          <a:p>
            <a:pPr>
              <a:defRPr/>
            </a:pPr>
            <a:r>
              <a:rPr lang="sl-SI" sz="240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Individualizacija in diferenciacija, medpredmetno povezovanje, aktivnosti učencev, vmesne motivacije …</a:t>
            </a:r>
          </a:p>
        </p:txBody>
      </p:sp>
      <p:sp>
        <p:nvSpPr>
          <p:cNvPr id="47142" name="Text Box 38"/>
          <p:cNvSpPr txBox="1">
            <a:spLocks noChangeArrowheads="1"/>
          </p:cNvSpPr>
          <p:nvPr/>
        </p:nvSpPr>
        <p:spPr bwMode="auto">
          <a:xfrm>
            <a:off x="4283968" y="3284984"/>
            <a:ext cx="4679950" cy="52322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sl-SI" sz="280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Skupno načrtovanje učne ure</a:t>
            </a:r>
          </a:p>
        </p:txBody>
      </p:sp>
      <p:sp>
        <p:nvSpPr>
          <p:cNvPr id="47143" name="Text Box 39"/>
          <p:cNvSpPr txBox="1">
            <a:spLocks noChangeArrowheads="1"/>
          </p:cNvSpPr>
          <p:nvPr/>
        </p:nvSpPr>
        <p:spPr bwMode="auto">
          <a:xfrm>
            <a:off x="4283968" y="1700808"/>
            <a:ext cx="4679950" cy="1384995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sl-SI" sz="280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Manj stresa</a:t>
            </a:r>
          </a:p>
          <a:p>
            <a:pPr>
              <a:defRPr/>
            </a:pPr>
            <a:r>
              <a:rPr lang="sl-SI" sz="280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Kritičen prijatelj</a:t>
            </a:r>
          </a:p>
          <a:p>
            <a:pPr>
              <a:defRPr/>
            </a:pPr>
            <a:r>
              <a:rPr lang="sl-SI" sz="280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Iskanje ustreznejših rešitev</a:t>
            </a:r>
          </a:p>
        </p:txBody>
      </p:sp>
      <p:sp>
        <p:nvSpPr>
          <p:cNvPr id="20" name="Text Box 38"/>
          <p:cNvSpPr txBox="1">
            <a:spLocks noChangeArrowheads="1"/>
          </p:cNvSpPr>
          <p:nvPr/>
        </p:nvSpPr>
        <p:spPr bwMode="auto">
          <a:xfrm>
            <a:off x="4283968" y="4005064"/>
            <a:ext cx="4679950" cy="52322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sl-SI" sz="280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  <a:hlinkClick r:id="rId3" action="ppaction://hlinkfile"/>
              </a:rPr>
              <a:t>Hospitacijski obrazec</a:t>
            </a:r>
            <a:endParaRPr lang="sl-SI" sz="2800" dirty="0">
              <a:solidFill>
                <a:schemeClr val="tx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2" name="Naslov 1"/>
          <p:cNvSpPr>
            <a:spLocks noGrp="1"/>
          </p:cNvSpPr>
          <p:nvPr>
            <p:ph type="title"/>
          </p:nvPr>
        </p:nvSpPr>
        <p:spPr>
          <a:xfrm>
            <a:off x="179512" y="-171400"/>
            <a:ext cx="8291512" cy="755650"/>
          </a:xfrm>
        </p:spPr>
        <p:txBody>
          <a:bodyPr/>
          <a:lstStyle/>
          <a:p>
            <a:pPr>
              <a:defRPr/>
            </a:pPr>
            <a:r>
              <a:rPr lang="sl-SI" dirty="0" smtClean="0">
                <a:solidFill>
                  <a:srgbClr val="FF3300"/>
                </a:solidFill>
              </a:rPr>
              <a:t>Medsebojne hospitacije</a:t>
            </a:r>
            <a:endParaRPr lang="en-US" dirty="0">
              <a:solidFill>
                <a:srgbClr val="FF3300"/>
              </a:solidFill>
            </a:endParaRPr>
          </a:p>
        </p:txBody>
      </p:sp>
      <p:sp>
        <p:nvSpPr>
          <p:cNvPr id="23" name="Desna puščica 22"/>
          <p:cNvSpPr/>
          <p:nvPr/>
        </p:nvSpPr>
        <p:spPr>
          <a:xfrm rot="5400000">
            <a:off x="1907704" y="3356992"/>
            <a:ext cx="432048" cy="288032"/>
          </a:xfrm>
          <a:prstGeom prst="rightArrow">
            <a:avLst/>
          </a:prstGeom>
          <a:solidFill>
            <a:srgbClr val="FF33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l-SI"/>
          </a:p>
        </p:txBody>
      </p:sp>
      <p:sp>
        <p:nvSpPr>
          <p:cNvPr id="24" name="Desna puščica 23"/>
          <p:cNvSpPr/>
          <p:nvPr/>
        </p:nvSpPr>
        <p:spPr>
          <a:xfrm rot="5400000">
            <a:off x="1907704" y="5157192"/>
            <a:ext cx="432048" cy="288032"/>
          </a:xfrm>
          <a:prstGeom prst="rightArrow">
            <a:avLst/>
          </a:prstGeom>
          <a:solidFill>
            <a:srgbClr val="FF33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l-SI"/>
          </a:p>
        </p:txBody>
      </p:sp>
      <p:sp>
        <p:nvSpPr>
          <p:cNvPr id="25" name="Desna puščica 24"/>
          <p:cNvSpPr/>
          <p:nvPr/>
        </p:nvSpPr>
        <p:spPr>
          <a:xfrm rot="5400000">
            <a:off x="467544" y="2708920"/>
            <a:ext cx="360040" cy="216024"/>
          </a:xfrm>
          <a:prstGeom prst="rightArrow">
            <a:avLst/>
          </a:prstGeom>
          <a:solidFill>
            <a:srgbClr val="FF33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l-SI"/>
          </a:p>
        </p:txBody>
      </p:sp>
      <p:sp>
        <p:nvSpPr>
          <p:cNvPr id="26" name="Desna puščica 25"/>
          <p:cNvSpPr/>
          <p:nvPr/>
        </p:nvSpPr>
        <p:spPr>
          <a:xfrm rot="5400000">
            <a:off x="467544" y="4293096"/>
            <a:ext cx="432048" cy="288032"/>
          </a:xfrm>
          <a:prstGeom prst="rightArrow">
            <a:avLst/>
          </a:prstGeom>
          <a:solidFill>
            <a:srgbClr val="FF33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l-SI"/>
          </a:p>
        </p:txBody>
      </p:sp>
      <p:sp>
        <p:nvSpPr>
          <p:cNvPr id="27" name="Desna puščica 26"/>
          <p:cNvSpPr/>
          <p:nvPr/>
        </p:nvSpPr>
        <p:spPr>
          <a:xfrm rot="5400000">
            <a:off x="359532" y="5913276"/>
            <a:ext cx="576064" cy="360040"/>
          </a:xfrm>
          <a:prstGeom prst="rightArrow">
            <a:avLst/>
          </a:prstGeom>
          <a:solidFill>
            <a:srgbClr val="FF33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l-SI"/>
          </a:p>
        </p:txBody>
      </p:sp>
      <p:sp>
        <p:nvSpPr>
          <p:cNvPr id="28" name="Desna puščica 27"/>
          <p:cNvSpPr/>
          <p:nvPr/>
        </p:nvSpPr>
        <p:spPr>
          <a:xfrm>
            <a:off x="3851920" y="6021288"/>
            <a:ext cx="432048" cy="288032"/>
          </a:xfrm>
          <a:prstGeom prst="rightArrow">
            <a:avLst/>
          </a:prstGeom>
          <a:solidFill>
            <a:srgbClr val="FF33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l-SI"/>
          </a:p>
        </p:txBody>
      </p:sp>
      <p:sp>
        <p:nvSpPr>
          <p:cNvPr id="29" name="Desna puščica 28"/>
          <p:cNvSpPr/>
          <p:nvPr/>
        </p:nvSpPr>
        <p:spPr>
          <a:xfrm rot="16200000">
            <a:off x="8532440" y="4509120"/>
            <a:ext cx="432048" cy="288032"/>
          </a:xfrm>
          <a:prstGeom prst="rightArrow">
            <a:avLst/>
          </a:prstGeom>
          <a:solidFill>
            <a:srgbClr val="FF33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l-SI"/>
          </a:p>
        </p:txBody>
      </p:sp>
      <p:sp>
        <p:nvSpPr>
          <p:cNvPr id="30" name="Desna puščica 29"/>
          <p:cNvSpPr/>
          <p:nvPr/>
        </p:nvSpPr>
        <p:spPr>
          <a:xfrm rot="16200000">
            <a:off x="8532440" y="3789040"/>
            <a:ext cx="432048" cy="288032"/>
          </a:xfrm>
          <a:prstGeom prst="rightArrow">
            <a:avLst/>
          </a:prstGeom>
          <a:solidFill>
            <a:srgbClr val="FF33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l-SI"/>
          </a:p>
        </p:txBody>
      </p:sp>
      <p:sp>
        <p:nvSpPr>
          <p:cNvPr id="31" name="Desna puščica 30"/>
          <p:cNvSpPr/>
          <p:nvPr/>
        </p:nvSpPr>
        <p:spPr>
          <a:xfrm rot="16200000">
            <a:off x="8532440" y="3068960"/>
            <a:ext cx="432048" cy="288032"/>
          </a:xfrm>
          <a:prstGeom prst="rightArrow">
            <a:avLst/>
          </a:prstGeom>
          <a:solidFill>
            <a:srgbClr val="FF33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l-SI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915816" y="2420888"/>
            <a:ext cx="3168351" cy="1403722"/>
          </a:xfrm>
        </p:spPr>
        <p:txBody>
          <a:bodyPr/>
          <a:lstStyle/>
          <a:p>
            <a:pPr algn="ctr">
              <a:defRPr/>
            </a:pPr>
            <a:r>
              <a:rPr lang="sl-SI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Tim </a:t>
            </a:r>
            <a:br>
              <a:rPr lang="sl-SI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</a:br>
            <a:r>
              <a:rPr lang="sl-SI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raziskovalcev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Ograda vsebine 2"/>
          <p:cNvSpPr txBox="1">
            <a:spLocks/>
          </p:cNvSpPr>
          <p:nvPr/>
        </p:nvSpPr>
        <p:spPr bwMode="auto">
          <a:xfrm>
            <a:off x="250825" y="2492375"/>
            <a:ext cx="8713788" cy="424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  <a:defRPr/>
            </a:pPr>
            <a:endParaRPr lang="en-US" sz="24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Naslov 1"/>
          <p:cNvSpPr txBox="1">
            <a:spLocks/>
          </p:cNvSpPr>
          <p:nvPr/>
        </p:nvSpPr>
        <p:spPr bwMode="auto">
          <a:xfrm>
            <a:off x="323850" y="2565400"/>
            <a:ext cx="8291513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endParaRPr lang="en-US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 descr="F:\posvet FLEKSI 2011\slike\DSC_0038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92080" y="260648"/>
            <a:ext cx="3483670" cy="2696400"/>
          </a:xfrm>
          <a:prstGeom prst="rect">
            <a:avLst/>
          </a:prstGeom>
          <a:noFill/>
        </p:spPr>
      </p:pic>
      <p:pic>
        <p:nvPicPr>
          <p:cNvPr id="13" name="Picture 2" descr="F:\posvet FLEKSI 2011\slike\naravoslovni krožek Barbara 002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3595441" cy="2696581"/>
          </a:xfrm>
          <a:prstGeom prst="rect">
            <a:avLst/>
          </a:prstGeom>
          <a:noFill/>
        </p:spPr>
      </p:pic>
      <p:sp>
        <p:nvSpPr>
          <p:cNvPr id="9" name="Podnaslov 2"/>
          <p:cNvSpPr txBox="1">
            <a:spLocks/>
          </p:cNvSpPr>
          <p:nvPr/>
        </p:nvSpPr>
        <p:spPr bwMode="auto">
          <a:xfrm>
            <a:off x="107504" y="5805264"/>
            <a:ext cx="8928992" cy="864096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273050" indent="-273050" eaLnBrk="0" hangingPunct="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None/>
              <a:defRPr/>
            </a:pPr>
            <a:r>
              <a:rPr lang="sl-SI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Načrtno delo z mentorji raziskovalcev in raziskovalci</a:t>
            </a:r>
          </a:p>
          <a:p>
            <a:pPr marL="273050" indent="-273050" eaLnBrk="0" hangingPunct="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None/>
              <a:defRPr/>
            </a:pPr>
            <a:r>
              <a:rPr lang="sl-SI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Cilj</a:t>
            </a:r>
            <a:r>
              <a:rPr lang="sl-SI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: Povečati raziskovalni pristop pri pouku</a:t>
            </a:r>
          </a:p>
          <a:p>
            <a:pPr marL="273050" indent="-273050" eaLnBrk="0" hangingPunct="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None/>
              <a:defRPr/>
            </a:pPr>
            <a:endParaRPr lang="sl-SI" sz="3000" dirty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029" name="Picture 5" descr="F:\posvet FLEKSI 2011\slike\DSC_006311111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4008" y="3861048"/>
            <a:ext cx="4402653" cy="1788715"/>
          </a:xfrm>
          <a:prstGeom prst="rect">
            <a:avLst/>
          </a:prstGeom>
          <a:noFill/>
        </p:spPr>
      </p:pic>
      <p:pic>
        <p:nvPicPr>
          <p:cNvPr id="1030" name="Picture 6" descr="F:\posvet FLEKSI 2011\slike\012_Detektivi 2 _018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504" y="3861048"/>
            <a:ext cx="4377308" cy="1781913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grada vsebine 2"/>
          <p:cNvSpPr txBox="1">
            <a:spLocks/>
          </p:cNvSpPr>
          <p:nvPr/>
        </p:nvSpPr>
        <p:spPr bwMode="auto">
          <a:xfrm>
            <a:off x="250825" y="2492375"/>
            <a:ext cx="8713788" cy="424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  <a:defRPr/>
            </a:pPr>
            <a:endParaRPr lang="en-US" sz="24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Naslov 1"/>
          <p:cNvSpPr txBox="1">
            <a:spLocks/>
          </p:cNvSpPr>
          <p:nvPr/>
        </p:nvSpPr>
        <p:spPr bwMode="auto">
          <a:xfrm>
            <a:off x="323850" y="2565400"/>
            <a:ext cx="8291513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endParaRPr lang="en-US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8" name="Naslov 1"/>
          <p:cNvSpPr txBox="1">
            <a:spLocks/>
          </p:cNvSpPr>
          <p:nvPr/>
        </p:nvSpPr>
        <p:spPr bwMode="auto">
          <a:xfrm>
            <a:off x="179512" y="0"/>
            <a:ext cx="8291513" cy="75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sl-SI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Tim razrednikov</a:t>
            </a:r>
            <a:endParaRPr lang="en-US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1" name="Podnaslov 2"/>
          <p:cNvSpPr txBox="1">
            <a:spLocks/>
          </p:cNvSpPr>
          <p:nvPr/>
        </p:nvSpPr>
        <p:spPr bwMode="auto">
          <a:xfrm>
            <a:off x="322304" y="764704"/>
            <a:ext cx="8642184" cy="503237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273050" indent="-273050" eaLnBrk="0" hangingPunct="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6000"/>
              <a:defRPr/>
            </a:pPr>
            <a:r>
              <a:rPr lang="sl-SI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Cilj: </a:t>
            </a:r>
            <a:r>
              <a:rPr lang="sl-SI" sz="280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Odgovoriti na vprašanje, kdo je dober razrednik.</a:t>
            </a:r>
            <a:endParaRPr lang="sl-SI" sz="2800" dirty="0">
              <a:solidFill>
                <a:schemeClr val="tx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" name="Podnaslov 2"/>
          <p:cNvSpPr txBox="1">
            <a:spLocks/>
          </p:cNvSpPr>
          <p:nvPr/>
        </p:nvSpPr>
        <p:spPr bwMode="auto">
          <a:xfrm>
            <a:off x="322304" y="4005064"/>
            <a:ext cx="8642184" cy="252028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normAutofit fontScale="92500" lnSpcReduction="20000"/>
          </a:bodyPr>
          <a:lstStyle/>
          <a:p>
            <a:pPr marL="273050" indent="-273050" eaLnBrk="0" hangingPunct="0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SzPct val="76000"/>
              <a:buFontTx/>
              <a:buChar char="-"/>
              <a:defRPr/>
            </a:pPr>
            <a:r>
              <a:rPr lang="sl-SI" sz="330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Skupno </a:t>
            </a:r>
            <a:r>
              <a:rPr lang="sl-SI" sz="330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načrtovanje razrednih ur in druženj</a:t>
            </a:r>
          </a:p>
          <a:p>
            <a:pPr marL="273050" indent="-273050" eaLnBrk="0" hangingPunct="0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SzPct val="76000"/>
              <a:buFontTx/>
              <a:buChar char="-"/>
              <a:defRPr/>
            </a:pPr>
            <a:r>
              <a:rPr lang="sl-SI" sz="330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Smernice za delo oddelčne skupnosti</a:t>
            </a:r>
          </a:p>
          <a:p>
            <a:pPr marL="273050" indent="-273050" eaLnBrk="0" hangingPunct="0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SzPct val="76000"/>
              <a:buFontTx/>
              <a:buChar char="-"/>
              <a:defRPr/>
            </a:pPr>
            <a:r>
              <a:rPr lang="sl-SI" sz="330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Prenos dobre prakse</a:t>
            </a:r>
          </a:p>
          <a:p>
            <a:pPr marL="273050" indent="-273050" eaLnBrk="0" hangingPunct="0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SzPct val="76000"/>
              <a:buFontTx/>
              <a:buChar char="-"/>
              <a:defRPr/>
            </a:pPr>
            <a:r>
              <a:rPr lang="sl-SI" sz="330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Izmenjava literature</a:t>
            </a:r>
          </a:p>
          <a:p>
            <a:pPr marL="273050" indent="-273050" eaLnBrk="0" hangingPunct="0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SzPct val="76000"/>
              <a:buFontTx/>
              <a:buChar char="-"/>
              <a:defRPr/>
            </a:pPr>
            <a:r>
              <a:rPr lang="sl-SI" sz="330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Socialne </a:t>
            </a:r>
            <a:r>
              <a:rPr lang="sl-SI" sz="330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igre</a:t>
            </a:r>
            <a:endParaRPr lang="sl-SI" sz="3300" dirty="0">
              <a:solidFill>
                <a:schemeClr val="tx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2053" name="Picture 5" descr="F:\posvet FLEKSI 2011\PODCETRTEK\parlament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1080" y="1556792"/>
            <a:ext cx="4320480" cy="2108394"/>
          </a:xfrm>
          <a:prstGeom prst="rect">
            <a:avLst/>
          </a:prstGeom>
          <a:noFill/>
        </p:spPr>
      </p:pic>
      <p:pic>
        <p:nvPicPr>
          <p:cNvPr id="2054" name="Picture 6" descr="F:\posvet FLEKSI 2011\PODCETRTEK\Ostala Troblja1 043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86800" y="1556792"/>
            <a:ext cx="4177688" cy="212480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zvor">
  <a:themeElements>
    <a:clrScheme name="Izvor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o meri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Izvo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txDef>
      <a:spPr/>
      <a:bodyPr vert="horz">
        <a:noAutofit/>
      </a:bodyPr>
      <a:lstStyle>
        <a:defPPr algn="ctr">
          <a:lnSpc>
            <a:spcPts val="2600"/>
          </a:lnSpc>
          <a:buClr>
            <a:schemeClr val="accent1"/>
          </a:buClr>
          <a:buSzPct val="76000"/>
          <a:defRPr sz="2800" dirty="0" smtClean="0">
            <a:solidFill>
              <a:schemeClr val="bg2">
                <a:lumMod val="25000"/>
              </a:schemeClr>
            </a:solidFill>
            <a:latin typeface="Times New Roman" pitchFamily="18" charset="0"/>
            <a:ea typeface="Calibri"/>
            <a:cs typeface="Times New Roman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Izvor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Izvor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1233</TotalTime>
  <Words>520</Words>
  <Application>Microsoft Office PowerPoint</Application>
  <PresentationFormat>Diaprojekcija na zaslonu (4:3)</PresentationFormat>
  <Paragraphs>131</Paragraphs>
  <Slides>10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10</vt:i4>
      </vt:variant>
    </vt:vector>
  </HeadingPairs>
  <TitlesOfParts>
    <vt:vector size="11" baseType="lpstr">
      <vt:lpstr>Izvor</vt:lpstr>
      <vt:lpstr> RAZVOJNI NAČRT KOT POMOČ PRI UDEJANJANJU FLEKSIBILNOSTI  </vt:lpstr>
      <vt:lpstr>Razvojno načrtovanje</vt:lpstr>
      <vt:lpstr>Razvojno načrtovanje</vt:lpstr>
      <vt:lpstr>PowerPointova predstavitev</vt:lpstr>
      <vt:lpstr>PowerPointova predstavitev</vt:lpstr>
      <vt:lpstr>(Samo)evalvacija</vt:lpstr>
      <vt:lpstr>Medsebojne hospitacije</vt:lpstr>
      <vt:lpstr>Tim  raziskovalcev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Informatizacija poslovanja v podjetju  KERAMETAL Brežice d.o.o</dc:title>
  <dc:creator>Violla</dc:creator>
  <cp:lastModifiedBy>Tadej Blatnik</cp:lastModifiedBy>
  <cp:revision>148</cp:revision>
  <dcterms:created xsi:type="dcterms:W3CDTF">2011-03-13T21:22:39Z</dcterms:created>
  <dcterms:modified xsi:type="dcterms:W3CDTF">2011-11-22T08:16:16Z</dcterms:modified>
</cp:coreProperties>
</file>