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8" r:id="rId1"/>
  </p:sldMasterIdLst>
  <p:sldIdLst>
    <p:sldId id="256" r:id="rId2"/>
    <p:sldId id="268" r:id="rId3"/>
    <p:sldId id="267" r:id="rId4"/>
    <p:sldId id="258" r:id="rId5"/>
    <p:sldId id="269" r:id="rId6"/>
    <p:sldId id="270" r:id="rId7"/>
    <p:sldId id="271" r:id="rId8"/>
    <p:sldId id="272" r:id="rId9"/>
    <p:sldId id="273" r:id="rId10"/>
    <p:sldId id="274" r:id="rId11"/>
    <p:sldId id="264" r:id="rId12"/>
    <p:sldId id="276" r:id="rId13"/>
    <p:sldId id="266" r:id="rId14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8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EF546-2073-4481-9574-8760C314D9ED}" type="datetimeFigureOut">
              <a:rPr lang="sl-SI" smtClean="0"/>
              <a:pPr/>
              <a:t>22.11.2011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FAE744C9-0EBE-48AC-911D-C7533A2B7E94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Uredite slog podnaslova matrice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EF546-2073-4481-9574-8760C314D9ED}" type="datetimeFigureOut">
              <a:rPr lang="sl-SI" smtClean="0"/>
              <a:pPr/>
              <a:t>22.11.2011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744C9-0EBE-48AC-911D-C7533A2B7E94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EF546-2073-4481-9574-8760C314D9ED}" type="datetimeFigureOut">
              <a:rPr lang="sl-SI" smtClean="0"/>
              <a:pPr/>
              <a:t>22.11.2011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744C9-0EBE-48AC-911D-C7533A2B7E94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EF546-2073-4481-9574-8760C314D9ED}" type="datetimeFigureOut">
              <a:rPr lang="sl-SI" smtClean="0"/>
              <a:pPr/>
              <a:t>22.11.2011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744C9-0EBE-48AC-911D-C7533A2B7E94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EF546-2073-4481-9574-8760C314D9ED}" type="datetimeFigureOut">
              <a:rPr lang="sl-SI" smtClean="0"/>
              <a:pPr/>
              <a:t>22.11.2011</a:t>
            </a:fld>
            <a:endParaRPr lang="sl-SI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744C9-0EBE-48AC-911D-C7533A2B7E94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EF546-2073-4481-9574-8760C314D9ED}" type="datetimeFigureOut">
              <a:rPr lang="sl-SI" smtClean="0"/>
              <a:pPr/>
              <a:t>22.11.2011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744C9-0EBE-48AC-911D-C7533A2B7E94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EF546-2073-4481-9574-8760C314D9ED}" type="datetimeFigureOut">
              <a:rPr lang="sl-SI" smtClean="0"/>
              <a:pPr/>
              <a:t>22.11.2011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744C9-0EBE-48AC-911D-C7533A2B7E94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EF546-2073-4481-9574-8760C314D9ED}" type="datetimeFigureOut">
              <a:rPr lang="sl-SI" smtClean="0"/>
              <a:pPr/>
              <a:t>22.11.2011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744C9-0EBE-48AC-911D-C7533A2B7E94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EF546-2073-4481-9574-8760C314D9ED}" type="datetimeFigureOut">
              <a:rPr lang="sl-SI" smtClean="0"/>
              <a:pPr/>
              <a:t>22.11.2011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744C9-0EBE-48AC-911D-C7533A2B7E94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EF546-2073-4481-9574-8760C314D9ED}" type="datetimeFigureOut">
              <a:rPr lang="sl-SI" smtClean="0"/>
              <a:pPr/>
              <a:t>22.11.2011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744C9-0EBE-48AC-911D-C7533A2B7E94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EF546-2073-4481-9574-8760C314D9ED}" type="datetimeFigureOut">
              <a:rPr lang="sl-SI" smtClean="0"/>
              <a:pPr/>
              <a:t>22.11.2011</a:t>
            </a:fld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744C9-0EBE-48AC-911D-C7533A2B7E94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2FEF546-2073-4481-9574-8760C314D9ED}" type="datetimeFigureOut">
              <a:rPr lang="sl-SI" smtClean="0"/>
              <a:pPr/>
              <a:t>22.11.2011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AE744C9-0EBE-48AC-911D-C7533A2B7E94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539552" y="4581128"/>
            <a:ext cx="6553200" cy="457200"/>
          </a:xfrm>
        </p:spPr>
        <p:txBody>
          <a:bodyPr>
            <a:noAutofit/>
          </a:bodyPr>
          <a:lstStyle/>
          <a:p>
            <a:r>
              <a:rPr lang="sl-SI" sz="1600" dirty="0" smtClean="0"/>
              <a:t>Rosana Švara, OŠ Branik</a:t>
            </a:r>
          </a:p>
          <a:p>
            <a:r>
              <a:rPr lang="sl-SI" sz="1600" dirty="0" smtClean="0"/>
              <a:t>Olimje, 2011</a:t>
            </a:r>
            <a:endParaRPr lang="sl-SI" sz="1600" dirty="0"/>
          </a:p>
        </p:txBody>
      </p:sp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08232" y="2204864"/>
            <a:ext cx="5047415" cy="513178"/>
          </a:xfrm>
        </p:spPr>
        <p:txBody>
          <a:bodyPr/>
          <a:lstStyle/>
          <a:p>
            <a:r>
              <a:rPr lang="sl-SI" sz="2400" dirty="0" smtClean="0">
                <a:latin typeface="Arial Rounded MT Bold" pitchFamily="34" charset="0"/>
              </a:rPr>
              <a:t>MATEMATIKA 6. RAZRED</a:t>
            </a:r>
            <a:endParaRPr lang="sl-SI" dirty="0">
              <a:latin typeface="Arial Rounded MT Bold" pitchFamily="34" charset="0"/>
            </a:endParaRPr>
          </a:p>
        </p:txBody>
      </p:sp>
      <p:sp>
        <p:nvSpPr>
          <p:cNvPr id="4" name="Pravokotnik 3"/>
          <p:cNvSpPr/>
          <p:nvPr/>
        </p:nvSpPr>
        <p:spPr>
          <a:xfrm>
            <a:off x="467544" y="3429000"/>
            <a:ext cx="698477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l-SI" sz="48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ULOMEK</a:t>
            </a:r>
            <a:r>
              <a:rPr lang="sl-SI" sz="54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IN ŠTEVILO 1</a:t>
            </a:r>
            <a:endParaRPr lang="sl-SI" sz="54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16071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60672" cy="1039427"/>
          </a:xfrm>
        </p:spPr>
        <p:txBody>
          <a:bodyPr>
            <a:normAutofit fontScale="90000"/>
          </a:bodyPr>
          <a:lstStyle/>
          <a:p>
            <a:pPr lvl="0" algn="l"/>
            <a:r>
              <a:rPr lang="sl-SI" sz="2000" b="1" dirty="0" smtClean="0"/>
              <a:t/>
            </a:r>
            <a:br>
              <a:rPr lang="sl-SI" sz="2000" b="1" dirty="0" smtClean="0"/>
            </a:br>
            <a:r>
              <a:rPr lang="sl-SI" sz="2000" b="1" dirty="0" smtClean="0">
                <a:latin typeface="Arial Rounded MT Bold" pitchFamily="34" charset="0"/>
              </a:rPr>
              <a:t/>
            </a:r>
            <a:br>
              <a:rPr lang="sl-SI" sz="2000" b="1" dirty="0" smtClean="0">
                <a:latin typeface="Arial Rounded MT Bold" pitchFamily="34" charset="0"/>
              </a:rPr>
            </a:br>
            <a:r>
              <a:rPr lang="sl-SI" sz="2000" b="1" dirty="0" smtClean="0">
                <a:latin typeface="Arial Rounded MT Bold" pitchFamily="34" charset="0"/>
              </a:rPr>
              <a:t>RAZISKAVA:</a:t>
            </a:r>
            <a:r>
              <a:rPr lang="sl-SI" sz="2000" dirty="0" smtClean="0">
                <a:latin typeface="Arial Rounded MT Bold" pitchFamily="34" charset="0"/>
              </a:rPr>
              <a:t> </a:t>
            </a:r>
            <a:r>
              <a:rPr lang="sl-SI" sz="2000" dirty="0">
                <a:latin typeface="Arial Rounded MT Bold" pitchFamily="34" charset="0"/>
              </a:rPr>
              <a:t/>
            </a:r>
            <a:br>
              <a:rPr lang="sl-SI" sz="2000" dirty="0">
                <a:latin typeface="Arial Rounded MT Bold" pitchFamily="34" charset="0"/>
              </a:rPr>
            </a:br>
            <a:r>
              <a:rPr lang="sl-SI" sz="2000" cap="none" dirty="0" smtClean="0">
                <a:latin typeface="Arial Rounded MT Bold" pitchFamily="34" charset="0"/>
              </a:rPr>
              <a:t>Po u</a:t>
            </a:r>
            <a:r>
              <a:rPr lang="sl-SI" sz="2000" b="1" cap="none" dirty="0" smtClean="0">
                <a:latin typeface="Arial Rounded MT Bold" pitchFamily="34" charset="0"/>
              </a:rPr>
              <a:t>č</a:t>
            </a:r>
            <a:r>
              <a:rPr lang="sl-SI" sz="2000" cap="none" dirty="0" smtClean="0">
                <a:latin typeface="Arial Rounded MT Bold" pitchFamily="34" charset="0"/>
              </a:rPr>
              <a:t>iteljevem navodilu si u</a:t>
            </a:r>
            <a:r>
              <a:rPr lang="sl-SI" sz="2000" b="1" cap="none" dirty="0" smtClean="0">
                <a:latin typeface="Arial Rounded MT Bold" pitchFamily="34" charset="0"/>
              </a:rPr>
              <a:t>č</a:t>
            </a:r>
            <a:r>
              <a:rPr lang="sl-SI" sz="2000" cap="none" dirty="0" smtClean="0">
                <a:latin typeface="Arial Rounded MT Bold" pitchFamily="34" charset="0"/>
              </a:rPr>
              <a:t>enci preostale ulomke razporedijo tako, da imajo ulomki prve skupine števce manjše od imenovalcev, v drugi pa obratno. Ugotavljajo skupne značilnosti.</a:t>
            </a:r>
            <a:r>
              <a:rPr lang="sl-SI" sz="2000" dirty="0"/>
              <a:t/>
            </a:r>
            <a:br>
              <a:rPr lang="sl-SI" sz="2000" dirty="0"/>
            </a:br>
            <a:endParaRPr lang="sl-SI" sz="2000" dirty="0"/>
          </a:p>
        </p:txBody>
      </p:sp>
      <p:pic>
        <p:nvPicPr>
          <p:cNvPr id="3" name="Slika 2" descr="DSC09083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5720" y="2357430"/>
            <a:ext cx="4190997" cy="3143248"/>
          </a:xfrm>
          <a:prstGeom prst="rect">
            <a:avLst/>
          </a:prstGeom>
        </p:spPr>
      </p:pic>
      <p:pic>
        <p:nvPicPr>
          <p:cNvPr id="4" name="Slika 3" descr="DSC09084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14876" y="2357430"/>
            <a:ext cx="4167185" cy="3125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1657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avokotnik 2"/>
          <p:cNvSpPr/>
          <p:nvPr/>
        </p:nvSpPr>
        <p:spPr>
          <a:xfrm>
            <a:off x="357158" y="428604"/>
            <a:ext cx="77048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sl-SI" b="1" dirty="0" smtClean="0"/>
              <a:t>KORAK</a:t>
            </a:r>
            <a:r>
              <a:rPr lang="sl-SI" dirty="0" smtClean="0"/>
              <a:t>:</a:t>
            </a:r>
          </a:p>
          <a:p>
            <a:pPr lvl="0"/>
            <a:r>
              <a:rPr lang="sl-SI" dirty="0" smtClean="0"/>
              <a:t>Pri ulomkih večjih od 1 ugotovijo, da potrebujemo več celot. Na dodatnih modelih izpeljemo postopek za zapis ulomka s celim delom in ulomkom manjšim od 1.</a:t>
            </a:r>
          </a:p>
        </p:txBody>
      </p:sp>
      <p:pic>
        <p:nvPicPr>
          <p:cNvPr id="4" name="Slika 3" descr="DSC09086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5786" y="2285992"/>
            <a:ext cx="7215238" cy="2950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6686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60672" cy="1039427"/>
          </a:xfrm>
        </p:spPr>
        <p:txBody>
          <a:bodyPr>
            <a:normAutofit fontScale="90000"/>
          </a:bodyPr>
          <a:lstStyle/>
          <a:p>
            <a:pPr lvl="0" algn="l"/>
            <a:r>
              <a:rPr lang="sl-SI" sz="2000" dirty="0" smtClean="0"/>
              <a:t/>
            </a:r>
            <a:br>
              <a:rPr lang="sl-SI" sz="2000" dirty="0" smtClean="0"/>
            </a:br>
            <a:r>
              <a:rPr lang="sl-SI" sz="2000" b="1" dirty="0" smtClean="0">
                <a:latin typeface="Arial Rounded MT Bold" pitchFamily="34" charset="0"/>
              </a:rPr>
              <a:t>RAZMISLEK:</a:t>
            </a:r>
            <a:r>
              <a:rPr lang="sl-SI" sz="2000" dirty="0" smtClean="0">
                <a:latin typeface="Arial Rounded MT Bold" pitchFamily="34" charset="0"/>
              </a:rPr>
              <a:t/>
            </a:r>
            <a:br>
              <a:rPr lang="sl-SI" sz="2000" dirty="0" smtClean="0">
                <a:latin typeface="Arial Rounded MT Bold" pitchFamily="34" charset="0"/>
              </a:rPr>
            </a:br>
            <a:r>
              <a:rPr lang="sl-SI" sz="2000" dirty="0" smtClean="0">
                <a:latin typeface="Arial Rounded MT Bold" pitchFamily="34" charset="0"/>
              </a:rPr>
              <a:t>Zakaj </a:t>
            </a:r>
            <a:r>
              <a:rPr lang="sl-SI" sz="2000" dirty="0">
                <a:latin typeface="Arial Rounded MT Bold" pitchFamily="34" charset="0"/>
              </a:rPr>
              <a:t>sem se pri izbiri števk na začetku naloge izognila številu 0?</a:t>
            </a:r>
            <a:r>
              <a:rPr lang="sl-SI" dirty="0"/>
              <a:t/>
            </a:r>
            <a:br>
              <a:rPr lang="sl-SI" dirty="0"/>
            </a:br>
            <a:endParaRPr lang="sl-SI" dirty="0"/>
          </a:p>
        </p:txBody>
      </p:sp>
      <p:sp>
        <p:nvSpPr>
          <p:cNvPr id="3" name="Pravokotnik 2"/>
          <p:cNvSpPr/>
          <p:nvPr/>
        </p:nvSpPr>
        <p:spPr>
          <a:xfrm>
            <a:off x="521786" y="2323900"/>
            <a:ext cx="73448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sl-SI" dirty="0" smtClean="0"/>
              <a:t>UGOTOVITEV:</a:t>
            </a:r>
          </a:p>
          <a:p>
            <a:r>
              <a:rPr lang="sl-SI" dirty="0" smtClean="0"/>
              <a:t>Veliko učencev je ugotovilo, da se ulomkov z imenovalcem 0 ne da predstaviti oziroma so uporabili pojem, da ne obstajajo.</a:t>
            </a:r>
          </a:p>
        </p:txBody>
      </p:sp>
    </p:spTree>
    <p:extLst>
      <p:ext uri="{BB962C8B-B14F-4D97-AF65-F5344CB8AC3E}">
        <p14:creationId xmlns:p14="http://schemas.microsoft.com/office/powerpoint/2010/main" val="1384289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>
                <a:latin typeface="Arial Rounded MT Bold" pitchFamily="34" charset="0"/>
              </a:rPr>
              <a:t>evalvacija</a:t>
            </a:r>
            <a:endParaRPr lang="sl-SI" dirty="0">
              <a:latin typeface="Arial Rounded MT Bold" pitchFamily="34" charset="0"/>
            </a:endParaRPr>
          </a:p>
        </p:txBody>
      </p:sp>
      <p:sp>
        <p:nvSpPr>
          <p:cNvPr id="3" name="Pravokotnik 2"/>
          <p:cNvSpPr/>
          <p:nvPr/>
        </p:nvSpPr>
        <p:spPr>
          <a:xfrm>
            <a:off x="755576" y="2132856"/>
            <a:ext cx="7848872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sl-SI" sz="2000" dirty="0" smtClean="0"/>
              <a:t>učenci so obe šolski uri motivirani ter ves čas dejavni </a:t>
            </a:r>
          </a:p>
          <a:p>
            <a:pPr marL="285750" indent="-285750">
              <a:buFontTx/>
              <a:buChar char="-"/>
            </a:pPr>
            <a:r>
              <a:rPr lang="sl-SI" sz="2000" dirty="0" smtClean="0"/>
              <a:t>vsak učenec se pri delu čuti uspešen</a:t>
            </a:r>
          </a:p>
          <a:p>
            <a:pPr marL="285750" indent="-285750">
              <a:buFontTx/>
              <a:buChar char="-"/>
            </a:pPr>
            <a:r>
              <a:rPr lang="sl-SI" sz="2000" dirty="0" smtClean="0"/>
              <a:t>omogočena je diferenciacija</a:t>
            </a:r>
          </a:p>
          <a:p>
            <a:pPr marL="285750" indent="-285750">
              <a:buFontTx/>
              <a:buChar char="-"/>
            </a:pPr>
            <a:r>
              <a:rPr lang="sl-SI" sz="2000" dirty="0" smtClean="0"/>
              <a:t>učenci  nove pojme odkrijejo samostojno, izkustveno</a:t>
            </a:r>
          </a:p>
          <a:p>
            <a:pPr marL="285750" indent="-285750">
              <a:buFontTx/>
              <a:buChar char="-"/>
            </a:pPr>
            <a:r>
              <a:rPr lang="sl-SI" sz="2000" dirty="0" smtClean="0"/>
              <a:t>svoje znanje bogatijo s sodelovalnim delom med sošolci</a:t>
            </a:r>
          </a:p>
          <a:p>
            <a:pPr marL="285750" indent="-285750">
              <a:buFontTx/>
              <a:buChar char="-"/>
            </a:pPr>
            <a:endParaRPr lang="sl-SI" sz="2000" dirty="0"/>
          </a:p>
          <a:p>
            <a:pPr marL="285750" indent="-285750">
              <a:buFontTx/>
              <a:buChar char="-"/>
            </a:pPr>
            <a:r>
              <a:rPr lang="sl-SI" sz="2000" dirty="0" smtClean="0"/>
              <a:t>blok ura omogoča celosten pogled na dano vsebino, brez prekinitev</a:t>
            </a:r>
          </a:p>
          <a:p>
            <a:pPr marL="285750" indent="-285750">
              <a:buFontTx/>
              <a:buChar char="-"/>
            </a:pPr>
            <a:r>
              <a:rPr lang="sl-SI" sz="2000" dirty="0" smtClean="0"/>
              <a:t>učenci se ob doseganju ciljev naučijo tudi drugih veščin </a:t>
            </a:r>
          </a:p>
          <a:p>
            <a:r>
              <a:rPr lang="sl-SI" sz="2000" dirty="0" smtClean="0"/>
              <a:t>    ( sistematično zapisovanje, opazovanje in iskanje idej in </a:t>
            </a:r>
          </a:p>
          <a:p>
            <a:r>
              <a:rPr lang="sl-SI" sz="2000" dirty="0" smtClean="0"/>
              <a:t>      modelov za raziskovanje)</a:t>
            </a:r>
          </a:p>
          <a:p>
            <a:pPr marL="285750" indent="-285750">
              <a:buFontTx/>
              <a:buChar char="-"/>
            </a:pPr>
            <a:endParaRPr lang="sl-SI" dirty="0"/>
          </a:p>
          <a:p>
            <a:pPr marL="285750" indent="-285750">
              <a:buFontTx/>
              <a:buChar char="-"/>
            </a:pPr>
            <a:endParaRPr lang="sl-SI" dirty="0" smtClean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332925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3200" b="1" dirty="0">
                <a:latin typeface="Arial Rounded MT Bold" pitchFamily="34" charset="0"/>
              </a:rPr>
              <a:t>URESNIČITEV CILJEV PROJEKTA:</a:t>
            </a:r>
            <a:endParaRPr lang="sl-SI" dirty="0">
              <a:latin typeface="Arial Rounded MT Bold" pitchFamily="34" charset="0"/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sl-SI" sz="2800" dirty="0">
                <a:latin typeface="Arial Rounded MT Bold" pitchFamily="34" charset="0"/>
              </a:rPr>
              <a:t>Izvedba v blok uri</a:t>
            </a:r>
          </a:p>
          <a:p>
            <a:pPr>
              <a:buFontTx/>
              <a:buChar char="-"/>
            </a:pPr>
            <a:r>
              <a:rPr lang="sl-SI" sz="2800" dirty="0">
                <a:latin typeface="Arial Rounded MT Bold" pitchFamily="34" charset="0"/>
              </a:rPr>
              <a:t>Problemski pouk</a:t>
            </a:r>
          </a:p>
          <a:p>
            <a:pPr>
              <a:buFontTx/>
              <a:buChar char="-"/>
            </a:pPr>
            <a:r>
              <a:rPr lang="sl-SI" sz="2800" dirty="0" smtClean="0">
                <a:latin typeface="Arial Rounded MT Bold" pitchFamily="34" charset="0"/>
              </a:rPr>
              <a:t>Raziskovalno </a:t>
            </a:r>
            <a:r>
              <a:rPr lang="sl-SI" sz="2800" dirty="0">
                <a:latin typeface="Arial Rounded MT Bold" pitchFamily="34" charset="0"/>
              </a:rPr>
              <a:t>delo</a:t>
            </a:r>
          </a:p>
          <a:p>
            <a:r>
              <a:rPr lang="sl-SI" sz="2800" dirty="0">
                <a:latin typeface="Arial Rounded MT Bold" pitchFamily="34" charset="0"/>
              </a:rPr>
              <a:t>Delo z modeli</a:t>
            </a:r>
          </a:p>
          <a:p>
            <a:endParaRPr lang="sl-SI" sz="2800" dirty="0"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696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23528" y="548680"/>
            <a:ext cx="8260672" cy="1039427"/>
          </a:xfrm>
        </p:spPr>
        <p:txBody>
          <a:bodyPr>
            <a:normAutofit fontScale="90000"/>
          </a:bodyPr>
          <a:lstStyle/>
          <a:p>
            <a:r>
              <a:rPr lang="sl-SI" sz="3600" b="1" dirty="0" smtClean="0"/>
              <a:t/>
            </a:r>
            <a:br>
              <a:rPr lang="sl-SI" sz="3600" b="1" dirty="0" smtClean="0"/>
            </a:br>
            <a:r>
              <a:rPr lang="sl-SI" sz="3600" b="1" dirty="0"/>
              <a:t/>
            </a:r>
            <a:br>
              <a:rPr lang="sl-SI" sz="3600" b="1" dirty="0"/>
            </a:br>
            <a:r>
              <a:rPr lang="sl-SI" sz="3600" b="1" dirty="0" smtClean="0">
                <a:latin typeface="Arial Rounded MT Bold" pitchFamily="34" charset="0"/>
              </a:rPr>
              <a:t>CILJI  MATEMATIKE :   </a:t>
            </a:r>
            <a:r>
              <a:rPr lang="sl-SI" sz="3600" b="1" dirty="0">
                <a:latin typeface="Arial Rounded MT Bold" pitchFamily="34" charset="0"/>
              </a:rPr>
              <a:t/>
            </a:r>
            <a:br>
              <a:rPr lang="sl-SI" sz="3600" b="1" dirty="0">
                <a:latin typeface="Arial Rounded MT Bold" pitchFamily="34" charset="0"/>
              </a:rPr>
            </a:br>
            <a:r>
              <a:rPr lang="sl-SI" sz="3600" b="1" dirty="0">
                <a:latin typeface="Arial Rounded MT Bold" pitchFamily="34" charset="0"/>
              </a:rPr>
              <a:t/>
            </a:r>
            <a:br>
              <a:rPr lang="sl-SI" sz="3600" b="1" dirty="0">
                <a:latin typeface="Arial Rounded MT Bold" pitchFamily="34" charset="0"/>
              </a:rPr>
            </a:br>
            <a:endParaRPr lang="sl-SI" dirty="0">
              <a:latin typeface="Arial Rounded MT Bold" pitchFamily="34" charset="0"/>
            </a:endParaRPr>
          </a:p>
        </p:txBody>
      </p:sp>
      <p:sp>
        <p:nvSpPr>
          <p:cNvPr id="3" name="Pravokotnik 2"/>
          <p:cNvSpPr/>
          <p:nvPr/>
        </p:nvSpPr>
        <p:spPr>
          <a:xfrm>
            <a:off x="395536" y="1772816"/>
            <a:ext cx="813690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228600">
              <a:spcBef>
                <a:spcPct val="20000"/>
              </a:spcBef>
              <a:buClr>
                <a:schemeClr val="accent1"/>
              </a:buClr>
              <a:buFontTx/>
              <a:buChar char="-"/>
            </a:pPr>
            <a:r>
              <a:rPr lang="sl-SI" sz="2000" dirty="0">
                <a:solidFill>
                  <a:schemeClr val="tx2"/>
                </a:solidFill>
                <a:latin typeface="Arial Rounded MT Bold" pitchFamily="34" charset="0"/>
              </a:rPr>
              <a:t>vedeti kdaj je ulomek ve</a:t>
            </a:r>
            <a:r>
              <a:rPr lang="sl-SI" sz="2000" b="1" dirty="0">
                <a:solidFill>
                  <a:schemeClr val="tx2"/>
                </a:solidFill>
                <a:latin typeface="Arial Rounded MT Bold" pitchFamily="34" charset="0"/>
              </a:rPr>
              <a:t>č</a:t>
            </a:r>
            <a:r>
              <a:rPr lang="sl-SI" sz="2000" dirty="0">
                <a:solidFill>
                  <a:schemeClr val="tx2"/>
                </a:solidFill>
                <a:latin typeface="Arial Rounded MT Bold" pitchFamily="34" charset="0"/>
              </a:rPr>
              <a:t>ji, manjši ali enak ena,</a:t>
            </a:r>
          </a:p>
          <a:p>
            <a:pPr marL="342900" indent="-228600">
              <a:spcBef>
                <a:spcPct val="20000"/>
              </a:spcBef>
              <a:buClr>
                <a:schemeClr val="accent1"/>
              </a:buClr>
              <a:buFontTx/>
              <a:buChar char="-"/>
            </a:pPr>
            <a:r>
              <a:rPr lang="sl-SI" sz="2000" dirty="0">
                <a:solidFill>
                  <a:schemeClr val="tx2"/>
                </a:solidFill>
                <a:latin typeface="Arial Rounded MT Bold" pitchFamily="34" charset="0"/>
              </a:rPr>
              <a:t>spoznati, da ulomek z imenovalcem 0 ne obstaja,</a:t>
            </a:r>
          </a:p>
          <a:p>
            <a:pPr marL="342900" indent="-228600">
              <a:spcBef>
                <a:spcPct val="20000"/>
              </a:spcBef>
              <a:buClr>
                <a:schemeClr val="accent1"/>
              </a:buClr>
              <a:buFontTx/>
              <a:buChar char="-"/>
            </a:pPr>
            <a:r>
              <a:rPr lang="sl-SI" sz="2000" dirty="0">
                <a:solidFill>
                  <a:schemeClr val="tx2"/>
                </a:solidFill>
                <a:latin typeface="Arial Rounded MT Bold" pitchFamily="34" charset="0"/>
              </a:rPr>
              <a:t>prepoznati posamezne ulomke kot naravna števila ter </a:t>
            </a:r>
            <a:r>
              <a:rPr lang="sl-SI" sz="2000" dirty="0" smtClean="0">
                <a:solidFill>
                  <a:schemeClr val="tx2"/>
                </a:solidFill>
                <a:latin typeface="Arial Rounded MT Bold" pitchFamily="34" charset="0"/>
              </a:rPr>
              <a:t>znati </a:t>
            </a:r>
            <a:r>
              <a:rPr lang="sl-SI" sz="2000" dirty="0">
                <a:solidFill>
                  <a:schemeClr val="tx2"/>
                </a:solidFill>
                <a:latin typeface="Arial Rounded MT Bold" pitchFamily="34" charset="0"/>
              </a:rPr>
              <a:t>zapisati ulomek s celim delom in ulomkom manjšim od 1.</a:t>
            </a:r>
          </a:p>
          <a:p>
            <a:pPr marL="342900" indent="-228600">
              <a:spcBef>
                <a:spcPct val="20000"/>
              </a:spcBef>
              <a:buClr>
                <a:schemeClr val="accent1"/>
              </a:buClr>
              <a:buFontTx/>
              <a:buChar char="-"/>
            </a:pPr>
            <a:endParaRPr lang="sl-SI" sz="2000" dirty="0" smtClean="0">
              <a:solidFill>
                <a:schemeClr val="tx2"/>
              </a:solidFill>
              <a:latin typeface="Arial Rounded MT Bold" pitchFamily="34" charset="0"/>
            </a:endParaRPr>
          </a:p>
          <a:p>
            <a:pPr marL="342900" indent="-228600">
              <a:spcBef>
                <a:spcPct val="20000"/>
              </a:spcBef>
              <a:buClr>
                <a:schemeClr val="accent1"/>
              </a:buClr>
              <a:buFontTx/>
              <a:buChar char="-"/>
            </a:pPr>
            <a:endParaRPr lang="sl-SI" sz="2000" dirty="0">
              <a:solidFill>
                <a:schemeClr val="tx2"/>
              </a:solidFill>
              <a:latin typeface="Arial Rounded MT Bold" pitchFamily="34" charset="0"/>
            </a:endParaRPr>
          </a:p>
          <a:p>
            <a:pPr marL="114300">
              <a:spcBef>
                <a:spcPct val="20000"/>
              </a:spcBef>
              <a:buClr>
                <a:schemeClr val="accent1"/>
              </a:buClr>
            </a:pPr>
            <a:r>
              <a:rPr lang="sl-SI" sz="2000" dirty="0">
                <a:solidFill>
                  <a:schemeClr val="tx2"/>
                </a:solidFill>
                <a:latin typeface="Arial Rounded MT Bold" pitchFamily="34" charset="0"/>
              </a:rPr>
              <a:t>PONOVITEV ŽE OSVOJENIH CILJEV:</a:t>
            </a:r>
          </a:p>
          <a:p>
            <a:pPr marL="342900" indent="-228600">
              <a:spcBef>
                <a:spcPct val="20000"/>
              </a:spcBef>
              <a:buClr>
                <a:schemeClr val="accent1"/>
              </a:buClr>
              <a:buFontTx/>
              <a:buChar char="-"/>
            </a:pPr>
            <a:r>
              <a:rPr lang="sl-SI" sz="2000" dirty="0">
                <a:solidFill>
                  <a:schemeClr val="tx2"/>
                </a:solidFill>
                <a:latin typeface="Arial Rounded MT Bold" pitchFamily="34" charset="0"/>
              </a:rPr>
              <a:t>potence</a:t>
            </a:r>
          </a:p>
          <a:p>
            <a:pPr marL="342900" indent="-228600">
              <a:spcBef>
                <a:spcPct val="20000"/>
              </a:spcBef>
              <a:buClr>
                <a:schemeClr val="accent1"/>
              </a:buClr>
              <a:buFontTx/>
              <a:buChar char="-"/>
            </a:pPr>
            <a:r>
              <a:rPr lang="sl-SI" sz="2000" dirty="0">
                <a:solidFill>
                  <a:schemeClr val="tx2"/>
                </a:solidFill>
                <a:latin typeface="Arial Rounded MT Bold" pitchFamily="34" charset="0"/>
              </a:rPr>
              <a:t>števec  in imenovalec</a:t>
            </a:r>
          </a:p>
          <a:p>
            <a:pPr marL="342900" indent="-228600">
              <a:spcBef>
                <a:spcPct val="20000"/>
              </a:spcBef>
              <a:buClr>
                <a:schemeClr val="accent1"/>
              </a:buClr>
              <a:buFontTx/>
              <a:buChar char="-"/>
            </a:pPr>
            <a:r>
              <a:rPr lang="sl-SI" sz="2000" dirty="0">
                <a:solidFill>
                  <a:schemeClr val="tx2"/>
                </a:solidFill>
                <a:latin typeface="Arial Rounded MT Bold" pitchFamily="34" charset="0"/>
              </a:rPr>
              <a:t>predstavitve ulomkov na modelih</a:t>
            </a:r>
          </a:p>
          <a:p>
            <a:pPr marL="342900" indent="-228600">
              <a:spcBef>
                <a:spcPct val="20000"/>
              </a:spcBef>
              <a:buClr>
                <a:schemeClr val="accent1"/>
              </a:buClr>
              <a:buFontTx/>
              <a:buChar char="-"/>
            </a:pPr>
            <a:r>
              <a:rPr lang="sl-SI" sz="2000" dirty="0">
                <a:solidFill>
                  <a:schemeClr val="tx2"/>
                </a:solidFill>
                <a:latin typeface="Arial Rounded MT Bold" pitchFamily="34" charset="0"/>
              </a:rPr>
              <a:t>števke</a:t>
            </a:r>
          </a:p>
        </p:txBody>
      </p:sp>
    </p:spTree>
    <p:extLst>
      <p:ext uri="{BB962C8B-B14F-4D97-AF65-F5344CB8AC3E}">
        <p14:creationId xmlns:p14="http://schemas.microsoft.com/office/powerpoint/2010/main" val="111797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60672" cy="1008112"/>
          </a:xfrm>
        </p:spPr>
        <p:txBody>
          <a:bodyPr>
            <a:normAutofit fontScale="90000"/>
          </a:bodyPr>
          <a:lstStyle/>
          <a:p>
            <a:pPr algn="l"/>
            <a:r>
              <a:rPr lang="sl-SI" sz="2800" b="1" dirty="0">
                <a:latin typeface="Arial Rounded MT Bold" pitchFamily="34" charset="0"/>
              </a:rPr>
              <a:t>1. KORAK</a:t>
            </a:r>
            <a:r>
              <a:rPr lang="sl-SI" sz="2800" dirty="0" smtClean="0">
                <a:latin typeface="Arial Rounded MT Bold" pitchFamily="34" charset="0"/>
              </a:rPr>
              <a:t>:</a:t>
            </a:r>
            <a:br>
              <a:rPr lang="sl-SI" sz="2800" dirty="0" smtClean="0">
                <a:latin typeface="Arial Rounded MT Bold" pitchFamily="34" charset="0"/>
              </a:rPr>
            </a:br>
            <a:r>
              <a:rPr lang="sl-SI" sz="2800" dirty="0" smtClean="0">
                <a:latin typeface="Arial Rounded MT Bold" pitchFamily="34" charset="0"/>
              </a:rPr>
              <a:t> </a:t>
            </a:r>
            <a:r>
              <a:rPr lang="sl-SI" sz="2800" dirty="0">
                <a:latin typeface="Arial Rounded MT Bold" pitchFamily="34" charset="0"/>
              </a:rPr>
              <a:t>U</a:t>
            </a:r>
            <a:r>
              <a:rPr lang="sl-SI" sz="2800" b="1" dirty="0">
                <a:latin typeface="Arial Rounded MT Bold" pitchFamily="34" charset="0"/>
              </a:rPr>
              <a:t>č</a:t>
            </a:r>
            <a:r>
              <a:rPr lang="sl-SI" sz="2800" dirty="0">
                <a:latin typeface="Arial Rounded MT Bold" pitchFamily="34" charset="0"/>
              </a:rPr>
              <a:t>enci naštejejo in zapišejo vse </a:t>
            </a:r>
            <a:r>
              <a:rPr lang="sl-SI" sz="2800" dirty="0" smtClean="0">
                <a:latin typeface="Arial Rounded MT Bold" pitchFamily="34" charset="0"/>
              </a:rPr>
              <a:t>števke</a:t>
            </a:r>
            <a:endParaRPr lang="sl-SI" sz="2800" dirty="0">
              <a:latin typeface="Arial Rounded MT Bold" pitchFamily="34" charset="0"/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67544" y="1984248"/>
            <a:ext cx="7643192" cy="4873752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sl-SI" dirty="0" smtClean="0"/>
              <a:t>.</a:t>
            </a:r>
            <a:endParaRPr lang="sl-SI" dirty="0"/>
          </a:p>
          <a:p>
            <a:pPr marL="0" indent="0">
              <a:buNone/>
            </a:pPr>
            <a:r>
              <a:rPr lang="sl-SI" dirty="0"/>
              <a:t> </a:t>
            </a:r>
            <a:endParaRPr lang="sl-SI" dirty="0" smtClean="0"/>
          </a:p>
          <a:p>
            <a:pPr marL="0" indent="0">
              <a:buNone/>
            </a:pPr>
            <a:endParaRPr lang="sl-SI" dirty="0"/>
          </a:p>
          <a:p>
            <a:pPr marL="0" lvl="0" indent="0">
              <a:buNone/>
            </a:pPr>
            <a:r>
              <a:rPr lang="sl-SI" dirty="0" smtClean="0">
                <a:latin typeface="Arial Rounded MT Bold" pitchFamily="34" charset="0"/>
              </a:rPr>
              <a:t>0</a:t>
            </a:r>
            <a:r>
              <a:rPr lang="sl-SI" dirty="0">
                <a:latin typeface="Arial Rounded MT Bold" pitchFamily="34" charset="0"/>
              </a:rPr>
              <a:t>, 1, 2, 3, 4, 5, 6, 7, 8, </a:t>
            </a:r>
            <a:r>
              <a:rPr lang="sl-SI" dirty="0" smtClean="0">
                <a:latin typeface="Arial Rounded MT Bold" pitchFamily="34" charset="0"/>
              </a:rPr>
              <a:t>9</a:t>
            </a:r>
            <a:endParaRPr lang="sl-SI" dirty="0">
              <a:latin typeface="Arial Rounded MT Bold" pitchFamily="34" charset="0"/>
            </a:endParaRPr>
          </a:p>
          <a:p>
            <a:pPr marL="0" indent="0">
              <a:buNone/>
            </a:pPr>
            <a:r>
              <a:rPr lang="sl-SI" dirty="0"/>
              <a:t> </a:t>
            </a:r>
          </a:p>
          <a:p>
            <a:pPr marL="0" indent="0">
              <a:buNone/>
            </a:pPr>
            <a:r>
              <a:rPr lang="sl-SI" b="1" dirty="0" smtClean="0"/>
              <a:t>       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105177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60672" cy="1039427"/>
          </a:xfrm>
        </p:spPr>
        <p:txBody>
          <a:bodyPr>
            <a:normAutofit fontScale="90000"/>
          </a:bodyPr>
          <a:lstStyle/>
          <a:p>
            <a:pPr marL="0" lvl="0" indent="0" algn="l"/>
            <a:r>
              <a:rPr lang="sl-SI" sz="2700" b="1" dirty="0" smtClean="0"/>
              <a:t/>
            </a:r>
            <a:br>
              <a:rPr lang="sl-SI" sz="2700" b="1" dirty="0" smtClean="0"/>
            </a:br>
            <a:r>
              <a:rPr lang="sl-SI" sz="2700" b="1" dirty="0" smtClean="0">
                <a:latin typeface="Arial Rounded MT Bold" pitchFamily="34" charset="0"/>
              </a:rPr>
              <a:t>2</a:t>
            </a:r>
            <a:r>
              <a:rPr lang="sl-SI" sz="2700" b="1" dirty="0">
                <a:latin typeface="Arial Rounded MT Bold" pitchFamily="34" charset="0"/>
              </a:rPr>
              <a:t>. KORAK:</a:t>
            </a:r>
            <a:r>
              <a:rPr lang="sl-SI" sz="2700" dirty="0">
                <a:latin typeface="Arial Rounded MT Bold" pitchFamily="34" charset="0"/>
              </a:rPr>
              <a:t> </a:t>
            </a:r>
            <a:r>
              <a:rPr lang="sl-SI" sz="2700" dirty="0" smtClean="0">
                <a:latin typeface="Arial Rounded MT Bold" pitchFamily="34" charset="0"/>
              </a:rPr>
              <a:t/>
            </a:r>
            <a:br>
              <a:rPr lang="sl-SI" sz="2700" dirty="0" smtClean="0">
                <a:latin typeface="Arial Rounded MT Bold" pitchFamily="34" charset="0"/>
              </a:rPr>
            </a:br>
            <a:r>
              <a:rPr lang="sl-SI" sz="2700" cap="none" dirty="0" smtClean="0">
                <a:latin typeface="Arial Rounded MT Bold" pitchFamily="34" charset="0"/>
              </a:rPr>
              <a:t>Učenci si skupaj si izberejo dve števki ter z njima zapišejo ulomek.</a:t>
            </a:r>
            <a:r>
              <a:rPr lang="sl-SI" dirty="0"/>
              <a:t/>
            </a:r>
            <a:br>
              <a:rPr lang="sl-SI" dirty="0"/>
            </a:br>
            <a:endParaRPr lang="sl-SI" dirty="0"/>
          </a:p>
        </p:txBody>
      </p:sp>
      <p:pic>
        <p:nvPicPr>
          <p:cNvPr id="3" name="Slika 2" descr="DSC09077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57290" y="2917778"/>
            <a:ext cx="4929222" cy="1817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7763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260672" cy="1039427"/>
          </a:xfrm>
        </p:spPr>
        <p:txBody>
          <a:bodyPr>
            <a:normAutofit fontScale="90000"/>
          </a:bodyPr>
          <a:lstStyle/>
          <a:p>
            <a:pPr marL="0" lvl="0" indent="0" algn="l"/>
            <a:r>
              <a:rPr lang="sl-SI" sz="2700" b="1" dirty="0" smtClean="0"/>
              <a:t/>
            </a:r>
            <a:br>
              <a:rPr lang="sl-SI" sz="2700" b="1" dirty="0" smtClean="0"/>
            </a:br>
            <a:r>
              <a:rPr lang="sl-SI" sz="2700" b="1" cap="none" dirty="0" smtClean="0">
                <a:latin typeface="Arial Rounded MT Bold" pitchFamily="34" charset="0"/>
              </a:rPr>
              <a:t>3. KORAK</a:t>
            </a:r>
            <a:r>
              <a:rPr lang="sl-SI" sz="2700" cap="none" dirty="0" smtClean="0">
                <a:latin typeface="Arial Rounded MT Bold" pitchFamily="34" charset="0"/>
              </a:rPr>
              <a:t>: </a:t>
            </a:r>
            <a:br>
              <a:rPr lang="sl-SI" sz="2700" cap="none" dirty="0" smtClean="0">
                <a:latin typeface="Arial Rounded MT Bold" pitchFamily="34" charset="0"/>
              </a:rPr>
            </a:br>
            <a:r>
              <a:rPr lang="sl-SI" sz="2700" cap="none" dirty="0" smtClean="0">
                <a:latin typeface="Arial Rounded MT Bold" pitchFamily="34" charset="0"/>
              </a:rPr>
              <a:t>Na enak na</a:t>
            </a:r>
            <a:r>
              <a:rPr lang="sl-SI" sz="2700" b="1" cap="none" dirty="0" smtClean="0">
                <a:latin typeface="Arial Rounded MT Bold" pitchFamily="34" charset="0"/>
              </a:rPr>
              <a:t>č</a:t>
            </a:r>
            <a:r>
              <a:rPr lang="sl-SI" sz="2700" cap="none" dirty="0" smtClean="0">
                <a:latin typeface="Arial Rounded MT Bold" pitchFamily="34" charset="0"/>
              </a:rPr>
              <a:t>in ( s ponavljanjem) u</a:t>
            </a:r>
            <a:r>
              <a:rPr lang="sl-SI" sz="2700" b="1" cap="none" dirty="0" smtClean="0">
                <a:latin typeface="Arial Rounded MT Bold" pitchFamily="34" charset="0"/>
              </a:rPr>
              <a:t>č</a:t>
            </a:r>
            <a:r>
              <a:rPr lang="sl-SI" sz="2700" cap="none" dirty="0" smtClean="0">
                <a:latin typeface="Arial Rounded MT Bold" pitchFamily="34" charset="0"/>
              </a:rPr>
              <a:t>enci zapišejo vse ulomke iz števk 1in 2 ( 1, 2, 3 in 4).</a:t>
            </a:r>
            <a:r>
              <a:rPr lang="sl-SI" dirty="0"/>
              <a:t/>
            </a:r>
            <a:br>
              <a:rPr lang="sl-SI" dirty="0"/>
            </a:br>
            <a:endParaRPr lang="sl-SI" dirty="0"/>
          </a:p>
        </p:txBody>
      </p:sp>
      <p:sp>
        <p:nvSpPr>
          <p:cNvPr id="3" name="Ograda vsebine 2"/>
          <p:cNvSpPr txBox="1">
            <a:spLocks/>
          </p:cNvSpPr>
          <p:nvPr/>
        </p:nvSpPr>
        <p:spPr>
          <a:xfrm>
            <a:off x="179512" y="4077072"/>
            <a:ext cx="8712968" cy="2448272"/>
          </a:xfrm>
          <a:prstGeom prst="rect">
            <a:avLst/>
          </a:prstGeom>
        </p:spPr>
        <p:txBody>
          <a:bodyPr>
            <a:normAutofit fontScale="25000" lnSpcReduction="2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sl-SI" dirty="0" smtClean="0"/>
              <a:t> </a:t>
            </a:r>
          </a:p>
          <a:p>
            <a:endParaRPr lang="sl-SI" b="1" dirty="0" smtClean="0"/>
          </a:p>
          <a:p>
            <a:endParaRPr lang="sl-SI" b="1" dirty="0" smtClean="0"/>
          </a:p>
          <a:p>
            <a:endParaRPr lang="sl-SI" b="1" dirty="0" smtClean="0"/>
          </a:p>
          <a:p>
            <a:endParaRPr lang="sl-SI" b="1" dirty="0" smtClean="0"/>
          </a:p>
          <a:p>
            <a:endParaRPr lang="sl-SI" b="1" dirty="0" smtClean="0"/>
          </a:p>
          <a:p>
            <a:endParaRPr lang="sl-SI" b="1" dirty="0" smtClean="0"/>
          </a:p>
          <a:p>
            <a:endParaRPr lang="sl-SI" b="1" dirty="0" smtClean="0"/>
          </a:p>
          <a:p>
            <a:endParaRPr lang="sl-SI" b="1" dirty="0" smtClean="0"/>
          </a:p>
          <a:p>
            <a:endParaRPr lang="sl-SI" b="1" dirty="0" smtClean="0"/>
          </a:p>
          <a:p>
            <a:endParaRPr lang="sl-SI" b="1" dirty="0" smtClean="0"/>
          </a:p>
          <a:p>
            <a:endParaRPr lang="sl-SI" b="1" dirty="0" smtClean="0"/>
          </a:p>
          <a:p>
            <a:pPr marL="0" indent="0">
              <a:buFont typeface="Arial" pitchFamily="34" charset="0"/>
              <a:buNone/>
            </a:pPr>
            <a:r>
              <a:rPr lang="sl-SI" sz="7200" b="1" dirty="0" smtClean="0"/>
              <a:t>RAZISKAVA UČENCEV: </a:t>
            </a:r>
          </a:p>
          <a:p>
            <a:pPr marL="0" indent="0">
              <a:buFont typeface="Arial" pitchFamily="34" charset="0"/>
              <a:buNone/>
            </a:pPr>
            <a:r>
              <a:rPr lang="sl-SI" sz="7200" dirty="0" smtClean="0"/>
              <a:t>Koliko ulomkov ste zapisali v vsakem primeru? </a:t>
            </a:r>
            <a:r>
              <a:rPr lang="sl-SI" sz="7200" b="1" dirty="0" smtClean="0"/>
              <a:t>( 2 ---- 4, 3 -----9, 4 -----16 )                  </a:t>
            </a:r>
          </a:p>
          <a:p>
            <a:pPr marL="0" indent="0">
              <a:buFont typeface="Arial" pitchFamily="34" charset="0"/>
              <a:buNone/>
            </a:pPr>
            <a:r>
              <a:rPr lang="sl-SI" sz="7200" dirty="0" smtClean="0"/>
              <a:t>Koliko ulomkov bi lahko zapisali s petimi števkami? </a:t>
            </a:r>
            <a:r>
              <a:rPr lang="sl-SI" sz="7200" b="1" dirty="0" smtClean="0"/>
              <a:t>( 25 ) </a:t>
            </a:r>
          </a:p>
          <a:p>
            <a:pPr marL="0" indent="0">
              <a:buFont typeface="Arial" pitchFamily="34" charset="0"/>
              <a:buNone/>
            </a:pPr>
            <a:r>
              <a:rPr lang="sl-SI" sz="7200" dirty="0" smtClean="0"/>
              <a:t>V kakšni povezavi je število ulomkov s številom izbranih števil?  </a:t>
            </a:r>
            <a:r>
              <a:rPr lang="sl-SI" sz="6400" b="1" dirty="0" smtClean="0"/>
              <a:t>TO SO POTENCE </a:t>
            </a:r>
            <a:endParaRPr lang="sl-SI" sz="6400" b="1" dirty="0"/>
          </a:p>
        </p:txBody>
      </p:sp>
      <p:pic>
        <p:nvPicPr>
          <p:cNvPr id="4" name="Slika 3" descr="DSC09078.JPG"/>
          <p:cNvPicPr>
            <a:picLocks noChangeAspect="1"/>
          </p:cNvPicPr>
          <p:nvPr/>
        </p:nvPicPr>
        <p:blipFill>
          <a:blip r:embed="rId2" cstate="email">
            <a:lum bright="1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8596" y="2214554"/>
            <a:ext cx="7858180" cy="1857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2106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lvl="0" indent="0" algn="l"/>
            <a:r>
              <a:rPr lang="sl-SI" sz="2400" b="1" dirty="0" smtClean="0">
                <a:latin typeface="Arial Rounded MT Bold" pitchFamily="34" charset="0"/>
              </a:rPr>
              <a:t/>
            </a:r>
            <a:br>
              <a:rPr lang="sl-SI" sz="2400" b="1" dirty="0" smtClean="0">
                <a:latin typeface="Arial Rounded MT Bold" pitchFamily="34" charset="0"/>
              </a:rPr>
            </a:br>
            <a:r>
              <a:rPr lang="sl-SI" sz="2400" b="1" dirty="0" smtClean="0">
                <a:latin typeface="Arial Rounded MT Bold" pitchFamily="34" charset="0"/>
              </a:rPr>
              <a:t>4.KORAK</a:t>
            </a:r>
            <a:r>
              <a:rPr lang="sl-SI" sz="2400" b="1" dirty="0">
                <a:latin typeface="Arial Rounded MT Bold" pitchFamily="34" charset="0"/>
              </a:rPr>
              <a:t>:</a:t>
            </a:r>
            <a:r>
              <a:rPr lang="sl-SI" sz="2400" dirty="0">
                <a:latin typeface="Arial Rounded MT Bold" pitchFamily="34" charset="0"/>
              </a:rPr>
              <a:t> </a:t>
            </a:r>
            <a:br>
              <a:rPr lang="sl-SI" sz="2400" dirty="0">
                <a:latin typeface="Arial Rounded MT Bold" pitchFamily="34" charset="0"/>
              </a:rPr>
            </a:br>
            <a:r>
              <a:rPr lang="sl-SI" sz="2400" cap="none" dirty="0" smtClean="0">
                <a:latin typeface="Arial Rounded MT Bold" pitchFamily="34" charset="0"/>
              </a:rPr>
              <a:t>Učenci v mrežo zapišejo  vse ulomke, ki jih lahko sestavijo iz števk 1,2,3,4 in 5.</a:t>
            </a:r>
            <a:br>
              <a:rPr lang="sl-SI" sz="2400" cap="none" dirty="0" smtClean="0">
                <a:latin typeface="Arial Rounded MT Bold" pitchFamily="34" charset="0"/>
              </a:rPr>
            </a:br>
            <a:endParaRPr lang="sl-SI" sz="2400" cap="none" dirty="0">
              <a:latin typeface="Arial Rounded MT Bold" pitchFamily="34" charset="0"/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5157192"/>
            <a:ext cx="8229600" cy="96897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sl-SI" b="1" dirty="0"/>
          </a:p>
          <a:p>
            <a:pPr marL="0" indent="0">
              <a:buNone/>
            </a:pPr>
            <a:r>
              <a:rPr lang="sl-SI" b="1" dirty="0"/>
              <a:t>REZULTATI:</a:t>
            </a:r>
            <a:r>
              <a:rPr lang="sl-SI" dirty="0"/>
              <a:t> Večina učencev je v tem primeru ulomke že sistematično </a:t>
            </a:r>
            <a:r>
              <a:rPr lang="sl-SI" dirty="0" smtClean="0"/>
              <a:t>zapisovala.</a:t>
            </a:r>
            <a:endParaRPr lang="sl-SI" dirty="0"/>
          </a:p>
          <a:p>
            <a:endParaRPr lang="sl-SI" dirty="0"/>
          </a:p>
        </p:txBody>
      </p:sp>
      <p:pic>
        <p:nvPicPr>
          <p:cNvPr id="4" name="Slika 3" descr="DSC09079.JPG"/>
          <p:cNvPicPr>
            <a:picLocks noChangeAspect="1"/>
          </p:cNvPicPr>
          <p:nvPr/>
        </p:nvPicPr>
        <p:blipFill>
          <a:blip r:embed="rId2" cstate="email">
            <a:lum bright="1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1817083" y="2540579"/>
            <a:ext cx="3601971" cy="1949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2321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394344" cy="1039427"/>
          </a:xfrm>
        </p:spPr>
        <p:txBody>
          <a:bodyPr>
            <a:normAutofit fontScale="90000"/>
          </a:bodyPr>
          <a:lstStyle/>
          <a:p>
            <a:pPr lvl="0" algn="l"/>
            <a:r>
              <a:rPr lang="sl-SI" sz="2700" b="1" dirty="0" smtClean="0"/>
              <a:t/>
            </a:r>
            <a:br>
              <a:rPr lang="sl-SI" sz="2700" b="1" dirty="0" smtClean="0"/>
            </a:br>
            <a:r>
              <a:rPr lang="sl-SI" sz="2700" b="1" dirty="0"/>
              <a:t/>
            </a:r>
            <a:br>
              <a:rPr lang="sl-SI" sz="2700" b="1" dirty="0"/>
            </a:br>
            <a:r>
              <a:rPr lang="sl-SI" sz="2200" b="1" dirty="0" smtClean="0">
                <a:latin typeface="Arial Rounded MT Bold" pitchFamily="34" charset="0"/>
              </a:rPr>
              <a:t>RAZISKAVA</a:t>
            </a:r>
            <a:r>
              <a:rPr lang="sl-SI" sz="2200" dirty="0">
                <a:latin typeface="Arial Rounded MT Bold" pitchFamily="34" charset="0"/>
              </a:rPr>
              <a:t>: </a:t>
            </a:r>
            <a:r>
              <a:rPr lang="sl-SI" sz="2200" dirty="0" smtClean="0">
                <a:latin typeface="Arial Rounded MT Bold" pitchFamily="34" charset="0"/>
              </a:rPr>
              <a:t/>
            </a:r>
            <a:br>
              <a:rPr lang="sl-SI" sz="2200" dirty="0" smtClean="0">
                <a:latin typeface="Arial Rounded MT Bold" pitchFamily="34" charset="0"/>
              </a:rPr>
            </a:br>
            <a:r>
              <a:rPr lang="sl-SI" sz="2200" cap="none" dirty="0" smtClean="0">
                <a:latin typeface="Arial Rounded MT Bold" pitchFamily="34" charset="0"/>
              </a:rPr>
              <a:t>U</a:t>
            </a:r>
            <a:r>
              <a:rPr lang="sl-SI" sz="2200" b="1" cap="none" dirty="0" smtClean="0">
                <a:latin typeface="Arial Rounded MT Bold" pitchFamily="34" charset="0"/>
              </a:rPr>
              <a:t>č</a:t>
            </a:r>
            <a:r>
              <a:rPr lang="sl-SI" sz="2200" cap="none" dirty="0" smtClean="0">
                <a:latin typeface="Arial Rounded MT Bold" pitchFamily="34" charset="0"/>
              </a:rPr>
              <a:t>enci  izrežejo  ulomke in jih razporedijo v poljubne skupine tako, da lahko opišejo njihove skupne lastnosti.</a:t>
            </a:r>
            <a:r>
              <a:rPr lang="sl-SI" dirty="0"/>
              <a:t/>
            </a:r>
            <a:br>
              <a:rPr lang="sl-SI" dirty="0"/>
            </a:br>
            <a:endParaRPr lang="sl-SI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14480" y="2000240"/>
            <a:ext cx="5058849" cy="3794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684332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1520" y="408372"/>
            <a:ext cx="8784976" cy="1039427"/>
          </a:xfrm>
        </p:spPr>
        <p:txBody>
          <a:bodyPr>
            <a:normAutofit fontScale="90000"/>
          </a:bodyPr>
          <a:lstStyle/>
          <a:p>
            <a:pPr marL="0" lvl="0" indent="0" algn="l"/>
            <a:r>
              <a:rPr lang="sl-SI" sz="2700" b="1" dirty="0" smtClean="0"/>
              <a:t/>
            </a:r>
            <a:br>
              <a:rPr lang="sl-SI" sz="2700" b="1" dirty="0" smtClean="0"/>
            </a:br>
            <a:r>
              <a:rPr lang="sl-SI" sz="2200" b="1" dirty="0" smtClean="0">
                <a:latin typeface="Arial Rounded MT Bold" pitchFamily="34" charset="0"/>
              </a:rPr>
              <a:t>RAZISKAVA</a:t>
            </a:r>
            <a:r>
              <a:rPr lang="sl-SI" sz="2200" b="1" dirty="0">
                <a:latin typeface="Arial Rounded MT Bold" pitchFamily="34" charset="0"/>
              </a:rPr>
              <a:t>:</a:t>
            </a:r>
            <a:br>
              <a:rPr lang="sl-SI" sz="2200" b="1" dirty="0">
                <a:latin typeface="Arial Rounded MT Bold" pitchFamily="34" charset="0"/>
              </a:rPr>
            </a:br>
            <a:r>
              <a:rPr lang="sl-SI" sz="2200" cap="none" dirty="0" smtClean="0">
                <a:latin typeface="Arial Rounded MT Bold" pitchFamily="34" charset="0"/>
              </a:rPr>
              <a:t>U</a:t>
            </a:r>
            <a:r>
              <a:rPr lang="sl-SI" sz="2200" b="1" cap="none" dirty="0" smtClean="0">
                <a:latin typeface="Arial Rounded MT Bold" pitchFamily="34" charset="0"/>
              </a:rPr>
              <a:t>č</a:t>
            </a:r>
            <a:r>
              <a:rPr lang="sl-SI" sz="2200" cap="none" dirty="0" smtClean="0">
                <a:latin typeface="Arial Rounded MT Bold" pitchFamily="34" charset="0"/>
              </a:rPr>
              <a:t>enci ugotavljajo , kaj je skupnega ulomkom  1/1 ,   2/2,   3/3,…    (pomagajo si z modeli krogov).  </a:t>
            </a:r>
            <a:r>
              <a:rPr lang="sl-SI" sz="2200" cap="none" dirty="0" smtClean="0"/>
              <a:t/>
            </a:r>
            <a:br>
              <a:rPr lang="sl-SI" sz="2200" cap="none" dirty="0" smtClean="0"/>
            </a:br>
            <a:endParaRPr lang="sl-SI" sz="2200" cap="none" dirty="0"/>
          </a:p>
        </p:txBody>
      </p:sp>
      <p:pic>
        <p:nvPicPr>
          <p:cNvPr id="3" name="Slika 2" descr="DSC09087.JPG"/>
          <p:cNvPicPr>
            <a:picLocks noChangeAspect="1"/>
          </p:cNvPicPr>
          <p:nvPr/>
        </p:nvPicPr>
        <p:blipFill>
          <a:blip r:embed="rId2" cstate="email">
            <a:lum bright="1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28728" y="1643050"/>
            <a:ext cx="5429256" cy="2095653"/>
          </a:xfrm>
          <a:prstGeom prst="rect">
            <a:avLst/>
          </a:prstGeom>
        </p:spPr>
      </p:pic>
      <p:pic>
        <p:nvPicPr>
          <p:cNvPr id="5" name="Slika 4" descr="DSC09081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43108" y="3929066"/>
            <a:ext cx="4214842" cy="2726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9775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karnar">
  <a:themeElements>
    <a:clrScheme name="Lekarnar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Lekarnar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Lekarnar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86</TotalTime>
  <Words>230</Words>
  <Application>Microsoft Office PowerPoint</Application>
  <PresentationFormat>Diaprojekcija na zaslonu (4:3)</PresentationFormat>
  <Paragraphs>68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13</vt:i4>
      </vt:variant>
    </vt:vector>
  </HeadingPairs>
  <TitlesOfParts>
    <vt:vector size="14" baseType="lpstr">
      <vt:lpstr>Lekarnar</vt:lpstr>
      <vt:lpstr>MATEMATIKA 6. RAZRED</vt:lpstr>
      <vt:lpstr>URESNIČITEV CILJEV PROJEKTA:</vt:lpstr>
      <vt:lpstr>  CILJI  MATEMATIKE :     </vt:lpstr>
      <vt:lpstr>1. KORAK:  Učenci naštejejo in zapišejo vse števke</vt:lpstr>
      <vt:lpstr> 2. KORAK:  Učenci si skupaj si izberejo dve števki ter z njima zapišejo ulomek. </vt:lpstr>
      <vt:lpstr> 3. KORAK:  Na enak način ( s ponavljanjem) učenci zapišejo vse ulomke iz števk 1in 2 ( 1, 2, 3 in 4). </vt:lpstr>
      <vt:lpstr> 4.KORAK:  Učenci v mrežo zapišejo  vse ulomke, ki jih lahko sestavijo iz števk 1,2,3,4 in 5. </vt:lpstr>
      <vt:lpstr>  RAZISKAVA:  Učenci  izrežejo  ulomke in jih razporedijo v poljubne skupine tako, da lahko opišejo njihove skupne lastnosti. </vt:lpstr>
      <vt:lpstr> RAZISKAVA: Učenci ugotavljajo , kaj je skupnega ulomkom  1/1 ,   2/2,   3/3,…    (pomagajo si z modeli krogov).   </vt:lpstr>
      <vt:lpstr>  RAZISKAVA:  Po učiteljevem navodilu si učenci preostale ulomke razporedijo tako, da imajo ulomki prve skupine števce manjše od imenovalcev, v drugi pa obratno. Ugotavljajo skupne značilnosti. </vt:lpstr>
      <vt:lpstr>PowerPointova predstavitev</vt:lpstr>
      <vt:lpstr> RAZMISLEK: Zakaj sem se pri izbiri števk na začetku naloge izognila številu 0? </vt:lpstr>
      <vt:lpstr>evalvacija</vt:lpstr>
    </vt:vector>
  </TitlesOfParts>
  <Company>Ministrstvo za Šolstvo in Šport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MATEMATIKA 6. RAZRED</dc:title>
  <dc:creator>Admin</dc:creator>
  <cp:lastModifiedBy>Tadej Blatnik</cp:lastModifiedBy>
  <cp:revision>11</cp:revision>
  <dcterms:created xsi:type="dcterms:W3CDTF">2011-09-21T08:06:19Z</dcterms:created>
  <dcterms:modified xsi:type="dcterms:W3CDTF">2011-11-22T07:37:58Z</dcterms:modified>
</cp:coreProperties>
</file>