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4" r:id="rId13"/>
    <p:sldId id="268" r:id="rId14"/>
    <p:sldId id="263" r:id="rId15"/>
    <p:sldId id="270" r:id="rId16"/>
    <p:sldId id="272" r:id="rId17"/>
  </p:sldIdLst>
  <p:sldSz cx="9144000" cy="6858000" type="screen4x3"/>
  <p:notesSz cx="6858000" cy="9144000"/>
  <p:custShowLst>
    <p:custShow name="Diaprojekcija po meri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</p:sldLst>
    </p:custShow>
  </p:custShow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75" autoAdjust="0"/>
  </p:normalViewPr>
  <p:slideViewPr>
    <p:cSldViewPr>
      <p:cViewPr varScale="1">
        <p:scale>
          <a:sx n="75" d="100"/>
          <a:sy n="75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C850D-253D-4EA8-9779-F547654488C9}" type="datetimeFigureOut">
              <a:rPr lang="sl-SI" smtClean="0"/>
              <a:t>28.9.2011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1B1C6-E74F-48CA-AC8B-E56202AE21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0757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1EB0C-70E4-49C5-86DD-BD030EE2106B}" type="datetimeFigureOut">
              <a:rPr lang="sl-SI" smtClean="0"/>
              <a:t>28.9.2011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F2E62-D408-4892-BD6C-936378A0981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180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F2E62-D408-4892-BD6C-936378A0981B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994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9419-0E43-4115-B00E-D95D036565D0}" type="datetime1">
              <a:rPr lang="sl-SI" smtClean="0"/>
              <a:t>28.9.2011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713232" cy="704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dirty="0" smtClean="0"/>
              <a:t>Uredite sloge besedila matrice</a:t>
            </a:r>
          </a:p>
          <a:p>
            <a:pPr lvl="1" eaLnBrk="1" latinLnBrk="0" hangingPunct="1"/>
            <a:r>
              <a:rPr lang="sl-SI" dirty="0" smtClean="0"/>
              <a:t>Druga raven</a:t>
            </a:r>
          </a:p>
          <a:p>
            <a:pPr lvl="2" eaLnBrk="1" latinLnBrk="0" hangingPunct="1"/>
            <a:r>
              <a:rPr lang="sl-SI" dirty="0" smtClean="0"/>
              <a:t>Tretja raven</a:t>
            </a:r>
          </a:p>
          <a:p>
            <a:pPr lvl="3" eaLnBrk="1" latinLnBrk="0" hangingPunct="1"/>
            <a:r>
              <a:rPr lang="sl-SI" dirty="0" smtClean="0"/>
              <a:t>Četrta raven</a:t>
            </a:r>
          </a:p>
          <a:p>
            <a:pPr lvl="4" eaLnBrk="1" latinLnBrk="0" hangingPunct="1"/>
            <a:r>
              <a:rPr lang="sl-SI" dirty="0" smtClean="0"/>
              <a:t>Peta raven</a:t>
            </a:r>
            <a:endParaRPr kumimoji="0" lang="en-US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B837-F875-4822-A50C-4505EDC62FDA}" type="datetime1">
              <a:rPr lang="sl-SI" smtClean="0"/>
              <a:t>28.9.2011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713232" cy="704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72F1-3E3E-4D02-85C2-DB5EEFE1CF21}" type="datetime1">
              <a:rPr lang="sl-SI" smtClean="0"/>
              <a:t>28.9.2011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F77F-0E1E-417D-9478-86B835F17853}" type="datetime1">
              <a:rPr lang="sl-SI" smtClean="0"/>
              <a:t>28.9.2011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pic>
        <p:nvPicPr>
          <p:cNvPr id="3" name="Slik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713232" cy="704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o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3F89-4CF0-4769-86AC-FCBA9D126241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3E5EDE8-9E4C-4E29-BCC0-5D7B4ECD9D4C}" type="datetime1">
              <a:rPr lang="sl-SI" smtClean="0"/>
              <a:t>28.9.2011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grada vsebin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37C-F24A-424B-96EF-74898E19AC15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Ograda vsebin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vsebin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16A6-0607-43AA-A16E-625DE760648A}" type="datetime1">
              <a:rPr lang="sl-SI" smtClean="0"/>
              <a:t>28.9.2011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o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o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40DE-FA0C-47E6-B831-12FCA8D1E74F}" type="datetime1">
              <a:rPr lang="sl-SI" smtClean="0"/>
              <a:t>28.9.2011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pic>
        <p:nvPicPr>
          <p:cNvPr id="12" name="Slik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713232" cy="70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grada vsebin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2BB5-8339-4BE7-99B6-B419DBE36804}" type="datetime1">
              <a:rPr lang="sl-SI" smtClean="0"/>
              <a:t>28.9.2011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en povezoval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097D71-E462-4DF3-A6ED-28E292FD788B}" type="datetime1">
              <a:rPr lang="sl-SI" smtClean="0"/>
              <a:t>28.9.2011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A9BC8CC-5DA6-426D-8A51-ADCE88030CF7}" type="datetime1">
              <a:rPr lang="sl-SI" smtClean="0"/>
              <a:t>28.9.2011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73239-7E1C-4396-BF9F-2F078FFE8AA9}" type="slidenum">
              <a:rPr lang="sl-SI" smtClean="0"/>
              <a:t>‹#›</a:t>
            </a:fld>
            <a:endParaRPr lang="sl-SI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627784" y="5157192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Mojca Brejc, </a:t>
            </a:r>
            <a:r>
              <a:rPr lang="sl-SI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pomočnica ravnatelja</a:t>
            </a:r>
          </a:p>
          <a:p>
            <a:pPr algn="ctr"/>
            <a:r>
              <a:rPr lang="sl-SI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sl-SI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Milan </a:t>
            </a:r>
            <a:r>
              <a:rPr lang="sl-SI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Rejc, ravnatelj</a:t>
            </a:r>
            <a:endParaRPr lang="sl-SI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860428"/>
          </a:xfrm>
          <a:prstGeom prst="rect">
            <a:avLst/>
          </a:prstGeom>
        </p:spPr>
        <p:txBody>
          <a:bodyPr/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sl-SI" sz="4800" dirty="0" smtClean="0"/>
              <a:t>Fleksibilni predmetnik</a:t>
            </a:r>
          </a:p>
        </p:txBody>
      </p:sp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457200" y="548680"/>
            <a:ext cx="8229600" cy="822523"/>
          </a:xfrm>
        </p:spPr>
        <p:txBody>
          <a:bodyPr/>
          <a:lstStyle/>
          <a:p>
            <a:r>
              <a:rPr lang="sl-SI" dirty="0" smtClean="0">
                <a:solidFill>
                  <a:srgbClr val="879999"/>
                </a:solidFill>
              </a:rPr>
              <a:t>Osnovna</a:t>
            </a:r>
            <a:r>
              <a:rPr lang="sl-SI" dirty="0" smtClean="0"/>
              <a:t> šola Gorje 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1511660" y="2921168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solidFill>
                  <a:srgbClr val="879999"/>
                </a:solidFill>
              </a:rPr>
              <a:t>Organizacijske </a:t>
            </a:r>
            <a:r>
              <a:rPr lang="sl-SI" sz="2000" dirty="0">
                <a:solidFill>
                  <a:srgbClr val="879999"/>
                </a:solidFill>
              </a:rPr>
              <a:t>naloge vodstva šole pri pripravah in izvedbi fleksibilnega predmetnika</a:t>
            </a:r>
          </a:p>
          <a:p>
            <a:endParaRPr lang="sl-SI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1299-E3DA-4987-8F58-F38F09A85472}" type="datetime1">
              <a:rPr lang="sl-SI" smtClean="0"/>
              <a:t>28.9.2011</a:t>
            </a:fld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55627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redmetnik za 8. razred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3752639"/>
              </p:ext>
            </p:extLst>
          </p:nvPr>
        </p:nvGraphicFramePr>
        <p:xfrm>
          <a:off x="301625" y="1527175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predmet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običajni predmetnik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1. ocenjevalno obdobje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2. ocenjevalno obdobje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LVZ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DDE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GEO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1,5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FIZ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28AF-C7C3-4113-9F95-FE105A4A7B19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821480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redmetnik za 9. razred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85525401"/>
              </p:ext>
            </p:extLst>
          </p:nvPr>
        </p:nvGraphicFramePr>
        <p:xfrm>
          <a:off x="301625" y="1527175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predmet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običajni predmetnik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1. ocenjevalno obdobje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2. ocenjevalno obdobje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GEO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FIZ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6AC-5491-49A7-A25F-FE4E47662EAA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07663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</a:t>
            </a:r>
            <a:r>
              <a:rPr lang="sl-SI" dirty="0" smtClean="0"/>
              <a:t>zbirni predmeti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0040" y="1988840"/>
            <a:ext cx="8503920" cy="3270104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za vse izbirne predmete velja: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poučujejo se strnjeno dve uri </a:t>
            </a: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na urniku vsak drugi teden (urnik A in urnik B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učenci ne čakajo na izbirni predmet</a:t>
            </a: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742A-0651-4F9D-AD15-5414DF97F575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651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</a:t>
            </a:r>
            <a:r>
              <a:rPr lang="sl-SI" dirty="0" smtClean="0"/>
              <a:t>premljanje in evalvacija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0040" y="2132856"/>
            <a:ext cx="8503920" cy="3054080"/>
          </a:xfrm>
        </p:spPr>
        <p:txBody>
          <a:bodyPr>
            <a:normAutofit/>
          </a:bodyPr>
          <a:lstStyle/>
          <a:p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spremljati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je potrebno preverjanje, ocenjevanje in zaključevanje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ocen</a:t>
            </a:r>
          </a:p>
          <a:p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naloga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razrednikov in učiteljev, ki predmet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poučujejo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je spremljanje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realizacije</a:t>
            </a:r>
          </a:p>
          <a:p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ob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vsakem odstopanju takoj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ukrepamo</a:t>
            </a: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ACBC-138A-400D-8632-4EBD8E904605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54695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2156" y="404664"/>
            <a:ext cx="8659688" cy="75895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posebej  moramo pri takšni organizaciji dela </a:t>
            </a:r>
            <a:br>
              <a:rPr lang="sl-SI" dirty="0" smtClean="0"/>
            </a:br>
            <a:r>
              <a:rPr lang="sl-SI" dirty="0" smtClean="0"/>
              <a:t>paziti </a:t>
            </a:r>
            <a:r>
              <a:rPr lang="sl-SI" dirty="0" smtClean="0"/>
              <a:t>na: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spremljanje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realizacije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pouka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spremljanje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odsotnosti učencev in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učiteljev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b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prešolanju učenca na drugo šolo poskrbimo, da na novi šoli natančno vedo, katerih sprememb je bil učenec pri nas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deležen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ob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prešolanju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v času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šolskega leta učencu pripravimo individualiziran program</a:t>
            </a: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52FB-3787-42E0-95BD-52565EB4028E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4076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pomembne prednosti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Strnjene ure poučevanja so tisti element, ki nam je v tem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času prinesel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največ koristi. Te ure terjajo drugačen didaktični pristop, novo organizacijo in drugačen način priprave na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pouk.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Manjše število predmetov v enem tednu je razbremenitev za učence in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učitelja.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Odločitev za vključitev v tak način dela je na učiteljevi strani. </a:t>
            </a: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9B14-D099-44C6-89D5-4CBF986B24D3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31452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marL="0" indent="0">
              <a:buClr>
                <a:schemeClr val="accent5">
                  <a:lumMod val="50000"/>
                </a:schemeClr>
              </a:buClr>
              <a:buNone/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vodstvo šole pri tem učitelja spodbuja in nudi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podporo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Fleksibilni predmetnik je vnesel v delo šole novo dinamiko poučevanja. Od učitelja zahteva drugačno pripravo in omogoča metode dela, ki v prejšnjih letih niso bile mogoče. </a:t>
            </a: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Fleksibilni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predmetnik je s stališča učitelja dobra izbira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None/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Omogoča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več kreativnosti pri manj predmetih hkrati.</a:t>
            </a:r>
          </a:p>
          <a:p>
            <a:endParaRPr lang="sl-SI" dirty="0"/>
          </a:p>
        </p:txBody>
      </p:sp>
      <p:sp>
        <p:nvSpPr>
          <p:cNvPr id="8" name="Smeško 7"/>
          <p:cNvSpPr/>
          <p:nvPr/>
        </p:nvSpPr>
        <p:spPr>
          <a:xfrm>
            <a:off x="7956376" y="5157192"/>
            <a:ext cx="648072" cy="648072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/>
          <p:cNvSpPr txBox="1"/>
          <p:nvPr/>
        </p:nvSpPr>
        <p:spPr>
          <a:xfrm>
            <a:off x="7812360" y="6021288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chemeClr val="accent5">
                    <a:lumMod val="50000"/>
                  </a:schemeClr>
                </a:solidFill>
              </a:rPr>
              <a:t>HVALA</a:t>
            </a:r>
            <a:endParaRPr lang="sl-SI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4EB-5A8A-4367-8CAE-BBAF30F7D90A}" type="datetime1">
              <a:rPr lang="sl-SI" smtClean="0"/>
              <a:t>28.9.2011</a:t>
            </a:fld>
            <a:endParaRPr lang="sl-SI"/>
          </a:p>
        </p:txBody>
      </p:sp>
      <p:sp>
        <p:nvSpPr>
          <p:cNvPr id="11" name="Ograda številke diapoz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56821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99592" y="2996952"/>
            <a:ext cx="7344816" cy="1752600"/>
          </a:xfrm>
        </p:spPr>
        <p:txBody>
          <a:bodyPr>
            <a:normAutofit fontScale="92500"/>
          </a:bodyPr>
          <a:lstStyle/>
          <a:p>
            <a:r>
              <a:rPr lang="sl-SI" sz="2000" dirty="0" smtClean="0"/>
              <a:t>Razmislek o organizaciji dela</a:t>
            </a:r>
            <a:br>
              <a:rPr lang="sl-SI" sz="2000" dirty="0" smtClean="0"/>
            </a:br>
            <a:endParaRPr lang="sl-SI" sz="2000" dirty="0" smtClean="0"/>
          </a:p>
          <a:p>
            <a:r>
              <a:rPr lang="sl-SI" sz="2000" dirty="0" smtClean="0"/>
              <a:t>Oblikovanje predmetnikov</a:t>
            </a:r>
            <a:br>
              <a:rPr lang="sl-SI" sz="2000" dirty="0" smtClean="0"/>
            </a:br>
            <a:endParaRPr lang="sl-SI" sz="2000" dirty="0" smtClean="0"/>
          </a:p>
          <a:p>
            <a:r>
              <a:rPr lang="sl-SI" sz="2000" dirty="0" smtClean="0"/>
              <a:t>Prednosti FLEKSIBILNEGA PREDMETNIKA</a:t>
            </a:r>
            <a:endParaRPr lang="sl-SI" sz="200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Fleksibilni predmetnik</a:t>
            </a:r>
            <a:endParaRPr lang="sl-SI" dirty="0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ACA9-34C3-4ADE-9579-FE7A59E10255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3666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</a:t>
            </a:r>
            <a:r>
              <a:rPr lang="sl-SI" dirty="0" smtClean="0"/>
              <a:t>rganizacija pouka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0040" y="2132856"/>
            <a:ext cx="8503920" cy="2982072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redmet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se poučuje </a:t>
            </a:r>
            <a:r>
              <a:rPr lang="sl-SI" sz="3200" dirty="0">
                <a:solidFill>
                  <a:schemeClr val="accent5">
                    <a:lumMod val="50000"/>
                  </a:schemeClr>
                </a:solidFill>
              </a:rPr>
              <a:t>samo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 v enem ocenjevalnem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obdobju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manj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različnih predmetov v enem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tednu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manj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različnih predmetov v enem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dnevu</a:t>
            </a:r>
            <a:endParaRPr lang="sl-SI" sz="2800" dirty="0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065D-DC7E-46B6-80E6-7036237EB596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50212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prednosti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0040" y="1844824"/>
            <a:ext cx="8503920" cy="3846168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strnjene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ure pouka (blok ure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b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več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časa namenjenega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pouku</a:t>
            </a:r>
            <a:b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več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časa omogoča kvalitetnejšo izvedbo poizkusov pri eksperimentalnem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delu</a:t>
            </a:r>
            <a:b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daljši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pogovori  o določeni temi prinašajo več zanimivih razmišljanj učencev</a:t>
            </a: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BF71-83E3-4264-85A4-F0EC60C54CE3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60084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prednosti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anj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različnih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predmetov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pomeni: </a:t>
            </a: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  <a:buFont typeface="Wingdings 2" pitchFamily="18" charset="2"/>
              <a:buChar char=""/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na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področju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komunikacije</a:t>
            </a:r>
            <a:b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sl-SI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  <a:buFont typeface="Wingdings 2" pitchFamily="18" charset="2"/>
              <a:buChar char=""/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na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področju priprave na pouk</a:t>
            </a:r>
          </a:p>
          <a:p>
            <a:pPr lvl="1">
              <a:buClr>
                <a:schemeClr val="accent5">
                  <a:lumMod val="50000"/>
                </a:schemeClr>
              </a:buClr>
              <a:buFont typeface="Wingdings 2" pitchFamily="18" charset="2"/>
              <a:buChar char=""/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  <a:buFont typeface="Wingdings 2" pitchFamily="18" charset="2"/>
              <a:buChar char=""/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na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področju domačih nalog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0E30-1BB3-49E0-8F30-84777BD4F0DB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93560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534400" cy="758952"/>
          </a:xfrm>
        </p:spPr>
        <p:txBody>
          <a:bodyPr>
            <a:normAutofit/>
          </a:bodyPr>
          <a:lstStyle/>
          <a:p>
            <a:r>
              <a:rPr lang="sl-SI" dirty="0"/>
              <a:t>z</a:t>
            </a:r>
            <a:r>
              <a:rPr lang="sl-SI" dirty="0" smtClean="0"/>
              <a:t>akaj že  peto šolsko leto?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0040" y="2060848"/>
            <a:ext cx="8503920" cy="2478016"/>
          </a:xfrm>
        </p:spPr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strnjene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ure pouka – sodobne metode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poučevanja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medpredmetno načrtovanje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osnova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in spodbuda za strokovno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rast</a:t>
            </a:r>
            <a:endParaRPr lang="sl-SI" dirty="0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8957-E2C2-45AF-9ABE-9703F129E86F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18877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oblikovanje predmetnikov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šolsko leto smo razdelili na dve po številu dni enaki obdobji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oziroma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polletji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vključili smo predmete v parih, da ohranimo število ur na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teden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predmeti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so glede </a:t>
            </a: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na težavnost vsebine razporejeni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enakomerno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sl-SI" sz="2400" dirty="0">
                <a:solidFill>
                  <a:schemeClr val="accent5">
                    <a:lumMod val="50000"/>
                  </a:schemeClr>
                </a:solidFill>
              </a:rPr>
              <a:t>upoštevali smo učence in </a:t>
            </a:r>
            <a:r>
              <a:rPr lang="sl-SI" sz="2400" dirty="0" smtClean="0">
                <a:solidFill>
                  <a:schemeClr val="accent5">
                    <a:lumMod val="50000"/>
                  </a:schemeClr>
                </a:solidFill>
              </a:rPr>
              <a:t>učitelje</a:t>
            </a:r>
            <a:endParaRPr lang="sl-SI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CA16-A68C-4103-878E-2A70AE5D1B75}" type="datetime1">
              <a:rPr lang="sl-SI" smtClean="0"/>
              <a:t>28.9.2011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59883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Predmetnik za 6. razred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1988836"/>
              </p:ext>
            </p:extLst>
          </p:nvPr>
        </p:nvGraphicFramePr>
        <p:xfrm>
          <a:off x="301625" y="1527175"/>
          <a:ext cx="823081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2160240"/>
                <a:gridCol w="2088232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predmet</a:t>
                      </a:r>
                      <a:endParaRPr lang="sl-SI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običajni </a:t>
                      </a:r>
                      <a:r>
                        <a:rPr lang="sl-SI" dirty="0" smtClean="0"/>
                        <a:t>predmetnik</a:t>
                      </a:r>
                      <a:endParaRPr lang="sl-SI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1. </a:t>
                      </a:r>
                      <a:r>
                        <a:rPr lang="sl-SI" dirty="0" smtClean="0"/>
                        <a:t>ocenjevalno </a:t>
                      </a:r>
                      <a:r>
                        <a:rPr lang="sl-SI" dirty="0" smtClean="0"/>
                        <a:t>obdobje</a:t>
                      </a:r>
                      <a:endParaRPr lang="sl-SI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2. </a:t>
                      </a:r>
                      <a:r>
                        <a:rPr lang="sl-SI" dirty="0" smtClean="0"/>
                        <a:t>ocenjevalno </a:t>
                      </a:r>
                      <a:r>
                        <a:rPr lang="sl-SI" dirty="0" smtClean="0"/>
                        <a:t>obdobje</a:t>
                      </a:r>
                      <a:endParaRPr lang="sl-SI" dirty="0"/>
                    </a:p>
                  </a:txBody>
                  <a:tcPr marL="94491" marR="944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GEO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endParaRPr lang="sl-SI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ZGO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4491" marR="94491"/>
                </a:tc>
              </a:tr>
            </a:tbl>
          </a:graphicData>
        </a:graphic>
      </p:graphicFrame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62C-B5BC-4746-B9E0-67D080BDAC46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77582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redmetnik za 7. razred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9658284"/>
              </p:ext>
            </p:extLst>
          </p:nvPr>
        </p:nvGraphicFramePr>
        <p:xfrm>
          <a:off x="301625" y="1527175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2148681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predmet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običajni predmetnik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1. ocenjevalno obdobje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2. ocenjevalno obdobje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LVZ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DDE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3FD7-4284-4210-A365-52E3DA786FB0}" type="datetime1">
              <a:rPr lang="sl-SI" smtClean="0"/>
              <a:t>28.9.2011</a:t>
            </a:fld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3239-7E1C-4396-BF9F-2F078FFE8AA9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875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no">
  <a:themeElements>
    <a:clrScheme name="Mestn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stn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233</TotalTime>
  <Words>482</Words>
  <Application>Microsoft Office PowerPoint</Application>
  <PresentationFormat>Diaprojekcija na zaslonu (4:3)</PresentationFormat>
  <Paragraphs>162</Paragraphs>
  <Slides>16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  <vt:variant>
        <vt:lpstr>Diaprojekcije po meri</vt:lpstr>
      </vt:variant>
      <vt:variant>
        <vt:i4>1</vt:i4>
      </vt:variant>
    </vt:vector>
  </HeadingPairs>
  <TitlesOfParts>
    <vt:vector size="18" baseType="lpstr">
      <vt:lpstr>Mestno</vt:lpstr>
      <vt:lpstr>Osnovna šola Gorje </vt:lpstr>
      <vt:lpstr>Fleksibilni predmetnik</vt:lpstr>
      <vt:lpstr>organizacija pouka</vt:lpstr>
      <vt:lpstr>prednosti</vt:lpstr>
      <vt:lpstr>prednosti</vt:lpstr>
      <vt:lpstr>zakaj že  peto šolsko leto?</vt:lpstr>
      <vt:lpstr>oblikovanje predmetnikov</vt:lpstr>
      <vt:lpstr>Predmetnik za 6. razred</vt:lpstr>
      <vt:lpstr>predmetnik za 7. razred</vt:lpstr>
      <vt:lpstr>predmetnik za 8. razred</vt:lpstr>
      <vt:lpstr>predmetnik za 9. razred</vt:lpstr>
      <vt:lpstr>izbirni predmeti</vt:lpstr>
      <vt:lpstr>spremljanje in evalvacija</vt:lpstr>
      <vt:lpstr>posebej  moramo pri takšni organizaciji dela  paziti na:</vt:lpstr>
      <vt:lpstr>pomembne prednosti</vt:lpstr>
      <vt:lpstr>ZAKLJUČEK</vt:lpstr>
      <vt:lpstr>Diaprojekcija po meri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Fleksibilni predmetnik</dc:title>
  <dc:creator>mojca</dc:creator>
  <cp:lastModifiedBy>Milan</cp:lastModifiedBy>
  <cp:revision>29</cp:revision>
  <dcterms:created xsi:type="dcterms:W3CDTF">2011-09-22T09:46:51Z</dcterms:created>
  <dcterms:modified xsi:type="dcterms:W3CDTF">2011-09-28T19:47:17Z</dcterms:modified>
</cp:coreProperties>
</file>