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0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16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o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70E0-A5AA-44CC-9B5F-B508591E6F20}" type="datetimeFigureOut">
              <a:rPr lang="en-GB" smtClean="0"/>
              <a:t>22/11/2011</a:t>
            </a:fld>
            <a:endParaRPr lang="en-GB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09EE-BFCC-4FEC-94E1-3B4E9B474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70E0-A5AA-44CC-9B5F-B508591E6F20}" type="datetimeFigureOut">
              <a:rPr lang="en-GB" smtClean="0"/>
              <a:t>22/11/2011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09EE-BFCC-4FEC-94E1-3B4E9B474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70E0-A5AA-44CC-9B5F-B508591E6F20}" type="datetimeFigureOut">
              <a:rPr lang="en-GB" smtClean="0"/>
              <a:t>22/11/2011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09EE-BFCC-4FEC-94E1-3B4E9B474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70E0-A5AA-44CC-9B5F-B508591E6F20}" type="datetimeFigureOut">
              <a:rPr lang="en-GB" smtClean="0"/>
              <a:t>22/11/2011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09EE-BFCC-4FEC-94E1-3B4E9B474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o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očno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70E0-A5AA-44CC-9B5F-B508591E6F20}" type="datetimeFigureOut">
              <a:rPr lang="en-GB" smtClean="0"/>
              <a:t>22/11/2011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09EE-BFCC-4FEC-94E1-3B4E9B474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70E0-A5AA-44CC-9B5F-B508591E6F20}" type="datetimeFigureOut">
              <a:rPr lang="en-GB" smtClean="0"/>
              <a:t>22/11/2011</a:t>
            </a:fld>
            <a:endParaRPr lang="en-GB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09EE-BFCC-4FEC-94E1-3B4E9B474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70E0-A5AA-44CC-9B5F-B508591E6F20}" type="datetimeFigureOut">
              <a:rPr lang="en-GB" smtClean="0"/>
              <a:t>22/11/2011</a:t>
            </a:fld>
            <a:endParaRPr lang="en-GB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09EE-BFCC-4FEC-94E1-3B4E9B474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70E0-A5AA-44CC-9B5F-B508591E6F20}" type="datetimeFigureOut">
              <a:rPr lang="en-GB" smtClean="0"/>
              <a:t>22/11/2011</a:t>
            </a:fld>
            <a:endParaRPr lang="en-GB"/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1209EE-BFCC-4FEC-94E1-3B4E9B474A6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Ograda no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70E0-A5AA-44CC-9B5F-B508591E6F20}" type="datetimeFigureOut">
              <a:rPr lang="en-GB" smtClean="0"/>
              <a:t>22/11/2011</a:t>
            </a:fld>
            <a:endParaRPr lang="en-GB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09EE-BFCC-4FEC-94E1-3B4E9B474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70E0-A5AA-44CC-9B5F-B508591E6F20}" type="datetimeFigureOut">
              <a:rPr lang="en-GB" smtClean="0"/>
              <a:t>22/11/2011</a:t>
            </a:fld>
            <a:endParaRPr lang="en-GB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51209EE-BFCC-4FEC-94E1-3B4E9B474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39E70E0-A5AA-44CC-9B5F-B508591E6F20}" type="datetimeFigureOut">
              <a:rPr lang="en-GB" smtClean="0"/>
              <a:t>22/11/2011</a:t>
            </a:fld>
            <a:endParaRPr lang="en-GB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09EE-BFCC-4FEC-94E1-3B4E9B474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ročno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rostoročno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39E70E0-A5AA-44CC-9B5F-B508591E6F20}" type="datetimeFigureOut">
              <a:rPr lang="en-GB" smtClean="0"/>
              <a:t>22/11/2011</a:t>
            </a:fld>
            <a:endParaRPr lang="en-GB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51209EE-BFCC-4FEC-94E1-3B4E9B474A6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9512" y="1991856"/>
            <a:ext cx="7992888" cy="2301240"/>
          </a:xfrm>
        </p:spPr>
        <p:txBody>
          <a:bodyPr>
            <a:normAutofit fontScale="90000"/>
          </a:bodyPr>
          <a:lstStyle/>
          <a:p>
            <a:pPr algn="l"/>
            <a:r>
              <a:rPr lang="sl-SI" dirty="0">
                <a:effectLst/>
                <a:latin typeface="+mn-lt"/>
              </a:rPr>
              <a:t>PROŠNJA SKOZI MEDPREDMETNO POVEZAVO MED </a:t>
            </a:r>
            <a:r>
              <a:rPr lang="sl-SI" dirty="0" smtClean="0">
                <a:effectLst/>
                <a:latin typeface="+mn-lt"/>
              </a:rPr>
              <a:t>SLOVENŠČINO </a:t>
            </a:r>
            <a:r>
              <a:rPr lang="sl-SI" dirty="0">
                <a:effectLst/>
                <a:latin typeface="+mn-lt"/>
              </a:rPr>
              <a:t>IN ANGLEŠČINO </a:t>
            </a:r>
            <a:r>
              <a:rPr lang="en-GB" dirty="0">
                <a:effectLst/>
              </a:rPr>
              <a:t/>
            </a:r>
            <a:br>
              <a:rPr lang="en-GB" dirty="0">
                <a:effectLst/>
              </a:rPr>
            </a:b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0184" y="4484712"/>
            <a:ext cx="6480048" cy="1752600"/>
          </a:xfrm>
        </p:spPr>
        <p:txBody>
          <a:bodyPr>
            <a:normAutofit/>
          </a:bodyPr>
          <a:lstStyle/>
          <a:p>
            <a:pPr algn="l"/>
            <a:r>
              <a:rPr lang="sl-SI" dirty="0" smtClean="0"/>
              <a:t>Teo Pucko</a:t>
            </a:r>
          </a:p>
          <a:p>
            <a:pPr algn="l"/>
            <a:r>
              <a:rPr lang="sl-SI" dirty="0" smtClean="0"/>
              <a:t>OŠ Prežihovega </a:t>
            </a:r>
            <a:r>
              <a:rPr lang="sl-SI" dirty="0" err="1" smtClean="0"/>
              <a:t>Voranca</a:t>
            </a:r>
            <a:r>
              <a:rPr lang="sl-SI" dirty="0" smtClean="0"/>
              <a:t> Bistrica</a:t>
            </a:r>
          </a:p>
          <a:p>
            <a:pPr algn="l"/>
            <a:r>
              <a:rPr lang="sl-SI" dirty="0" err="1" smtClean="0"/>
              <a:t>Medpredmetna</a:t>
            </a:r>
            <a:r>
              <a:rPr lang="sl-SI" dirty="0" smtClean="0"/>
              <a:t> razvojna skupina za jezike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238204" y="-27384"/>
            <a:ext cx="55579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dirty="0"/>
          </a:p>
          <a:p>
            <a:r>
              <a:rPr lang="en-GB" dirty="0" err="1"/>
              <a:t>Fleksibilni</a:t>
            </a:r>
            <a:r>
              <a:rPr lang="en-GB" dirty="0"/>
              <a:t> </a:t>
            </a:r>
            <a:r>
              <a:rPr lang="en-GB" dirty="0" err="1"/>
              <a:t>predmetnik</a:t>
            </a:r>
            <a:r>
              <a:rPr lang="en-GB" dirty="0"/>
              <a:t> in </a:t>
            </a:r>
            <a:r>
              <a:rPr lang="en-GB" dirty="0" err="1"/>
              <a:t>aktualni</a:t>
            </a:r>
            <a:r>
              <a:rPr lang="en-GB" dirty="0"/>
              <a:t> </a:t>
            </a:r>
            <a:r>
              <a:rPr lang="en-GB" dirty="0" err="1"/>
              <a:t>izzivi</a:t>
            </a:r>
            <a:r>
              <a:rPr lang="en-GB" dirty="0"/>
              <a:t> </a:t>
            </a:r>
            <a:r>
              <a:rPr lang="en-GB" dirty="0" err="1"/>
              <a:t>osnovne</a:t>
            </a:r>
            <a:r>
              <a:rPr lang="en-GB" dirty="0"/>
              <a:t> </a:t>
            </a:r>
            <a:r>
              <a:rPr lang="en-GB" dirty="0" err="1"/>
              <a:t>šole</a:t>
            </a:r>
            <a:r>
              <a:rPr lang="sl-SI" dirty="0" smtClean="0"/>
              <a:t>,</a:t>
            </a:r>
          </a:p>
          <a:p>
            <a:r>
              <a:rPr lang="sl-SI" dirty="0" smtClean="0"/>
              <a:t>Podčetrtek, 29</a:t>
            </a:r>
            <a:r>
              <a:rPr lang="sl-SI" dirty="0"/>
              <a:t>. in 30. 9. 2011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54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1" name="Picture 3" descr="C:\Users\Teo\Documents\Služba\Šolsko leto 2011-2012\Olimje\Predstavitev\gradivo\Septmeber 05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080913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28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o\Documents\Služba\Šolsko leto 2011-2012\Olimje\Predstavitev\gradivo\IMG_045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43608" y="1166018"/>
            <a:ext cx="7467600" cy="4525963"/>
          </a:xfrm>
        </p:spPr>
        <p:txBody>
          <a:bodyPr/>
          <a:lstStyle/>
          <a:p>
            <a:r>
              <a:rPr lang="sl-SI" dirty="0" smtClean="0"/>
              <a:t>9. razred</a:t>
            </a:r>
          </a:p>
          <a:p>
            <a:r>
              <a:rPr lang="sl-SI" dirty="0" smtClean="0"/>
              <a:t>13 učencev </a:t>
            </a:r>
          </a:p>
          <a:p>
            <a:r>
              <a:rPr lang="sl-SI" dirty="0" smtClean="0"/>
              <a:t>slovenščina in angleščina kot </a:t>
            </a: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obvezni drugi tuji jezik</a:t>
            </a:r>
          </a:p>
          <a:p>
            <a:endParaRPr lang="sl-SI" dirty="0"/>
          </a:p>
          <a:p>
            <a:pPr marL="36576" indent="0">
              <a:buNone/>
            </a:pPr>
            <a:endParaRPr lang="sl-SI" dirty="0" smtClean="0"/>
          </a:p>
          <a:p>
            <a:pPr marL="36576" indent="0">
              <a:buNone/>
            </a:pPr>
            <a:r>
              <a:rPr lang="sl-SI" dirty="0" smtClean="0"/>
              <a:t>                   PROŠNJA</a:t>
            </a:r>
            <a:endParaRPr lang="en-GB" dirty="0"/>
          </a:p>
        </p:txBody>
      </p:sp>
      <p:sp>
        <p:nvSpPr>
          <p:cNvPr id="2" name="Puščica dol 1"/>
          <p:cNvSpPr/>
          <p:nvPr/>
        </p:nvSpPr>
        <p:spPr>
          <a:xfrm rot="20318393">
            <a:off x="3634223" y="3393384"/>
            <a:ext cx="360040" cy="8495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83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/>
          <a:lstStyle/>
          <a:p>
            <a:r>
              <a:rPr lang="sl-SI" dirty="0" smtClean="0"/>
              <a:t>Cilji</a:t>
            </a: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96752"/>
            <a:ext cx="7467600" cy="4525963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pripraviti učence za vstop na trg dela</a:t>
            </a:r>
          </a:p>
          <a:p>
            <a:pPr lvl="1"/>
            <a:r>
              <a:rPr lang="sl-SI" dirty="0" smtClean="0"/>
              <a:t>spoznavanje postopka prijave</a:t>
            </a:r>
          </a:p>
          <a:p>
            <a:pPr lvl="1"/>
            <a:r>
              <a:rPr lang="sl-SI" dirty="0" smtClean="0"/>
              <a:t>zapis prošnje</a:t>
            </a:r>
          </a:p>
          <a:p>
            <a:pPr lvl="1"/>
            <a:r>
              <a:rPr lang="sl-SI" dirty="0" smtClean="0"/>
              <a:t>zapis življenjepisa</a:t>
            </a:r>
          </a:p>
          <a:p>
            <a:pPr lvl="1"/>
            <a:endParaRPr lang="sl-SI" dirty="0" smtClean="0"/>
          </a:p>
          <a:p>
            <a:endParaRPr lang="sl-SI" dirty="0"/>
          </a:p>
          <a:p>
            <a:r>
              <a:rPr lang="sl-SI" dirty="0" smtClean="0"/>
              <a:t>celostno obravnavati temo</a:t>
            </a:r>
          </a:p>
          <a:p>
            <a:r>
              <a:rPr lang="sl-SI" dirty="0" err="1" smtClean="0"/>
              <a:t>vzpodbujati</a:t>
            </a:r>
            <a:r>
              <a:rPr lang="sl-SI" dirty="0" smtClean="0"/>
              <a:t> aktivnost učencev</a:t>
            </a:r>
          </a:p>
          <a:p>
            <a:r>
              <a:rPr lang="sl-SI" dirty="0" smtClean="0"/>
              <a:t>smiselno uporabiti </a:t>
            </a:r>
            <a:r>
              <a:rPr lang="sl-SI" dirty="0" err="1" smtClean="0"/>
              <a:t>IKT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56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/>
          <a:lstStyle/>
          <a:p>
            <a:r>
              <a:rPr lang="sl-SI" dirty="0" smtClean="0"/>
              <a:t>Potek ure</a:t>
            </a: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184576"/>
          </a:xfrm>
        </p:spPr>
        <p:txBody>
          <a:bodyPr>
            <a:normAutofit/>
          </a:bodyPr>
          <a:lstStyle/>
          <a:p>
            <a:r>
              <a:rPr lang="sl-SI" sz="3200" dirty="0" smtClean="0"/>
              <a:t>sestavljanje opisov poklicev v angleščini (v skupinah)</a:t>
            </a:r>
          </a:p>
          <a:p>
            <a:r>
              <a:rPr lang="sl-SI" sz="3200" u="sng" dirty="0"/>
              <a:t>pogovor o postopku zaposlovanja </a:t>
            </a:r>
          </a:p>
          <a:p>
            <a:r>
              <a:rPr lang="sl-SI" sz="3200" u="sng" dirty="0" smtClean="0"/>
              <a:t>dopolnjevanje angleških razpisov</a:t>
            </a:r>
            <a:r>
              <a:rPr lang="sl-SI" sz="3200" dirty="0" smtClean="0"/>
              <a:t> (i-tabla)</a:t>
            </a:r>
          </a:p>
          <a:p>
            <a:r>
              <a:rPr lang="sl-SI" sz="3200" dirty="0" smtClean="0"/>
              <a:t>obravnava dokumentacije za prijavo na delovno mesto</a:t>
            </a:r>
          </a:p>
          <a:p>
            <a:pPr lvl="1"/>
            <a:r>
              <a:rPr lang="sl-SI" sz="2800" u="sng" dirty="0" smtClean="0"/>
              <a:t>prošnja v slovenščini </a:t>
            </a:r>
            <a:r>
              <a:rPr lang="sl-SI" sz="2800" dirty="0" smtClean="0"/>
              <a:t>(i-tabla)</a:t>
            </a:r>
          </a:p>
          <a:p>
            <a:pPr lvl="1"/>
            <a:r>
              <a:rPr lang="sl-SI" sz="2800" dirty="0" err="1" smtClean="0"/>
              <a:t>Europass</a:t>
            </a:r>
            <a:r>
              <a:rPr lang="sl-SI" sz="2800" dirty="0" smtClean="0"/>
              <a:t> obrazec za življenjepis v angleščini</a:t>
            </a:r>
            <a:endParaRPr lang="en-GB" sz="2800" dirty="0"/>
          </a:p>
        </p:txBody>
      </p:sp>
      <p:pic>
        <p:nvPicPr>
          <p:cNvPr id="2050" name="Picture 2" descr="C:\Users\Teo\Documents\Služba\Šolsko leto 2011-2012\Olimje\Predstavitev\gradivo\vaja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4" y="-1"/>
            <a:ext cx="9138776" cy="6854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Teo\Documents\Služba\Šolsko leto 2011-2012\Olimje\Predstavitev\gradivo\vaja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06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/>
          <a:lstStyle/>
          <a:p>
            <a:r>
              <a:rPr lang="sl-SI" dirty="0" smtClean="0"/>
              <a:t>Potek ure</a:t>
            </a: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184576"/>
          </a:xfrm>
        </p:spPr>
        <p:txBody>
          <a:bodyPr>
            <a:normAutofit/>
          </a:bodyPr>
          <a:lstStyle/>
          <a:p>
            <a:r>
              <a:rPr lang="sl-SI" sz="3200" dirty="0" smtClean="0"/>
              <a:t>zapis ključnih točk razpisa na kartonček</a:t>
            </a:r>
          </a:p>
          <a:p>
            <a:pPr lvl="1"/>
            <a:r>
              <a:rPr lang="sl-SI" sz="2800" dirty="0" smtClean="0"/>
              <a:t>učenci jih zamenjajo</a:t>
            </a:r>
          </a:p>
          <a:p>
            <a:r>
              <a:rPr lang="sl-SI" sz="3200" dirty="0" smtClean="0"/>
              <a:t>priprava prijavne dokumentacije</a:t>
            </a:r>
          </a:p>
          <a:p>
            <a:pPr lvl="1"/>
            <a:r>
              <a:rPr lang="sl-SI" sz="2800" u="sng" dirty="0" smtClean="0"/>
              <a:t>slovenska prošnja </a:t>
            </a:r>
            <a:r>
              <a:rPr lang="sl-SI" sz="2800" dirty="0" smtClean="0"/>
              <a:t>(diferencirana naloga)</a:t>
            </a:r>
          </a:p>
          <a:p>
            <a:pPr lvl="1"/>
            <a:r>
              <a:rPr lang="sl-SI" sz="2800" u="sng" dirty="0" smtClean="0"/>
              <a:t>angleški življenjepis </a:t>
            </a:r>
            <a:r>
              <a:rPr lang="sl-SI" sz="2800" dirty="0" smtClean="0"/>
              <a:t>(diferencirana naloga)</a:t>
            </a:r>
          </a:p>
          <a:p>
            <a:r>
              <a:rPr lang="sl-SI" sz="3200" dirty="0" smtClean="0"/>
              <a:t>priprava pisemske ovojnice </a:t>
            </a:r>
            <a:br>
              <a:rPr lang="sl-SI" sz="3200" dirty="0" smtClean="0"/>
            </a:br>
            <a:r>
              <a:rPr lang="sl-SI" sz="3200" dirty="0" smtClean="0"/>
              <a:t>(</a:t>
            </a:r>
            <a:r>
              <a:rPr lang="sl-SI" sz="3200" dirty="0"/>
              <a:t>razlaga na i-tabli)</a:t>
            </a:r>
            <a:endParaRPr lang="sl-SI" sz="3200" dirty="0" smtClean="0"/>
          </a:p>
          <a:p>
            <a:r>
              <a:rPr lang="sl-SI" sz="3200" dirty="0" smtClean="0"/>
              <a:t>evalvacija v paru in poročanje</a:t>
            </a:r>
          </a:p>
          <a:p>
            <a:endParaRPr lang="sl-SI" sz="3200" dirty="0" smtClean="0"/>
          </a:p>
          <a:p>
            <a:pPr marL="36576" indent="0">
              <a:buNone/>
            </a:pPr>
            <a:endParaRPr lang="sl-SI" sz="3200" dirty="0" smtClean="0"/>
          </a:p>
          <a:p>
            <a:pPr marL="448056" lvl="1" indent="0">
              <a:buNone/>
            </a:pPr>
            <a:endParaRPr lang="sl-SI" dirty="0" smtClean="0"/>
          </a:p>
          <a:p>
            <a:endParaRPr lang="en-GB" dirty="0"/>
          </a:p>
        </p:txBody>
      </p:sp>
      <p:pic>
        <p:nvPicPr>
          <p:cNvPr id="1026" name="Picture 2" descr="C:\Users\Teo\Documents\Služba\Šolsko leto 2011-2012\Olimje\Predstavitev\gradivo\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30184" cy="684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eo\Documents\Služba\Šolsko leto 2011-2012\Olimje\Predstavitev\gradivo\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eo\Documents\Služba\Šolsko leto 2011-2012\Olimje\Predstavitev\gradivo\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816" y="-27384"/>
            <a:ext cx="9130184" cy="684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Teo\Documents\Služba\Šolsko leto 2011-2012\Olimje\Predstavitev\gradivo\prosnja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80512" cy="688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Teo\Documents\Služba\Šolsko leto 2011-2012\Olimje\Predstavitev\gradivo\zivljenjepis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7530" y="-82550"/>
            <a:ext cx="9253022" cy="694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Teo\Documents\Služba\Šolsko leto 2011-2012\Olimje\Predstavitev\gradivo\nivo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7385"/>
            <a:ext cx="9180512" cy="688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Teo\Documents\Služba\Šolsko leto 2011-2012\Olimje\Predstavitev\gradivo\nivo2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-27385"/>
            <a:ext cx="9252004" cy="6939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Teo\Documents\Služba\Šolsko leto 2011-2012\Olimje\Predstavitev\gradivo\nivo3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-16397"/>
            <a:ext cx="9252004" cy="6939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43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/>
          <a:lstStyle/>
          <a:p>
            <a:r>
              <a:rPr lang="sl-SI" dirty="0" smtClean="0"/>
              <a:t>Rezultati in ugotovitve</a:t>
            </a: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184576"/>
          </a:xfrm>
        </p:spPr>
        <p:txBody>
          <a:bodyPr>
            <a:normAutofit/>
          </a:bodyPr>
          <a:lstStyle/>
          <a:p>
            <a:r>
              <a:rPr lang="sl-SI" sz="3200" dirty="0" smtClean="0"/>
              <a:t>realizacija ciljev</a:t>
            </a:r>
          </a:p>
          <a:p>
            <a:r>
              <a:rPr lang="sl-SI" sz="3200" dirty="0" smtClean="0"/>
              <a:t>zadovoljstvo učiteljev in učencev</a:t>
            </a:r>
          </a:p>
          <a:p>
            <a:r>
              <a:rPr lang="sl-SI" sz="3200" dirty="0" smtClean="0"/>
              <a:t>pomembnost vsebine za življenje</a:t>
            </a:r>
          </a:p>
          <a:p>
            <a:endParaRPr lang="sl-SI" sz="3200" dirty="0"/>
          </a:p>
          <a:p>
            <a:r>
              <a:rPr lang="sl-SI" sz="3200" dirty="0" err="1" smtClean="0"/>
              <a:t>medpredmetne</a:t>
            </a:r>
            <a:r>
              <a:rPr lang="sl-SI" sz="3200" dirty="0" smtClean="0"/>
              <a:t> povezave smiselne znotraj fleksibilnega predmetnika</a:t>
            </a:r>
          </a:p>
          <a:p>
            <a:r>
              <a:rPr lang="sl-SI" sz="3200" dirty="0" err="1" smtClean="0"/>
              <a:t>IKT</a:t>
            </a:r>
            <a:r>
              <a:rPr lang="sl-SI" sz="3200" dirty="0" smtClean="0"/>
              <a:t> in diferenciacija povečujeta aktivnost učencev</a:t>
            </a:r>
          </a:p>
          <a:p>
            <a:endParaRPr lang="sl-SI" sz="3200" dirty="0" smtClean="0"/>
          </a:p>
          <a:p>
            <a:pPr marL="36576" indent="0">
              <a:buNone/>
            </a:pPr>
            <a:endParaRPr lang="sl-SI" sz="3200" dirty="0" smtClean="0"/>
          </a:p>
          <a:p>
            <a:pPr marL="448056" lvl="1" indent="0">
              <a:buNone/>
            </a:pPr>
            <a:endParaRPr lang="sl-SI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54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hnik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Te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164</Words>
  <Application>Microsoft Office PowerPoint</Application>
  <PresentationFormat>Diaprojekcija na zaslonu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8" baseType="lpstr">
      <vt:lpstr>Tehnika</vt:lpstr>
      <vt:lpstr>PROŠNJA SKOZI MEDPREDMETNO POVEZAVO MED SLOVENŠČINO IN ANGLEŠČINO  </vt:lpstr>
      <vt:lpstr>PowerPointova predstavitev</vt:lpstr>
      <vt:lpstr>PowerPointova predstavitev</vt:lpstr>
      <vt:lpstr>Cilji</vt:lpstr>
      <vt:lpstr>Potek ure</vt:lpstr>
      <vt:lpstr>Potek ure</vt:lpstr>
      <vt:lpstr>Rezultati in ugotovitve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PROŠNJA SKOZI MEDPREDMETNO POVEZAVO MED SLOVENŠČINO IN ANGLEŠČINO</dc:title>
  <dc:creator>Teo</dc:creator>
  <cp:lastModifiedBy>Tadej Blatnik</cp:lastModifiedBy>
  <cp:revision>43</cp:revision>
  <dcterms:created xsi:type="dcterms:W3CDTF">2011-09-25T19:21:05Z</dcterms:created>
  <dcterms:modified xsi:type="dcterms:W3CDTF">2011-11-22T07:39:11Z</dcterms:modified>
</cp:coreProperties>
</file>