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74" r:id="rId1"/>
  </p:sldMasterIdLst>
  <p:notesMasterIdLst>
    <p:notesMasterId r:id="rId11"/>
  </p:notesMasterIdLst>
  <p:sldIdLst>
    <p:sldId id="278" r:id="rId2"/>
    <p:sldId id="279" r:id="rId3"/>
    <p:sldId id="326" r:id="rId4"/>
    <p:sldId id="284" r:id="rId5"/>
    <p:sldId id="341" r:id="rId6"/>
    <p:sldId id="345" r:id="rId7"/>
    <p:sldId id="342" r:id="rId8"/>
    <p:sldId id="343" r:id="rId9"/>
    <p:sldId id="344" r:id="rId10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Privzeti razdelek" id="{B7B41824-1C96-4A3A-A39B-C54471A1E522}">
          <p14:sldIdLst>
            <p14:sldId id="278"/>
            <p14:sldId id="279"/>
            <p14:sldId id="326"/>
            <p14:sldId id="284"/>
            <p14:sldId id="341"/>
            <p14:sldId id="345"/>
            <p14:sldId id="342"/>
            <p14:sldId id="343"/>
            <p14:sldId id="34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0B65"/>
    <a:srgbClr val="003399"/>
    <a:srgbClr val="0033CC"/>
    <a:srgbClr val="002D4C"/>
    <a:srgbClr val="FF33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rednji slog 2 – poudarek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Tematski slog 1 – poudarek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15" autoAdjust="0"/>
    <p:restoredTop sz="81538" autoAdjust="0"/>
  </p:normalViewPr>
  <p:slideViewPr>
    <p:cSldViewPr>
      <p:cViewPr>
        <p:scale>
          <a:sx n="80" d="100"/>
          <a:sy n="80" d="100"/>
        </p:scale>
        <p:origin x="-1980" y="-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ov_delovni_lis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ov_delovni_lis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47625">
              <a:noFill/>
            </a:ln>
          </c:spPr>
          <c:xVal>
            <c:strRef>
              <c:f>(List1!$C$6:$E$6;List1!$H$6:$J$6)</c:f>
              <c:strCache>
                <c:ptCount val="6"/>
                <c:pt idx="0">
                  <c:v>Polo BlueMotion</c:v>
                </c:pt>
                <c:pt idx="1">
                  <c:v>Golf BlueMotion</c:v>
                </c:pt>
                <c:pt idx="2">
                  <c:v>Passat BlueMotion</c:v>
                </c:pt>
                <c:pt idx="3">
                  <c:v>Nissan GT-R</c:v>
                </c:pt>
                <c:pt idx="4">
                  <c:v>Nissan Murano</c:v>
                </c:pt>
                <c:pt idx="5">
                  <c:v>VW Phaeton</c:v>
                </c:pt>
              </c:strCache>
            </c:strRef>
          </c:xVal>
          <c:yVal>
            <c:numRef>
              <c:f>(List1!$C$12:$E$12;List1!$H$12:$J$12)</c:f>
              <c:numCache>
                <c:formatCode>###,000\ [$€-1];[Red]\-###,000\ [$€-1]</c:formatCode>
                <c:ptCount val="6"/>
                <c:pt idx="0">
                  <c:v>816.42000000000007</c:v>
                </c:pt>
                <c:pt idx="1">
                  <c:v>940.12000000000012</c:v>
                </c:pt>
                <c:pt idx="2">
                  <c:v>1088.5600000000002</c:v>
                </c:pt>
                <c:pt idx="3">
                  <c:v>3264.6459999999997</c:v>
                </c:pt>
                <c:pt idx="4">
                  <c:v>2987.1379999999999</c:v>
                </c:pt>
                <c:pt idx="5">
                  <c:v>2908.598</c:v>
                </c:pt>
              </c:numCache>
            </c:numRef>
          </c:yVal>
          <c:smooth val="0"/>
        </c:ser>
        <c:dLbls>
          <c:dLblPos val="r"/>
          <c:showLegendKey val="0"/>
          <c:showVal val="1"/>
          <c:showCatName val="1"/>
          <c:showSerName val="0"/>
          <c:showPercent val="0"/>
          <c:showBubbleSize val="0"/>
        </c:dLbls>
        <c:axId val="122940032"/>
        <c:axId val="24879872"/>
      </c:scatterChart>
      <c:valAx>
        <c:axId val="1229400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A</a:t>
                </a:r>
                <a:r>
                  <a:rPr lang="sl-SI"/>
                  <a:t>vto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0.4687333993430462"/>
              <c:y val="0.91319843291647362"/>
            </c:manualLayout>
          </c:layout>
          <c:overlay val="0"/>
        </c:title>
        <c:numFmt formatCode="@" sourceLinked="0"/>
        <c:majorTickMark val="out"/>
        <c:minorTickMark val="none"/>
        <c:tickLblPos val="nextTo"/>
        <c:crossAx val="24879872"/>
        <c:crosses val="autoZero"/>
        <c:crossBetween val="midCat"/>
      </c:valAx>
      <c:valAx>
        <c:axId val="2487987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sl-SI"/>
                  <a:t>Cena  goriva / 20000 km</a:t>
                </a:r>
              </a:p>
            </c:rich>
          </c:tx>
          <c:layout>
            <c:manualLayout>
              <c:xMode val="edge"/>
              <c:yMode val="edge"/>
              <c:x val="0"/>
              <c:y val="0.13070970770976914"/>
            </c:manualLayout>
          </c:layout>
          <c:overlay val="0"/>
        </c:title>
        <c:numFmt formatCode="###,000\ [$€-1];[Red]\-###,000\ [$€-1]" sourceLinked="1"/>
        <c:majorTickMark val="out"/>
        <c:minorTickMark val="none"/>
        <c:tickLblPos val="nextTo"/>
        <c:crossAx val="122940032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sl-SI" dirty="0">
                <a:solidFill>
                  <a:schemeClr val="accent6">
                    <a:lumMod val="75000"/>
                  </a:schemeClr>
                </a:solidFill>
              </a:rPr>
              <a:t>Dolžina</a:t>
            </a:r>
            <a:r>
              <a:rPr lang="sl-SI" baseline="0" dirty="0">
                <a:solidFill>
                  <a:schemeClr val="accent6">
                    <a:lumMod val="75000"/>
                  </a:schemeClr>
                </a:solidFill>
              </a:rPr>
              <a:t> stopala in številka čevlja</a:t>
            </a:r>
            <a:endParaRPr lang="sl-SI" dirty="0">
              <a:solidFill>
                <a:schemeClr val="accent6">
                  <a:lumMod val="75000"/>
                </a:schemeClr>
              </a:solidFill>
            </a:endParaRPr>
          </a:p>
        </c:rich>
      </c:tx>
      <c:layout>
        <c:manualLayout>
          <c:xMode val="edge"/>
          <c:yMode val="edge"/>
          <c:x val="0.13687522374057207"/>
          <c:y val="2.86004257785171E-2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5400" cap="flat" cmpd="sng" algn="ctr">
              <a:solidFill>
                <a:schemeClr val="accent6"/>
              </a:solidFill>
              <a:prstDash val="solid"/>
            </a:ln>
            <a:effectLst/>
          </c:spPr>
          <c:marker>
            <c:spPr>
              <a:solidFill>
                <a:schemeClr val="lt1"/>
              </a:solidFill>
              <a:ln w="25400" cap="flat" cmpd="sng" algn="ctr">
                <a:solidFill>
                  <a:schemeClr val="accent6"/>
                </a:solidFill>
                <a:prstDash val="solid"/>
              </a:ln>
              <a:effectLst/>
            </c:spPr>
          </c:marker>
          <c:cat>
            <c:numRef>
              <c:f>List2!$B$4:$B$19</c:f>
              <c:numCache>
                <c:formatCode>#.#00</c:formatCode>
                <c:ptCount val="16"/>
                <c:pt idx="0">
                  <c:v>22.8</c:v>
                </c:pt>
                <c:pt idx="1">
                  <c:v>23.1</c:v>
                </c:pt>
                <c:pt idx="2">
                  <c:v>23.5</c:v>
                </c:pt>
                <c:pt idx="3">
                  <c:v>23.8</c:v>
                </c:pt>
                <c:pt idx="4">
                  <c:v>24.1</c:v>
                </c:pt>
                <c:pt idx="5">
                  <c:v>24.5</c:v>
                </c:pt>
                <c:pt idx="6">
                  <c:v>24.8</c:v>
                </c:pt>
                <c:pt idx="7">
                  <c:v>25.1</c:v>
                </c:pt>
                <c:pt idx="8">
                  <c:v>25.4</c:v>
                </c:pt>
                <c:pt idx="9">
                  <c:v>25.7</c:v>
                </c:pt>
                <c:pt idx="10">
                  <c:v>26</c:v>
                </c:pt>
                <c:pt idx="11">
                  <c:v>26.7</c:v>
                </c:pt>
                <c:pt idx="12">
                  <c:v>27.3</c:v>
                </c:pt>
                <c:pt idx="13">
                  <c:v>27.9</c:v>
                </c:pt>
                <c:pt idx="14">
                  <c:v>28.6</c:v>
                </c:pt>
                <c:pt idx="15">
                  <c:v>29.2</c:v>
                </c:pt>
              </c:numCache>
            </c:numRef>
          </c:cat>
          <c:val>
            <c:numRef>
              <c:f>List2!$C$4:$C$19</c:f>
              <c:numCache>
                <c:formatCode>#.#00</c:formatCode>
                <c:ptCount val="16"/>
                <c:pt idx="0">
                  <c:v>35</c:v>
                </c:pt>
                <c:pt idx="1">
                  <c:v>35.5</c:v>
                </c:pt>
                <c:pt idx="2">
                  <c:v>36</c:v>
                </c:pt>
                <c:pt idx="3">
                  <c:v>37</c:v>
                </c:pt>
                <c:pt idx="4">
                  <c:v>37.5</c:v>
                </c:pt>
                <c:pt idx="5">
                  <c:v>38</c:v>
                </c:pt>
                <c:pt idx="6">
                  <c:v>38.5</c:v>
                </c:pt>
                <c:pt idx="7">
                  <c:v>39</c:v>
                </c:pt>
                <c:pt idx="8">
                  <c:v>40</c:v>
                </c:pt>
                <c:pt idx="9">
                  <c:v>41</c:v>
                </c:pt>
                <c:pt idx="10">
                  <c:v>42</c:v>
                </c:pt>
                <c:pt idx="11">
                  <c:v>43</c:v>
                </c:pt>
                <c:pt idx="12">
                  <c:v>44</c:v>
                </c:pt>
                <c:pt idx="13">
                  <c:v>45</c:v>
                </c:pt>
                <c:pt idx="14">
                  <c:v>46.5</c:v>
                </c:pt>
                <c:pt idx="15">
                  <c:v>48.5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/>
        <c:marker val="1"/>
        <c:smooth val="0"/>
        <c:axId val="25691648"/>
        <c:axId val="25693568"/>
      </c:lineChart>
      <c:catAx>
        <c:axId val="256916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sl-SI">
                    <a:solidFill>
                      <a:schemeClr val="accent5">
                        <a:lumMod val="75000"/>
                      </a:schemeClr>
                    </a:solidFill>
                  </a:rPr>
                  <a:t>Dolžina stopala      X</a:t>
                </a:r>
              </a:p>
            </c:rich>
          </c:tx>
          <c:layout>
            <c:manualLayout>
              <c:xMode val="edge"/>
              <c:yMode val="edge"/>
              <c:x val="0.41805814273215847"/>
              <c:y val="0.90307889713963874"/>
            </c:manualLayout>
          </c:layout>
          <c:overlay val="0"/>
        </c:title>
        <c:numFmt formatCode="#.#00" sourceLinked="1"/>
        <c:majorTickMark val="none"/>
        <c:minorTickMark val="none"/>
        <c:tickLblPos val="nextTo"/>
        <c:crossAx val="25693568"/>
        <c:crosses val="autoZero"/>
        <c:auto val="1"/>
        <c:lblAlgn val="ctr"/>
        <c:lblOffset val="100"/>
        <c:noMultiLvlLbl val="0"/>
      </c:catAx>
      <c:valAx>
        <c:axId val="2569356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sl-SI">
                    <a:solidFill>
                      <a:schemeClr val="accent3">
                        <a:lumMod val="75000"/>
                      </a:schemeClr>
                    </a:solidFill>
                  </a:rPr>
                  <a:t>Številka</a:t>
                </a:r>
                <a:r>
                  <a:rPr lang="sl-SI" baseline="0">
                    <a:solidFill>
                      <a:schemeClr val="accent3">
                        <a:lumMod val="75000"/>
                      </a:schemeClr>
                    </a:solidFill>
                  </a:rPr>
                  <a:t> čevlja    y</a:t>
                </a:r>
                <a:endParaRPr lang="sl-SI">
                  <a:solidFill>
                    <a:schemeClr val="accent3">
                      <a:lumMod val="75000"/>
                    </a:schemeClr>
                  </a:solidFill>
                </a:endParaRPr>
              </a:p>
            </c:rich>
          </c:tx>
          <c:layout/>
          <c:overlay val="0"/>
        </c:title>
        <c:numFmt formatCode="#.#00" sourceLinked="1"/>
        <c:majorTickMark val="out"/>
        <c:minorTickMark val="none"/>
        <c:tickLblPos val="nextTo"/>
        <c:crossAx val="2569164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BF4DB18-5BE4-441E-9897-6AC0D9E021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6456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9" charset="0"/>
        <a:ea typeface="Arial" pitchFamily="-109" charset="0"/>
        <a:cs typeface="Arial" pitchFamily="-109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9" charset="0"/>
        <a:ea typeface="Arial" pitchFamily="-109" charset="0"/>
        <a:cs typeface="Arial" pitchFamily="-109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9" charset="0"/>
        <a:ea typeface="Arial" pitchFamily="-109" charset="0"/>
        <a:cs typeface="Arial" pitchFamily="-109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9" charset="0"/>
        <a:ea typeface="Arial" pitchFamily="-109" charset="0"/>
        <a:cs typeface="Arial" pitchFamily="-109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9" charset="0"/>
        <a:ea typeface="Arial" pitchFamily="-109" charset="0"/>
        <a:cs typeface="Arial" pitchFamily="-109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BF4DB18-5BE4-441E-9897-6AC0D9E0214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039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BF4DB18-5BE4-441E-9897-6AC0D9E0214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638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otnik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" name="Pravokotnik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6" name="Pravokotnik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7" name="Pravokotnik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Raven konektor 18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Raven konektor 19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Raven konektor 20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Raven konektor 23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Raven konektor 2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Raven konektor 25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Pravokotnik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Elipsa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8" name="Elipsa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1" name="Elipsa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sl-SI" smtClean="0"/>
              <a:t>Kliknite, če želite urediti slog podnaslova matrice</a:t>
            </a:r>
            <a:endParaRPr lang="en-US"/>
          </a:p>
        </p:txBody>
      </p:sp>
      <p:sp>
        <p:nvSpPr>
          <p:cNvPr id="22" name="Ograda datum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3" name="Ograda no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4" name="Ograda številke diapoz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9B2105-1E08-4A74-BBDC-7D3013A166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958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Ograda datum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582049-079E-4B7B-B24C-039548185D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433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Ograda datum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2BFD6-CA67-4193-B0F2-299872CAA5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779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sl-SI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sl-SI" smtClean="0"/>
              <a:t>Click to edit Master text styles</a:t>
            </a:r>
          </a:p>
          <a:p>
            <a:pPr lvl="1"/>
            <a:r>
              <a:rPr lang="sl-SI" smtClean="0"/>
              <a:t>Second level</a:t>
            </a:r>
          </a:p>
          <a:p>
            <a:pPr lvl="2"/>
            <a:r>
              <a:rPr lang="sl-SI" smtClean="0"/>
              <a:t>Third level</a:t>
            </a:r>
          </a:p>
          <a:p>
            <a:pPr lvl="3"/>
            <a:r>
              <a:rPr lang="sl-SI" smtClean="0"/>
              <a:t>Fourth level</a:t>
            </a:r>
          </a:p>
          <a:p>
            <a:pPr lvl="4"/>
            <a:r>
              <a:rPr lang="sl-SI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sl-SI" smtClean="0"/>
              <a:t>Click to edit Master text styles</a:t>
            </a:r>
          </a:p>
          <a:p>
            <a:pPr lvl="1"/>
            <a:r>
              <a:rPr lang="sl-SI" smtClean="0"/>
              <a:t>Second level</a:t>
            </a:r>
          </a:p>
          <a:p>
            <a:pPr lvl="2"/>
            <a:r>
              <a:rPr lang="sl-SI" smtClean="0"/>
              <a:t>Third level</a:t>
            </a:r>
          </a:p>
          <a:p>
            <a:pPr lvl="3"/>
            <a:r>
              <a:rPr lang="sl-SI" smtClean="0"/>
              <a:t>Fourth level</a:t>
            </a:r>
          </a:p>
          <a:p>
            <a:pPr lvl="4"/>
            <a:r>
              <a:rPr lang="sl-SI" smtClean="0"/>
              <a:t>Fifth level</a:t>
            </a:r>
            <a:endParaRPr lang="en-US"/>
          </a:p>
        </p:txBody>
      </p:sp>
      <p:sp>
        <p:nvSpPr>
          <p:cNvPr id="5" name="Ograda datum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76DB2B-47C8-4B0B-908D-BE93D071E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121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8" name="Ograda vsebine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Ograda datum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5FB3146-2DAE-47F0-B88A-E0E2D451EE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Ograda noge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03516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otnik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" name="Pravokotnik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6" name="Pravokotnik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7" name="Pravokotnik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aven konektor 18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aven konektor 19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Raven konektor 20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Raven konektor 23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Raven konektor 2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Pravokotnik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4" name="Elipsa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" name="Elipsa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Elipsa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Elipsa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8" name="Elipsa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9" name="Raven konektor 31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20" name="Ograda datum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1" name="Ograda no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2" name="Ograda številke diapoz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34BF2-85A6-483F-869A-0912F5F9EE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98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9" name="Ograda vsebine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11" name="Ograda vsebine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5" name="Ograda datum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D14D2-1C2E-4490-81DC-7F357B61E7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84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11" name="Ograda vsebine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13" name="Ograda vsebine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12" name="Ograda besedila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14" name="Ograda besedila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7" name="Ograda datum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Ograda številke diapoz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96CB7-E4EF-4E74-AD4B-7B094BA2D5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545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Ograda datum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Ograda številke diapoz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16B1F74-49DC-4128-91F4-B299F7D7D8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Ograda no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91267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Ograda številke diapoz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6A611-B912-4D3D-89F0-56F88A0031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499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aven konektor 12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Raven konektor 14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Raven konektor 1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8" name="Raven konektor 1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9" name="Pravokotnik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Raven konektor 1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11" name="Elipsa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18" name="Ograda vsebine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12" name="Ograda datuma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3" name="Ograda številke diapozitiva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E317711-F1B1-4324-9E6F-3CE1CC1525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Ograda noge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9349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aven konektor 12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Elipsa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7" name="Raven konektor 1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8" name="Pravokotnik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aven konektor 1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10" name="Raven konektor 1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Raven konektor 2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sl-SI" noProof="0" smtClean="0"/>
              <a:t>Kliknite ikono, če želite dodati sliko</a:t>
            </a:r>
            <a:endParaRPr lang="en-US" noProof="0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12" name="Ograda datum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3" name="Ograda številke diapoz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FB7A57F-DF75-42E5-8472-B9F7D6D628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Ograda no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3596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>
                <a:lumMod val="15000"/>
                <a:lumOff val="85000"/>
                <a:alpha val="43000"/>
              </a:srgb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aven konek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2" name="Ograda naslova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1028" name="Ograda besedila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smtClean="0"/>
          </a:p>
        </p:txBody>
      </p:sp>
      <p:sp>
        <p:nvSpPr>
          <p:cNvPr id="14" name="Ograda datuma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aven konek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2" name="Raven konek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10" name="Pravokotni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034" name="Raven konek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12" name="Elipsa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3" name="Ograda številke diapozitiva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B1B0E3D-2F63-4104-BC1A-A2F2EA1820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4" r:id="rId1"/>
    <p:sldLayoutId id="2147483955" r:id="rId2"/>
    <p:sldLayoutId id="2147483956" r:id="rId3"/>
    <p:sldLayoutId id="2147483948" r:id="rId4"/>
    <p:sldLayoutId id="2147483949" r:id="rId5"/>
    <p:sldLayoutId id="2147483957" r:id="rId6"/>
    <p:sldLayoutId id="2147483950" r:id="rId7"/>
    <p:sldLayoutId id="2147483958" r:id="rId8"/>
    <p:sldLayoutId id="2147483959" r:id="rId9"/>
    <p:sldLayoutId id="2147483951" r:id="rId10"/>
    <p:sldLayoutId id="2147483952" r:id="rId11"/>
    <p:sldLayoutId id="214748395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228600" y="765175"/>
            <a:ext cx="4198938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sl-SI" sz="1600" dirty="0">
                <a:solidFill>
                  <a:srgbClr val="000090"/>
                </a:solidFill>
              </a:rPr>
              <a:t>Aleksandra </a:t>
            </a:r>
            <a:r>
              <a:rPr lang="sl-SI" sz="1600" dirty="0" smtClean="0">
                <a:solidFill>
                  <a:srgbClr val="000090"/>
                </a:solidFill>
              </a:rPr>
              <a:t>Pobega</a:t>
            </a:r>
          </a:p>
          <a:p>
            <a:endParaRPr lang="sl-SI" sz="1600" dirty="0">
              <a:solidFill>
                <a:srgbClr val="000090"/>
              </a:solidFill>
            </a:endParaRPr>
          </a:p>
          <a:p>
            <a:r>
              <a:rPr lang="sl-SI" sz="1600" dirty="0">
                <a:solidFill>
                  <a:srgbClr val="000090"/>
                </a:solidFill>
              </a:rPr>
              <a:t>Osnovna šola </a:t>
            </a:r>
          </a:p>
          <a:p>
            <a:r>
              <a:rPr lang="sl-SI" sz="1600" dirty="0">
                <a:solidFill>
                  <a:srgbClr val="000090"/>
                </a:solidFill>
              </a:rPr>
              <a:t>dr. Aleš Bebler – Primož Hrvatini,</a:t>
            </a:r>
          </a:p>
          <a:p>
            <a:r>
              <a:rPr lang="sl-SI" sz="1600" dirty="0">
                <a:solidFill>
                  <a:srgbClr val="000090"/>
                </a:solidFill>
              </a:rPr>
              <a:t>Hrvatini 137, 6280 Ankaran</a:t>
            </a:r>
          </a:p>
          <a:p>
            <a:r>
              <a:rPr lang="sl-SI" sz="1600" dirty="0">
                <a:solidFill>
                  <a:srgbClr val="000090"/>
                </a:solidFill>
              </a:rPr>
              <a:t>Slovenija</a:t>
            </a:r>
          </a:p>
          <a:p>
            <a:endParaRPr lang="sl-SI" sz="1600" dirty="0">
              <a:solidFill>
                <a:srgbClr val="000090"/>
              </a:solidFill>
            </a:endParaRPr>
          </a:p>
          <a:p>
            <a:r>
              <a:rPr lang="sl-SI" sz="1600" dirty="0" err="1" smtClean="0">
                <a:solidFill>
                  <a:srgbClr val="000090"/>
                </a:solidFill>
              </a:rPr>
              <a:t>aleksandra.pobega@guest.arnes.si</a:t>
            </a:r>
            <a:endParaRPr lang="sl-SI" sz="1600" dirty="0">
              <a:solidFill>
                <a:srgbClr val="000090"/>
              </a:solidFill>
            </a:endParaRPr>
          </a:p>
        </p:txBody>
      </p:sp>
      <p:pic>
        <p:nvPicPr>
          <p:cNvPr id="8195" name="Picture 7" descr="Slika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arker size="5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4556" y="3592831"/>
            <a:ext cx="3657444" cy="2623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8" descr="solacolorknife1 copy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16016" y="765175"/>
            <a:ext cx="3810000" cy="271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323528" y="476672"/>
            <a:ext cx="8443913" cy="72008"/>
          </a:xfrm>
        </p:spPr>
        <p:txBody>
          <a:bodyPr anchor="t">
            <a:normAutofit fontScale="90000"/>
          </a:bodyPr>
          <a:lstStyle/>
          <a:p>
            <a:pPr algn="ctr"/>
            <a:r>
              <a:rPr lang="sl-SI" sz="36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sl-SI" sz="36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sl-SI" sz="3600" dirty="0" smtClean="0">
                <a:solidFill>
                  <a:srgbClr val="180B65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</a:t>
            </a:r>
            <a:r>
              <a:rPr lang="sl-SI" sz="3200" b="1" dirty="0" smtClean="0">
                <a:solidFill>
                  <a:srgbClr val="180B65"/>
                </a:solidFill>
              </a:rPr>
              <a:t>ZBRANO </a:t>
            </a:r>
            <a:r>
              <a:rPr lang="sl-SI" sz="3200" b="1" dirty="0">
                <a:solidFill>
                  <a:srgbClr val="180B65"/>
                </a:solidFill>
              </a:rPr>
              <a:t>PRIORITETNO </a:t>
            </a:r>
            <a:r>
              <a:rPr lang="sl-SI" sz="3200" b="1" dirty="0" smtClean="0">
                <a:solidFill>
                  <a:srgbClr val="180B65"/>
                </a:solidFill>
              </a:rPr>
              <a:t>PODROČJE:</a:t>
            </a:r>
            <a:br>
              <a:rPr lang="sl-SI" sz="3200" b="1" dirty="0" smtClean="0">
                <a:solidFill>
                  <a:srgbClr val="180B65"/>
                </a:solidFill>
              </a:rPr>
            </a:br>
            <a:r>
              <a:rPr lang="sl-SI" sz="3200" b="1" dirty="0" smtClean="0">
                <a:solidFill>
                  <a:srgbClr val="180B65"/>
                </a:solidFill>
              </a:rPr>
              <a:t> </a:t>
            </a:r>
            <a:br>
              <a:rPr lang="sl-SI" sz="3200" b="1" dirty="0" smtClean="0">
                <a:solidFill>
                  <a:srgbClr val="180B65"/>
                </a:solidFill>
              </a:rPr>
            </a:br>
            <a:r>
              <a:rPr lang="sl-SI" sz="3200" b="1" u="sng" dirty="0" smtClean="0">
                <a:solidFill>
                  <a:srgbClr val="FF0000"/>
                </a:solidFill>
              </a:rPr>
              <a:t>učenje </a:t>
            </a:r>
            <a:r>
              <a:rPr lang="sl-SI" sz="3200" b="1" u="sng" dirty="0">
                <a:solidFill>
                  <a:srgbClr val="FF0000"/>
                </a:solidFill>
              </a:rPr>
              <a:t>z reševanjem problemov</a:t>
            </a:r>
            <a:r>
              <a:rPr lang="sl-SI" sz="3200" dirty="0">
                <a:solidFill>
                  <a:srgbClr val="FF0000"/>
                </a:solidFill>
              </a:rPr>
              <a:t/>
            </a:r>
            <a:br>
              <a:rPr lang="sl-SI" sz="3200" dirty="0">
                <a:solidFill>
                  <a:srgbClr val="FF0000"/>
                </a:solidFill>
              </a:rPr>
            </a:br>
            <a:r>
              <a:rPr lang="sl-SI" sz="3200" dirty="0"/>
              <a:t/>
            </a:r>
            <a:br>
              <a:rPr lang="sl-SI" sz="3200" dirty="0"/>
            </a:br>
            <a:r>
              <a:rPr lang="sl-SI" sz="36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sl-SI" sz="36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US" sz="2700" dirty="0" smtClean="0">
              <a:solidFill>
                <a:srgbClr val="00009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Pravokotnik 1"/>
          <p:cNvSpPr/>
          <p:nvPr/>
        </p:nvSpPr>
        <p:spPr>
          <a:xfrm>
            <a:off x="1163638" y="2469428"/>
            <a:ext cx="679273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3600" cap="small" dirty="0">
                <a:solidFill>
                  <a:srgbClr val="00009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/>
                <a:ea typeface="+mj-ea"/>
                <a:cs typeface="+mj-cs"/>
              </a:rPr>
              <a:t/>
            </a:r>
            <a:br>
              <a:rPr lang="sl-SI" sz="3600" cap="small" dirty="0">
                <a:solidFill>
                  <a:srgbClr val="00009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/>
                <a:ea typeface="+mj-ea"/>
                <a:cs typeface="+mj-cs"/>
              </a:rPr>
            </a:br>
            <a:endParaRPr lang="sl-SI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47664" y="2780928"/>
            <a:ext cx="6192951" cy="33044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274320" indent="-274320" algn="r"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sl-SI" sz="2800" b="1" cap="none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+mn-cs"/>
              </a:rPr>
              <a:t>MOJ</a:t>
            </a:r>
            <a:r>
              <a:rPr lang="sl-SI" sz="2400" b="1" cap="none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+mn-cs"/>
              </a:rPr>
              <a:t> </a:t>
            </a:r>
            <a:r>
              <a:rPr lang="sl-SI" sz="2800" b="1" cap="none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+mn-cs"/>
              </a:rPr>
              <a:t>CILJ</a:t>
            </a:r>
            <a:r>
              <a:rPr lang="sl-SI" sz="2400" b="1" cap="none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+mn-cs"/>
              </a:rPr>
              <a:t>:</a:t>
            </a:r>
            <a:br>
              <a:rPr lang="sl-SI" sz="2400" b="1" cap="none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+mn-cs"/>
              </a:rPr>
            </a:br>
            <a:r>
              <a:rPr lang="sl-SI" sz="2400" cap="none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+mn-cs"/>
              </a:rPr>
              <a:t> </a:t>
            </a:r>
            <a:endParaRPr lang="sl-SI" dirty="0"/>
          </a:p>
        </p:txBody>
      </p:sp>
      <p:sp>
        <p:nvSpPr>
          <p:cNvPr id="10243" name="Ograda vsebine 2"/>
          <p:cNvSpPr>
            <a:spLocks noGrp="1"/>
          </p:cNvSpPr>
          <p:nvPr>
            <p:ph sz="half" idx="1"/>
          </p:nvPr>
        </p:nvSpPr>
        <p:spPr>
          <a:xfrm>
            <a:off x="323528" y="1255886"/>
            <a:ext cx="8229600" cy="3253234"/>
          </a:xfrm>
        </p:spPr>
        <p:txBody>
          <a:bodyPr/>
          <a:lstStyle/>
          <a:p>
            <a:pPr marL="0" indent="0" algn="ctr" eaLnBrk="1" fontAlgn="auto" hangingPunct="1">
              <a:spcAft>
                <a:spcPts val="0"/>
              </a:spcAft>
              <a:buClr>
                <a:srgbClr val="000090"/>
              </a:buClr>
              <a:buNone/>
              <a:defRPr/>
            </a:pPr>
            <a:r>
              <a:rPr lang="sl-SI" sz="3200" dirty="0">
                <a:solidFill>
                  <a:srgbClr val="00009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Moja naloga kot učitelja ni le podajanje informacij, temveč usposobiti učenca, da si bo znal informacije poiskati sam ter jih nato uporabiti za uspešno reševanje problemov.</a:t>
            </a:r>
            <a:endParaRPr lang="en-US" sz="3200" dirty="0">
              <a:solidFill>
                <a:srgbClr val="00009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Tx/>
              <a:buChar char="-"/>
            </a:pPr>
            <a:endParaRPr lang="sl-SI" sz="2800" dirty="0">
              <a:solidFill>
                <a:srgbClr val="00009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Tx/>
              <a:buChar char="-"/>
            </a:pPr>
            <a:r>
              <a:rPr lang="sl-SI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</a:t>
            </a:r>
            <a:endParaRPr lang="sl-SI" sz="1600" dirty="0" smtClean="0">
              <a:solidFill>
                <a:srgbClr val="003399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3608" y="4005064"/>
            <a:ext cx="3456384" cy="2198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549275"/>
            <a:ext cx="8229600" cy="5472013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rgbClr val="000090"/>
              </a:buClr>
              <a:buNone/>
              <a:defRPr/>
            </a:pPr>
            <a:r>
              <a:rPr lang="sl-SI" dirty="0" smtClean="0"/>
              <a:t>Primer:  </a:t>
            </a:r>
            <a:r>
              <a:rPr lang="sl-SI" sz="2800" b="1" dirty="0" smtClean="0"/>
              <a:t>Preverjanje in ocenjevanje znanja </a:t>
            </a:r>
          </a:p>
          <a:p>
            <a:pPr marL="0" indent="0" eaLnBrk="1" fontAlgn="auto" hangingPunct="1">
              <a:spcAft>
                <a:spcPts val="0"/>
              </a:spcAft>
              <a:buClr>
                <a:srgbClr val="000090"/>
              </a:buClr>
              <a:buNone/>
              <a:defRPr/>
            </a:pPr>
            <a:r>
              <a:rPr lang="sl-SI" sz="2800" b="1" dirty="0"/>
              <a:t>	 </a:t>
            </a:r>
            <a:r>
              <a:rPr lang="sl-SI" sz="2800" b="1" dirty="0" smtClean="0"/>
              <a:t>   Sorazmerja (8. </a:t>
            </a:r>
            <a:r>
              <a:rPr lang="sl-SI" sz="2800" b="1" dirty="0"/>
              <a:t>a</a:t>
            </a:r>
            <a:r>
              <a:rPr lang="sl-SI" sz="2800" b="1" dirty="0" smtClean="0"/>
              <a:t>: 3. </a:t>
            </a:r>
            <a:r>
              <a:rPr lang="sl-SI" sz="2800" b="1" dirty="0" err="1" smtClean="0"/>
              <a:t>niv</a:t>
            </a:r>
            <a:r>
              <a:rPr lang="sl-SI" sz="2800" b="1" dirty="0" smtClean="0"/>
              <a:t>. skupina)</a:t>
            </a:r>
          </a:p>
          <a:p>
            <a:pPr marL="0" indent="0" eaLnBrk="1" fontAlgn="auto" hangingPunct="1">
              <a:spcAft>
                <a:spcPts val="0"/>
              </a:spcAft>
              <a:buClr>
                <a:srgbClr val="000090"/>
              </a:buClr>
              <a:buNone/>
              <a:defRPr/>
            </a:pPr>
            <a:endParaRPr lang="sl-SI" dirty="0"/>
          </a:p>
          <a:p>
            <a:pPr marL="0" indent="0" eaLnBrk="1" fontAlgn="auto" hangingPunct="1">
              <a:spcAft>
                <a:spcPts val="0"/>
              </a:spcAft>
              <a:buClr>
                <a:srgbClr val="000090"/>
              </a:buClr>
              <a:buNone/>
              <a:defRPr/>
            </a:pPr>
            <a:endParaRPr lang="sl-SI" dirty="0" smtClean="0"/>
          </a:p>
          <a:p>
            <a:pPr marL="0" indent="0">
              <a:buNone/>
            </a:pPr>
            <a:r>
              <a:rPr lang="sl-SI" b="1" dirty="0"/>
              <a:t>Ocena raziskave je sestavljena iz treh delov: </a:t>
            </a:r>
            <a:endParaRPr lang="sl-SI" dirty="0"/>
          </a:p>
          <a:p>
            <a:pPr lvl="0"/>
            <a:r>
              <a:rPr lang="sl-SI" dirty="0"/>
              <a:t>ocena iz reševanja problema (opredelitev naloge, postopki reševanja, analiziranje in predstavitev rezultatov</a:t>
            </a:r>
            <a:r>
              <a:rPr lang="sl-SI" dirty="0" smtClean="0"/>
              <a:t>)</a:t>
            </a:r>
          </a:p>
          <a:p>
            <a:pPr marL="0" lvl="0" indent="0">
              <a:buNone/>
            </a:pPr>
            <a:endParaRPr lang="sl-SI" dirty="0"/>
          </a:p>
          <a:p>
            <a:pPr lvl="0"/>
            <a:r>
              <a:rPr lang="sl-SI" dirty="0"/>
              <a:t>ocena zagovora raziskave (korektna uporaba matematičnega jezika)</a:t>
            </a:r>
          </a:p>
          <a:p>
            <a:pPr marL="0" indent="0" eaLnBrk="1" fontAlgn="auto" hangingPunct="1">
              <a:spcAft>
                <a:spcPts val="0"/>
              </a:spcAft>
              <a:buClr>
                <a:srgbClr val="000090"/>
              </a:buClr>
              <a:buNone/>
              <a:defRPr/>
            </a:pP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buClr>
                <a:srgbClr val="000090"/>
              </a:buClr>
              <a:buNone/>
              <a:defRPr/>
            </a:pPr>
            <a:r>
              <a:rPr lang="sl-SI" b="1" dirty="0" smtClean="0">
                <a:solidFill>
                  <a:srgbClr val="000090"/>
                </a:solidFill>
              </a:rPr>
              <a:t>NALOGE</a:t>
            </a:r>
          </a:p>
          <a:p>
            <a:pPr marL="0" indent="0" eaLnBrk="1" fontAlgn="auto" hangingPunct="1">
              <a:spcAft>
                <a:spcPts val="0"/>
              </a:spcAft>
              <a:buClr>
                <a:srgbClr val="000090"/>
              </a:buClr>
              <a:buNone/>
              <a:defRPr/>
            </a:pPr>
            <a:endParaRPr lang="sl-SI" b="1" dirty="0" smtClean="0">
              <a:solidFill>
                <a:srgbClr val="000090"/>
              </a:solidFill>
            </a:endParaRPr>
          </a:p>
          <a:p>
            <a:pPr marL="457200" indent="-457200" eaLnBrk="1" fontAlgn="auto" hangingPunct="1">
              <a:lnSpc>
                <a:spcPct val="150000"/>
              </a:lnSpc>
              <a:spcAft>
                <a:spcPts val="0"/>
              </a:spcAft>
              <a:buClr>
                <a:srgbClr val="000090"/>
              </a:buClr>
              <a:buAutoNum type="arabicPeriod"/>
              <a:defRPr/>
            </a:pPr>
            <a:r>
              <a:rPr lang="sl-SI" b="1" dirty="0" smtClean="0">
                <a:solidFill>
                  <a:srgbClr val="000090"/>
                </a:solidFill>
              </a:rPr>
              <a:t>Dolžina stopala – številka čevljev</a:t>
            </a:r>
          </a:p>
          <a:p>
            <a:pPr marL="457200" indent="-457200" eaLnBrk="1" fontAlgn="auto" hangingPunct="1">
              <a:lnSpc>
                <a:spcPct val="150000"/>
              </a:lnSpc>
              <a:spcAft>
                <a:spcPts val="0"/>
              </a:spcAft>
              <a:buClr>
                <a:srgbClr val="000090"/>
              </a:buClr>
              <a:buAutoNum type="arabicPeriod"/>
              <a:defRPr/>
            </a:pPr>
            <a:r>
              <a:rPr lang="sl-SI" b="1" dirty="0" smtClean="0">
                <a:solidFill>
                  <a:srgbClr val="000090"/>
                </a:solidFill>
              </a:rPr>
              <a:t>Hitrost interneta (prenosa podatkov) – cena storitve</a:t>
            </a:r>
          </a:p>
          <a:p>
            <a:pPr marL="457200" indent="-457200" eaLnBrk="1" fontAlgn="auto" hangingPunct="1">
              <a:lnSpc>
                <a:spcPct val="150000"/>
              </a:lnSpc>
              <a:spcAft>
                <a:spcPts val="0"/>
              </a:spcAft>
              <a:buClr>
                <a:srgbClr val="000090"/>
              </a:buClr>
              <a:buAutoNum type="arabicPeriod"/>
              <a:defRPr/>
            </a:pPr>
            <a:r>
              <a:rPr lang="sl-SI" b="1" dirty="0" smtClean="0">
                <a:solidFill>
                  <a:srgbClr val="000090"/>
                </a:solidFill>
              </a:rPr>
              <a:t>Velikost človeka – konfekcijska številka</a:t>
            </a:r>
          </a:p>
          <a:p>
            <a:pPr marL="457200" indent="-457200" eaLnBrk="1" fontAlgn="auto" hangingPunct="1">
              <a:lnSpc>
                <a:spcPct val="150000"/>
              </a:lnSpc>
              <a:spcAft>
                <a:spcPts val="0"/>
              </a:spcAft>
              <a:buClr>
                <a:srgbClr val="000090"/>
              </a:buClr>
              <a:buAutoNum type="arabicPeriod"/>
              <a:defRPr/>
            </a:pPr>
            <a:r>
              <a:rPr lang="sl-SI" b="1" dirty="0" smtClean="0">
                <a:solidFill>
                  <a:srgbClr val="000090"/>
                </a:solidFill>
              </a:rPr>
              <a:t>Maksimalen srčni utrip – starost</a:t>
            </a:r>
          </a:p>
          <a:p>
            <a:pPr marL="457200" indent="-457200" eaLnBrk="1" fontAlgn="auto" hangingPunct="1">
              <a:lnSpc>
                <a:spcPct val="150000"/>
              </a:lnSpc>
              <a:spcAft>
                <a:spcPts val="0"/>
              </a:spcAft>
              <a:buClr>
                <a:srgbClr val="000090"/>
              </a:buClr>
              <a:buAutoNum type="arabicPeriod"/>
              <a:defRPr/>
            </a:pPr>
            <a:r>
              <a:rPr lang="sl-SI" b="1" dirty="0" smtClean="0">
                <a:solidFill>
                  <a:srgbClr val="000090"/>
                </a:solidFill>
              </a:rPr>
              <a:t>Tip avtomobila – prihranek pri porabi goriva </a:t>
            </a:r>
            <a:endParaRPr lang="sl-SI" b="1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41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sl-SI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85839" y="49665"/>
            <a:ext cx="6754514" cy="6808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4641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solidFill>
                  <a:srgbClr val="180B65"/>
                </a:solidFill>
              </a:rPr>
              <a:t>IZDELKI</a:t>
            </a:r>
            <a:endParaRPr lang="sl-SI" dirty="0">
              <a:solidFill>
                <a:srgbClr val="180B65"/>
              </a:solidFill>
            </a:endParaRP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endParaRPr lang="sl-SI" dirty="0" smtClean="0"/>
          </a:p>
          <a:p>
            <a:pPr marL="0" indent="0">
              <a:buNone/>
            </a:pPr>
            <a:endParaRPr lang="sl-SI" dirty="0"/>
          </a:p>
        </p:txBody>
      </p:sp>
      <p:graphicFrame>
        <p:nvGraphicFramePr>
          <p:cNvPr id="6" name="Grafikon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5925402"/>
              </p:ext>
            </p:extLst>
          </p:nvPr>
        </p:nvGraphicFramePr>
        <p:xfrm>
          <a:off x="2627784" y="1052736"/>
          <a:ext cx="5112568" cy="3022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504" y="4293096"/>
            <a:ext cx="8629650" cy="134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450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sl-SI" dirty="0"/>
          </a:p>
        </p:txBody>
      </p:sp>
      <p:graphicFrame>
        <p:nvGraphicFramePr>
          <p:cNvPr id="5" name="Ograda vsebine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25355007"/>
              </p:ext>
            </p:extLst>
          </p:nvPr>
        </p:nvGraphicFramePr>
        <p:xfrm>
          <a:off x="4572000" y="188640"/>
          <a:ext cx="4114800" cy="32944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3068960"/>
            <a:ext cx="4718918" cy="3651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029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3608" y="332656"/>
            <a:ext cx="46101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sl-SI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24356" y="764704"/>
            <a:ext cx="4241292" cy="2839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07704" y="3418756"/>
            <a:ext cx="46101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6706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ltana">
  <a:themeElements>
    <a:clrScheme name="Altan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ltan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ltan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Altana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3934</TotalTime>
  <Words>110</Words>
  <Application>Microsoft Office PowerPoint</Application>
  <PresentationFormat>Diaprojekcija na zaslonu (4:3)</PresentationFormat>
  <Paragraphs>37</Paragraphs>
  <Slides>9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9</vt:i4>
      </vt:variant>
    </vt:vector>
  </HeadingPairs>
  <TitlesOfParts>
    <vt:vector size="10" baseType="lpstr">
      <vt:lpstr>Altana</vt:lpstr>
      <vt:lpstr>PowerPointova predstavitev</vt:lpstr>
      <vt:lpstr> IZBRANO PRIORITETNO PODROČJE:   učenje z reševanjem problemov   </vt:lpstr>
      <vt:lpstr>MOJ CILJ:  </vt:lpstr>
      <vt:lpstr>PowerPointova predstavitev</vt:lpstr>
      <vt:lpstr>PowerPointova predstavitev</vt:lpstr>
      <vt:lpstr>PowerPointova predstavitev</vt:lpstr>
      <vt:lpstr>IZDELKI</vt:lpstr>
      <vt:lpstr>PowerPointova predstavitev</vt:lpstr>
      <vt:lpstr>PowerPointova predstavitev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Marko</dc:creator>
  <cp:lastModifiedBy>Tadej Blatnik</cp:lastModifiedBy>
  <cp:revision>192</cp:revision>
  <dcterms:created xsi:type="dcterms:W3CDTF">2010-11-04T18:16:41Z</dcterms:created>
  <dcterms:modified xsi:type="dcterms:W3CDTF">2011-11-22T07:16:07Z</dcterms:modified>
</cp:coreProperties>
</file>