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1" r:id="rId2"/>
    <p:sldId id="279" r:id="rId3"/>
    <p:sldId id="262" r:id="rId4"/>
    <p:sldId id="263" r:id="rId5"/>
    <p:sldId id="264" r:id="rId6"/>
    <p:sldId id="282" r:id="rId7"/>
    <p:sldId id="265" r:id="rId8"/>
    <p:sldId id="266" r:id="rId9"/>
    <p:sldId id="267" r:id="rId10"/>
    <p:sldId id="283" r:id="rId11"/>
    <p:sldId id="280" r:id="rId12"/>
    <p:sldId id="272" r:id="rId13"/>
    <p:sldId id="271" r:id="rId14"/>
    <p:sldId id="275" r:id="rId15"/>
    <p:sldId id="277" r:id="rId16"/>
    <p:sldId id="276" r:id="rId17"/>
    <p:sldId id="278" r:id="rId1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A4"/>
    <a:srgbClr val="006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34A393-437A-4C7B-8A04-9FA37C0E5A70}" type="datetimeFigureOut">
              <a:rPr lang="en-US" smtClean="0"/>
              <a:pPr/>
              <a:t>11/22/2011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CC2D7-B1E5-4298-A3C5-61205BC3F9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51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D8C3B4-9896-4131-A40F-0928C64A59AD}" type="datetimeFigureOut">
              <a:rPr lang="en-US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en-US" noProof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6C8089-7504-44A4-8C15-BAB58826E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9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l-SI" smtClean="0"/>
              <a:t>Kaj jim je skupno in v čem se razlikujejo?</a:t>
            </a:r>
            <a:endParaRPr lang="en-US" smtClean="0"/>
          </a:p>
        </p:txBody>
      </p:sp>
      <p:sp>
        <p:nvSpPr>
          <p:cNvPr id="16387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BB2CCA-4C09-426E-ACD9-0C23705B70F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l-SI" smtClean="0"/>
              <a:t>Skakanje po učbeniku, preskakovanje vsebin. Dovolite si izbrati vrstni red vsebin, da bo pouk čim bolj učinkovit.</a:t>
            </a:r>
            <a:endParaRPr lang="en-US" smtClean="0"/>
          </a:p>
        </p:txBody>
      </p:sp>
      <p:sp>
        <p:nvSpPr>
          <p:cNvPr id="21507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8DAD02-9E54-45C8-BFF6-B89B657516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l-SI" smtClean="0"/>
              <a:t>Možnosti, ki jih najdemo pri vsakem predmetu, ne da bi pri tem zapostavljali cilje tega predmeta.</a:t>
            </a:r>
            <a:endParaRPr lang="en-US" smtClean="0"/>
          </a:p>
        </p:txBody>
      </p:sp>
      <p:sp>
        <p:nvSpPr>
          <p:cNvPr id="24579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43BB49-E5F2-4F0F-89D8-1A3CC613C8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grada stranske slik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l-SI" smtClean="0"/>
              <a:t>Kaj jim je skupno in v čem se razlikujejo?</a:t>
            </a:r>
            <a:endParaRPr lang="en-US" smtClean="0"/>
          </a:p>
        </p:txBody>
      </p:sp>
      <p:sp>
        <p:nvSpPr>
          <p:cNvPr id="16387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BB2CCA-4C09-426E-ACD9-0C23705B70F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D2A022-D10E-41A7-96E4-8EAECC07729F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39C81-97A1-419B-9089-D4512247C4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7083A1-DFB0-4394-81AB-7BBB6531775D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5E515-31B4-4C96-BD67-CE2CDE2B11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77385B-646F-43FA-8BFB-0A05F4324244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82E08-11F2-4CC3-82E1-56704C6E4D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0015FA-BF23-49EE-A7C5-F876BB83831F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904F4-47B5-4D3B-AF6E-9EFC6DA4D5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5311CD-DED5-4D9A-9637-31D10BB8E6C7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0261A8-C3D5-4D92-A0D0-6435B9D8FF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6F76B1-344C-42AE-BFBC-64DDA5DC1335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EF7B4E-F885-4EEC-9B7B-4E47F46A6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36C1ED-9441-48A7-8419-E064CC66A4B6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B65BD3-0DC0-49DB-BC1B-1A14C06223C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9C5AB-1166-470C-BEBB-214E9881C78E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02EF5-B38B-484A-9E33-4E0526638B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C61580-1DA2-4EB7-8985-F1DF8BDFD6A3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17C44-0195-4721-8468-3EEFE48990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919A6-754C-4EFA-824D-0966C0A3B6C9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84558-963C-4B4F-B663-205666390D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dreži in zaokroži en kot pravokotnika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 trikotni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50B9F5-2138-4272-8777-D49C8124E103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123285C8-D597-40F5-AF4A-E22D04C852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10" name="Prostoro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o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o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AB919A6-754C-4EFA-824D-0966C0A3B6C9}" type="datetimeFigureOut">
              <a:rPr lang="en-US" smtClean="0"/>
              <a:pPr>
                <a:defRPr/>
              </a:pPr>
              <a:t>11/22/2011</a:t>
            </a:fld>
            <a:endParaRPr lang="en-US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1E84558-963C-4B4F-B663-205666390D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o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o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0.emf"/><Relationship Id="rId4" Type="http://schemas.openxmlformats.org/officeDocument/2006/relationships/oleObject" Target="../embeddings/Delovni_list_programa_Microsoft_Excel_97_20031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1.emf"/><Relationship Id="rId4" Type="http://schemas.openxmlformats.org/officeDocument/2006/relationships/oleObject" Target="../embeddings/Delovni_list_programa_Microsoft_Excel_97_20032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2.emf"/><Relationship Id="rId4" Type="http://schemas.openxmlformats.org/officeDocument/2006/relationships/oleObject" Target="../embeddings/Delovni_list_programa_Microsoft_Excel_97_20033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3.emf"/><Relationship Id="rId4" Type="http://schemas.openxmlformats.org/officeDocument/2006/relationships/oleObject" Target="../embeddings/Delovni_list_programa_Microsoft_Excel_97_20034.xls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4.emf"/><Relationship Id="rId4" Type="http://schemas.openxmlformats.org/officeDocument/2006/relationships/oleObject" Target="../embeddings/Delovni_list_programa_Microsoft_Excel_97_20035.xls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EKO%20vsebine/tehtanje%20odpadkov.xls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EKO TEDEN</a:t>
            </a:r>
            <a:br>
              <a:rPr lang="sl-SI" dirty="0" smtClean="0"/>
            </a:br>
            <a:r>
              <a:rPr lang="sl-SI" dirty="0" smtClean="0"/>
              <a:t>Skrb za okolje in odgovorno ravnanje z odpadki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sl-SI" b="1" dirty="0" smtClean="0"/>
              <a:t>Skupina NAMARS                                                                                                               šol. leto 2010/11</a:t>
            </a:r>
            <a:endParaRPr lang="en-US" dirty="0" smtClean="0"/>
          </a:p>
          <a:p>
            <a:pPr algn="ctr"/>
            <a:r>
              <a:rPr lang="sl-SI" b="1" dirty="0" smtClean="0"/>
              <a:t>Nadja Pahor Bizjak – OŠ Ivana Roba, Šempeter pri Gorici</a:t>
            </a:r>
            <a:endParaRPr lang="en-US" dirty="0" smtClean="0"/>
          </a:p>
          <a:p>
            <a:pPr algn="ctr"/>
            <a:r>
              <a:rPr lang="sl-SI" b="1" dirty="0" smtClean="0"/>
              <a:t>Sandra Mršnik – ZRSŠ, OE Koper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Evalvacija učitelja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Sprotno in končno preverjanje standardov znanja je pokazalo, da so učenci brez težav osvojili temeljne in večina tudi višje standarde znanja. </a:t>
            </a:r>
          </a:p>
          <a:p>
            <a:r>
              <a:rPr lang="sl-SI" dirty="0" smtClean="0"/>
              <a:t>Večina učencev je nad takim načinom dela navdušena in naloge radi opravijo.</a:t>
            </a:r>
          </a:p>
          <a:p>
            <a:r>
              <a:rPr lang="sl-SI" dirty="0" smtClean="0"/>
              <a:t> Šolsko in domače delo je bilo pogosto diferencirano, tako da so bili vsi učenci pri delu uspešni. </a:t>
            </a:r>
          </a:p>
          <a:p>
            <a:r>
              <a:rPr lang="sl-SI" dirty="0" smtClean="0"/>
              <a:t>Zaradi same fleksibilnosti dela in prepletanja vsebin največkrat nismo izvajali učnih ur, temveč so se dejavnosti stalno prepletale in dopolnjevale.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dirty="0" smtClean="0"/>
              <a:t>Evalvacija učencev</a:t>
            </a:r>
          </a:p>
        </p:txBody>
      </p:sp>
      <p:pic>
        <p:nvPicPr>
          <p:cNvPr id="44034" name="Ograda vsebine 3" descr="IMG_9420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82232" y="1935163"/>
            <a:ext cx="6579535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Način dela</a:t>
            </a:r>
          </a:p>
        </p:txBody>
      </p:sp>
      <p:graphicFrame>
        <p:nvGraphicFramePr>
          <p:cNvPr id="3686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238375" y="2871788"/>
          <a:ext cx="46672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Grafikon" r:id="rId4" imgW="4667402" imgH="2514600" progId="Excel.Sheet.8">
                  <p:embed/>
                </p:oleObj>
              </mc:Choice>
              <mc:Fallback>
                <p:oleObj name="Grafikon" r:id="rId4" imgW="4667402" imgH="251460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2871788"/>
                        <a:ext cx="4667250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Znanje </a:t>
            </a:r>
          </a:p>
        </p:txBody>
      </p:sp>
      <p:graphicFrame>
        <p:nvGraphicFramePr>
          <p:cNvPr id="3584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238375" y="2871788"/>
          <a:ext cx="46672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Grafikon" r:id="rId4" imgW="4667402" imgH="2514600" progId="Excel.Sheet.8">
                  <p:embed/>
                </p:oleObj>
              </mc:Choice>
              <mc:Fallback>
                <p:oleObj name="Grafikon" r:id="rId4" imgW="4667402" imgH="251460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2871788"/>
                        <a:ext cx="4667250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Obremenjenost</a:t>
            </a:r>
          </a:p>
        </p:txBody>
      </p:sp>
      <p:graphicFrame>
        <p:nvGraphicFramePr>
          <p:cNvPr id="39939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238375" y="2871788"/>
          <a:ext cx="46672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Grafikon" r:id="rId4" imgW="4667402" imgH="2514600" progId="Excel.Sheet.8">
                  <p:embed/>
                </p:oleObj>
              </mc:Choice>
              <mc:Fallback>
                <p:oleObj name="Grafikon" r:id="rId4" imgW="4667402" imgH="251460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2871788"/>
                        <a:ext cx="4667250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Kaj učence moti?</a:t>
            </a:r>
          </a:p>
        </p:txBody>
      </p:sp>
      <p:graphicFrame>
        <p:nvGraphicFramePr>
          <p:cNvPr id="41987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238375" y="2871788"/>
          <a:ext cx="46672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Grafikon" r:id="rId4" imgW="4667402" imgH="2514600" progId="Excel.Sheet.8">
                  <p:embed/>
                </p:oleObj>
              </mc:Choice>
              <mc:Fallback>
                <p:oleObj name="Grafikon" r:id="rId4" imgW="4667402" imgH="251460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2871788"/>
                        <a:ext cx="4667250" cy="251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Privlačne vsebine</a:t>
            </a:r>
          </a:p>
        </p:txBody>
      </p:sp>
      <p:graphicFrame>
        <p:nvGraphicFramePr>
          <p:cNvPr id="4096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539750" y="1979613"/>
          <a:ext cx="7997825" cy="452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Grafikon" r:id="rId4" imgW="4914900" imgH="2781300" progId="Excel.Sheet.8">
                  <p:embed/>
                </p:oleObj>
              </mc:Choice>
              <mc:Fallback>
                <p:oleObj name="Grafikon" r:id="rId4" imgW="4914900" imgH="2781300" progId="Excel.Shee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79613"/>
                        <a:ext cx="7997825" cy="452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3419475" y="1773238"/>
            <a:ext cx="4968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sz="2000"/>
              <a:t>Kaj ti je bilo najbolj všeč (prvi trije izbori)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 descr="IMG_942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29491">
            <a:off x="-49213" y="3756025"/>
            <a:ext cx="4310063" cy="30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Slika 1" descr="IMG_942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748757">
            <a:off x="0" y="-171450"/>
            <a:ext cx="3959225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lika 3" descr="IMG_942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901748">
            <a:off x="3376613" y="3370263"/>
            <a:ext cx="4105275" cy="31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 descr="IMG_9427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73237">
            <a:off x="5629275" y="3986213"/>
            <a:ext cx="41275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grada vsebine 3" descr="IMG_9422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34984">
            <a:off x="4732338" y="395288"/>
            <a:ext cx="4446587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Slika 2" descr="IMG_9423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48269">
            <a:off x="1900238" y="-147638"/>
            <a:ext cx="2084387" cy="3184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Slika 7" descr="IMG_9430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343149">
            <a:off x="4654550" y="-138113"/>
            <a:ext cx="2282825" cy="321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jeZBesedilom 8"/>
          <p:cNvSpPr txBox="1"/>
          <p:nvPr/>
        </p:nvSpPr>
        <p:spPr>
          <a:xfrm rot="634788">
            <a:off x="2411760" y="40466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FF00"/>
                </a:solidFill>
              </a:rPr>
              <a:t>Hvala za pozornost.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PoljeZBesedilom 9"/>
          <p:cNvSpPr txBox="1"/>
          <p:nvPr/>
        </p:nvSpPr>
        <p:spPr>
          <a:xfrm rot="21113107">
            <a:off x="5004048" y="40466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92D050"/>
                </a:solidFill>
              </a:rPr>
              <a:t>Hvala za pozornost.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11" name="PoljeZBesedilom 10"/>
          <p:cNvSpPr txBox="1"/>
          <p:nvPr/>
        </p:nvSpPr>
        <p:spPr>
          <a:xfrm rot="447756">
            <a:off x="539552" y="393305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0000"/>
                </a:solidFill>
              </a:rPr>
              <a:t>Hvala za pozornost.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PoljeZBesedilom 11"/>
          <p:cNvSpPr txBox="1"/>
          <p:nvPr/>
        </p:nvSpPr>
        <p:spPr>
          <a:xfrm rot="1108663">
            <a:off x="7299740" y="1275706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FF00"/>
                </a:solidFill>
              </a:rPr>
              <a:t>Hvala za pozornost.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PoljeZBesedilom 12"/>
          <p:cNvSpPr txBox="1"/>
          <p:nvPr/>
        </p:nvSpPr>
        <p:spPr>
          <a:xfrm rot="20634371">
            <a:off x="3635896" y="407707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00B0F0"/>
                </a:solidFill>
              </a:rPr>
              <a:t>Hvala za pozornost.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PoljeZBesedilom 13"/>
          <p:cNvSpPr txBox="1"/>
          <p:nvPr/>
        </p:nvSpPr>
        <p:spPr>
          <a:xfrm rot="402168">
            <a:off x="6188728" y="4091105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FFC000"/>
                </a:solidFill>
              </a:rPr>
              <a:t>Hvala za pozornost.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15" name="PoljeZBesedilom 14"/>
          <p:cNvSpPr txBox="1"/>
          <p:nvPr/>
        </p:nvSpPr>
        <p:spPr>
          <a:xfrm rot="20929367">
            <a:off x="395536" y="83671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solidFill>
                  <a:srgbClr val="00B050"/>
                </a:solidFill>
              </a:rPr>
              <a:t>Hvala za pozornost.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 descr="IMG_942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29491">
            <a:off x="-49213" y="3756025"/>
            <a:ext cx="4310063" cy="30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Slika 1" descr="IMG_942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748757">
            <a:off x="0" y="-171450"/>
            <a:ext cx="3959225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Slika 3" descr="IMG_942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901748">
            <a:off x="3376613" y="3370263"/>
            <a:ext cx="4105275" cy="315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Slika 4" descr="IMG_9427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73237">
            <a:off x="5629275" y="3986213"/>
            <a:ext cx="41275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grada vsebine 3" descr="IMG_9422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34984">
            <a:off x="4732338" y="395288"/>
            <a:ext cx="4446587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Slika 2" descr="IMG_9423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48269">
            <a:off x="1900238" y="-147638"/>
            <a:ext cx="2084387" cy="3184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Slika 7" descr="IMG_9430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343149">
            <a:off x="4654550" y="-138113"/>
            <a:ext cx="2282825" cy="321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Ograda besedila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/>
              <a:t>Razlikujejo se</a:t>
            </a:r>
            <a:endParaRPr lang="en-US" dirty="0"/>
          </a:p>
        </p:txBody>
      </p:sp>
      <p:sp>
        <p:nvSpPr>
          <p:cNvPr id="7" name="Ograda besedila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l-SI" dirty="0" smtClean="0"/>
              <a:t>Skupno jim je</a:t>
            </a:r>
            <a:endParaRPr lang="en-US" dirty="0"/>
          </a:p>
        </p:txBody>
      </p:sp>
      <p:sp>
        <p:nvSpPr>
          <p:cNvPr id="17410" name="Ograda vsebine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l-SI" dirty="0" smtClean="0"/>
              <a:t>so učbeniki ta različne predmete,</a:t>
            </a:r>
          </a:p>
          <a:p>
            <a:r>
              <a:rPr lang="sl-SI" dirty="0" smtClean="0"/>
              <a:t>izdale so jih različne založbe,</a:t>
            </a:r>
          </a:p>
          <a:p>
            <a:r>
              <a:rPr lang="sl-SI" dirty="0" smtClean="0"/>
              <a:t>različni učbeniki za isti predmet,</a:t>
            </a:r>
          </a:p>
          <a:p>
            <a:r>
              <a:rPr lang="sl-SI" dirty="0" smtClean="0"/>
              <a:t>napisali so jih različni avtorji,</a:t>
            </a:r>
          </a:p>
          <a:p>
            <a:r>
              <a:rPr lang="sl-SI" dirty="0" smtClean="0"/>
              <a:t>imajo različno grafično podobo,</a:t>
            </a:r>
          </a:p>
          <a:p>
            <a:r>
              <a:rPr lang="sl-SI" dirty="0" smtClean="0"/>
              <a:t>…</a:t>
            </a:r>
          </a:p>
          <a:p>
            <a:endParaRPr lang="en-US" dirty="0" smtClean="0"/>
          </a:p>
        </p:txBody>
      </p:sp>
      <p:sp>
        <p:nvSpPr>
          <p:cNvPr id="8" name="Ograda vsebine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sl-SI" dirty="0" smtClean="0"/>
              <a:t>vsi so učbeniki za 4. razred OŠ,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l-SI" dirty="0" smtClean="0"/>
              <a:t>vsebine, dejavnosti in pojmi se navezujejo na cilje tematskega sklopa </a:t>
            </a:r>
            <a:r>
              <a:rPr lang="sl-SI" i="1" dirty="0" smtClean="0">
                <a:solidFill>
                  <a:schemeClr val="accent1">
                    <a:lumMod val="75000"/>
                  </a:schemeClr>
                </a:solidFill>
              </a:rPr>
              <a:t>Skrb za okolje in odgovorno ravnanje z odpadki</a:t>
            </a:r>
            <a:r>
              <a:rPr lang="sl-SI" dirty="0" smtClean="0"/>
              <a:t> iz učnega načrta,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l-SI" dirty="0" smtClean="0"/>
              <a:t>izbrane vsebine večinoma ne sledijo vrstnemu redu obravnavnih vsebin pri pouku;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Slika 6" descr="IMG_9429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1426946">
            <a:off x="120650" y="4953000"/>
            <a:ext cx="1804988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Slika 1" descr="IMG_942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748757">
            <a:off x="34925" y="182563"/>
            <a:ext cx="1890713" cy="179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Slika 3" descr="IMG_942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901748">
            <a:off x="6648450" y="2941638"/>
            <a:ext cx="2024063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Slika 4" descr="IMG_9427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473237">
            <a:off x="6629400" y="1544638"/>
            <a:ext cx="2274888" cy="163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Ograda vsebine 3" descr="IMG_9422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34984">
            <a:off x="7032625" y="4778375"/>
            <a:ext cx="1912938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Slika 2" descr="IMG_9423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648269">
            <a:off x="242888" y="1868488"/>
            <a:ext cx="2052637" cy="278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Slika 7" descr="IMG_9430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-343149">
            <a:off x="6731000" y="101600"/>
            <a:ext cx="2116138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jeZBesedilom 8"/>
          <p:cNvSpPr txBox="1"/>
          <p:nvPr/>
        </p:nvSpPr>
        <p:spPr>
          <a:xfrm>
            <a:off x="2771800" y="1268760"/>
            <a:ext cx="3313112" cy="489364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dirty="0"/>
              <a:t>Vrstni </a:t>
            </a:r>
            <a:r>
              <a:rPr lang="sl-SI" sz="2400" dirty="0" smtClean="0"/>
              <a:t>red doseganja ciljev in </a:t>
            </a:r>
            <a:r>
              <a:rPr lang="sl-SI" sz="2400" dirty="0"/>
              <a:t>obravnavanih vsebin določa učitelj.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dirty="0" smtClean="0"/>
              <a:t>Priporočeno je </a:t>
            </a:r>
            <a:r>
              <a:rPr lang="sl-SI" sz="2400" dirty="0"/>
              <a:t>“skakanje”, po učbeniku, “preskakovanje”  vsebin  in vračanje nazaj.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l-SI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2400" dirty="0" smtClean="0"/>
              <a:t>Izhodiščno obravnava </a:t>
            </a:r>
            <a:r>
              <a:rPr lang="sl-SI" sz="2400" dirty="0"/>
              <a:t>sledi ciljem, ne učbeniku.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mtClean="0"/>
              <a:t>Načrtovanje</a:t>
            </a:r>
            <a:endParaRPr lang="en-US" smtClean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sl-SI" dirty="0" smtClean="0"/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err="1" smtClean="0"/>
              <a:t>Medpredmetno</a:t>
            </a:r>
            <a:r>
              <a:rPr lang="sl-SI" dirty="0" smtClean="0"/>
              <a:t> povezovanje različnih predmetov iz vidika ciljev, vsebin in dejavnosti v četrtem razredu.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sl-SI" dirty="0" smtClean="0"/>
              <a:t>Celoten sklop je načrtovan </a:t>
            </a:r>
            <a:r>
              <a:rPr lang="sl-SI" dirty="0" err="1" smtClean="0"/>
              <a:t>medpredmetno</a:t>
            </a:r>
            <a:r>
              <a:rPr lang="sl-SI" dirty="0" smtClean="0"/>
              <a:t> za obdobje dveh tednov NIT - DRU - SLO - LVZ - MAT – IKT.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 smtClean="0"/>
              <a:t>“Rdeča nit” učnega sklopa je bilo </a:t>
            </a:r>
            <a:r>
              <a:rPr lang="sl-SI" i="1" dirty="0" smtClean="0">
                <a:solidFill>
                  <a:schemeClr val="accent1">
                    <a:lumMod val="75000"/>
                  </a:schemeClr>
                </a:solidFill>
              </a:rPr>
              <a:t>odgovorno ravnanje z odpadnimi snovmi in embalažo ter ohranjanje čistega okolja</a:t>
            </a:r>
            <a:r>
              <a:rPr lang="sl-SI" dirty="0" smtClean="0"/>
              <a:t>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Načrtovanje</a:t>
            </a:r>
            <a:endParaRPr lang="en-US" dirty="0"/>
          </a:p>
        </p:txBody>
      </p:sp>
      <p:pic>
        <p:nvPicPr>
          <p:cNvPr id="7373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9413" y="1920875"/>
            <a:ext cx="3714174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73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2223944"/>
            <a:ext cx="4038600" cy="382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Slika 18" descr="Slika 21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84763"/>
            <a:ext cx="9129713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Ograda vsebine 17" descr="IMG_8432.jpg"/>
          <p:cNvPicPr>
            <a:picLocks noGrp="1" noChangeAspect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067944" y="1844824"/>
            <a:ext cx="4581525" cy="3054350"/>
          </a:xfrm>
        </p:spPr>
      </p:pic>
      <p:pic>
        <p:nvPicPr>
          <p:cNvPr id="23558" name="Ograda vsebine 14" descr="Slika 004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333375"/>
            <a:ext cx="273685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jeZBesedilom 8"/>
          <p:cNvSpPr txBox="1"/>
          <p:nvPr/>
        </p:nvSpPr>
        <p:spPr>
          <a:xfrm>
            <a:off x="4139952" y="90872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1. </a:t>
            </a:r>
            <a:r>
              <a:rPr lang="sl-SI" sz="2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Embalaža in odpadki iz različnih vidikov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smtClean="0"/>
          </a:p>
        </p:txBody>
      </p:sp>
      <p:sp>
        <p:nvSpPr>
          <p:cNvPr id="25602" name="Ograda besedila 2"/>
          <p:cNvSpPr>
            <a:spLocks noGrp="1"/>
          </p:cNvSpPr>
          <p:nvPr>
            <p:ph type="body" idx="1"/>
          </p:nvPr>
        </p:nvSpPr>
        <p:spPr>
          <a:xfrm>
            <a:off x="250825" y="1412875"/>
            <a:ext cx="4040188" cy="4679950"/>
          </a:xfrm>
        </p:spPr>
        <p:txBody>
          <a:bodyPr/>
          <a:lstStyle/>
          <a:p>
            <a:pPr eaLnBrk="1" hangingPunct="1"/>
            <a:r>
              <a:rPr lang="sl-SI" dirty="0" smtClean="0"/>
              <a:t>2. Ekološki otok in zbirni center</a:t>
            </a:r>
          </a:p>
          <a:p>
            <a:pPr eaLnBrk="1" hangingPunct="1"/>
            <a:r>
              <a:rPr lang="sl-SI" dirty="0" smtClean="0"/>
              <a:t>3. Plakat</a:t>
            </a:r>
          </a:p>
          <a:p>
            <a:pPr eaLnBrk="1" hangingPunct="1"/>
            <a:r>
              <a:rPr lang="sl-SI" dirty="0" smtClean="0"/>
              <a:t>4. Preprosta raziskava</a:t>
            </a:r>
          </a:p>
          <a:p>
            <a:pPr eaLnBrk="1" hangingPunct="1"/>
            <a:r>
              <a:rPr lang="sl-SI" dirty="0" smtClean="0"/>
              <a:t>5. Letak</a:t>
            </a:r>
          </a:p>
          <a:p>
            <a:pPr eaLnBrk="1" hangingPunct="1"/>
            <a:r>
              <a:rPr lang="sl-SI" dirty="0" smtClean="0"/>
              <a:t>6. Pismo županu</a:t>
            </a:r>
            <a:endParaRPr lang="en-US" dirty="0" smtClean="0"/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25604" name="Ograda besedila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eaLnBrk="1" hangingPunct="1"/>
            <a:endParaRPr lang="sl-SI" smtClean="0"/>
          </a:p>
        </p:txBody>
      </p:sp>
      <p:pic>
        <p:nvPicPr>
          <p:cNvPr id="25603" name="Ograda vsebine 6" descr="Slika 034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40200" y="115888"/>
            <a:ext cx="4098925" cy="2733675"/>
          </a:xfrm>
        </p:spPr>
      </p:pic>
      <p:pic>
        <p:nvPicPr>
          <p:cNvPr id="25605" name="Ograda vsebine 7" descr="Slika 216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59338" y="2492375"/>
            <a:ext cx="4041775" cy="2695575"/>
          </a:xfrm>
        </p:spPr>
      </p:pic>
      <p:pic>
        <p:nvPicPr>
          <p:cNvPr id="25606" name="Slika 8" descr="graf tehtanej odpadkov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3663" y="5229225"/>
            <a:ext cx="1081087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Slika 9" descr="graf tehtanej odpadkov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0200" y="5300663"/>
            <a:ext cx="2151063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Ograda vsebine 4" descr="tabela tehtanje odpadkov.JPG">
            <a:hlinkClick r:id="rId2" action="ppaction://hlinkfile"/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05400" y="188640"/>
            <a:ext cx="4038600" cy="2971800"/>
          </a:xfrm>
        </p:spPr>
      </p:pic>
      <p:pic>
        <p:nvPicPr>
          <p:cNvPr id="26626" name="Ograda vsebine 5" descr="zvezek-mat.JPG"/>
          <p:cNvPicPr>
            <a:picLocks noGrp="1" noChangeAspect="1"/>
          </p:cNvPicPr>
          <p:nvPr>
            <p:ph sz="half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827584" y="692696"/>
            <a:ext cx="3189288" cy="4525962"/>
          </a:xfrm>
        </p:spPr>
      </p:pic>
      <p:pic>
        <p:nvPicPr>
          <p:cNvPr id="26627" name="Slika 7" descr="graf tehtanej odpadkov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51720" y="5013176"/>
            <a:ext cx="2900362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Slika 8" descr="graf tehtanej odpadkov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5129213"/>
            <a:ext cx="12334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PoljeZBesedilom 9"/>
          <p:cNvSpPr txBox="1">
            <a:spLocks noChangeArrowheads="1"/>
          </p:cNvSpPr>
          <p:nvPr/>
        </p:nvSpPr>
        <p:spPr bwMode="auto">
          <a:xfrm>
            <a:off x="4860032" y="3429000"/>
            <a:ext cx="410368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Načrtovanje raziskave</a:t>
            </a:r>
          </a:p>
          <a:p>
            <a:r>
              <a:rPr lang="sl-SI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Zbiranje podatkov (individualno doma)</a:t>
            </a:r>
          </a:p>
          <a:p>
            <a:r>
              <a:rPr lang="sl-SI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Urejanje podatkov</a:t>
            </a:r>
          </a:p>
          <a:p>
            <a:r>
              <a:rPr lang="sl-SI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Grafični prikaz rezultatov (stolpci, tortni prikaz)</a:t>
            </a:r>
          </a:p>
          <a:p>
            <a:r>
              <a:rPr lang="sl-SI" sz="2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Interpretacija rezultatov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tek">
  <a:themeElements>
    <a:clrScheme name="Pot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ot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t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594</TotalTime>
  <Words>440</Words>
  <Application>Microsoft Office PowerPoint</Application>
  <PresentationFormat>Diaprojekcija na zaslonu (4:3)</PresentationFormat>
  <Paragraphs>64</Paragraphs>
  <Slides>17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19" baseType="lpstr">
      <vt:lpstr>Potek</vt:lpstr>
      <vt:lpstr>Grafikon</vt:lpstr>
      <vt:lpstr>  EKO TEDEN Skrb za okolje in odgovorno ravnanje z odpadki </vt:lpstr>
      <vt:lpstr>PowerPointova predstavitev</vt:lpstr>
      <vt:lpstr>PowerPointova predstavitev</vt:lpstr>
      <vt:lpstr>PowerPointova predstavitev</vt:lpstr>
      <vt:lpstr>Načrtovanje</vt:lpstr>
      <vt:lpstr>Načrtovanje</vt:lpstr>
      <vt:lpstr>PowerPointova predstavitev</vt:lpstr>
      <vt:lpstr>PowerPointova predstavitev</vt:lpstr>
      <vt:lpstr>PowerPointova predstavitev</vt:lpstr>
      <vt:lpstr>Evalvacija učitelja</vt:lpstr>
      <vt:lpstr>Evalvacija učencev</vt:lpstr>
      <vt:lpstr>Način dela</vt:lpstr>
      <vt:lpstr>Znanje </vt:lpstr>
      <vt:lpstr>Obremenjenost</vt:lpstr>
      <vt:lpstr>Kaj učence moti?</vt:lpstr>
      <vt:lpstr>Privlačne vsebine</vt:lpstr>
      <vt:lpstr>PowerPointova predstavitev</vt:lpstr>
    </vt:vector>
  </TitlesOfParts>
  <Company>MSS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 TEDEN   Skrb za okolje in odgovorno ravnanje z odpadki</dc:title>
  <dc:creator>pošVRTOJBA</dc:creator>
  <cp:lastModifiedBy>Tadej Blatnik</cp:lastModifiedBy>
  <cp:revision>69</cp:revision>
  <dcterms:created xsi:type="dcterms:W3CDTF">2011-09-25T08:14:24Z</dcterms:created>
  <dcterms:modified xsi:type="dcterms:W3CDTF">2011-11-22T07:32:40Z</dcterms:modified>
</cp:coreProperties>
</file>