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4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B7A01-4621-4A38-A0B4-C470EA9B354F}" type="datetimeFigureOut">
              <a:rPr lang="sl-SI"/>
              <a:pPr>
                <a:defRPr/>
              </a:pPr>
              <a:t>22.11.2011</a:t>
            </a:fld>
            <a:endParaRPr lang="sl-SI"/>
          </a:p>
        </p:txBody>
      </p:sp>
      <p:sp>
        <p:nvSpPr>
          <p:cNvPr id="5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EA6F2-508F-489E-ABE6-C79F4501FBE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9A0A6-7539-4590-8914-54BF2C80CC4F}" type="datetimeFigureOut">
              <a:rPr lang="sl-SI"/>
              <a:pPr>
                <a:defRPr/>
              </a:pPr>
              <a:t>22.11.2011</a:t>
            </a:fld>
            <a:endParaRPr lang="sl-SI"/>
          </a:p>
        </p:txBody>
      </p:sp>
      <p:sp>
        <p:nvSpPr>
          <p:cNvPr id="5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A4CC4-B4A0-492D-820E-283012FA300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5CB11-C443-4ACA-9F3C-73EAF685BD0F}" type="datetimeFigureOut">
              <a:rPr lang="sl-SI"/>
              <a:pPr>
                <a:defRPr/>
              </a:pPr>
              <a:t>22.11.2011</a:t>
            </a:fld>
            <a:endParaRPr lang="sl-SI"/>
          </a:p>
        </p:txBody>
      </p:sp>
      <p:sp>
        <p:nvSpPr>
          <p:cNvPr id="5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DD461-F86C-4963-AEEA-6564F9B9963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slov in 4 vseb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sz="quarter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935163"/>
            <a:ext cx="4038600" cy="21177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57200" y="4205288"/>
            <a:ext cx="4038600" cy="2119312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75BBB-E789-4C7F-BABF-7D53C162351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08A1-90CD-4D39-9C4E-44B9BE5F0074}" type="datetimeFigureOut">
              <a:rPr lang="sl-SI"/>
              <a:pPr>
                <a:defRPr/>
              </a:pPr>
              <a:t>22.11.2011</a:t>
            </a:fld>
            <a:endParaRPr lang="sl-SI"/>
          </a:p>
        </p:txBody>
      </p:sp>
      <p:sp>
        <p:nvSpPr>
          <p:cNvPr id="5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6E3AD-9260-4992-994D-C1A616A2EB9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57A22-5D9F-46E0-AB4C-99AC2BF663BE}" type="datetimeFigureOut">
              <a:rPr lang="sl-SI"/>
              <a:pPr>
                <a:defRPr/>
              </a:pPr>
              <a:t>22.11.2011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3C8B-F634-4D6F-BE0A-4D8C6241C77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09C4E-BA5A-4B55-9AAF-13BDFE8D5E61}" type="datetimeFigureOut">
              <a:rPr lang="sl-SI"/>
              <a:pPr>
                <a:defRPr/>
              </a:pPr>
              <a:t>22.11.2011</a:t>
            </a:fld>
            <a:endParaRPr lang="sl-SI"/>
          </a:p>
        </p:txBody>
      </p:sp>
      <p:sp>
        <p:nvSpPr>
          <p:cNvPr id="6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F3278-6B1D-49E6-B9A6-95B44D4D411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3828-3A44-4519-8A5D-E84AF9A82DFF}" type="datetimeFigureOut">
              <a:rPr lang="sl-SI"/>
              <a:pPr>
                <a:defRPr/>
              </a:pPr>
              <a:t>22.11.2011</a:t>
            </a:fld>
            <a:endParaRPr lang="sl-SI"/>
          </a:p>
        </p:txBody>
      </p:sp>
      <p:sp>
        <p:nvSpPr>
          <p:cNvPr id="8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D03B1-1182-4583-8B27-E6A41A7D559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D3071-9434-442B-8454-45F2CD249891}" type="datetimeFigureOut">
              <a:rPr lang="sl-SI"/>
              <a:pPr>
                <a:defRPr/>
              </a:pPr>
              <a:t>22.11.2011</a:t>
            </a:fld>
            <a:endParaRPr lang="sl-SI"/>
          </a:p>
        </p:txBody>
      </p:sp>
      <p:sp>
        <p:nvSpPr>
          <p:cNvPr id="4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8DBD-D36D-4688-9E0A-DD0FD62245D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17FD3-12D5-4E3B-B9E7-9A795BD565CD}" type="datetimeFigureOut">
              <a:rPr lang="sl-SI"/>
              <a:pPr>
                <a:defRPr/>
              </a:pPr>
              <a:t>22.11.2011</a:t>
            </a:fld>
            <a:endParaRPr lang="sl-SI"/>
          </a:p>
        </p:txBody>
      </p:sp>
      <p:sp>
        <p:nvSpPr>
          <p:cNvPr id="3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B9A36-5C8B-4575-BED0-82EA99B3CEA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3DD16-B934-45A2-93E2-FEF582E4EB6E}" type="datetimeFigureOut">
              <a:rPr lang="sl-SI"/>
              <a:pPr>
                <a:defRPr/>
              </a:pPr>
              <a:t>22.11.2011</a:t>
            </a:fld>
            <a:endParaRPr lang="sl-SI"/>
          </a:p>
        </p:txBody>
      </p:sp>
      <p:sp>
        <p:nvSpPr>
          <p:cNvPr id="6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2490-8477-46A7-B381-E6EB523C0D1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dreži in zaokroži en kot pravokotnika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 trikotnik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ro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Prostoro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9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05D65-5781-428D-8C83-8B1122F4D445}" type="datetimeFigureOut">
              <a:rPr lang="sl-SI"/>
              <a:pPr>
                <a:defRPr/>
              </a:pPr>
              <a:t>22.11.2011</a:t>
            </a:fld>
            <a:endParaRPr lang="sl-SI"/>
          </a:p>
        </p:txBody>
      </p:sp>
      <p:sp>
        <p:nvSpPr>
          <p:cNvPr id="10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A4C69-DD31-48E3-960D-1FBAB528295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Ograda naslova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  <a:endParaRPr lang="en-US" smtClean="0"/>
          </a:p>
        </p:txBody>
      </p:sp>
      <p:sp>
        <p:nvSpPr>
          <p:cNvPr id="1029" name="Ograda besedila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C38483-2AA9-483C-A66F-6C63AC6EE4D3}" type="datetimeFigureOut">
              <a:rPr lang="sl-SI"/>
              <a:pPr>
                <a:defRPr/>
              </a:pPr>
              <a:t>22.11.2011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6723FF-2CA3-4BC3-B8A1-B7F8824F5FE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Prostoro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75" r:id="rId9"/>
    <p:sldLayoutId id="2147483666" r:id="rId10"/>
    <p:sldLayoutId id="2147483665" r:id="rId11"/>
    <p:sldLayoutId id="2147483676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7704" y="1268760"/>
            <a:ext cx="6955904" cy="2209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600" dirty="0" smtClean="0"/>
              <a:t>VODA – RAZISKOVALNO DELO Z MEDPREDMETNIM POVEZOVANJEM V 5. r</a:t>
            </a:r>
            <a:br>
              <a:rPr lang="sl-SI" sz="4600" dirty="0" smtClean="0"/>
            </a:br>
            <a:endParaRPr lang="sl-SI" sz="46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716338"/>
            <a:ext cx="8451850" cy="2449512"/>
          </a:xfrm>
        </p:spPr>
        <p:txBody>
          <a:bodyPr>
            <a:normAutofit/>
          </a:bodyPr>
          <a:lstStyle/>
          <a:p>
            <a:pPr marR="0">
              <a:lnSpc>
                <a:spcPct val="70000"/>
              </a:lnSpc>
            </a:pPr>
            <a:endParaRPr lang="sl-SI" sz="1100" smtClean="0"/>
          </a:p>
          <a:p>
            <a:pPr marR="0" algn="ctr">
              <a:lnSpc>
                <a:spcPct val="70000"/>
              </a:lnSpc>
            </a:pPr>
            <a:r>
              <a:rPr lang="sl-SI" sz="2200" b="1" smtClean="0"/>
              <a:t>SKUPINA NAMARS</a:t>
            </a:r>
          </a:p>
          <a:p>
            <a:pPr marR="0" algn="ctr">
              <a:lnSpc>
                <a:spcPct val="70000"/>
              </a:lnSpc>
            </a:pPr>
            <a:r>
              <a:rPr lang="sl-SI" sz="2200" b="1" smtClean="0"/>
              <a:t>ŠOL. L. 2010/11</a:t>
            </a:r>
          </a:p>
          <a:p>
            <a:pPr marR="0" algn="l">
              <a:lnSpc>
                <a:spcPct val="70000"/>
              </a:lnSpc>
            </a:pPr>
            <a:r>
              <a:rPr lang="sl-SI" sz="2200" b="1" smtClean="0"/>
              <a:t>RUT JARC, SUZANA KONCUT</a:t>
            </a:r>
          </a:p>
          <a:p>
            <a:pPr marR="0" algn="l">
              <a:lnSpc>
                <a:spcPct val="70000"/>
              </a:lnSpc>
            </a:pPr>
            <a:r>
              <a:rPr lang="sl-SI" sz="2200" b="1" smtClean="0"/>
              <a:t>OŠ IVANA ROBA ŠEMPETER PRI GORICI</a:t>
            </a:r>
          </a:p>
          <a:p>
            <a:pPr marR="0" algn="l">
              <a:lnSpc>
                <a:spcPct val="70000"/>
              </a:lnSpc>
            </a:pPr>
            <a:endParaRPr lang="sl-SI" sz="2200" b="1" smtClean="0"/>
          </a:p>
          <a:p>
            <a:pPr marR="0" algn="l">
              <a:lnSpc>
                <a:spcPct val="70000"/>
              </a:lnSpc>
            </a:pPr>
            <a:r>
              <a:rPr lang="sl-SI" sz="2200" b="1" smtClean="0">
                <a:latin typeface="Arial" charset="0"/>
              </a:rPr>
              <a:t>mag. </a:t>
            </a:r>
            <a:r>
              <a:rPr lang="sl-SI" sz="2200" b="1" smtClean="0"/>
              <a:t>MARIZA </a:t>
            </a:r>
            <a:r>
              <a:rPr lang="sl-SI" sz="2200" b="1" smtClean="0">
                <a:latin typeface="Arial" charset="0"/>
              </a:rPr>
              <a:t>S</a:t>
            </a:r>
            <a:r>
              <a:rPr lang="sl-SI" sz="2200" b="1" smtClean="0"/>
              <a:t>KVARČ -ZRSŠ                      </a:t>
            </a:r>
          </a:p>
          <a:p>
            <a:pPr marR="0" algn="l">
              <a:lnSpc>
                <a:spcPct val="70000"/>
              </a:lnSpc>
            </a:pPr>
            <a:r>
              <a:rPr lang="sl-SI" sz="2200" b="1" smtClean="0"/>
              <a:t>SANDRA MRŠNIK – ZRSŠ, OE KOPER</a:t>
            </a:r>
          </a:p>
          <a:p>
            <a:pPr marR="0">
              <a:lnSpc>
                <a:spcPct val="70000"/>
              </a:lnSpc>
            </a:pPr>
            <a:endParaRPr lang="sl-SI" sz="2200" b="1" smtClean="0"/>
          </a:p>
          <a:p>
            <a:pPr marR="0">
              <a:lnSpc>
                <a:spcPct val="70000"/>
              </a:lnSpc>
            </a:pPr>
            <a:endParaRPr lang="sl-SI" sz="1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slov 10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sl-SI" smtClean="0"/>
          </a:p>
        </p:txBody>
      </p:sp>
      <p:pic>
        <p:nvPicPr>
          <p:cNvPr id="23554" name="Ograda vsebine 9" descr="IMG_912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36613"/>
            <a:ext cx="4716463" cy="3144837"/>
          </a:xfrm>
        </p:spPr>
      </p:pic>
      <p:pic>
        <p:nvPicPr>
          <p:cNvPr id="23555" name="Ograda vsebine 14" descr="IMG_9125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981075"/>
            <a:ext cx="4581525" cy="3052763"/>
          </a:xfrm>
        </p:spPr>
      </p:pic>
      <p:pic>
        <p:nvPicPr>
          <p:cNvPr id="23556" name="Ograda vsebine 15" descr="IMG_9127.jpg"/>
          <p:cNvPicPr>
            <a:picLocks noGrp="1" noChangeAspect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87313" y="4059238"/>
            <a:ext cx="4197350" cy="2798762"/>
          </a:xfrm>
        </p:spPr>
      </p:pic>
      <p:pic>
        <p:nvPicPr>
          <p:cNvPr id="23557" name="Picture 10" descr="IMG_513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508500" y="4149725"/>
            <a:ext cx="4479925" cy="2708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slov 1"/>
          <p:cNvSpPr>
            <a:spLocks noGrp="1"/>
          </p:cNvSpPr>
          <p:nvPr>
            <p:ph type="title" sz="quarter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sl-SI" smtClean="0"/>
              <a:t>DELO V RAZREDU</a:t>
            </a:r>
          </a:p>
        </p:txBody>
      </p:sp>
      <p:pic>
        <p:nvPicPr>
          <p:cNvPr id="24578" name="Picture 3" descr="IMG_520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628775"/>
            <a:ext cx="3492500" cy="2117725"/>
          </a:xfrm>
        </p:spPr>
      </p:pic>
      <p:pic>
        <p:nvPicPr>
          <p:cNvPr id="24579" name="Picture 4" descr="IMG_52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1557338"/>
            <a:ext cx="3494087" cy="2117725"/>
          </a:xfrm>
        </p:spPr>
      </p:pic>
      <p:pic>
        <p:nvPicPr>
          <p:cNvPr id="24580" name="Picture 4" descr="Slike Canon 350 0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884238" y="4205288"/>
            <a:ext cx="3184525" cy="2119312"/>
          </a:xfrm>
        </p:spPr>
      </p:pic>
      <p:pic>
        <p:nvPicPr>
          <p:cNvPr id="24581" name="Picture 5" descr="Slike Canon 350 00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075238" y="4205288"/>
            <a:ext cx="3184525" cy="2119312"/>
          </a:xfrm>
        </p:spPr>
      </p:pic>
      <p:sp>
        <p:nvSpPr>
          <p:cNvPr id="24582" name="PoljeZBesedilom 10"/>
          <p:cNvSpPr txBox="1">
            <a:spLocks noChangeArrowheads="1"/>
          </p:cNvSpPr>
          <p:nvPr/>
        </p:nvSpPr>
        <p:spPr bwMode="auto">
          <a:xfrm>
            <a:off x="1042988" y="3789363"/>
            <a:ext cx="2808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Constantia" pitchFamily="18" charset="0"/>
              </a:rPr>
              <a:t>BARVA VODE</a:t>
            </a:r>
          </a:p>
        </p:txBody>
      </p:sp>
      <p:sp>
        <p:nvSpPr>
          <p:cNvPr id="24583" name="PoljeZBesedilom 12"/>
          <p:cNvSpPr txBox="1">
            <a:spLocks noChangeArrowheads="1"/>
          </p:cNvSpPr>
          <p:nvPr/>
        </p:nvSpPr>
        <p:spPr bwMode="auto">
          <a:xfrm>
            <a:off x="5219700" y="3716338"/>
            <a:ext cx="2665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Constantia" pitchFamily="18" charset="0"/>
              </a:rPr>
              <a:t>BISTROST VODE</a:t>
            </a:r>
          </a:p>
        </p:txBody>
      </p:sp>
      <p:sp>
        <p:nvSpPr>
          <p:cNvPr id="24584" name="PoljeZBesedilom 13"/>
          <p:cNvSpPr txBox="1">
            <a:spLocks noChangeArrowheads="1"/>
          </p:cNvSpPr>
          <p:nvPr/>
        </p:nvSpPr>
        <p:spPr bwMode="auto">
          <a:xfrm>
            <a:off x="3708400" y="6488113"/>
            <a:ext cx="2879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Constantia" pitchFamily="18" charset="0"/>
              </a:rPr>
              <a:t>TRDOTA  VODE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1" descr="IMG_52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-173038" y="3500438"/>
            <a:ext cx="4764088" cy="2881312"/>
          </a:xfrm>
        </p:spPr>
      </p:pic>
      <p:sp>
        <p:nvSpPr>
          <p:cNvPr id="25602" name="Naslov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sl-SI" smtClean="0"/>
          </a:p>
        </p:txBody>
      </p:sp>
      <p:pic>
        <p:nvPicPr>
          <p:cNvPr id="25603" name="Ograda vsebine 6" descr="IMG_9150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360363" y="692150"/>
            <a:ext cx="4752976" cy="3168650"/>
          </a:xfrm>
        </p:spPr>
      </p:pic>
      <p:pic>
        <p:nvPicPr>
          <p:cNvPr id="25604" name="Ograda vsebine 7" descr="IMG_9154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391025" y="644525"/>
            <a:ext cx="4502150" cy="3000375"/>
          </a:xfrm>
        </p:spPr>
      </p:pic>
      <p:pic>
        <p:nvPicPr>
          <p:cNvPr id="25605" name="Picture 12" descr="IMG_521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427538" y="3644900"/>
            <a:ext cx="4500562" cy="2720975"/>
          </a:xfrm>
        </p:spPr>
      </p:pic>
      <p:sp>
        <p:nvSpPr>
          <p:cNvPr id="25606" name="PoljeZBesedilom 10"/>
          <p:cNvSpPr txBox="1">
            <a:spLocks noChangeArrowheads="1"/>
          </p:cNvSpPr>
          <p:nvPr/>
        </p:nvSpPr>
        <p:spPr bwMode="auto">
          <a:xfrm>
            <a:off x="2771775" y="260350"/>
            <a:ext cx="4176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Constantia" pitchFamily="18" charset="0"/>
              </a:rPr>
              <a:t>VONJ VODE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slov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sl-SI" smtClean="0"/>
          </a:p>
        </p:txBody>
      </p:sp>
      <p:pic>
        <p:nvPicPr>
          <p:cNvPr id="26626" name="Picture 9" descr="IMG_523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620713"/>
            <a:ext cx="4468812" cy="2701925"/>
          </a:xfrm>
        </p:spPr>
      </p:pic>
      <p:pic>
        <p:nvPicPr>
          <p:cNvPr id="26627" name="Picture 9" descr="IMG_52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620713"/>
            <a:ext cx="4708525" cy="2846387"/>
          </a:xfrm>
        </p:spPr>
      </p:pic>
      <p:sp>
        <p:nvSpPr>
          <p:cNvPr id="26628" name="PoljeZBesedilom 10"/>
          <p:cNvSpPr txBox="1">
            <a:spLocks noChangeArrowheads="1"/>
          </p:cNvSpPr>
          <p:nvPr/>
        </p:nvSpPr>
        <p:spPr bwMode="auto">
          <a:xfrm>
            <a:off x="5940425" y="188913"/>
            <a:ext cx="2952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Constantia" pitchFamily="18" charset="0"/>
              </a:rPr>
              <a:t>pH VODE</a:t>
            </a:r>
          </a:p>
        </p:txBody>
      </p:sp>
      <p:pic>
        <p:nvPicPr>
          <p:cNvPr id="26629" name="Picture 12" descr="IMG_522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4925" y="3600450"/>
            <a:ext cx="4392613" cy="2655888"/>
          </a:xfrm>
        </p:spPr>
      </p:pic>
      <p:pic>
        <p:nvPicPr>
          <p:cNvPr id="26630" name="Picture 10" descr="IMG_52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813300" y="3636963"/>
            <a:ext cx="4330700" cy="2619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0" name="Picture 9" descr="IMG_524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3375"/>
            <a:ext cx="5148263" cy="3116263"/>
          </a:xfrm>
        </p:spPr>
      </p:pic>
      <p:pic>
        <p:nvPicPr>
          <p:cNvPr id="27651" name="Picture 10" descr="IMG_524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260350"/>
            <a:ext cx="5230812" cy="3168650"/>
          </a:xfrm>
        </p:spPr>
      </p:pic>
      <p:pic>
        <p:nvPicPr>
          <p:cNvPr id="27652" name="Picture 11" descr="IMG_534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50825" y="3933825"/>
            <a:ext cx="3281363" cy="1987550"/>
          </a:xfrm>
        </p:spPr>
      </p:pic>
      <p:sp>
        <p:nvSpPr>
          <p:cNvPr id="27653" name="Text Box 13"/>
          <p:cNvSpPr txBox="1">
            <a:spLocks noChangeArrowheads="1"/>
          </p:cNvSpPr>
          <p:nvPr/>
        </p:nvSpPr>
        <p:spPr bwMode="auto">
          <a:xfrm>
            <a:off x="1187450" y="6092825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latin typeface="Constantia" pitchFamily="18" charset="0"/>
              </a:rPr>
              <a:t>4.dan</a:t>
            </a:r>
          </a:p>
        </p:txBody>
      </p:sp>
      <p:pic>
        <p:nvPicPr>
          <p:cNvPr id="27654" name="Picture 17" descr=" nov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3449638"/>
            <a:ext cx="5113338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Ograda vsebine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7656" name="PoljeZBesedilom 9"/>
          <p:cNvSpPr txBox="1">
            <a:spLocks noChangeArrowheads="1"/>
          </p:cNvSpPr>
          <p:nvPr/>
        </p:nvSpPr>
        <p:spPr bwMode="auto">
          <a:xfrm>
            <a:off x="2195513" y="0"/>
            <a:ext cx="4248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Constantia" pitchFamily="18" charset="0"/>
              </a:rPr>
              <a:t>POSKUS S ČEBULO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IMG_51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9650" y="333375"/>
            <a:ext cx="1015365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2" descr="IMG_51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1325" y="0"/>
            <a:ext cx="11083925" cy="738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REFLEKSIJA</a:t>
            </a:r>
            <a:endParaRPr lang="en-US" smtClean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Večini učencem je tak način dela prijetnejši. </a:t>
            </a:r>
          </a:p>
          <a:p>
            <a:r>
              <a:rPr lang="sl-SI" smtClean="0"/>
              <a:t>Odvisno od skupine: nekateri učenci so aktivni, nekatere učence pa tak način dela zmede.</a:t>
            </a:r>
          </a:p>
          <a:p>
            <a:r>
              <a:rPr lang="sl-SI" smtClean="0"/>
              <a:t>Različne metode in oblike dela.</a:t>
            </a:r>
          </a:p>
          <a:p>
            <a:r>
              <a:rPr lang="sl-SI" smtClean="0"/>
              <a:t>Različne didaktične strategije (PUD, terensko delo, raziskovalno in eksperimentalno delo,…</a:t>
            </a:r>
          </a:p>
          <a:p>
            <a:r>
              <a:rPr lang="sl-SI" smtClean="0"/>
              <a:t>Hitreje osvojijo znanje. </a:t>
            </a:r>
          </a:p>
          <a:p>
            <a:r>
              <a:rPr lang="sl-SI" smtClean="0"/>
              <a:t>Iste  vsebine smo obravnavane iz različnih vidikov.</a:t>
            </a:r>
          </a:p>
          <a:p>
            <a:r>
              <a:rPr lang="sl-SI" smtClean="0"/>
              <a:t>Pridobljeno znanje je trajnejše.</a:t>
            </a:r>
          </a:p>
          <a:p>
            <a:pPr>
              <a:buFont typeface="Wingdings" pitchFamily="2" charset="2"/>
              <a:buNone/>
            </a:pPr>
            <a:endParaRPr lang="sl-SI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smtClean="0"/>
          </a:p>
        </p:txBody>
      </p:sp>
      <p:pic>
        <p:nvPicPr>
          <p:cNvPr id="31746" name="Ograda vsebine 5" descr="IMG_913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84213" y="-179388"/>
            <a:ext cx="10555288" cy="7037388"/>
          </a:xfrm>
        </p:spPr>
      </p:pic>
      <p:sp>
        <p:nvSpPr>
          <p:cNvPr id="31747" name="PoljeZBesedilom 6"/>
          <p:cNvSpPr txBox="1">
            <a:spLocks noChangeArrowheads="1"/>
          </p:cNvSpPr>
          <p:nvPr/>
        </p:nvSpPr>
        <p:spPr bwMode="auto">
          <a:xfrm>
            <a:off x="755650" y="1844675"/>
            <a:ext cx="4464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l-SI">
              <a:latin typeface="Constantia" pitchFamily="18" charset="0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0" y="2708275"/>
            <a:ext cx="604837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HVALA ZA POZORNOST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2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3200" smtClean="0"/>
              <a:t>Vključeni so bili učenci 5. b razreda na matični šoli in učenci 5. razreda na podružnični šoli.</a:t>
            </a:r>
          </a:p>
          <a:p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000" dirty="0" smtClean="0"/>
              <a:t>RAZISKOVALNO DELO Z MEDPREDMETNIM POVEZOVANJEM</a:t>
            </a:r>
          </a:p>
        </p:txBody>
      </p:sp>
      <p:sp>
        <p:nvSpPr>
          <p:cNvPr id="7171" name="Ograda vsebin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3200" dirty="0" smtClean="0"/>
              <a:t>Celoten sklop smo načrtovale kot raziskovalno delo in </a:t>
            </a:r>
            <a:r>
              <a:rPr lang="sl-SI" sz="3200" dirty="0" err="1" smtClean="0"/>
              <a:t>medpredmetno</a:t>
            </a:r>
            <a:r>
              <a:rPr lang="sl-SI" sz="3200" dirty="0" smtClean="0"/>
              <a:t> povezovanje.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3200" dirty="0" smtClean="0"/>
              <a:t>Cilje smo poiskale v učnih načrtih: povezovale smo cilje NIT, DRU, SLJ, MAT, LVZ in ŠVZ.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3200" dirty="0" smtClean="0"/>
              <a:t>V učnih načrtih različnih predmetov smo poiskale podobne cilje, ki jih lahko realiziramo na istih vsebinah in dejavnostih.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IZVAJANJE – DEJAVNOSTI</a:t>
            </a:r>
            <a:br>
              <a:rPr lang="sl-SI" dirty="0" smtClean="0"/>
            </a:br>
            <a:r>
              <a:rPr lang="sl-SI" sz="5400" dirty="0" smtClean="0"/>
              <a:t> </a:t>
            </a:r>
            <a:r>
              <a:rPr lang="sl-SI" sz="4000" b="1" dirty="0" smtClean="0"/>
              <a:t>Ali je voda v naši okolici pitna?</a:t>
            </a:r>
            <a:endParaRPr lang="sl-SI" sz="40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3200" dirty="0" smtClean="0"/>
              <a:t>CILJI: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3200" dirty="0" smtClean="0"/>
              <a:t>spoznajo vodo, kot vir pitne vode,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3200" dirty="0" smtClean="0"/>
              <a:t>razumejo pomen varovanja voda,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3200" dirty="0" smtClean="0"/>
              <a:t>spoznajo lastnosti vode za pitje,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3200" dirty="0" smtClean="0"/>
              <a:t>spoznajo nevarnosti pitja onesnažene vode,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3200" dirty="0" smtClean="0"/>
              <a:t>izmerijo pH vode, temperaturo vode in zraka,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3200" dirty="0" smtClean="0"/>
              <a:t>določijo barvo, bistrost, vonj in trdoto vode.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CILJI - učenci</a:t>
            </a:r>
          </a:p>
        </p:txBody>
      </p:sp>
      <p:sp>
        <p:nvSpPr>
          <p:cNvPr id="18434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3200" smtClean="0"/>
              <a:t>Načrtujejo  raziskavo o pitni vodi</a:t>
            </a:r>
          </a:p>
          <a:p>
            <a:r>
              <a:rPr lang="sl-SI" sz="3200" smtClean="0"/>
              <a:t>Napovedujejo</a:t>
            </a:r>
          </a:p>
          <a:p>
            <a:r>
              <a:rPr lang="sl-SI" sz="3200" smtClean="0"/>
              <a:t>Opisujejo postopke</a:t>
            </a:r>
          </a:p>
          <a:p>
            <a:r>
              <a:rPr lang="sl-SI" sz="3200" smtClean="0"/>
              <a:t>Merijo in prikazujejo temperaturo vode in zraka z grafom</a:t>
            </a:r>
          </a:p>
          <a:p>
            <a:r>
              <a:rPr lang="sl-SI" sz="3200" smtClean="0"/>
              <a:t>Eksperimentirajo </a:t>
            </a:r>
          </a:p>
          <a:p>
            <a:r>
              <a:rPr lang="sl-SI" sz="3200" smtClean="0"/>
              <a:t>Predstavijo rezultate sošolcem s pomočjo plakata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smtClean="0"/>
              <a:t>NAČRTOVANJE IN ORGANIZACIJA DELA</a:t>
            </a:r>
          </a:p>
        </p:txBody>
      </p:sp>
      <p:sp>
        <p:nvSpPr>
          <p:cNvPr id="19458" name="Ograda vsebin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3200" smtClean="0"/>
              <a:t>Dobro poznavanje učnih načrtov in ciljev</a:t>
            </a:r>
          </a:p>
          <a:p>
            <a:r>
              <a:rPr lang="sl-SI" sz="3200" smtClean="0"/>
              <a:t>Seznanitev staršev in učencev s spremenjenim urnikom</a:t>
            </a:r>
          </a:p>
          <a:p>
            <a:r>
              <a:rPr lang="sl-SI" sz="3200" smtClean="0"/>
              <a:t>Dodatno spremstvo učiteljev na terenu</a:t>
            </a:r>
          </a:p>
          <a:p>
            <a:r>
              <a:rPr lang="sl-SI" sz="3200" smtClean="0"/>
              <a:t>Seznanitev učiteljev, ki poučujejo v oddelku s spremenjenim urnikom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DEJAVNOSTI</a:t>
            </a:r>
          </a:p>
        </p:txBody>
      </p:sp>
      <p:sp>
        <p:nvSpPr>
          <p:cNvPr id="20482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sl-SI" sz="2800" smtClean="0">
                <a:latin typeface="Times New Roman" pitchFamily="18" charset="0"/>
                <a:cs typeface="Times New Roman" pitchFamily="18" charset="0"/>
              </a:rPr>
              <a:t>Pripovedovanje</a:t>
            </a:r>
          </a:p>
          <a:p>
            <a:pPr marL="0" indent="0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sl-SI" sz="2800" smtClean="0">
                <a:latin typeface="Times New Roman" pitchFamily="18" charset="0"/>
                <a:cs typeface="Times New Roman" pitchFamily="18" charset="0"/>
              </a:rPr>
              <a:t>Zbiranje slikovnega gradiva</a:t>
            </a:r>
          </a:p>
          <a:p>
            <a:pPr marL="0" indent="0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sl-SI" sz="2800" smtClean="0">
                <a:latin typeface="Times New Roman" pitchFamily="18" charset="0"/>
                <a:cs typeface="Times New Roman" pitchFamily="18" charset="0"/>
              </a:rPr>
              <a:t>Delo z besedilom (učbeniki)</a:t>
            </a:r>
          </a:p>
          <a:p>
            <a:pPr marL="0" indent="0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sl-SI" sz="2800" smtClean="0">
                <a:latin typeface="Times New Roman" pitchFamily="18" charset="0"/>
                <a:cs typeface="Times New Roman" pitchFamily="18" charset="0"/>
              </a:rPr>
              <a:t>Utemeljevanje</a:t>
            </a:r>
          </a:p>
          <a:p>
            <a:pPr marL="0" indent="0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sl-SI" sz="2800" smtClean="0">
                <a:latin typeface="Times New Roman" pitchFamily="18" charset="0"/>
                <a:cs typeface="Times New Roman" pitchFamily="18" charset="0"/>
              </a:rPr>
              <a:t>Opisovanje</a:t>
            </a:r>
          </a:p>
          <a:p>
            <a:pPr marL="0" indent="0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sl-SI" sz="2800" smtClean="0">
                <a:latin typeface="Times New Roman" pitchFamily="18" charset="0"/>
                <a:cs typeface="Times New Roman" pitchFamily="18" charset="0"/>
              </a:rPr>
              <a:t>Ugotavljanje</a:t>
            </a:r>
          </a:p>
          <a:p>
            <a:pPr marL="0" indent="0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sl-SI" sz="2800" smtClean="0">
                <a:latin typeface="Times New Roman" pitchFamily="18" charset="0"/>
                <a:cs typeface="Times New Roman" pitchFamily="18" charset="0"/>
              </a:rPr>
              <a:t>Iskanje virov in vzrokov onesnaževanja</a:t>
            </a:r>
          </a:p>
          <a:p>
            <a:pPr marL="0" indent="0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sl-SI" sz="2800" smtClean="0">
                <a:latin typeface="Times New Roman" pitchFamily="18" charset="0"/>
                <a:cs typeface="Times New Roman" pitchFamily="18" charset="0"/>
              </a:rPr>
              <a:t>Ovrednotenje poseganja človeka v naravo</a:t>
            </a:r>
          </a:p>
          <a:p>
            <a:pPr marL="0" indent="0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sl-SI" sz="2800" smtClean="0">
                <a:latin typeface="Times New Roman" pitchFamily="18" charset="0"/>
                <a:cs typeface="Times New Roman" pitchFamily="18" charset="0"/>
              </a:rPr>
              <a:t>Izdelovanje plakatov ( LVZ, NIT, DRU, SLO)</a:t>
            </a:r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IMG_51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23764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Šola Vrtojba 1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997200"/>
            <a:ext cx="4067175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IMG_51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500438"/>
            <a:ext cx="4465637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IMG_51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260350"/>
            <a:ext cx="30241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79388" y="1989138"/>
            <a:ext cx="266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latin typeface="Constantia" pitchFamily="18" charset="0"/>
              </a:rPr>
              <a:t>potok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1547813" y="63087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latin typeface="Constantia" pitchFamily="18" charset="0"/>
              </a:rPr>
              <a:t>mlaka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6372225" y="2349500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latin typeface="Constantia" pitchFamily="18" charset="0"/>
              </a:rPr>
              <a:t>potok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6084888" y="580548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latin typeface="Constantia" pitchFamily="18" charset="0"/>
              </a:rPr>
              <a:t>vodnjak</a:t>
            </a:r>
          </a:p>
        </p:txBody>
      </p:sp>
      <p:pic>
        <p:nvPicPr>
          <p:cNvPr id="2151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476250"/>
            <a:ext cx="19431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3203575" y="206057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latin typeface="Constantia" pitchFamily="18" charset="0"/>
              </a:rPr>
              <a:t>deževnica</a:t>
            </a:r>
            <a:endParaRPr lang="en-US">
              <a:latin typeface="Constantia" pitchFamily="18" charset="0"/>
            </a:endParaRPr>
          </a:p>
        </p:txBody>
      </p:sp>
      <p:pic>
        <p:nvPicPr>
          <p:cNvPr id="21515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907092">
            <a:off x="1476375" y="1989138"/>
            <a:ext cx="16287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Text Box 14"/>
          <p:cNvSpPr txBox="1">
            <a:spLocks noChangeArrowheads="1"/>
          </p:cNvSpPr>
          <p:nvPr/>
        </p:nvSpPr>
        <p:spPr bwMode="auto">
          <a:xfrm>
            <a:off x="3203575" y="2781300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latin typeface="Constantia" pitchFamily="18" charset="0"/>
              </a:rPr>
              <a:t>voda iz vodovoda</a:t>
            </a:r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Ograda vsebine 6" descr="IMG_913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7413" y="2492375"/>
            <a:ext cx="3176587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Naslov 1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smtClean="0"/>
              <a:t>DELO NA TERENU</a:t>
            </a:r>
          </a:p>
        </p:txBody>
      </p:sp>
      <p:pic>
        <p:nvPicPr>
          <p:cNvPr id="22531" name="Ograda vsebine 16" descr="IMG_9123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773238"/>
            <a:ext cx="3176588" cy="2117725"/>
          </a:xfrm>
        </p:spPr>
      </p:pic>
      <p:pic>
        <p:nvPicPr>
          <p:cNvPr id="22532" name="Ograda vsebine 17" descr="IMG_9137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148263" y="404813"/>
            <a:ext cx="3176587" cy="2117725"/>
          </a:xfrm>
        </p:spPr>
      </p:pic>
      <p:pic>
        <p:nvPicPr>
          <p:cNvPr id="22533" name="Ograda vsebine 18" descr="IMG_9135.jpg"/>
          <p:cNvPicPr>
            <a:picLocks noGrp="1" noChangeAspect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323850" y="4292600"/>
            <a:ext cx="3178175" cy="2119313"/>
          </a:xfrm>
        </p:spPr>
      </p:pic>
      <p:pic>
        <p:nvPicPr>
          <p:cNvPr id="22534" name="Ograda vsebine 19" descr="IMG_9144.jpg"/>
          <p:cNvPicPr>
            <a:picLocks noGrp="1" noChangeAspect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3419475" y="4005263"/>
            <a:ext cx="3827463" cy="2551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357</Words>
  <Application>Microsoft Office PowerPoint</Application>
  <PresentationFormat>Diaprojekcija na zaslonu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19" baseType="lpstr">
      <vt:lpstr>Potek</vt:lpstr>
      <vt:lpstr>VODA – RAZISKOVALNO DELO Z MEDPREDMETNIM POVEZOVANJEM V 5. r </vt:lpstr>
      <vt:lpstr>PowerPointova predstavitev</vt:lpstr>
      <vt:lpstr>RAZISKOVALNO DELO Z MEDPREDMETNIM POVEZOVANJEM</vt:lpstr>
      <vt:lpstr>IZVAJANJE – DEJAVNOSTI  Ali je voda v naši okolici pitna?</vt:lpstr>
      <vt:lpstr>CILJI - učenci</vt:lpstr>
      <vt:lpstr>NAČRTOVANJE IN ORGANIZACIJA DELA</vt:lpstr>
      <vt:lpstr>DEJAVNOSTI</vt:lpstr>
      <vt:lpstr>PowerPointova predstavitev</vt:lpstr>
      <vt:lpstr>DELO NA TERENU</vt:lpstr>
      <vt:lpstr>PowerPointova predstavitev</vt:lpstr>
      <vt:lpstr>DELO V RAZREDU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REFLEKSIJA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 – RAZISKOVALNO DELO Z MEDPREDMETNIM POVEZOVANJEM V 5. r</dc:title>
  <dc:creator>Marko</dc:creator>
  <cp:lastModifiedBy>Tadej Blatnik</cp:lastModifiedBy>
  <cp:revision>11</cp:revision>
  <dcterms:created xsi:type="dcterms:W3CDTF">2011-09-27T18:06:27Z</dcterms:created>
  <dcterms:modified xsi:type="dcterms:W3CDTF">2011-11-22T07:40:00Z</dcterms:modified>
</cp:coreProperties>
</file>