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6" r:id="rId3"/>
    <p:sldId id="265" r:id="rId4"/>
    <p:sldId id="267" r:id="rId5"/>
    <p:sldId id="258" r:id="rId6"/>
    <p:sldId id="268" r:id="rId7"/>
    <p:sldId id="269" r:id="rId8"/>
    <p:sldId id="272" r:id="rId9"/>
    <p:sldId id="261" r:id="rId10"/>
    <p:sldId id="273" r:id="rId11"/>
    <p:sldId id="262" r:id="rId12"/>
    <p:sldId id="263" r:id="rId13"/>
    <p:sldId id="264" r:id="rId14"/>
    <p:sldId id="259" r:id="rId15"/>
    <p:sldId id="271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ves Markun Puhan" initials="N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574" autoAdjust="0"/>
  </p:normalViewPr>
  <p:slideViewPr>
    <p:cSldViewPr>
      <p:cViewPr>
        <p:scale>
          <a:sx n="50" d="100"/>
          <a:sy n="50" d="100"/>
        </p:scale>
        <p:origin x="-2742" y="-13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DE23FD-9AA7-446A-8E8E-4E6CC088593E}" type="doc">
      <dgm:prSet loTypeId="urn:microsoft.com/office/officeart/2005/8/layout/hProcess7#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l-SI"/>
        </a:p>
      </dgm:t>
    </dgm:pt>
    <dgm:pt modelId="{2CFB97EF-FD6C-4B61-B4A9-13DF4D9451E2}">
      <dgm:prSet phldrT="[besedilo]" custT="1"/>
      <dgm:spPr/>
      <dgm:t>
        <a:bodyPr/>
        <a:lstStyle/>
        <a:p>
          <a:r>
            <a:rPr lang="sl-SI" sz="2800" dirty="0" smtClean="0"/>
            <a:t>s svojimi </a:t>
          </a:r>
          <a:r>
            <a:rPr lang="sl-SI" sz="2800" dirty="0" err="1" smtClean="0"/>
            <a:t>stiropornimi</a:t>
          </a:r>
          <a:r>
            <a:rPr lang="sl-SI" sz="2800" dirty="0" smtClean="0"/>
            <a:t> modeli</a:t>
          </a:r>
          <a:endParaRPr lang="sl-SI" sz="2800" dirty="0"/>
        </a:p>
      </dgm:t>
    </dgm:pt>
    <dgm:pt modelId="{19A92D09-7C0E-4B57-B220-E75131E7D386}" type="parTrans" cxnId="{C8A45938-2EDF-4B51-A087-8ADF43EEAFFD}">
      <dgm:prSet/>
      <dgm:spPr/>
      <dgm:t>
        <a:bodyPr/>
        <a:lstStyle/>
        <a:p>
          <a:endParaRPr lang="sl-SI"/>
        </a:p>
      </dgm:t>
    </dgm:pt>
    <dgm:pt modelId="{656F2B2F-B951-4ECE-85CF-9DD0A3B3536B}" type="sibTrans" cxnId="{C8A45938-2EDF-4B51-A087-8ADF43EEAFFD}">
      <dgm:prSet/>
      <dgm:spPr/>
      <dgm:t>
        <a:bodyPr/>
        <a:lstStyle/>
        <a:p>
          <a:endParaRPr lang="sl-SI"/>
        </a:p>
      </dgm:t>
    </dgm:pt>
    <dgm:pt modelId="{06F8BA21-B43C-427B-A025-11DC82BD4FF0}">
      <dgm:prSet phldrT="[besedilo]" custT="1"/>
      <dgm:spPr/>
      <dgm:t>
        <a:bodyPr/>
        <a:lstStyle/>
        <a:p>
          <a:r>
            <a:rPr lang="sl-SI" sz="2800" dirty="0" smtClean="0"/>
            <a:t>s standardnimi krogličnimi modeli z </a:t>
          </a:r>
          <a:r>
            <a:rPr lang="sl-SI" sz="2400" dirty="0" smtClean="0"/>
            <a:t>vezmi</a:t>
          </a:r>
          <a:endParaRPr lang="sl-SI" sz="2400" dirty="0"/>
        </a:p>
      </dgm:t>
    </dgm:pt>
    <dgm:pt modelId="{2391C212-2241-425A-AEB6-3B02793DEBC2}" type="parTrans" cxnId="{16FDD5EE-9FA9-4851-AE63-6877A095E784}">
      <dgm:prSet/>
      <dgm:spPr/>
      <dgm:t>
        <a:bodyPr/>
        <a:lstStyle/>
        <a:p>
          <a:endParaRPr lang="sl-SI"/>
        </a:p>
      </dgm:t>
    </dgm:pt>
    <dgm:pt modelId="{FC26E03A-22A0-465A-B458-9C5366D5091B}" type="sibTrans" cxnId="{16FDD5EE-9FA9-4851-AE63-6877A095E784}">
      <dgm:prSet/>
      <dgm:spPr/>
      <dgm:t>
        <a:bodyPr/>
        <a:lstStyle/>
        <a:p>
          <a:endParaRPr lang="sl-SI"/>
        </a:p>
      </dgm:t>
    </dgm:pt>
    <dgm:pt modelId="{5075D475-1E9E-4C68-A9A5-51ED83D2F5AD}">
      <dgm:prSet phldrT="[besedilo]" custT="1"/>
      <dgm:spPr>
        <a:solidFill>
          <a:schemeClr val="accent4">
            <a:lumMod val="50000"/>
            <a:lumOff val="5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sl-SI" sz="2800" dirty="0" smtClean="0"/>
            <a:t>s </a:t>
          </a:r>
          <a:r>
            <a:rPr lang="sl-SI" sz="2800" dirty="0" err="1" smtClean="0"/>
            <a:t>kalotnimi</a:t>
          </a:r>
          <a:r>
            <a:rPr lang="sl-SI" sz="2800" dirty="0" smtClean="0"/>
            <a:t> modeli</a:t>
          </a:r>
          <a:endParaRPr lang="sl-SI" sz="2800" dirty="0"/>
        </a:p>
      </dgm:t>
    </dgm:pt>
    <dgm:pt modelId="{EDCE6842-F745-4746-A1EF-E63DE00ECDAC}" type="parTrans" cxnId="{A338F46C-436B-4329-BD0D-F570444EDBD9}">
      <dgm:prSet/>
      <dgm:spPr/>
      <dgm:t>
        <a:bodyPr/>
        <a:lstStyle/>
        <a:p>
          <a:endParaRPr lang="sl-SI"/>
        </a:p>
      </dgm:t>
    </dgm:pt>
    <dgm:pt modelId="{72221250-88FA-4CD0-9047-F845233D1537}" type="sibTrans" cxnId="{A338F46C-436B-4329-BD0D-F570444EDBD9}">
      <dgm:prSet/>
      <dgm:spPr/>
      <dgm:t>
        <a:bodyPr/>
        <a:lstStyle/>
        <a:p>
          <a:endParaRPr lang="sl-SI"/>
        </a:p>
      </dgm:t>
    </dgm:pt>
    <dgm:pt modelId="{A6962CF4-9EC1-4544-BBB3-B5E51B008AFB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sl-SI" sz="2800" dirty="0" smtClean="0"/>
            <a:t>zapišejo urejeno enačbo kemijske reakcije</a:t>
          </a:r>
          <a:endParaRPr lang="sl-SI" sz="2800" dirty="0"/>
        </a:p>
      </dgm:t>
    </dgm:pt>
    <dgm:pt modelId="{4A6C61EE-201D-46C6-A832-426A4AE45548}" type="parTrans" cxnId="{586AF3F9-736B-4418-8F5F-B7E0B919744A}">
      <dgm:prSet/>
      <dgm:spPr/>
      <dgm:t>
        <a:bodyPr/>
        <a:lstStyle/>
        <a:p>
          <a:endParaRPr lang="sl-SI"/>
        </a:p>
      </dgm:t>
    </dgm:pt>
    <dgm:pt modelId="{6CEFB94A-8B74-42FD-A02D-4E88DF2229F9}" type="sibTrans" cxnId="{586AF3F9-736B-4418-8F5F-B7E0B919744A}">
      <dgm:prSet/>
      <dgm:spPr/>
      <dgm:t>
        <a:bodyPr/>
        <a:lstStyle/>
        <a:p>
          <a:endParaRPr lang="sl-SI"/>
        </a:p>
      </dgm:t>
    </dgm:pt>
    <dgm:pt modelId="{B99F4159-26F3-4576-99A4-4749E010256A}" type="pres">
      <dgm:prSet presAssocID="{8DDE23FD-9AA7-446A-8E8E-4E6CC08859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C19620CD-8231-43C6-9D13-29B8ADEC5532}" type="pres">
      <dgm:prSet presAssocID="{2CFB97EF-FD6C-4B61-B4A9-13DF4D9451E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5B4ABE0-F3AE-45F0-8CE0-246D4F98E742}" type="pres">
      <dgm:prSet presAssocID="{2CFB97EF-FD6C-4B61-B4A9-13DF4D9451E2}" presName="bgRect" presStyleLbl="node1" presStyleIdx="0" presStyleCnt="4" custScaleY="126083" custLinFactNeighborX="1954" custLinFactNeighborY="21525"/>
      <dgm:spPr/>
      <dgm:t>
        <a:bodyPr/>
        <a:lstStyle/>
        <a:p>
          <a:endParaRPr lang="sl-SI"/>
        </a:p>
      </dgm:t>
    </dgm:pt>
    <dgm:pt modelId="{2F2D07E3-6366-428D-B8E7-AB329AC9EAB3}" type="pres">
      <dgm:prSet presAssocID="{2CFB97EF-FD6C-4B61-B4A9-13DF4D9451E2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C8E344B-B35C-4326-BB0B-EE28DA2EAD69}" type="pres">
      <dgm:prSet presAssocID="{656F2B2F-B951-4ECE-85CF-9DD0A3B3536B}" presName="hSp" presStyleCnt="0"/>
      <dgm:spPr/>
      <dgm:t>
        <a:bodyPr/>
        <a:lstStyle/>
        <a:p>
          <a:endParaRPr lang="sl-SI"/>
        </a:p>
      </dgm:t>
    </dgm:pt>
    <dgm:pt modelId="{5957C684-B60F-43C0-A19E-337E8792D451}" type="pres">
      <dgm:prSet presAssocID="{656F2B2F-B951-4ECE-85CF-9DD0A3B3536B}" presName="vProcSp" presStyleCnt="0"/>
      <dgm:spPr/>
      <dgm:t>
        <a:bodyPr/>
        <a:lstStyle/>
        <a:p>
          <a:endParaRPr lang="sl-SI"/>
        </a:p>
      </dgm:t>
    </dgm:pt>
    <dgm:pt modelId="{A36690BF-C012-49C8-8AE6-7E081A462DDE}" type="pres">
      <dgm:prSet presAssocID="{656F2B2F-B951-4ECE-85CF-9DD0A3B3536B}" presName="vSp1" presStyleCnt="0"/>
      <dgm:spPr/>
      <dgm:t>
        <a:bodyPr/>
        <a:lstStyle/>
        <a:p>
          <a:endParaRPr lang="sl-SI"/>
        </a:p>
      </dgm:t>
    </dgm:pt>
    <dgm:pt modelId="{9823BAE4-08E9-4D56-B616-A3EFB9ED3E87}" type="pres">
      <dgm:prSet presAssocID="{656F2B2F-B951-4ECE-85CF-9DD0A3B3536B}" presName="simulatedConn" presStyleLbl="solidFgAcc1" presStyleIdx="0" presStyleCnt="3"/>
      <dgm:spPr/>
      <dgm:t>
        <a:bodyPr/>
        <a:lstStyle/>
        <a:p>
          <a:endParaRPr lang="sl-SI"/>
        </a:p>
      </dgm:t>
    </dgm:pt>
    <dgm:pt modelId="{696F30B8-E6F8-4401-8B33-25C68914C352}" type="pres">
      <dgm:prSet presAssocID="{656F2B2F-B951-4ECE-85CF-9DD0A3B3536B}" presName="vSp2" presStyleCnt="0"/>
      <dgm:spPr/>
      <dgm:t>
        <a:bodyPr/>
        <a:lstStyle/>
        <a:p>
          <a:endParaRPr lang="sl-SI"/>
        </a:p>
      </dgm:t>
    </dgm:pt>
    <dgm:pt modelId="{9F97095E-7379-4CB8-9CD4-0A02339962C0}" type="pres">
      <dgm:prSet presAssocID="{656F2B2F-B951-4ECE-85CF-9DD0A3B3536B}" presName="sibTrans" presStyleCnt="0"/>
      <dgm:spPr/>
      <dgm:t>
        <a:bodyPr/>
        <a:lstStyle/>
        <a:p>
          <a:endParaRPr lang="sl-SI"/>
        </a:p>
      </dgm:t>
    </dgm:pt>
    <dgm:pt modelId="{3483E744-81FB-426A-8AED-5975E8DF27A8}" type="pres">
      <dgm:prSet presAssocID="{06F8BA21-B43C-427B-A025-11DC82BD4FF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D77BD22-EBDB-47D4-B773-F1724CA49D05}" type="pres">
      <dgm:prSet presAssocID="{06F8BA21-B43C-427B-A025-11DC82BD4FF0}" presName="bgRect" presStyleLbl="node1" presStyleIdx="1" presStyleCnt="4" custScaleY="128179" custLinFactNeighborX="1954" custLinFactNeighborY="21525"/>
      <dgm:spPr/>
      <dgm:t>
        <a:bodyPr/>
        <a:lstStyle/>
        <a:p>
          <a:endParaRPr lang="sl-SI"/>
        </a:p>
      </dgm:t>
    </dgm:pt>
    <dgm:pt modelId="{23922311-2F7A-4188-AFFD-0055E949E575}" type="pres">
      <dgm:prSet presAssocID="{06F8BA21-B43C-427B-A025-11DC82BD4FF0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A107265-ED7A-4FE0-9505-0716209E9005}" type="pres">
      <dgm:prSet presAssocID="{FC26E03A-22A0-465A-B458-9C5366D5091B}" presName="hSp" presStyleCnt="0"/>
      <dgm:spPr/>
      <dgm:t>
        <a:bodyPr/>
        <a:lstStyle/>
        <a:p>
          <a:endParaRPr lang="sl-SI"/>
        </a:p>
      </dgm:t>
    </dgm:pt>
    <dgm:pt modelId="{BA53232A-0287-481B-867B-644D40F076B5}" type="pres">
      <dgm:prSet presAssocID="{FC26E03A-22A0-465A-B458-9C5366D5091B}" presName="vProcSp" presStyleCnt="0"/>
      <dgm:spPr/>
      <dgm:t>
        <a:bodyPr/>
        <a:lstStyle/>
        <a:p>
          <a:endParaRPr lang="sl-SI"/>
        </a:p>
      </dgm:t>
    </dgm:pt>
    <dgm:pt modelId="{E733D8B2-B084-4303-BB47-2C748E9A6964}" type="pres">
      <dgm:prSet presAssocID="{FC26E03A-22A0-465A-B458-9C5366D5091B}" presName="vSp1" presStyleCnt="0"/>
      <dgm:spPr/>
      <dgm:t>
        <a:bodyPr/>
        <a:lstStyle/>
        <a:p>
          <a:endParaRPr lang="sl-SI"/>
        </a:p>
      </dgm:t>
    </dgm:pt>
    <dgm:pt modelId="{E1A38184-226B-4C1B-9CA7-DFE6ACFC8881}" type="pres">
      <dgm:prSet presAssocID="{FC26E03A-22A0-465A-B458-9C5366D5091B}" presName="simulatedConn" presStyleLbl="solidFgAcc1" presStyleIdx="1" presStyleCnt="3"/>
      <dgm:spPr/>
      <dgm:t>
        <a:bodyPr/>
        <a:lstStyle/>
        <a:p>
          <a:endParaRPr lang="sl-SI"/>
        </a:p>
      </dgm:t>
    </dgm:pt>
    <dgm:pt modelId="{98D7F596-8B61-4440-A133-73DAC7FCD78B}" type="pres">
      <dgm:prSet presAssocID="{FC26E03A-22A0-465A-B458-9C5366D5091B}" presName="vSp2" presStyleCnt="0"/>
      <dgm:spPr/>
      <dgm:t>
        <a:bodyPr/>
        <a:lstStyle/>
        <a:p>
          <a:endParaRPr lang="sl-SI"/>
        </a:p>
      </dgm:t>
    </dgm:pt>
    <dgm:pt modelId="{34474A06-1E84-4B6D-A231-D11168F29435}" type="pres">
      <dgm:prSet presAssocID="{FC26E03A-22A0-465A-B458-9C5366D5091B}" presName="sibTrans" presStyleCnt="0"/>
      <dgm:spPr/>
      <dgm:t>
        <a:bodyPr/>
        <a:lstStyle/>
        <a:p>
          <a:endParaRPr lang="sl-SI"/>
        </a:p>
      </dgm:t>
    </dgm:pt>
    <dgm:pt modelId="{0FF2383D-589A-43B5-87F7-E4440392EC2F}" type="pres">
      <dgm:prSet presAssocID="{5075D475-1E9E-4C68-A9A5-51ED83D2F5AD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452DF3E-1EE1-456E-AC2E-0174ACB8EFF3}" type="pres">
      <dgm:prSet presAssocID="{5075D475-1E9E-4C68-A9A5-51ED83D2F5AD}" presName="bgRect" presStyleLbl="node1" presStyleIdx="2" presStyleCnt="4" custScaleY="128179" custLinFactNeighborX="1954" custLinFactNeighborY="21525"/>
      <dgm:spPr/>
      <dgm:t>
        <a:bodyPr/>
        <a:lstStyle/>
        <a:p>
          <a:endParaRPr lang="sl-SI"/>
        </a:p>
      </dgm:t>
    </dgm:pt>
    <dgm:pt modelId="{44FD1308-154B-4E12-B487-1D385929DBCE}" type="pres">
      <dgm:prSet presAssocID="{5075D475-1E9E-4C68-A9A5-51ED83D2F5AD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1524D46-76D0-4015-8B77-309E77DB8FFC}" type="pres">
      <dgm:prSet presAssocID="{72221250-88FA-4CD0-9047-F845233D1537}" presName="hSp" presStyleCnt="0"/>
      <dgm:spPr/>
      <dgm:t>
        <a:bodyPr/>
        <a:lstStyle/>
        <a:p>
          <a:endParaRPr lang="sl-SI"/>
        </a:p>
      </dgm:t>
    </dgm:pt>
    <dgm:pt modelId="{32EA6E83-32B2-4CD7-B5DC-FFAD49F67BB4}" type="pres">
      <dgm:prSet presAssocID="{72221250-88FA-4CD0-9047-F845233D1537}" presName="vProcSp" presStyleCnt="0"/>
      <dgm:spPr/>
      <dgm:t>
        <a:bodyPr/>
        <a:lstStyle/>
        <a:p>
          <a:endParaRPr lang="sl-SI"/>
        </a:p>
      </dgm:t>
    </dgm:pt>
    <dgm:pt modelId="{ABCEF780-9198-4743-A023-3705799FD6C0}" type="pres">
      <dgm:prSet presAssocID="{72221250-88FA-4CD0-9047-F845233D1537}" presName="vSp1" presStyleCnt="0"/>
      <dgm:spPr/>
      <dgm:t>
        <a:bodyPr/>
        <a:lstStyle/>
        <a:p>
          <a:endParaRPr lang="sl-SI"/>
        </a:p>
      </dgm:t>
    </dgm:pt>
    <dgm:pt modelId="{380E5739-2B2E-4009-B6F1-0B0EE84E6C51}" type="pres">
      <dgm:prSet presAssocID="{72221250-88FA-4CD0-9047-F845233D1537}" presName="simulatedConn" presStyleLbl="solidFgAcc1" presStyleIdx="2" presStyleCnt="3"/>
      <dgm:spPr/>
      <dgm:t>
        <a:bodyPr/>
        <a:lstStyle/>
        <a:p>
          <a:endParaRPr lang="sl-SI"/>
        </a:p>
      </dgm:t>
    </dgm:pt>
    <dgm:pt modelId="{5183C5DC-CD97-4AD5-8412-E0A53F4FE123}" type="pres">
      <dgm:prSet presAssocID="{72221250-88FA-4CD0-9047-F845233D1537}" presName="vSp2" presStyleCnt="0"/>
      <dgm:spPr/>
      <dgm:t>
        <a:bodyPr/>
        <a:lstStyle/>
        <a:p>
          <a:endParaRPr lang="sl-SI"/>
        </a:p>
      </dgm:t>
    </dgm:pt>
    <dgm:pt modelId="{064CF1E1-69B2-44B1-9B7A-302679C05E82}" type="pres">
      <dgm:prSet presAssocID="{72221250-88FA-4CD0-9047-F845233D1537}" presName="sibTrans" presStyleCnt="0"/>
      <dgm:spPr/>
      <dgm:t>
        <a:bodyPr/>
        <a:lstStyle/>
        <a:p>
          <a:endParaRPr lang="sl-SI"/>
        </a:p>
      </dgm:t>
    </dgm:pt>
    <dgm:pt modelId="{27851B66-3087-4116-8A3E-A9AC4571CC87}" type="pres">
      <dgm:prSet presAssocID="{A6962CF4-9EC1-4544-BBB3-B5E51B008AFB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16BCD06-8189-4DED-A058-EA0272469CB8}" type="pres">
      <dgm:prSet presAssocID="{A6962CF4-9EC1-4544-BBB3-B5E51B008AFB}" presName="bgRect" presStyleLbl="node1" presStyleIdx="3" presStyleCnt="4" custScaleY="128456" custLinFactNeighborX="1954" custLinFactNeighborY="21525"/>
      <dgm:spPr/>
      <dgm:t>
        <a:bodyPr/>
        <a:lstStyle/>
        <a:p>
          <a:endParaRPr lang="sl-SI"/>
        </a:p>
      </dgm:t>
    </dgm:pt>
    <dgm:pt modelId="{286617ED-B476-4B82-AA95-D6444FB278B5}" type="pres">
      <dgm:prSet presAssocID="{A6962CF4-9EC1-4544-BBB3-B5E51B008AFB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86AF3F9-736B-4418-8F5F-B7E0B919744A}" srcId="{8DDE23FD-9AA7-446A-8E8E-4E6CC088593E}" destId="{A6962CF4-9EC1-4544-BBB3-B5E51B008AFB}" srcOrd="3" destOrd="0" parTransId="{4A6C61EE-201D-46C6-A832-426A4AE45548}" sibTransId="{6CEFB94A-8B74-42FD-A02D-4E88DF2229F9}"/>
    <dgm:cxn modelId="{E2D35414-30E1-4932-ADEF-D5A53BC4F7D2}" type="presOf" srcId="{2CFB97EF-FD6C-4B61-B4A9-13DF4D9451E2}" destId="{2F2D07E3-6366-428D-B8E7-AB329AC9EAB3}" srcOrd="1" destOrd="0" presId="urn:microsoft.com/office/officeart/2005/8/layout/hProcess7#1"/>
    <dgm:cxn modelId="{220F2C7C-F54A-4BB2-A7A5-6DED373AFEB9}" type="presOf" srcId="{06F8BA21-B43C-427B-A025-11DC82BD4FF0}" destId="{23922311-2F7A-4188-AFFD-0055E949E575}" srcOrd="1" destOrd="0" presId="urn:microsoft.com/office/officeart/2005/8/layout/hProcess7#1"/>
    <dgm:cxn modelId="{A338F46C-436B-4329-BD0D-F570444EDBD9}" srcId="{8DDE23FD-9AA7-446A-8E8E-4E6CC088593E}" destId="{5075D475-1E9E-4C68-A9A5-51ED83D2F5AD}" srcOrd="2" destOrd="0" parTransId="{EDCE6842-F745-4746-A1EF-E63DE00ECDAC}" sibTransId="{72221250-88FA-4CD0-9047-F845233D1537}"/>
    <dgm:cxn modelId="{75BF4333-3E92-42E4-9FF3-281228AE1C99}" type="presOf" srcId="{06F8BA21-B43C-427B-A025-11DC82BD4FF0}" destId="{6D77BD22-EBDB-47D4-B773-F1724CA49D05}" srcOrd="0" destOrd="0" presId="urn:microsoft.com/office/officeart/2005/8/layout/hProcess7#1"/>
    <dgm:cxn modelId="{16FDD5EE-9FA9-4851-AE63-6877A095E784}" srcId="{8DDE23FD-9AA7-446A-8E8E-4E6CC088593E}" destId="{06F8BA21-B43C-427B-A025-11DC82BD4FF0}" srcOrd="1" destOrd="0" parTransId="{2391C212-2241-425A-AEB6-3B02793DEBC2}" sibTransId="{FC26E03A-22A0-465A-B458-9C5366D5091B}"/>
    <dgm:cxn modelId="{05B6F734-0F3D-47FF-9C90-9864A256E922}" type="presOf" srcId="{8DDE23FD-9AA7-446A-8E8E-4E6CC088593E}" destId="{B99F4159-26F3-4576-99A4-4749E010256A}" srcOrd="0" destOrd="0" presId="urn:microsoft.com/office/officeart/2005/8/layout/hProcess7#1"/>
    <dgm:cxn modelId="{035F6C61-70A4-4FB1-A96F-5E246723A16B}" type="presOf" srcId="{2CFB97EF-FD6C-4B61-B4A9-13DF4D9451E2}" destId="{35B4ABE0-F3AE-45F0-8CE0-246D4F98E742}" srcOrd="0" destOrd="0" presId="urn:microsoft.com/office/officeart/2005/8/layout/hProcess7#1"/>
    <dgm:cxn modelId="{62B2E2C8-EA5B-44F8-B5E1-A465EEA5CDFC}" type="presOf" srcId="{5075D475-1E9E-4C68-A9A5-51ED83D2F5AD}" destId="{44FD1308-154B-4E12-B487-1D385929DBCE}" srcOrd="1" destOrd="0" presId="urn:microsoft.com/office/officeart/2005/8/layout/hProcess7#1"/>
    <dgm:cxn modelId="{AB24245B-ED27-474C-AD0B-17256E75F15F}" type="presOf" srcId="{A6962CF4-9EC1-4544-BBB3-B5E51B008AFB}" destId="{816BCD06-8189-4DED-A058-EA0272469CB8}" srcOrd="0" destOrd="0" presId="urn:microsoft.com/office/officeart/2005/8/layout/hProcess7#1"/>
    <dgm:cxn modelId="{C8A45938-2EDF-4B51-A087-8ADF43EEAFFD}" srcId="{8DDE23FD-9AA7-446A-8E8E-4E6CC088593E}" destId="{2CFB97EF-FD6C-4B61-B4A9-13DF4D9451E2}" srcOrd="0" destOrd="0" parTransId="{19A92D09-7C0E-4B57-B220-E75131E7D386}" sibTransId="{656F2B2F-B951-4ECE-85CF-9DD0A3B3536B}"/>
    <dgm:cxn modelId="{CAFBD58F-C70D-415E-A8CA-EC36A9073ED6}" type="presOf" srcId="{A6962CF4-9EC1-4544-BBB3-B5E51B008AFB}" destId="{286617ED-B476-4B82-AA95-D6444FB278B5}" srcOrd="1" destOrd="0" presId="urn:microsoft.com/office/officeart/2005/8/layout/hProcess7#1"/>
    <dgm:cxn modelId="{1C9E8077-0F08-473C-BE47-D281F91EDF04}" type="presOf" srcId="{5075D475-1E9E-4C68-A9A5-51ED83D2F5AD}" destId="{9452DF3E-1EE1-456E-AC2E-0174ACB8EFF3}" srcOrd="0" destOrd="0" presId="urn:microsoft.com/office/officeart/2005/8/layout/hProcess7#1"/>
    <dgm:cxn modelId="{26C50F4B-F572-4209-8BF3-696753152EA0}" type="presParOf" srcId="{B99F4159-26F3-4576-99A4-4749E010256A}" destId="{C19620CD-8231-43C6-9D13-29B8ADEC5532}" srcOrd="0" destOrd="0" presId="urn:microsoft.com/office/officeart/2005/8/layout/hProcess7#1"/>
    <dgm:cxn modelId="{B443D20B-1D50-4597-8E38-286C00E5A13C}" type="presParOf" srcId="{C19620CD-8231-43C6-9D13-29B8ADEC5532}" destId="{35B4ABE0-F3AE-45F0-8CE0-246D4F98E742}" srcOrd="0" destOrd="0" presId="urn:microsoft.com/office/officeart/2005/8/layout/hProcess7#1"/>
    <dgm:cxn modelId="{E14558AD-DA74-4702-ADB6-9578B1707D36}" type="presParOf" srcId="{C19620CD-8231-43C6-9D13-29B8ADEC5532}" destId="{2F2D07E3-6366-428D-B8E7-AB329AC9EAB3}" srcOrd="1" destOrd="0" presId="urn:microsoft.com/office/officeart/2005/8/layout/hProcess7#1"/>
    <dgm:cxn modelId="{A3D9BE24-DF69-437B-A3CF-26E378653BDF}" type="presParOf" srcId="{B99F4159-26F3-4576-99A4-4749E010256A}" destId="{2C8E344B-B35C-4326-BB0B-EE28DA2EAD69}" srcOrd="1" destOrd="0" presId="urn:microsoft.com/office/officeart/2005/8/layout/hProcess7#1"/>
    <dgm:cxn modelId="{C4DDB334-8317-47F0-B0ED-4337AF72DD90}" type="presParOf" srcId="{B99F4159-26F3-4576-99A4-4749E010256A}" destId="{5957C684-B60F-43C0-A19E-337E8792D451}" srcOrd="2" destOrd="0" presId="urn:microsoft.com/office/officeart/2005/8/layout/hProcess7#1"/>
    <dgm:cxn modelId="{E2B2DD5A-46D9-4E87-83DB-E0BDA43979EF}" type="presParOf" srcId="{5957C684-B60F-43C0-A19E-337E8792D451}" destId="{A36690BF-C012-49C8-8AE6-7E081A462DDE}" srcOrd="0" destOrd="0" presId="urn:microsoft.com/office/officeart/2005/8/layout/hProcess7#1"/>
    <dgm:cxn modelId="{AFF26CD8-EA81-4C5B-A064-C9C205D7EA03}" type="presParOf" srcId="{5957C684-B60F-43C0-A19E-337E8792D451}" destId="{9823BAE4-08E9-4D56-B616-A3EFB9ED3E87}" srcOrd="1" destOrd="0" presId="urn:microsoft.com/office/officeart/2005/8/layout/hProcess7#1"/>
    <dgm:cxn modelId="{2EB4C1AC-DBD2-4AE2-A375-32D71CD671A1}" type="presParOf" srcId="{5957C684-B60F-43C0-A19E-337E8792D451}" destId="{696F30B8-E6F8-4401-8B33-25C68914C352}" srcOrd="2" destOrd="0" presId="urn:microsoft.com/office/officeart/2005/8/layout/hProcess7#1"/>
    <dgm:cxn modelId="{FB09E10C-8490-464E-84C9-24B1A2A325D0}" type="presParOf" srcId="{B99F4159-26F3-4576-99A4-4749E010256A}" destId="{9F97095E-7379-4CB8-9CD4-0A02339962C0}" srcOrd="3" destOrd="0" presId="urn:microsoft.com/office/officeart/2005/8/layout/hProcess7#1"/>
    <dgm:cxn modelId="{2203FF42-E410-4C69-912B-4532EBBA6549}" type="presParOf" srcId="{B99F4159-26F3-4576-99A4-4749E010256A}" destId="{3483E744-81FB-426A-8AED-5975E8DF27A8}" srcOrd="4" destOrd="0" presId="urn:microsoft.com/office/officeart/2005/8/layout/hProcess7#1"/>
    <dgm:cxn modelId="{6C5B1CA3-FA8B-4E1A-B20F-5D1692B99427}" type="presParOf" srcId="{3483E744-81FB-426A-8AED-5975E8DF27A8}" destId="{6D77BD22-EBDB-47D4-B773-F1724CA49D05}" srcOrd="0" destOrd="0" presId="urn:microsoft.com/office/officeart/2005/8/layout/hProcess7#1"/>
    <dgm:cxn modelId="{ADD30EAD-67E2-47C9-9F85-FED271C2397A}" type="presParOf" srcId="{3483E744-81FB-426A-8AED-5975E8DF27A8}" destId="{23922311-2F7A-4188-AFFD-0055E949E575}" srcOrd="1" destOrd="0" presId="urn:microsoft.com/office/officeart/2005/8/layout/hProcess7#1"/>
    <dgm:cxn modelId="{FF75951E-190C-46F9-85F7-B910177DB5AF}" type="presParOf" srcId="{B99F4159-26F3-4576-99A4-4749E010256A}" destId="{9A107265-ED7A-4FE0-9505-0716209E9005}" srcOrd="5" destOrd="0" presId="urn:microsoft.com/office/officeart/2005/8/layout/hProcess7#1"/>
    <dgm:cxn modelId="{99C0DD72-7825-4F84-B194-D611168A8E75}" type="presParOf" srcId="{B99F4159-26F3-4576-99A4-4749E010256A}" destId="{BA53232A-0287-481B-867B-644D40F076B5}" srcOrd="6" destOrd="0" presId="urn:microsoft.com/office/officeart/2005/8/layout/hProcess7#1"/>
    <dgm:cxn modelId="{BAF8D663-5FDE-4343-9C8D-5300907B7D04}" type="presParOf" srcId="{BA53232A-0287-481B-867B-644D40F076B5}" destId="{E733D8B2-B084-4303-BB47-2C748E9A6964}" srcOrd="0" destOrd="0" presId="urn:microsoft.com/office/officeart/2005/8/layout/hProcess7#1"/>
    <dgm:cxn modelId="{1E42E94F-F9C3-4AE4-ACF5-A7DBE2ED8753}" type="presParOf" srcId="{BA53232A-0287-481B-867B-644D40F076B5}" destId="{E1A38184-226B-4C1B-9CA7-DFE6ACFC8881}" srcOrd="1" destOrd="0" presId="urn:microsoft.com/office/officeart/2005/8/layout/hProcess7#1"/>
    <dgm:cxn modelId="{CFADEDB8-36A5-4DCA-B888-32E38BAB7B81}" type="presParOf" srcId="{BA53232A-0287-481B-867B-644D40F076B5}" destId="{98D7F596-8B61-4440-A133-73DAC7FCD78B}" srcOrd="2" destOrd="0" presId="urn:microsoft.com/office/officeart/2005/8/layout/hProcess7#1"/>
    <dgm:cxn modelId="{A9A83C95-63DF-4033-8161-5E55EC1F1F04}" type="presParOf" srcId="{B99F4159-26F3-4576-99A4-4749E010256A}" destId="{34474A06-1E84-4B6D-A231-D11168F29435}" srcOrd="7" destOrd="0" presId="urn:microsoft.com/office/officeart/2005/8/layout/hProcess7#1"/>
    <dgm:cxn modelId="{F8839008-90C7-4CD9-B40E-FB62DF57C406}" type="presParOf" srcId="{B99F4159-26F3-4576-99A4-4749E010256A}" destId="{0FF2383D-589A-43B5-87F7-E4440392EC2F}" srcOrd="8" destOrd="0" presId="urn:microsoft.com/office/officeart/2005/8/layout/hProcess7#1"/>
    <dgm:cxn modelId="{B37E5D55-0D66-4B0C-A310-659B70A154B1}" type="presParOf" srcId="{0FF2383D-589A-43B5-87F7-E4440392EC2F}" destId="{9452DF3E-1EE1-456E-AC2E-0174ACB8EFF3}" srcOrd="0" destOrd="0" presId="urn:microsoft.com/office/officeart/2005/8/layout/hProcess7#1"/>
    <dgm:cxn modelId="{F91A1CF1-D1F9-4F85-AE81-121BE399C988}" type="presParOf" srcId="{0FF2383D-589A-43B5-87F7-E4440392EC2F}" destId="{44FD1308-154B-4E12-B487-1D385929DBCE}" srcOrd="1" destOrd="0" presId="urn:microsoft.com/office/officeart/2005/8/layout/hProcess7#1"/>
    <dgm:cxn modelId="{36DBD3BD-A2A8-40C8-A30C-A80E81CF1AA9}" type="presParOf" srcId="{B99F4159-26F3-4576-99A4-4749E010256A}" destId="{A1524D46-76D0-4015-8B77-309E77DB8FFC}" srcOrd="9" destOrd="0" presId="urn:microsoft.com/office/officeart/2005/8/layout/hProcess7#1"/>
    <dgm:cxn modelId="{0C04751E-8D46-4D7B-AE43-C868FAF3A61D}" type="presParOf" srcId="{B99F4159-26F3-4576-99A4-4749E010256A}" destId="{32EA6E83-32B2-4CD7-B5DC-FFAD49F67BB4}" srcOrd="10" destOrd="0" presId="urn:microsoft.com/office/officeart/2005/8/layout/hProcess7#1"/>
    <dgm:cxn modelId="{5AD5F9A8-096B-42EF-B82B-2F3033DB2E5C}" type="presParOf" srcId="{32EA6E83-32B2-4CD7-B5DC-FFAD49F67BB4}" destId="{ABCEF780-9198-4743-A023-3705799FD6C0}" srcOrd="0" destOrd="0" presId="urn:microsoft.com/office/officeart/2005/8/layout/hProcess7#1"/>
    <dgm:cxn modelId="{7532C77C-08E0-46CA-9E08-9FFB5284540A}" type="presParOf" srcId="{32EA6E83-32B2-4CD7-B5DC-FFAD49F67BB4}" destId="{380E5739-2B2E-4009-B6F1-0B0EE84E6C51}" srcOrd="1" destOrd="0" presId="urn:microsoft.com/office/officeart/2005/8/layout/hProcess7#1"/>
    <dgm:cxn modelId="{A76FF392-820E-4205-B4EF-C865C42C5D0C}" type="presParOf" srcId="{32EA6E83-32B2-4CD7-B5DC-FFAD49F67BB4}" destId="{5183C5DC-CD97-4AD5-8412-E0A53F4FE123}" srcOrd="2" destOrd="0" presId="urn:microsoft.com/office/officeart/2005/8/layout/hProcess7#1"/>
    <dgm:cxn modelId="{AF98A34D-53D2-452E-80B0-6DEFF7D2B950}" type="presParOf" srcId="{B99F4159-26F3-4576-99A4-4749E010256A}" destId="{064CF1E1-69B2-44B1-9B7A-302679C05E82}" srcOrd="11" destOrd="0" presId="urn:microsoft.com/office/officeart/2005/8/layout/hProcess7#1"/>
    <dgm:cxn modelId="{D7363C67-655E-4C89-8DBE-F5730DACA5DE}" type="presParOf" srcId="{B99F4159-26F3-4576-99A4-4749E010256A}" destId="{27851B66-3087-4116-8A3E-A9AC4571CC87}" srcOrd="12" destOrd="0" presId="urn:microsoft.com/office/officeart/2005/8/layout/hProcess7#1"/>
    <dgm:cxn modelId="{878E33CB-F052-44CC-9B4E-714133038C0E}" type="presParOf" srcId="{27851B66-3087-4116-8A3E-A9AC4571CC87}" destId="{816BCD06-8189-4DED-A058-EA0272469CB8}" srcOrd="0" destOrd="0" presId="urn:microsoft.com/office/officeart/2005/8/layout/hProcess7#1"/>
    <dgm:cxn modelId="{655F346B-AC03-4516-9147-94BA9F9A4F66}" type="presParOf" srcId="{27851B66-3087-4116-8A3E-A9AC4571CC87}" destId="{286617ED-B476-4B82-AA95-D6444FB278B5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4ABE0-F3AE-45F0-8CE0-246D4F98E742}">
      <dsp:nvSpPr>
        <dsp:cNvPr id="0" name=""/>
        <dsp:cNvSpPr/>
      </dsp:nvSpPr>
      <dsp:spPr>
        <a:xfrm>
          <a:off x="44068" y="1419207"/>
          <a:ext cx="2078441" cy="3144673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/>
            <a:t>s svojimi </a:t>
          </a:r>
          <a:r>
            <a:rPr lang="sl-SI" sz="2800" kern="1200" dirty="0" err="1" smtClean="0"/>
            <a:t>stiropornimi</a:t>
          </a:r>
          <a:r>
            <a:rPr lang="sl-SI" sz="2800" kern="1200" dirty="0" smtClean="0"/>
            <a:t> modeli</a:t>
          </a:r>
          <a:endParaRPr lang="sl-SI" sz="2800" kern="1200" dirty="0"/>
        </a:p>
      </dsp:txBody>
      <dsp:txXfrm rot="16200000">
        <a:off x="-1037404" y="2500679"/>
        <a:ext cx="2578632" cy="415688"/>
      </dsp:txXfrm>
    </dsp:sp>
    <dsp:sp modelId="{6D77BD22-EBDB-47D4-B773-F1724CA49D05}">
      <dsp:nvSpPr>
        <dsp:cNvPr id="0" name=""/>
        <dsp:cNvSpPr/>
      </dsp:nvSpPr>
      <dsp:spPr>
        <a:xfrm>
          <a:off x="2195255" y="1419207"/>
          <a:ext cx="2078441" cy="3196950"/>
        </a:xfrm>
        <a:prstGeom prst="roundRect">
          <a:avLst>
            <a:gd name="adj" fmla="val 5000"/>
          </a:avLst>
        </a:prstGeom>
        <a:solidFill>
          <a:schemeClr val="accent4">
            <a:hueOff val="-614004"/>
            <a:satOff val="-17418"/>
            <a:lumOff val="204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/>
            <a:t>s standardnimi krogličnimi modeli z </a:t>
          </a:r>
          <a:r>
            <a:rPr lang="sl-SI" sz="2400" kern="1200" dirty="0" smtClean="0"/>
            <a:t>vezmi</a:t>
          </a:r>
          <a:endParaRPr lang="sl-SI" sz="2400" kern="1200" dirty="0"/>
        </a:p>
      </dsp:txBody>
      <dsp:txXfrm rot="16200000">
        <a:off x="1092349" y="2522113"/>
        <a:ext cx="2621499" cy="415688"/>
      </dsp:txXfrm>
    </dsp:sp>
    <dsp:sp modelId="{9823BAE4-08E9-4D56-B616-A3EFB9ED3E87}">
      <dsp:nvSpPr>
        <dsp:cNvPr id="0" name=""/>
        <dsp:cNvSpPr/>
      </dsp:nvSpPr>
      <dsp:spPr>
        <a:xfrm rot="5400000">
          <a:off x="1981702" y="2865344"/>
          <a:ext cx="366665" cy="31176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2DF3E-1EE1-456E-AC2E-0174ACB8EFF3}">
      <dsp:nvSpPr>
        <dsp:cNvPr id="0" name=""/>
        <dsp:cNvSpPr/>
      </dsp:nvSpPr>
      <dsp:spPr>
        <a:xfrm>
          <a:off x="4346442" y="1419207"/>
          <a:ext cx="2078441" cy="3196950"/>
        </a:xfrm>
        <a:prstGeom prst="roundRect">
          <a:avLst>
            <a:gd name="adj" fmla="val 5000"/>
          </a:avLst>
        </a:prstGeom>
        <a:solidFill>
          <a:schemeClr val="accent4">
            <a:lumMod val="50000"/>
            <a:lumOff val="5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/>
            <a:t>s </a:t>
          </a:r>
          <a:r>
            <a:rPr lang="sl-SI" sz="2800" kern="1200" dirty="0" err="1" smtClean="0"/>
            <a:t>kalotnimi</a:t>
          </a:r>
          <a:r>
            <a:rPr lang="sl-SI" sz="2800" kern="1200" dirty="0" smtClean="0"/>
            <a:t> modeli</a:t>
          </a:r>
          <a:endParaRPr lang="sl-SI" sz="2800" kern="1200" dirty="0"/>
        </a:p>
      </dsp:txBody>
      <dsp:txXfrm rot="16200000">
        <a:off x="3243536" y="2522113"/>
        <a:ext cx="2621499" cy="415688"/>
      </dsp:txXfrm>
    </dsp:sp>
    <dsp:sp modelId="{E1A38184-226B-4C1B-9CA7-DFE6ACFC8881}">
      <dsp:nvSpPr>
        <dsp:cNvPr id="0" name=""/>
        <dsp:cNvSpPr/>
      </dsp:nvSpPr>
      <dsp:spPr>
        <a:xfrm rot="5400000">
          <a:off x="4132889" y="2865344"/>
          <a:ext cx="366665" cy="31176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921006"/>
              <a:satOff val="-26126"/>
              <a:lumOff val="30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BCD06-8189-4DED-A058-EA0272469CB8}">
      <dsp:nvSpPr>
        <dsp:cNvPr id="0" name=""/>
        <dsp:cNvSpPr/>
      </dsp:nvSpPr>
      <dsp:spPr>
        <a:xfrm>
          <a:off x="6460472" y="1419207"/>
          <a:ext cx="2078441" cy="3203859"/>
        </a:xfrm>
        <a:prstGeom prst="roundRect">
          <a:avLst>
            <a:gd name="adj" fmla="val 500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/>
            <a:t>zapišejo urejeno enačbo kemijske reakcije</a:t>
          </a:r>
          <a:endParaRPr lang="sl-SI" sz="2800" kern="1200" dirty="0"/>
        </a:p>
      </dsp:txBody>
      <dsp:txXfrm rot="16200000">
        <a:off x="5354733" y="2524945"/>
        <a:ext cx="2627164" cy="415688"/>
      </dsp:txXfrm>
    </dsp:sp>
    <dsp:sp modelId="{380E5739-2B2E-4009-B6F1-0B0EE84E6C51}">
      <dsp:nvSpPr>
        <dsp:cNvPr id="0" name=""/>
        <dsp:cNvSpPr/>
      </dsp:nvSpPr>
      <dsp:spPr>
        <a:xfrm rot="5400000">
          <a:off x="6284076" y="2865344"/>
          <a:ext cx="366665" cy="31176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842012"/>
              <a:satOff val="-52253"/>
              <a:lumOff val="6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sl-SI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sl-SI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368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8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6B693FF6-15B1-482D-AC9D-B50B88AED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E213E-F2B3-4C06-BEB4-050CD163E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7AC1A-FC1B-42B6-BF07-81DBB843B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34C9F-2A4F-4DDE-92D3-0158250E7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DCB08-48E1-4891-A3B1-E2412AC5A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2546D-0D79-40BB-8DDB-8D450AD9F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BB081-66F5-4B22-AD6D-896990F8F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A9E2A-1F00-4530-ABBA-72D083087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56C8B-C417-4CE2-B48B-2B1A0615C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86CD0-2120-491D-8A31-DD88CADD8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83BD6-8DBC-4CAF-AE91-4A1D0B0DF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584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l-SI"/>
              </a:p>
            </p:txBody>
          </p:sp>
          <p:sp>
            <p:nvSpPr>
              <p:cNvPr id="3584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sl-SI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584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l-SI"/>
              </a:p>
            </p:txBody>
          </p:sp>
          <p:sp>
            <p:nvSpPr>
              <p:cNvPr id="3584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l-SI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E9ADCFD-D453-437A-8912-411F0C840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MODELI ATOMOV IN MOLEKUL ZA KEMIJSKE ENAČBE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3657600"/>
            <a:ext cx="4343400" cy="1822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sl-SI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sl-SI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sl-SI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l-SI" sz="2000" b="1" smtClean="0">
                <a:solidFill>
                  <a:schemeClr val="tx1"/>
                </a:solidFill>
              </a:rPr>
              <a:t>Danica Mati Djuraki, Tanja Bervar</a:t>
            </a:r>
          </a:p>
          <a:p>
            <a:pPr eaLnBrk="1" hangingPunct="1">
              <a:lnSpc>
                <a:spcPct val="80000"/>
              </a:lnSpc>
            </a:pPr>
            <a:r>
              <a:rPr lang="sl-SI" sz="2000" smtClean="0">
                <a:solidFill>
                  <a:schemeClr val="tx1"/>
                </a:solidFill>
              </a:rPr>
              <a:t>Osnovna Šola Frana Albrehta Kamnik,</a:t>
            </a:r>
          </a:p>
          <a:p>
            <a:pPr eaLnBrk="1" hangingPunct="1">
              <a:lnSpc>
                <a:spcPct val="80000"/>
              </a:lnSpc>
            </a:pPr>
            <a:r>
              <a:rPr lang="sl-SI" sz="2000" b="1" smtClean="0">
                <a:solidFill>
                  <a:schemeClr val="tx1"/>
                </a:solidFill>
              </a:rPr>
              <a:t>Andreja Bačnik,</a:t>
            </a:r>
            <a:r>
              <a:rPr lang="sl-SI" sz="200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sl-SI" sz="2000" smtClean="0">
                <a:solidFill>
                  <a:schemeClr val="tx1"/>
                </a:solidFill>
              </a:rPr>
              <a:t>Zavod Republike Slovenije za šolstvo</a:t>
            </a:r>
          </a:p>
          <a:p>
            <a:pPr eaLnBrk="1" hangingPunct="1">
              <a:lnSpc>
                <a:spcPct val="80000"/>
              </a:lnSpc>
            </a:pPr>
            <a:endParaRPr lang="sl-SI" sz="20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8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Hvala za pozornost.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smtClean="0"/>
          </a:p>
        </p:txBody>
      </p:sp>
      <p:pic>
        <p:nvPicPr>
          <p:cNvPr id="7171" name="Picture 2" descr="E:\TANJA-8-4.2011\DSC_07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47800" y="2362200"/>
            <a:ext cx="6249988" cy="4184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smtClean="0"/>
          </a:p>
        </p:txBody>
      </p:sp>
      <p:pic>
        <p:nvPicPr>
          <p:cNvPr id="8195" name="Picture 2" descr="E:\TANJA-8-4.2011\DSC_07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71600" y="2371725"/>
            <a:ext cx="2362200" cy="1581150"/>
          </a:xfrm>
          <a:noFill/>
        </p:spPr>
      </p:pic>
      <p:pic>
        <p:nvPicPr>
          <p:cNvPr id="8196" name="Picture 3" descr="E:\TANJA-8-4.2011\DSC_071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3600" y="4114800"/>
            <a:ext cx="312420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 descr="E:\TANJA-8-4.2011\DSC_07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667000"/>
            <a:ext cx="2819400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E:\TANJA-8-4.2011\DSC_072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3600" y="4749800"/>
            <a:ext cx="2819400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smtClean="0"/>
          </a:p>
        </p:txBody>
      </p:sp>
      <p:pic>
        <p:nvPicPr>
          <p:cNvPr id="10243" name="Picture 2" descr="E:\TANJA-8-4.2011\DSC_073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312420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3" descr="E:\TANJA-8-4.2011\DSC_073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81600" y="4343400"/>
            <a:ext cx="3276600" cy="2193925"/>
          </a:xfrm>
          <a:noFill/>
        </p:spPr>
      </p:pic>
      <p:pic>
        <p:nvPicPr>
          <p:cNvPr id="10245" name="Picture 4" descr="E:\TANJA-8-4.2011\DSC_074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200" y="3276600"/>
            <a:ext cx="24098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TEHNIŠKO NARAVOSLOVNI DAN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Samostojna ponovitev znanja o zgradbi atoma.</a:t>
            </a:r>
          </a:p>
          <a:p>
            <a:pPr eaLnBrk="1" hangingPunct="1"/>
            <a:r>
              <a:rPr lang="sl-SI" dirty="0" smtClean="0"/>
              <a:t>Samostojna izdelava izbranega modela atoma (H, </a:t>
            </a:r>
            <a:r>
              <a:rPr lang="sl-SI" dirty="0" err="1" smtClean="0"/>
              <a:t>Cl</a:t>
            </a:r>
            <a:r>
              <a:rPr lang="sl-SI" dirty="0" smtClean="0"/>
              <a:t>, N,O).</a:t>
            </a:r>
          </a:p>
          <a:p>
            <a:pPr eaLnBrk="1" hangingPunct="1"/>
            <a:r>
              <a:rPr lang="sl-SI" dirty="0" smtClean="0"/>
              <a:t>Samostojna zdelava izbrane molekule ali spojine (</a:t>
            </a:r>
            <a:r>
              <a:rPr lang="sl-SI" dirty="0" smtClean="0">
                <a:solidFill>
                  <a:srgbClr val="083763"/>
                </a:solidFill>
              </a:rPr>
              <a:t>H</a:t>
            </a:r>
            <a:r>
              <a:rPr lang="sl-SI" baseline="-25000" dirty="0" smtClean="0">
                <a:solidFill>
                  <a:srgbClr val="083763"/>
                </a:solidFill>
              </a:rPr>
              <a:t>2</a:t>
            </a:r>
            <a:r>
              <a:rPr lang="sl-SI" dirty="0" smtClean="0">
                <a:solidFill>
                  <a:srgbClr val="083763"/>
                </a:solidFill>
              </a:rPr>
              <a:t>,</a:t>
            </a:r>
            <a:r>
              <a:rPr lang="sl-SI" baseline="-25000" dirty="0" smtClean="0">
                <a:solidFill>
                  <a:srgbClr val="083763"/>
                </a:solidFill>
              </a:rPr>
              <a:t> </a:t>
            </a:r>
            <a:r>
              <a:rPr lang="sl-SI" dirty="0" smtClean="0">
                <a:solidFill>
                  <a:srgbClr val="083763"/>
                </a:solidFill>
              </a:rPr>
              <a:t>Cl</a:t>
            </a:r>
            <a:r>
              <a:rPr lang="sl-SI" baseline="-25000" dirty="0" smtClean="0">
                <a:solidFill>
                  <a:srgbClr val="083763"/>
                </a:solidFill>
              </a:rPr>
              <a:t>2</a:t>
            </a:r>
            <a:r>
              <a:rPr lang="sl-SI" dirty="0" smtClean="0"/>
              <a:t>,</a:t>
            </a:r>
            <a:r>
              <a:rPr lang="sl-SI" baseline="-25000" dirty="0" smtClean="0">
                <a:solidFill>
                  <a:srgbClr val="083763"/>
                </a:solidFill>
              </a:rPr>
              <a:t> </a:t>
            </a:r>
            <a:r>
              <a:rPr lang="sl-SI" dirty="0" smtClean="0">
                <a:solidFill>
                  <a:srgbClr val="083763"/>
                </a:solidFill>
              </a:rPr>
              <a:t>O</a:t>
            </a:r>
            <a:r>
              <a:rPr lang="sl-SI" baseline="-25000" dirty="0" smtClean="0">
                <a:solidFill>
                  <a:srgbClr val="083763"/>
                </a:solidFill>
              </a:rPr>
              <a:t>2</a:t>
            </a:r>
            <a:r>
              <a:rPr lang="sl-SI" dirty="0" smtClean="0"/>
              <a:t>,</a:t>
            </a:r>
            <a:r>
              <a:rPr lang="sl-SI" baseline="-25000" dirty="0" smtClean="0">
                <a:solidFill>
                  <a:srgbClr val="083763"/>
                </a:solidFill>
              </a:rPr>
              <a:t> </a:t>
            </a:r>
            <a:r>
              <a:rPr lang="sl-SI" dirty="0" smtClean="0">
                <a:solidFill>
                  <a:srgbClr val="083763"/>
                </a:solidFill>
              </a:rPr>
              <a:t>N</a:t>
            </a:r>
            <a:r>
              <a:rPr lang="sl-SI" baseline="-25000" dirty="0" smtClean="0">
                <a:solidFill>
                  <a:srgbClr val="083763"/>
                </a:solidFill>
              </a:rPr>
              <a:t>2</a:t>
            </a:r>
            <a:r>
              <a:rPr lang="sl-SI" dirty="0" smtClean="0"/>
              <a:t>,</a:t>
            </a:r>
            <a:r>
              <a:rPr lang="sl-SI" baseline="-25000" dirty="0" smtClean="0">
                <a:solidFill>
                  <a:srgbClr val="083763"/>
                </a:solidFill>
              </a:rPr>
              <a:t> </a:t>
            </a:r>
            <a:r>
              <a:rPr lang="sl-SI" dirty="0" smtClean="0">
                <a:solidFill>
                  <a:srgbClr val="083763"/>
                </a:solidFill>
              </a:rPr>
              <a:t>H</a:t>
            </a:r>
            <a:r>
              <a:rPr lang="sl-SI" baseline="-25000" dirty="0" smtClean="0">
                <a:solidFill>
                  <a:srgbClr val="083763"/>
                </a:solidFill>
              </a:rPr>
              <a:t>2</a:t>
            </a:r>
            <a:r>
              <a:rPr lang="sl-SI" dirty="0" smtClean="0">
                <a:solidFill>
                  <a:srgbClr val="083763"/>
                </a:solidFill>
              </a:rPr>
              <a:t>O</a:t>
            </a:r>
            <a:r>
              <a:rPr lang="sl-SI" baseline="-25000" dirty="0" smtClean="0">
                <a:solidFill>
                  <a:srgbClr val="083763"/>
                </a:solidFill>
              </a:rPr>
              <a:t>2</a:t>
            </a:r>
            <a:r>
              <a:rPr lang="sl-SI" dirty="0" smtClean="0">
                <a:solidFill>
                  <a:srgbClr val="083763"/>
                </a:solidFill>
              </a:rPr>
              <a:t>).</a:t>
            </a:r>
            <a:endParaRPr lang="en-US" dirty="0" smtClean="0">
              <a:solidFill>
                <a:srgbClr val="083763"/>
              </a:solidFill>
            </a:endParaRPr>
          </a:p>
        </p:txBody>
      </p:sp>
      <p:pic>
        <p:nvPicPr>
          <p:cNvPr id="5124" name="Picture 4" descr="E:\TANJA-8-4.2011\DSC_069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5257800"/>
            <a:ext cx="2181225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E:\TANJA-8-4.2011\DSC_07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4724400"/>
            <a:ext cx="2743200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818437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Blok ura kemije: </a:t>
            </a:r>
            <a:br>
              <a:rPr lang="sl-SI" dirty="0" smtClean="0">
                <a:solidFill>
                  <a:schemeClr val="tx2">
                    <a:satMod val="130000"/>
                  </a:schemeClr>
                </a:solidFill>
                <a:effectLst/>
              </a:rPr>
            </a:br>
            <a:r>
              <a:rPr lang="sl-SI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urejanje kemijskih enačb </a:t>
            </a:r>
            <a:endParaRPr lang="sl-SI" dirty="0">
              <a:solidFill>
                <a:schemeClr val="tx2">
                  <a:satMod val="130000"/>
                </a:schemeClr>
              </a:solidFill>
              <a:effectLst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Izbrane kemijske reakcije: 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+ Cl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 2HCl, 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2H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+ O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2H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O, 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+ 3H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2NH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3, 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2H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2H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O + H</a:t>
            </a:r>
            <a:r>
              <a:rPr lang="sl-SI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sl-SI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4800" dirty="0" smtClean="0">
                <a:effectLst/>
              </a:rPr>
              <a:t>DEJAVNOSTI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600" y="2438400"/>
            <a:ext cx="5630863" cy="4114800"/>
          </a:xfrm>
        </p:spPr>
        <p:txBody>
          <a:bodyPr/>
          <a:lstStyle/>
          <a:p>
            <a:pPr eaLnBrk="1" hangingPunct="1"/>
            <a:r>
              <a:rPr lang="sl-SI" sz="2600" dirty="0" smtClean="0">
                <a:solidFill>
                  <a:schemeClr val="tx2"/>
                </a:solidFill>
              </a:rPr>
              <a:t>izdelava modelov atomov in molekul iz predpisanega materiala (</a:t>
            </a:r>
            <a:r>
              <a:rPr lang="sl-SI" sz="2600" dirty="0" err="1" smtClean="0">
                <a:solidFill>
                  <a:schemeClr val="tx2"/>
                </a:solidFill>
              </a:rPr>
              <a:t>stiroporne</a:t>
            </a:r>
            <a:r>
              <a:rPr lang="sl-SI" sz="2600" dirty="0" smtClean="0">
                <a:solidFill>
                  <a:schemeClr val="tx2"/>
                </a:solidFill>
              </a:rPr>
              <a:t> kroglice in lesene paličice)</a:t>
            </a:r>
          </a:p>
          <a:p>
            <a:pPr eaLnBrk="1" hangingPunct="1"/>
            <a:r>
              <a:rPr lang="sl-SI" sz="2600" dirty="0" smtClean="0">
                <a:solidFill>
                  <a:schemeClr val="tx2"/>
                </a:solidFill>
              </a:rPr>
              <a:t>izdelava modelov atomov ali molekul iz poljubnih materialov</a:t>
            </a:r>
          </a:p>
          <a:p>
            <a:pPr eaLnBrk="1" hangingPunct="1">
              <a:buFont typeface="Wingdings 2" pitchFamily="18" charset="2"/>
              <a:buNone/>
            </a:pPr>
            <a:endParaRPr lang="sl-SI" sz="2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sl-SI" sz="2600" dirty="0" smtClean="0">
                <a:solidFill>
                  <a:schemeClr val="tx2"/>
                </a:solidFill>
              </a:rPr>
              <a:t>uporaba modelov pri učenju urejanja kemijskih enačb</a:t>
            </a:r>
          </a:p>
        </p:txBody>
      </p:sp>
      <p:sp>
        <p:nvSpPr>
          <p:cNvPr id="6" name="Oblak 5"/>
          <p:cNvSpPr/>
          <p:nvPr/>
        </p:nvSpPr>
        <p:spPr>
          <a:xfrm>
            <a:off x="5795963" y="1219200"/>
            <a:ext cx="3348037" cy="2663825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l-SI" sz="2500" dirty="0"/>
              <a:t>Naravoslovno tehniški dan</a:t>
            </a:r>
          </a:p>
        </p:txBody>
      </p:sp>
      <p:sp>
        <p:nvSpPr>
          <p:cNvPr id="7" name="Oblak 6"/>
          <p:cNvSpPr/>
          <p:nvPr/>
        </p:nvSpPr>
        <p:spPr>
          <a:xfrm>
            <a:off x="5257800" y="4625975"/>
            <a:ext cx="2663825" cy="22320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l-SI" sz="2500" dirty="0"/>
              <a:t>Blok ura kemije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ravokotnik 1"/>
          <p:cNvSpPr>
            <a:spLocks noChangeArrowheads="1"/>
          </p:cNvSpPr>
          <p:nvPr/>
        </p:nvSpPr>
        <p:spPr bwMode="auto">
          <a:xfrm>
            <a:off x="323528" y="332656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dirty="0" err="1" smtClean="0"/>
              <a:t>Medpredmetna</a:t>
            </a:r>
            <a:r>
              <a:rPr lang="sl-SI" dirty="0" smtClean="0"/>
              <a:t> </a:t>
            </a:r>
            <a:r>
              <a:rPr lang="sl-SI" b="1" dirty="0" smtClean="0"/>
              <a:t>R</a:t>
            </a:r>
            <a:r>
              <a:rPr lang="sl-SI" dirty="0" smtClean="0"/>
              <a:t>azvojna </a:t>
            </a:r>
            <a:r>
              <a:rPr lang="sl-SI" b="1" dirty="0" smtClean="0"/>
              <a:t>S</a:t>
            </a:r>
            <a:r>
              <a:rPr lang="sl-SI" dirty="0" smtClean="0"/>
              <a:t>kupina za </a:t>
            </a:r>
            <a:r>
              <a:rPr lang="sl-SI" b="1" dirty="0" err="1" smtClean="0"/>
              <a:t>NA</a:t>
            </a:r>
            <a:r>
              <a:rPr lang="sl-SI" dirty="0" err="1" smtClean="0"/>
              <a:t>ravoslovje</a:t>
            </a:r>
            <a:r>
              <a:rPr lang="sl-SI" dirty="0" smtClean="0"/>
              <a:t> in </a:t>
            </a:r>
            <a:r>
              <a:rPr lang="sl-SI" dirty="0" err="1" smtClean="0"/>
              <a:t>M</a:t>
            </a:r>
            <a:r>
              <a:rPr lang="sl-SI" b="1" dirty="0" err="1" smtClean="0"/>
              <a:t>A</a:t>
            </a:r>
            <a:r>
              <a:rPr lang="sl-SI" dirty="0" err="1" smtClean="0"/>
              <a:t>tematiko</a:t>
            </a:r>
            <a:r>
              <a:rPr lang="sl-SI" dirty="0" smtClean="0"/>
              <a:t> 		N</a:t>
            </a:r>
            <a:r>
              <a:rPr lang="sl-SI" b="1" dirty="0" smtClean="0"/>
              <a:t>AMARS</a:t>
            </a:r>
            <a:r>
              <a:rPr lang="sl-SI" dirty="0" smtClean="0"/>
              <a:t> = učitelji + svetovalci ZRSŠ</a:t>
            </a:r>
            <a:endParaRPr lang="sl-SI" dirty="0"/>
          </a:p>
        </p:txBody>
      </p:sp>
      <p:grpSp>
        <p:nvGrpSpPr>
          <p:cNvPr id="2" name="Skupina 5"/>
          <p:cNvGrpSpPr>
            <a:grpSpLocks/>
          </p:cNvGrpSpPr>
          <p:nvPr/>
        </p:nvGrpSpPr>
        <p:grpSpPr bwMode="auto">
          <a:xfrm>
            <a:off x="1066800" y="2133600"/>
            <a:ext cx="6997700" cy="3743770"/>
            <a:chOff x="683568" y="2392744"/>
            <a:chExt cx="6996848" cy="3744391"/>
          </a:xfrm>
        </p:grpSpPr>
        <p:sp>
          <p:nvSpPr>
            <p:cNvPr id="8" name="Prostoročno 7"/>
            <p:cNvSpPr/>
            <p:nvPr/>
          </p:nvSpPr>
          <p:spPr>
            <a:xfrm>
              <a:off x="5148063" y="2440736"/>
              <a:ext cx="2532353" cy="2112281"/>
            </a:xfrm>
            <a:custGeom>
              <a:avLst/>
              <a:gdLst>
                <a:gd name="connsiteX0" fmla="*/ 0 w 2532353"/>
                <a:gd name="connsiteY0" fmla="*/ 1056141 h 2112281"/>
                <a:gd name="connsiteX1" fmla="*/ 1266177 w 2532353"/>
                <a:gd name="connsiteY1" fmla="*/ 0 h 2112281"/>
                <a:gd name="connsiteX2" fmla="*/ 2532354 w 2532353"/>
                <a:gd name="connsiteY2" fmla="*/ 1056141 h 2112281"/>
                <a:gd name="connsiteX3" fmla="*/ 1266177 w 2532353"/>
                <a:gd name="connsiteY3" fmla="*/ 2112282 h 2112281"/>
                <a:gd name="connsiteX4" fmla="*/ 0 w 2532353"/>
                <a:gd name="connsiteY4" fmla="*/ 1056141 h 2112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2353" h="2112281">
                  <a:moveTo>
                    <a:pt x="0" y="1056141"/>
                  </a:moveTo>
                  <a:cubicBezTo>
                    <a:pt x="0" y="472850"/>
                    <a:pt x="566887" y="0"/>
                    <a:pt x="1266177" y="0"/>
                  </a:cubicBezTo>
                  <a:cubicBezTo>
                    <a:pt x="1965467" y="0"/>
                    <a:pt x="2532354" y="472850"/>
                    <a:pt x="2532354" y="1056141"/>
                  </a:cubicBezTo>
                  <a:cubicBezTo>
                    <a:pt x="2532354" y="1639432"/>
                    <a:pt x="1965467" y="2112282"/>
                    <a:pt x="1266177" y="2112282"/>
                  </a:cubicBezTo>
                  <a:cubicBezTo>
                    <a:pt x="566887" y="2112282"/>
                    <a:pt x="0" y="1639432"/>
                    <a:pt x="0" y="1056141"/>
                  </a:cubicBezTo>
                  <a:close/>
                </a:path>
              </a:pathLst>
            </a:custGeom>
            <a:solidFill>
              <a:srgbClr val="7EECF2">
                <a:alpha val="50000"/>
              </a:srgbClr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94985" tIns="333466" rIns="394985" bIns="333466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900" dirty="0"/>
                <a:t>PROBLEMSKI PRISTOP </a:t>
              </a:r>
            </a:p>
          </p:txBody>
        </p:sp>
        <p:sp>
          <p:nvSpPr>
            <p:cNvPr id="9" name="Prostoročno 8"/>
            <p:cNvSpPr/>
            <p:nvPr/>
          </p:nvSpPr>
          <p:spPr>
            <a:xfrm>
              <a:off x="3041900" y="4470130"/>
              <a:ext cx="2568237" cy="1667005"/>
            </a:xfrm>
            <a:custGeom>
              <a:avLst/>
              <a:gdLst>
                <a:gd name="connsiteX0" fmla="*/ 0 w 2568238"/>
                <a:gd name="connsiteY0" fmla="*/ 1312615 h 2625229"/>
                <a:gd name="connsiteX1" fmla="*/ 1284119 w 2568238"/>
                <a:gd name="connsiteY1" fmla="*/ 0 h 2625229"/>
                <a:gd name="connsiteX2" fmla="*/ 2568238 w 2568238"/>
                <a:gd name="connsiteY2" fmla="*/ 1312615 h 2625229"/>
                <a:gd name="connsiteX3" fmla="*/ 1284119 w 2568238"/>
                <a:gd name="connsiteY3" fmla="*/ 2625230 h 2625229"/>
                <a:gd name="connsiteX4" fmla="*/ 0 w 2568238"/>
                <a:gd name="connsiteY4" fmla="*/ 1312615 h 26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8238" h="2625229">
                  <a:moveTo>
                    <a:pt x="0" y="1312615"/>
                  </a:moveTo>
                  <a:cubicBezTo>
                    <a:pt x="0" y="587678"/>
                    <a:pt x="574920" y="0"/>
                    <a:pt x="1284119" y="0"/>
                  </a:cubicBezTo>
                  <a:cubicBezTo>
                    <a:pt x="1993318" y="0"/>
                    <a:pt x="2568238" y="587678"/>
                    <a:pt x="2568238" y="1312615"/>
                  </a:cubicBezTo>
                  <a:cubicBezTo>
                    <a:pt x="2568238" y="2037552"/>
                    <a:pt x="1993318" y="2625230"/>
                    <a:pt x="1284119" y="2625230"/>
                  </a:cubicBezTo>
                  <a:cubicBezTo>
                    <a:pt x="574920" y="2625230"/>
                    <a:pt x="0" y="2037552"/>
                    <a:pt x="0" y="1312615"/>
                  </a:cubicBez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400240" tIns="408586" rIns="400240" bIns="408586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900" dirty="0"/>
                <a:t>Učenje z UPORABO </a:t>
              </a:r>
              <a:r>
                <a:rPr lang="sl-SI" sz="1900" dirty="0" smtClean="0"/>
                <a:t>MODELOV</a:t>
              </a:r>
              <a:endParaRPr lang="sl-SI" sz="1900" dirty="0"/>
            </a:p>
          </p:txBody>
        </p:sp>
        <p:sp>
          <p:nvSpPr>
            <p:cNvPr id="10" name="Prostoročno 9"/>
            <p:cNvSpPr/>
            <p:nvPr/>
          </p:nvSpPr>
          <p:spPr>
            <a:xfrm>
              <a:off x="683568" y="2440736"/>
              <a:ext cx="2736304" cy="2180217"/>
            </a:xfrm>
            <a:custGeom>
              <a:avLst/>
              <a:gdLst>
                <a:gd name="connsiteX0" fmla="*/ 0 w 2544323"/>
                <a:gd name="connsiteY0" fmla="*/ 984134 h 1968267"/>
                <a:gd name="connsiteX1" fmla="*/ 1272162 w 2544323"/>
                <a:gd name="connsiteY1" fmla="*/ 0 h 1968267"/>
                <a:gd name="connsiteX2" fmla="*/ 2544324 w 2544323"/>
                <a:gd name="connsiteY2" fmla="*/ 984134 h 1968267"/>
                <a:gd name="connsiteX3" fmla="*/ 1272162 w 2544323"/>
                <a:gd name="connsiteY3" fmla="*/ 1968268 h 1968267"/>
                <a:gd name="connsiteX4" fmla="*/ 0 w 2544323"/>
                <a:gd name="connsiteY4" fmla="*/ 984134 h 196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4323" h="1968267">
                  <a:moveTo>
                    <a:pt x="0" y="984134"/>
                  </a:moveTo>
                  <a:cubicBezTo>
                    <a:pt x="0" y="440612"/>
                    <a:pt x="569566" y="0"/>
                    <a:pt x="1272162" y="0"/>
                  </a:cubicBezTo>
                  <a:cubicBezTo>
                    <a:pt x="1974758" y="0"/>
                    <a:pt x="2544324" y="440612"/>
                    <a:pt x="2544324" y="984134"/>
                  </a:cubicBezTo>
                  <a:cubicBezTo>
                    <a:pt x="2544324" y="1527656"/>
                    <a:pt x="1974758" y="1968268"/>
                    <a:pt x="1272162" y="1968268"/>
                  </a:cubicBezTo>
                  <a:cubicBezTo>
                    <a:pt x="569566" y="1968268"/>
                    <a:pt x="0" y="1527656"/>
                    <a:pt x="0" y="984134"/>
                  </a:cubicBez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96737" tIns="312376" rIns="396737" bIns="312376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dirty="0"/>
                <a:t>EKSPERIMENTALNO-</a:t>
              </a:r>
              <a:r>
                <a:rPr lang="sl-SI" sz="1900" dirty="0"/>
                <a:t>RAZISKOVALNI </a:t>
              </a:r>
              <a:r>
                <a:rPr lang="sl-SI" sz="1900" dirty="0" smtClean="0"/>
                <a:t>PRISTOP</a:t>
              </a:r>
            </a:p>
          </p:txBody>
        </p:sp>
        <p:sp>
          <p:nvSpPr>
            <p:cNvPr id="7" name="Prostoročno 6"/>
            <p:cNvSpPr/>
            <p:nvPr/>
          </p:nvSpPr>
          <p:spPr>
            <a:xfrm>
              <a:off x="3059543" y="2392744"/>
              <a:ext cx="2496343" cy="2496343"/>
            </a:xfrm>
            <a:custGeom>
              <a:avLst/>
              <a:gdLst>
                <a:gd name="connsiteX0" fmla="*/ 0 w 2496343"/>
                <a:gd name="connsiteY0" fmla="*/ 1248172 h 2496343"/>
                <a:gd name="connsiteX1" fmla="*/ 1248172 w 2496343"/>
                <a:gd name="connsiteY1" fmla="*/ 0 h 2496343"/>
                <a:gd name="connsiteX2" fmla="*/ 2496344 w 2496343"/>
                <a:gd name="connsiteY2" fmla="*/ 1248172 h 2496343"/>
                <a:gd name="connsiteX3" fmla="*/ 1248172 w 2496343"/>
                <a:gd name="connsiteY3" fmla="*/ 2496344 h 2496343"/>
                <a:gd name="connsiteX4" fmla="*/ 0 w 2496343"/>
                <a:gd name="connsiteY4" fmla="*/ 1248172 h 2496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6343" h="2496343">
                  <a:moveTo>
                    <a:pt x="0" y="1248172"/>
                  </a:moveTo>
                  <a:cubicBezTo>
                    <a:pt x="0" y="558826"/>
                    <a:pt x="558826" y="0"/>
                    <a:pt x="1248172" y="0"/>
                  </a:cubicBezTo>
                  <a:cubicBezTo>
                    <a:pt x="1937518" y="0"/>
                    <a:pt x="2496344" y="558826"/>
                    <a:pt x="2496344" y="1248172"/>
                  </a:cubicBezTo>
                  <a:cubicBezTo>
                    <a:pt x="2496344" y="1937518"/>
                    <a:pt x="1937518" y="2496344"/>
                    <a:pt x="1248172" y="2496344"/>
                  </a:cubicBezTo>
                  <a:cubicBezTo>
                    <a:pt x="558826" y="2496344"/>
                    <a:pt x="0" y="1937518"/>
                    <a:pt x="0" y="1248172"/>
                  </a:cubicBez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89711" tIns="389711" rIns="389711" bIns="389711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900" b="1" dirty="0" smtClean="0"/>
                <a:t>MEDPREDME-TNI </a:t>
              </a:r>
              <a:r>
                <a:rPr lang="sl-SI" sz="1900" b="1" dirty="0"/>
                <a:t>PRISTOP </a:t>
              </a:r>
              <a:r>
                <a:rPr lang="sl-SI" sz="1900" dirty="0"/>
                <a:t/>
              </a:r>
              <a:br>
                <a:rPr lang="sl-SI" sz="1900" dirty="0"/>
              </a:br>
              <a:r>
                <a:rPr lang="sl-SI" sz="1900" dirty="0"/>
                <a:t>pri razvijanju </a:t>
              </a:r>
              <a:r>
                <a:rPr lang="sl-SI" sz="1900" b="1" dirty="0" smtClean="0"/>
                <a:t>procesnih znanj</a:t>
              </a:r>
            </a:p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900" b="1" dirty="0"/>
            </a:p>
          </p:txBody>
        </p:sp>
      </p:grpSp>
      <p:sp>
        <p:nvSpPr>
          <p:cNvPr id="22" name="Oblak 21"/>
          <p:cNvSpPr/>
          <p:nvPr/>
        </p:nvSpPr>
        <p:spPr>
          <a:xfrm>
            <a:off x="6096000" y="685800"/>
            <a:ext cx="2736304" cy="1800200"/>
          </a:xfrm>
          <a:prstGeom prst="cloudCallout">
            <a:avLst>
              <a:gd name="adj1" fmla="val -104087"/>
              <a:gd name="adj2" fmla="val 48094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 smtClean="0">
                <a:solidFill>
                  <a:schemeClr val="accent2">
                    <a:lumMod val="50000"/>
                  </a:schemeClr>
                </a:solidFill>
              </a:rPr>
              <a:t>kemija, tehnični pouk</a:t>
            </a:r>
            <a:endParaRPr lang="sl-SI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Oblak 22"/>
          <p:cNvSpPr/>
          <p:nvPr/>
        </p:nvSpPr>
        <p:spPr>
          <a:xfrm>
            <a:off x="381000" y="4495800"/>
            <a:ext cx="2736304" cy="1800200"/>
          </a:xfrm>
          <a:prstGeom prst="cloudCallout">
            <a:avLst>
              <a:gd name="adj1" fmla="val 84450"/>
              <a:gd name="adj2" fmla="val -748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 smtClean="0">
                <a:solidFill>
                  <a:schemeClr val="accent2">
                    <a:lumMod val="50000"/>
                  </a:schemeClr>
                </a:solidFill>
              </a:rPr>
              <a:t>modeli atomov in molekul </a:t>
            </a:r>
            <a:endParaRPr lang="sl-SI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/>
      <p:bldP spid="23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MODELI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Abstraktni pojmi</a:t>
            </a:r>
            <a:r>
              <a:rPr lang="sl-SI" dirty="0" smtClean="0"/>
              <a:t>, </a:t>
            </a:r>
            <a:r>
              <a:rPr lang="sl-SI" dirty="0" err="1" smtClean="0"/>
              <a:t>submikroskopski</a:t>
            </a:r>
            <a:r>
              <a:rPr lang="sl-SI" dirty="0" smtClean="0"/>
              <a:t> delci  kot so atomi in molekule ter kemijske reakcije, kot snovne spremembe na nivoju delcev v človeških možganih </a:t>
            </a:r>
            <a:r>
              <a:rPr lang="sl-SI" dirty="0" smtClean="0">
                <a:solidFill>
                  <a:srgbClr val="C00000"/>
                </a:solidFill>
              </a:rPr>
              <a:t>»terjajo« </a:t>
            </a:r>
            <a:r>
              <a:rPr lang="sl-SI" dirty="0" smtClean="0"/>
              <a:t>določene </a:t>
            </a:r>
            <a:r>
              <a:rPr lang="sl-SI" dirty="0" smtClean="0">
                <a:solidFill>
                  <a:srgbClr val="C00000"/>
                </a:solidFill>
              </a:rPr>
              <a:t>konkretne  predstave</a:t>
            </a:r>
            <a:r>
              <a:rPr lang="sl-SI" dirty="0" smtClean="0"/>
              <a:t>. </a:t>
            </a:r>
          </a:p>
          <a:p>
            <a:pPr>
              <a:buNone/>
            </a:pP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MODELI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38200" y="1828800"/>
            <a:ext cx="7693025" cy="4257675"/>
          </a:xfrm>
        </p:spPr>
        <p:txBody>
          <a:bodyPr/>
          <a:lstStyle/>
          <a:p>
            <a:r>
              <a:rPr lang="sl-SI" dirty="0" smtClean="0"/>
              <a:t>Noben, še tako dober </a:t>
            </a:r>
            <a:r>
              <a:rPr lang="sl-SI" dirty="0" smtClean="0">
                <a:solidFill>
                  <a:srgbClr val="C00000"/>
                </a:solidFill>
              </a:rPr>
              <a:t>model</a:t>
            </a:r>
            <a:r>
              <a:rPr lang="sl-SI" dirty="0" smtClean="0"/>
              <a:t> ne zajame celotnega opisa reči ali pojava, ki ga modelira, nujno poudari ali opiše </a:t>
            </a:r>
            <a:r>
              <a:rPr lang="sl-SI" dirty="0" smtClean="0">
                <a:solidFill>
                  <a:srgbClr val="C00000"/>
                </a:solidFill>
              </a:rPr>
              <a:t>le en vidik</a:t>
            </a:r>
            <a:r>
              <a:rPr lang="sl-SI" dirty="0" smtClean="0"/>
              <a:t>. </a:t>
            </a:r>
          </a:p>
          <a:p>
            <a:r>
              <a:rPr lang="sl-SI" dirty="0" smtClean="0"/>
              <a:t>Tako se pojavi nevarnost, da </a:t>
            </a:r>
            <a:r>
              <a:rPr lang="sl-SI" dirty="0" smtClean="0">
                <a:solidFill>
                  <a:srgbClr val="C00000"/>
                </a:solidFill>
              </a:rPr>
              <a:t>z analogijo </a:t>
            </a:r>
            <a:r>
              <a:rPr lang="sl-SI" dirty="0" smtClean="0"/>
              <a:t>zbudimo ali utrjujemo </a:t>
            </a:r>
            <a:r>
              <a:rPr lang="sl-SI" dirty="0" smtClean="0">
                <a:solidFill>
                  <a:srgbClr val="C00000"/>
                </a:solidFill>
              </a:rPr>
              <a:t>napačne predstave</a:t>
            </a:r>
            <a:r>
              <a:rPr lang="sl-SI" dirty="0" smtClean="0"/>
              <a:t>.</a:t>
            </a:r>
          </a:p>
          <a:p>
            <a:r>
              <a:rPr lang="sl-SI" dirty="0" smtClean="0"/>
              <a:t> Da bi se temu vsaj malo </a:t>
            </a:r>
            <a:r>
              <a:rPr lang="sl-SI" dirty="0" smtClean="0">
                <a:solidFill>
                  <a:srgbClr val="C00000"/>
                </a:solidFill>
              </a:rPr>
              <a:t>izognili</a:t>
            </a:r>
            <a:r>
              <a:rPr lang="sl-SI" dirty="0" smtClean="0"/>
              <a:t> uporabljamo pri učenju </a:t>
            </a:r>
            <a:r>
              <a:rPr lang="sl-SI" dirty="0" smtClean="0">
                <a:solidFill>
                  <a:srgbClr val="C00000"/>
                </a:solidFill>
              </a:rPr>
              <a:t>različne modele </a:t>
            </a:r>
            <a:r>
              <a:rPr lang="sl-SI" dirty="0" smtClean="0"/>
              <a:t>in tako UČENJE Z MODELI izrabimo tudi za UČENJE O MODELIH.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CILJI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2300" dirty="0" smtClean="0">
                <a:solidFill>
                  <a:schemeClr val="tx2"/>
                </a:solidFill>
              </a:rPr>
              <a:t>izdelava modelov atomov in molekul iz </a:t>
            </a:r>
            <a:r>
              <a:rPr lang="sl-SI" sz="2300" dirty="0" err="1" smtClean="0">
                <a:solidFill>
                  <a:schemeClr val="tx2"/>
                </a:solidFill>
              </a:rPr>
              <a:t>stiropornih</a:t>
            </a:r>
            <a:r>
              <a:rPr lang="sl-SI" sz="2300" dirty="0" smtClean="0">
                <a:solidFill>
                  <a:schemeClr val="tx2"/>
                </a:solidFill>
              </a:rPr>
              <a:t> kroglic, lesenih paličice in plastelina</a:t>
            </a:r>
          </a:p>
          <a:p>
            <a:pPr eaLnBrk="1" hangingPunct="1"/>
            <a:endParaRPr lang="sl-SI" sz="23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sl-SI" sz="2300" dirty="0" smtClean="0">
                <a:solidFill>
                  <a:schemeClr val="tx2"/>
                </a:solidFill>
              </a:rPr>
              <a:t>izdelava modelov atomov ali molekul iz poljubnih materialov</a:t>
            </a:r>
          </a:p>
          <a:p>
            <a:pPr eaLnBrk="1" hangingPunct="1">
              <a:buFont typeface="Wingdings" pitchFamily="2" charset="2"/>
              <a:buNone/>
            </a:pPr>
            <a:endParaRPr lang="sl-SI" sz="23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sl-SI" sz="2300" dirty="0" smtClean="0">
                <a:solidFill>
                  <a:schemeClr val="tx2"/>
                </a:solidFill>
              </a:rPr>
              <a:t>uporaba modelov pri učenju urejanja kemijskih enačb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Oblak 3"/>
          <p:cNvSpPr/>
          <p:nvPr/>
        </p:nvSpPr>
        <p:spPr>
          <a:xfrm>
            <a:off x="4419600" y="457200"/>
            <a:ext cx="3962400" cy="1220688"/>
          </a:xfrm>
          <a:prstGeom prst="cloudCallout">
            <a:avLst>
              <a:gd name="adj1" fmla="val 30544"/>
              <a:gd name="adj2" fmla="val 186009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 smtClean="0">
                <a:solidFill>
                  <a:schemeClr val="accent2">
                    <a:lumMod val="50000"/>
                  </a:schemeClr>
                </a:solidFill>
              </a:rPr>
              <a:t>kemija, tehnični pou</a:t>
            </a:r>
            <a:r>
              <a:rPr lang="sl-SI" sz="3600" dirty="0" smtClean="0">
                <a:solidFill>
                  <a:schemeClr val="accent2">
                    <a:lumMod val="50000"/>
                  </a:schemeClr>
                </a:solidFill>
              </a:rPr>
              <a:t>k</a:t>
            </a:r>
            <a:endParaRPr lang="sl-SI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blak 4"/>
          <p:cNvSpPr/>
          <p:nvPr/>
        </p:nvSpPr>
        <p:spPr>
          <a:xfrm>
            <a:off x="5562600" y="5257800"/>
            <a:ext cx="2895600" cy="914400"/>
          </a:xfrm>
          <a:prstGeom prst="cloudCallout">
            <a:avLst>
              <a:gd name="adj1" fmla="val -65245"/>
              <a:gd name="adj2" fmla="val -3955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 smtClean="0">
                <a:solidFill>
                  <a:schemeClr val="accent2">
                    <a:lumMod val="50000"/>
                  </a:schemeClr>
                </a:solidFill>
              </a:rPr>
              <a:t>kemija</a:t>
            </a:r>
            <a:endParaRPr lang="sl-SI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4800" dirty="0" smtClean="0">
                <a:effectLst/>
              </a:rPr>
              <a:t>DEJAVNOSTI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600" y="2438400"/>
            <a:ext cx="5630863" cy="4114800"/>
          </a:xfrm>
        </p:spPr>
        <p:txBody>
          <a:bodyPr/>
          <a:lstStyle/>
          <a:p>
            <a:pPr eaLnBrk="1" hangingPunct="1"/>
            <a:r>
              <a:rPr lang="sl-SI" sz="2600" dirty="0" smtClean="0">
                <a:solidFill>
                  <a:schemeClr val="tx2"/>
                </a:solidFill>
              </a:rPr>
              <a:t>izdelava modelov atomov in molekul iz predpisanega materiala (</a:t>
            </a:r>
            <a:r>
              <a:rPr lang="sl-SI" sz="2600" dirty="0" err="1" smtClean="0">
                <a:solidFill>
                  <a:schemeClr val="tx2"/>
                </a:solidFill>
              </a:rPr>
              <a:t>stiroporne</a:t>
            </a:r>
            <a:r>
              <a:rPr lang="sl-SI" sz="2600" dirty="0" smtClean="0">
                <a:solidFill>
                  <a:schemeClr val="tx2"/>
                </a:solidFill>
              </a:rPr>
              <a:t> kroglice in lesene paličice)</a:t>
            </a:r>
          </a:p>
          <a:p>
            <a:pPr eaLnBrk="1" hangingPunct="1"/>
            <a:r>
              <a:rPr lang="sl-SI" sz="2600" dirty="0" smtClean="0">
                <a:solidFill>
                  <a:schemeClr val="tx2"/>
                </a:solidFill>
              </a:rPr>
              <a:t>izdelava modelov atomov ali molekul iz poljubnih materialov</a:t>
            </a:r>
          </a:p>
          <a:p>
            <a:pPr eaLnBrk="1" hangingPunct="1">
              <a:buFont typeface="Wingdings 2" pitchFamily="18" charset="2"/>
              <a:buNone/>
            </a:pPr>
            <a:endParaRPr lang="sl-SI" sz="2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sl-SI" sz="2600" dirty="0" smtClean="0">
                <a:solidFill>
                  <a:schemeClr val="tx2"/>
                </a:solidFill>
              </a:rPr>
              <a:t>uporaba modelov pri učenju urejanja kemijskih enačb</a:t>
            </a:r>
          </a:p>
        </p:txBody>
      </p:sp>
      <p:sp>
        <p:nvSpPr>
          <p:cNvPr id="6" name="Oblak 5"/>
          <p:cNvSpPr/>
          <p:nvPr/>
        </p:nvSpPr>
        <p:spPr>
          <a:xfrm>
            <a:off x="5795963" y="1219200"/>
            <a:ext cx="3348037" cy="2663825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l-SI" sz="2500" dirty="0"/>
              <a:t>Naravoslovno tehniški dan</a:t>
            </a:r>
          </a:p>
        </p:txBody>
      </p:sp>
      <p:sp>
        <p:nvSpPr>
          <p:cNvPr id="7" name="Oblak 6"/>
          <p:cNvSpPr/>
          <p:nvPr/>
        </p:nvSpPr>
        <p:spPr>
          <a:xfrm>
            <a:off x="5257800" y="4625975"/>
            <a:ext cx="2663825" cy="22320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l-SI" sz="2500" dirty="0"/>
              <a:t>Blok ura kemije</a:t>
            </a:r>
          </a:p>
        </p:txBody>
      </p:sp>
      <p:pic>
        <p:nvPicPr>
          <p:cNvPr id="8" name="Picture 2" descr="E:\TANJA-8-4.2011\DSC_073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312420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E:\TANJA-8-4.2011\DSC_073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0" y="4343400"/>
            <a:ext cx="32766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E:\TANJA-8-4.2011\DSC_074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200" y="3276600"/>
            <a:ext cx="24098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nana\sola\NAMARS\slike_modeli\za posiljanje\DSC_0040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9FAEC1"/>
              </a:clrFrom>
              <a:clrTo>
                <a:srgbClr val="9FAEC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3124200"/>
            <a:ext cx="3888432" cy="2139920"/>
          </a:xfrm>
          <a:prstGeom prst="cloudCallout">
            <a:avLst/>
          </a:prstGeom>
          <a:noFill/>
        </p:spPr>
      </p:pic>
      <p:pic>
        <p:nvPicPr>
          <p:cNvPr id="1026" name="Picture 2" descr="E:\TANJA-8-4.2011\DSC_071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2624098" cy="3919538"/>
          </a:xfrm>
          <a:prstGeom prst="rect">
            <a:avLst/>
          </a:prstGeom>
          <a:noFill/>
        </p:spPr>
      </p:pic>
      <p:pic>
        <p:nvPicPr>
          <p:cNvPr id="2" name="Picture 2" descr="E:\TANJA-8-4.2011\DSC_0705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2062929" cy="3081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BLOK URA KEMIJE: </a:t>
            </a:r>
            <a:br>
              <a:rPr lang="sl-SI" dirty="0" smtClean="0">
                <a:solidFill>
                  <a:schemeClr val="tx2">
                    <a:satMod val="130000"/>
                  </a:schemeClr>
                </a:solidFill>
                <a:effectLst/>
              </a:rPr>
            </a:br>
            <a:r>
              <a:rPr lang="sl-SI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UREJANJE KEMIJSKIH ENAČB </a:t>
            </a:r>
            <a:endParaRPr lang="sl-SI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53891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1219200" y="236220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sl-SI" sz="2800" dirty="0">
                <a:latin typeface="+mj-lt"/>
                <a:cs typeface="+mn-cs"/>
              </a:rPr>
              <a:t>Učenci ponazorijo kemijsko reakcijo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B4ABE0-F3AE-45F0-8CE0-246D4F98E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dgm id="{35B4ABE0-F3AE-45F0-8CE0-246D4F98E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23BAE4-08E9-4D56-B616-A3EFB9ED3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9823BAE4-08E9-4D56-B616-A3EFB9ED3E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77BD22-EBDB-47D4-B773-F1724CA49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6D77BD22-EBDB-47D4-B773-F1724CA49D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A38184-226B-4C1B-9CA7-DFE6ACFC88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E1A38184-226B-4C1B-9CA7-DFE6ACFC88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52DF3E-1EE1-456E-AC2E-0174ACB8E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9452DF3E-1EE1-456E-AC2E-0174ACB8EF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0E5739-2B2E-4009-B6F1-0B0EE84E6C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380E5739-2B2E-4009-B6F1-0B0EE84E6C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6BCD06-8189-4DED-A058-EA0272469C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816BCD06-8189-4DED-A058-EA0272469C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r>
              <a:rPr lang="sl-SI" dirty="0" smtClean="0"/>
              <a:t>UGOTOVITVE IN POGLED NAPREJ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Aktivnost in dobra motivacija učencev.</a:t>
            </a:r>
          </a:p>
          <a:p>
            <a:r>
              <a:rPr lang="sl-SI" dirty="0" smtClean="0"/>
              <a:t>Lasten tempo.</a:t>
            </a:r>
          </a:p>
          <a:p>
            <a:r>
              <a:rPr lang="sl-SI" dirty="0" smtClean="0"/>
              <a:t>Priložnosti za dodatne razlage.</a:t>
            </a:r>
          </a:p>
          <a:p>
            <a:r>
              <a:rPr lang="sl-SI" dirty="0" smtClean="0"/>
              <a:t>Boljše razumevanje simbolnega zapisa.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229600" cy="1143000"/>
          </a:xfrm>
        </p:spPr>
        <p:txBody>
          <a:bodyPr/>
          <a:lstStyle/>
          <a:p>
            <a:pPr eaLnBrk="1" hangingPunct="1"/>
            <a:r>
              <a:rPr lang="sl-SI" dirty="0" smtClean="0"/>
              <a:t>UGOTOVITVE IN POGLED NAPREJ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124199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sl-SI" sz="2800" dirty="0" smtClean="0">
                <a:ea typeface="+mn-ea"/>
                <a:cs typeface="+mn-cs"/>
              </a:rPr>
              <a:t>Sprememba modelov (manjše kroglice za elektrone)</a:t>
            </a:r>
          </a:p>
          <a:p>
            <a:pPr marL="342900" lvl="1" indent="-342900">
              <a:buFont typeface="Wingdings" pitchFamily="2" charset="2"/>
              <a:buChar char="l"/>
            </a:pPr>
            <a:endParaRPr lang="sl-SI" sz="2800" dirty="0" smtClean="0">
              <a:ea typeface="+mn-ea"/>
              <a:cs typeface="+mn-cs"/>
            </a:endParaRPr>
          </a:p>
          <a:p>
            <a:pPr marL="342900" lvl="1" indent="-342900">
              <a:buFont typeface="Wingdings" pitchFamily="2" charset="2"/>
              <a:buChar char="l"/>
            </a:pPr>
            <a:r>
              <a:rPr lang="sl-SI" sz="2800" dirty="0" smtClean="0">
                <a:ea typeface="+mn-ea"/>
                <a:cs typeface="+mn-cs"/>
              </a:rPr>
              <a:t>Predstavitve modelov, izdelanih iz materiala po lastni izbiri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sl-SI" sz="2800" dirty="0" smtClean="0">
                <a:ea typeface="+mn-ea"/>
                <a:cs typeface="+mn-cs"/>
              </a:rPr>
              <a:t>Izbor najboljšega modela molekule, izdelanega iz materiala po lastni izbiri.</a:t>
            </a:r>
          </a:p>
          <a:p>
            <a:pPr eaLnBrk="1" hangingPunct="1"/>
            <a:endParaRPr lang="sl-SI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Oblak 4"/>
          <p:cNvSpPr/>
          <p:nvPr/>
        </p:nvSpPr>
        <p:spPr>
          <a:xfrm>
            <a:off x="4419600" y="457200"/>
            <a:ext cx="3962400" cy="1600200"/>
          </a:xfrm>
          <a:prstGeom prst="cloudCallout">
            <a:avLst>
              <a:gd name="adj1" fmla="val -52917"/>
              <a:gd name="adj2" fmla="val 89819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 smtClean="0">
                <a:solidFill>
                  <a:schemeClr val="accent2">
                    <a:lumMod val="50000"/>
                  </a:schemeClr>
                </a:solidFill>
              </a:rPr>
              <a:t>Učenje z modeli</a:t>
            </a:r>
            <a:endParaRPr lang="sl-SI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Oblak 5"/>
          <p:cNvSpPr/>
          <p:nvPr/>
        </p:nvSpPr>
        <p:spPr>
          <a:xfrm>
            <a:off x="4953000" y="4648200"/>
            <a:ext cx="3962400" cy="1525488"/>
          </a:xfrm>
          <a:prstGeom prst="cloudCallout">
            <a:avLst>
              <a:gd name="adj1" fmla="val -60994"/>
              <a:gd name="adj2" fmla="val -5517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 smtClean="0">
                <a:solidFill>
                  <a:schemeClr val="accent4"/>
                </a:solidFill>
              </a:rPr>
              <a:t>Učenje o modelih</a:t>
            </a:r>
            <a:endParaRPr lang="sl-SI" sz="36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279</TotalTime>
  <Words>394</Words>
  <Application>Microsoft Office PowerPoint</Application>
  <PresentationFormat>Diaprojekcija na zaslonu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17" baseType="lpstr">
      <vt:lpstr>Capsules</vt:lpstr>
      <vt:lpstr>MODELI ATOMOV IN MOLEKUL ZA KEMIJSKE ENAČBE</vt:lpstr>
      <vt:lpstr>PowerPointova predstavitev</vt:lpstr>
      <vt:lpstr>MODELI</vt:lpstr>
      <vt:lpstr>MODELI</vt:lpstr>
      <vt:lpstr>CILJI</vt:lpstr>
      <vt:lpstr>DEJAVNOSTI</vt:lpstr>
      <vt:lpstr>BLOK URA KEMIJE:  UREJANJE KEMIJSKIH ENAČB </vt:lpstr>
      <vt:lpstr>UGOTOVITVE IN POGLED NAPREJ</vt:lpstr>
      <vt:lpstr>UGOTOVITVE IN POGLED NAPREJ</vt:lpstr>
      <vt:lpstr>PowerPointova predstavitev</vt:lpstr>
      <vt:lpstr>PowerPointova predstavitev</vt:lpstr>
      <vt:lpstr>PowerPointova predstavitev</vt:lpstr>
      <vt:lpstr>PowerPointova predstavitev</vt:lpstr>
      <vt:lpstr>TEHNIŠKO NARAVOSLOVNI DAN</vt:lpstr>
      <vt:lpstr>Blok ura kemije:  urejanje kemijskih enačb </vt:lpstr>
      <vt:lpstr>DEJAVNOSTI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nana</dc:creator>
  <cp:lastModifiedBy>Tadej Blatnik</cp:lastModifiedBy>
  <cp:revision>30</cp:revision>
  <cp:lastPrinted>1601-01-01T00:00:00Z</cp:lastPrinted>
  <dcterms:created xsi:type="dcterms:W3CDTF">1601-01-01T00:00:00Z</dcterms:created>
  <dcterms:modified xsi:type="dcterms:W3CDTF">2011-11-22T07:28:33Z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