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handoutMasterIdLst>
    <p:handoutMasterId r:id="rId34"/>
  </p:handoutMasterIdLst>
  <p:sldIdLst>
    <p:sldId id="302" r:id="rId3"/>
    <p:sldId id="257" r:id="rId4"/>
    <p:sldId id="299" r:id="rId5"/>
    <p:sldId id="261" r:id="rId6"/>
    <p:sldId id="262" r:id="rId7"/>
    <p:sldId id="306" r:id="rId8"/>
    <p:sldId id="287" r:id="rId9"/>
    <p:sldId id="291" r:id="rId10"/>
    <p:sldId id="292" r:id="rId11"/>
    <p:sldId id="293" r:id="rId12"/>
    <p:sldId id="266" r:id="rId13"/>
    <p:sldId id="267" r:id="rId14"/>
    <p:sldId id="268" r:id="rId15"/>
    <p:sldId id="295" r:id="rId16"/>
    <p:sldId id="296" r:id="rId17"/>
    <p:sldId id="259" r:id="rId18"/>
    <p:sldId id="269" r:id="rId19"/>
    <p:sldId id="270" r:id="rId20"/>
    <p:sldId id="271" r:id="rId21"/>
    <p:sldId id="280" r:id="rId22"/>
    <p:sldId id="281" r:id="rId23"/>
    <p:sldId id="290" r:id="rId24"/>
    <p:sldId id="303" r:id="rId25"/>
    <p:sldId id="304" r:id="rId26"/>
    <p:sldId id="305" r:id="rId27"/>
    <p:sldId id="283" r:id="rId28"/>
    <p:sldId id="300" r:id="rId29"/>
    <p:sldId id="301" r:id="rId30"/>
    <p:sldId id="288" r:id="rId31"/>
    <p:sldId id="289" r:id="rId32"/>
  </p:sldIdLst>
  <p:sldSz cx="9144000" cy="6858000" type="screen4x3"/>
  <p:notesSz cx="6834188" cy="9979025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99"/>
    <a:srgbClr val="FFFFCC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2" autoAdjust="0"/>
    <p:restoredTop sz="94660"/>
  </p:normalViewPr>
  <p:slideViewPr>
    <p:cSldViewPr>
      <p:cViewPr varScale="1">
        <p:scale>
          <a:sx n="69" d="100"/>
          <a:sy n="69" d="100"/>
        </p:scale>
        <p:origin x="-13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1481" cy="4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1125" y="0"/>
            <a:ext cx="2961481" cy="4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78342"/>
            <a:ext cx="2961481" cy="4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17DA273C-20BF-46F7-820D-F3A3FE844E6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8243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1481" cy="4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1125" y="0"/>
            <a:ext cx="2961481" cy="4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7713"/>
            <a:ext cx="4991100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3419" y="4740037"/>
            <a:ext cx="5467350" cy="449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8342"/>
            <a:ext cx="2961481" cy="4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ECE9E6B6-6D98-485F-BDFB-6668F232F47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7200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Ograda opomb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smtClean="0"/>
          </a:p>
        </p:txBody>
      </p:sp>
      <p:sp>
        <p:nvSpPr>
          <p:cNvPr id="33796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3D1B517-7BF1-4F9F-8E39-6AB36F4D43B4}" type="slidenum">
              <a:rPr lang="sl-SI" sz="1200">
                <a:solidFill>
                  <a:srgbClr val="000000"/>
                </a:solidFill>
                <a:latin typeface="Arial" charset="0"/>
              </a:rPr>
              <a:pPr eaLnBrk="1" hangingPunct="1"/>
              <a:t>1</a:t>
            </a:fld>
            <a:endParaRPr lang="sl-SI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0DC551-A0C4-4F86-B4B2-8F14FD822A10}" type="slidenum">
              <a:rPr lang="sl-SI" sz="1200">
                <a:latin typeface="Arial" charset="0"/>
              </a:rPr>
              <a:pPr eaLnBrk="1" hangingPunct="1"/>
              <a:t>2</a:t>
            </a:fld>
            <a:endParaRPr lang="sl-SI" sz="1200"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97827D3-78B0-41E3-A22B-9F8F167AE33C}" type="slidenum">
              <a:rPr lang="sl-SI" sz="1200">
                <a:latin typeface="Arial" charset="0"/>
              </a:rPr>
              <a:pPr eaLnBrk="1" hangingPunct="1"/>
              <a:t>3</a:t>
            </a:fld>
            <a:endParaRPr lang="sl-SI" sz="120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2EEAB30-2EC9-4D28-BE8C-1E42355D7C68}" type="slidenum">
              <a:rPr lang="sl-SI" sz="1200">
                <a:latin typeface="Arial" charset="0"/>
              </a:rPr>
              <a:pPr eaLnBrk="1" hangingPunct="1"/>
              <a:t>4</a:t>
            </a:fld>
            <a:endParaRPr lang="sl-SI" sz="120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A2A9778-134B-4A95-8EA8-485535A10E91}" type="slidenum">
              <a:rPr lang="sl-SI" sz="1200">
                <a:latin typeface="Arial" charset="0"/>
              </a:rPr>
              <a:pPr eaLnBrk="1" hangingPunct="1"/>
              <a:t>8</a:t>
            </a:fld>
            <a:endParaRPr lang="sl-SI" sz="1200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7BAA57B-8ED0-4FF4-962B-C941C60F7309}" type="slidenum">
              <a:rPr lang="sl-SI" sz="1200">
                <a:latin typeface="Arial" charset="0"/>
              </a:rPr>
              <a:pPr eaLnBrk="1" hangingPunct="1"/>
              <a:t>10</a:t>
            </a:fld>
            <a:endParaRPr lang="sl-SI" sz="120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ED1A34F-2A3E-48A6-AF83-BC20CC457790}" type="slidenum">
              <a:rPr lang="sl-SI" sz="1200">
                <a:latin typeface="Arial" charset="0"/>
              </a:rPr>
              <a:pPr eaLnBrk="1" hangingPunct="1"/>
              <a:t>27</a:t>
            </a:fld>
            <a:endParaRPr lang="sl-SI" sz="120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FD51D-6CE1-4A8E-BD54-CEA1CA64148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208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EB3FB-850A-491B-96E0-41FEF6ACD30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539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851CF-6DA7-485F-AAA7-D77E7606E63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9322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2FDAD-FE3A-4898-996B-CD1809916CD2}" type="datetimeFigureOut">
              <a:rPr lang="sl-SI"/>
              <a:pPr>
                <a:defRPr/>
              </a:pPr>
              <a:t>25.8.2011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621D5-9CA9-4787-9EE4-452FCF9CBD3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8200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79857-E078-4942-A5A2-9B8194C76D52}" type="datetimeFigureOut">
              <a:rPr lang="sl-SI"/>
              <a:pPr>
                <a:defRPr/>
              </a:pPr>
              <a:t>25.8.2011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ADE71-CD94-4CD2-A508-3C31887C957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8932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63BFB-F300-4DB6-8A53-4DF40DC7F97B}" type="datetimeFigureOut">
              <a:rPr lang="sl-SI"/>
              <a:pPr>
                <a:defRPr/>
              </a:pPr>
              <a:t>25.8.2011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862B1-FBE8-401B-8867-17B221B1B41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0034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2BAB5-AF26-44B1-B4D8-DD40E318354E}" type="datetimeFigureOut">
              <a:rPr lang="sl-SI"/>
              <a:pPr>
                <a:defRPr/>
              </a:pPr>
              <a:t>25.8.2011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ACF4-01A8-41A4-84FB-2A81C603FF2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955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A1C1D-DB06-4983-B699-AC52FB7EE0DC}" type="datetimeFigureOut">
              <a:rPr lang="sl-SI"/>
              <a:pPr>
                <a:defRPr/>
              </a:pPr>
              <a:t>25.8.2011</a:t>
            </a:fld>
            <a:endParaRPr lang="sl-SI"/>
          </a:p>
        </p:txBody>
      </p:sp>
      <p:sp>
        <p:nvSpPr>
          <p:cNvPr id="8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59CA-6537-43D8-98A9-95FD1265943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6261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60400-9608-46FB-97F1-428D65ED81FF}" type="datetimeFigureOut">
              <a:rPr lang="sl-SI"/>
              <a:pPr>
                <a:defRPr/>
              </a:pPr>
              <a:t>25.8.2011</a:t>
            </a:fld>
            <a:endParaRPr lang="sl-SI"/>
          </a:p>
        </p:txBody>
      </p:sp>
      <p:sp>
        <p:nvSpPr>
          <p:cNvPr id="4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ADD47-8570-4C7C-A8FC-C4F51ADDF0E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8315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8119D-3737-43EF-9E83-C29E5A33882C}" type="datetimeFigureOut">
              <a:rPr lang="sl-SI"/>
              <a:pPr>
                <a:defRPr/>
              </a:pPr>
              <a:t>25.8.2011</a:t>
            </a:fld>
            <a:endParaRPr lang="sl-SI"/>
          </a:p>
        </p:txBody>
      </p:sp>
      <p:sp>
        <p:nvSpPr>
          <p:cNvPr id="3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EAE6C-5E4A-4DA0-A0C0-3E161DDE4EC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5985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B4669-E69D-4312-B269-7855F5CE5166}" type="datetimeFigureOut">
              <a:rPr lang="sl-SI"/>
              <a:pPr>
                <a:defRPr/>
              </a:pPr>
              <a:t>25.8.2011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CC138-FB31-4009-B412-669BBC9D3D1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674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A40EE-C78C-403F-B114-2FAD71B227B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2276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 smtClean="0"/>
              <a:t>Kliknite ikono, če želite dodati sliko</a:t>
            </a:r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E77C2-54FE-450B-8390-4F5FB2DA0365}" type="datetimeFigureOut">
              <a:rPr lang="sl-SI"/>
              <a:pPr>
                <a:defRPr/>
              </a:pPr>
              <a:t>25.8.2011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B2BE8-56C0-4FC4-AA23-046F128F8F7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2162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B8C7-21FB-4828-8F22-9D1D7F901656}" type="datetimeFigureOut">
              <a:rPr lang="sl-SI"/>
              <a:pPr>
                <a:defRPr/>
              </a:pPr>
              <a:t>25.8.2011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ADE27-E351-4678-9890-47308A1F4A0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7312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5AEEB-00F4-4388-900B-75402C29F3D1}" type="datetimeFigureOut">
              <a:rPr lang="sl-SI"/>
              <a:pPr>
                <a:defRPr/>
              </a:pPr>
              <a:t>25.8.2011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50494-6BCD-4911-98F2-B15023080AB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030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5F484-5565-4384-845F-7DCDA87BFD6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064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CAE92-8A97-4F7F-A409-7A67A5AF174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355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B1BCB-4B57-4F50-A3D9-BA75FAC2D5A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780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829A8-F8B4-412A-94BA-BB0D0A6F69F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621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BA081-3537-4D66-BBA3-64D55107D50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3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DB5CB-DE51-4E3E-8477-5E652A6AB8B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296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CC1F-22AB-4AF5-B997-89DF7F3E153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941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BB8D468-7520-4A60-89B1-F795A6A54D9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grada naslova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2051" name="Ograda besedila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AA1C4B-DAB4-4090-9986-CD241AB4A0F7}" type="datetimeFigureOut">
              <a:rPr lang="sl-SI"/>
              <a:pPr>
                <a:defRPr/>
              </a:pPr>
              <a:t>25.8.2011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9FBAEA-47C1-4640-BF57-EEF30CD0CCD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felivingtechnologies.com/International_Guidelines.htm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arl.europa.eu/stoa/publications/studies/20000703_en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5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9.bin"/><Relationship Id="rId3" Type="http://schemas.openxmlformats.org/officeDocument/2006/relationships/image" Target="../media/image41.jpe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8.wmf"/><Relationship Id="rId4" Type="http://schemas.openxmlformats.org/officeDocument/2006/relationships/image" Target="../media/image42.jpe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4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vincia.bz.it/umweltagentur/download/broschuere_1-14_d.pdf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vincia.bz.it/umweltagentur/download/broschuere_1-14_d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vincia.bz.it/umweltagentur/download/broschuere_15-28_d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ravokotnik 1"/>
          <p:cNvSpPr>
            <a:spLocks noChangeArrowheads="1"/>
          </p:cNvSpPr>
          <p:nvPr/>
        </p:nvSpPr>
        <p:spPr bwMode="auto">
          <a:xfrm>
            <a:off x="250825" y="4797425"/>
            <a:ext cx="8642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3200" b="1">
                <a:solidFill>
                  <a:srgbClr val="FFFF00"/>
                </a:solidFill>
              </a:rPr>
              <a:t>ELEKTROMAGNETNO ONESNAŽENJE</a:t>
            </a:r>
          </a:p>
        </p:txBody>
      </p:sp>
      <p:sp>
        <p:nvSpPr>
          <p:cNvPr id="3075" name="Pravokotnik 2"/>
          <p:cNvSpPr>
            <a:spLocks noChangeArrowheads="1"/>
          </p:cNvSpPr>
          <p:nvPr/>
        </p:nvSpPr>
        <p:spPr bwMode="auto">
          <a:xfrm>
            <a:off x="387350" y="5300663"/>
            <a:ext cx="86407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l-SI" sz="2800" b="1">
                <a:solidFill>
                  <a:srgbClr val="FFFFCC"/>
                </a:solidFill>
              </a:rPr>
              <a:t>Nataša Vaupotič</a:t>
            </a:r>
          </a:p>
          <a:p>
            <a:pPr algn="ctr"/>
            <a:r>
              <a:rPr lang="sl-SI" sz="2800" b="1">
                <a:solidFill>
                  <a:srgbClr val="FFFFCC"/>
                </a:solidFill>
              </a:rPr>
              <a:t> </a:t>
            </a:r>
            <a:r>
              <a:rPr lang="sl-SI" sz="2400" b="1">
                <a:solidFill>
                  <a:srgbClr val="FFFFCC"/>
                </a:solidFill>
              </a:rPr>
              <a:t>Fakulteta za naravoslovje in matematiko, Univerza v Mariboru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s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540" y="63110"/>
            <a:ext cx="8280920" cy="6210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3863" y="0"/>
            <a:ext cx="2644775" cy="449263"/>
          </a:xfrm>
        </p:spPr>
        <p:txBody>
          <a:bodyPr/>
          <a:lstStyle/>
          <a:p>
            <a:pPr eaLnBrk="1" hangingPunct="1"/>
            <a:r>
              <a:rPr lang="sl-SI" sz="1800" b="1" smtClean="0">
                <a:solidFill>
                  <a:srgbClr val="FF0000"/>
                </a:solidFill>
              </a:rPr>
              <a:t>MEJNE VREDNOSTI </a:t>
            </a:r>
            <a:endParaRPr lang="sl-SI" sz="4000" smtClean="0">
              <a:solidFill>
                <a:srgbClr val="FF0000"/>
              </a:solidFill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23863" y="542925"/>
            <a:ext cx="7394575" cy="64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sl-SI" sz="1800" b="1" dirty="0">
                <a:cs typeface="Times New Roman" pitchFamily="18" charset="0"/>
              </a:rPr>
              <a:t>Uredba o elektromagnetnem sevanju v naravnem in življenjskem okolju</a:t>
            </a:r>
            <a:endParaRPr lang="sl-SI" sz="1800" dirty="0"/>
          </a:p>
          <a:p>
            <a:pPr eaLnBrk="0" hangingPunct="0"/>
            <a:r>
              <a:rPr lang="sl-SI" sz="1800" dirty="0">
                <a:cs typeface="Times New Roman" pitchFamily="18" charset="0"/>
              </a:rPr>
              <a:t>(Ur. l. RS 70/1996) z dne 06.12.1996.</a:t>
            </a:r>
            <a:r>
              <a:rPr lang="sl-SI" sz="1800" dirty="0"/>
              <a:t> </a:t>
            </a:r>
            <a:r>
              <a:rPr lang="sl-SI" sz="1800" b="1" dirty="0">
                <a:cs typeface="Times New Roman" pitchFamily="18" charset="0"/>
              </a:rPr>
              <a:t>Za bivalna območja:</a:t>
            </a:r>
          </a:p>
        </p:txBody>
      </p:sp>
      <p:graphicFrame>
        <p:nvGraphicFramePr>
          <p:cNvPr id="16388" name="Group 4"/>
          <p:cNvGraphicFramePr>
            <a:graphicFrameLocks noGrp="1"/>
          </p:cNvGraphicFramePr>
          <p:nvPr/>
        </p:nvGraphicFramePr>
        <p:xfrm>
          <a:off x="784225" y="1504950"/>
          <a:ext cx="7635875" cy="914400"/>
        </p:xfrm>
        <a:graphic>
          <a:graphicData uri="http://schemas.openxmlformats.org/drawingml/2006/table">
            <a:tbl>
              <a:tblPr/>
              <a:tblGrid>
                <a:gridCol w="1852613"/>
                <a:gridCol w="2936875"/>
                <a:gridCol w="284638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Frekvenca [Hz]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Mejna efektivna vrednost električne poljske jakosti [V/m]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Mejna efektivna vrednost gostote magnetnega polja [</a:t>
                      </a:r>
                      <a:r>
                        <a:rPr kumimoji="0" lang="sl-SI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n</a:t>
                      </a:r>
                      <a:r>
                        <a:rPr kumimoji="0" lang="sl-SI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402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181780"/>
              </p:ext>
            </p:extLst>
          </p:nvPr>
        </p:nvGraphicFramePr>
        <p:xfrm>
          <a:off x="784225" y="2514600"/>
          <a:ext cx="7635875" cy="914400"/>
        </p:xfrm>
        <a:graphic>
          <a:graphicData uri="http://schemas.openxmlformats.org/drawingml/2006/table">
            <a:tbl>
              <a:tblPr/>
              <a:tblGrid>
                <a:gridCol w="1852613"/>
                <a:gridCol w="2938462"/>
                <a:gridCol w="28448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Frekvenčno območje [GHz]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Mejna povprečna gostota pretoka moči </a:t>
                      </a: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sl-SI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Mejna največja gostota pretoka moči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2 - 150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1 000 000</a:t>
                      </a:r>
                      <a:endParaRPr kumimoji="0" lang="sl-SI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793 000 000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320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5875"/>
            <a:ext cx="89582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Super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65450"/>
            <a:ext cx="25304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059113" y="4005263"/>
            <a:ext cx="5113337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/>
              <a:t>Predpostavimo, da gansterji streljajo na Supermana s kroglami, ki imajo maso 3 g. Supermana zadene 100 krogel/min. Hitrost vsake krogle je 500 m/s. Predpostavimo, da se krogle elastično odbijejo od Supermana. S kolikšno povprečno silo deluje toča krogel na Supermana?</a:t>
            </a:r>
          </a:p>
        </p:txBody>
      </p:sp>
      <p:pic>
        <p:nvPicPr>
          <p:cNvPr id="14341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3863" y="0"/>
            <a:ext cx="2644775" cy="449263"/>
          </a:xfrm>
        </p:spPr>
        <p:txBody>
          <a:bodyPr/>
          <a:lstStyle/>
          <a:p>
            <a:pPr eaLnBrk="1" hangingPunct="1"/>
            <a:r>
              <a:rPr lang="sl-SI" sz="1800" b="1" smtClean="0">
                <a:solidFill>
                  <a:srgbClr val="FF0000"/>
                </a:solidFill>
              </a:rPr>
              <a:t>MEJNE VREDNOSTI </a:t>
            </a:r>
            <a:endParaRPr lang="sl-SI" sz="4000" smtClean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23863" y="542925"/>
            <a:ext cx="7394575" cy="64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sl-SI" sz="1800" b="1" dirty="0">
                <a:cs typeface="Times New Roman" pitchFamily="18" charset="0"/>
              </a:rPr>
              <a:t>Uredba o elektromagnetnem sevanju v naravnem in življenjskem okolju</a:t>
            </a:r>
            <a:endParaRPr lang="sl-SI" sz="1800" dirty="0"/>
          </a:p>
          <a:p>
            <a:pPr eaLnBrk="0" hangingPunct="0"/>
            <a:r>
              <a:rPr lang="sl-SI" sz="1800" dirty="0">
                <a:cs typeface="Times New Roman" pitchFamily="18" charset="0"/>
              </a:rPr>
              <a:t>(Ur. l. RS 70/1996) z dne 06.12.1996.</a:t>
            </a:r>
            <a:r>
              <a:rPr lang="sl-SI" sz="1800" dirty="0"/>
              <a:t> </a:t>
            </a:r>
            <a:r>
              <a:rPr lang="sl-SI" sz="1800" b="1" dirty="0">
                <a:cs typeface="Times New Roman" pitchFamily="18" charset="0"/>
              </a:rPr>
              <a:t>Za bivalna območja:</a:t>
            </a:r>
          </a:p>
        </p:txBody>
      </p:sp>
      <p:graphicFrame>
        <p:nvGraphicFramePr>
          <p:cNvPr id="18436" name="Group 4"/>
          <p:cNvGraphicFramePr>
            <a:graphicFrameLocks noGrp="1"/>
          </p:cNvGraphicFramePr>
          <p:nvPr/>
        </p:nvGraphicFramePr>
        <p:xfrm>
          <a:off x="784225" y="1504950"/>
          <a:ext cx="7635875" cy="914400"/>
        </p:xfrm>
        <a:graphic>
          <a:graphicData uri="http://schemas.openxmlformats.org/drawingml/2006/table">
            <a:tbl>
              <a:tblPr/>
              <a:tblGrid>
                <a:gridCol w="1852613"/>
                <a:gridCol w="2936875"/>
                <a:gridCol w="284638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Frekvenca [Hz]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Mejna efektivna vrednost električne poljske jakosti [V/m]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Mejna efektivna vrednost gostote magnetnega polja [</a:t>
                      </a:r>
                      <a:r>
                        <a:rPr kumimoji="0" lang="sl-SI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n</a:t>
                      </a:r>
                      <a:r>
                        <a:rPr kumimoji="0" lang="sl-SI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450" name="Group 18"/>
          <p:cNvGraphicFramePr>
            <a:graphicFrameLocks noGrp="1"/>
          </p:cNvGraphicFramePr>
          <p:nvPr/>
        </p:nvGraphicFramePr>
        <p:xfrm>
          <a:off x="784225" y="2514600"/>
          <a:ext cx="7635875" cy="914400"/>
        </p:xfrm>
        <a:graphic>
          <a:graphicData uri="http://schemas.openxmlformats.org/drawingml/2006/table">
            <a:tbl>
              <a:tblPr/>
              <a:tblGrid>
                <a:gridCol w="1852613"/>
                <a:gridCol w="2938462"/>
                <a:gridCol w="28448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Frekvenčno območje [GHz]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Mejna povprečna gostota pretoka moči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sl-SI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Mejna največja gostota pretoka moči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2 - 150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1 000 000</a:t>
                      </a:r>
                      <a:endParaRPr kumimoji="0" lang="sl-SI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793 000 000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431800" y="3625850"/>
            <a:ext cx="7988300" cy="6413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sl-SI" sz="1800" b="1">
                <a:cs typeface="Times New Roman" pitchFamily="18" charset="0"/>
              </a:rPr>
              <a:t>Standard gradbene biologije </a:t>
            </a:r>
            <a:r>
              <a:rPr lang="sl-SI" sz="1800">
                <a:cs typeface="Times New Roman" pitchFamily="18" charset="0"/>
              </a:rPr>
              <a:t> (SBM 2008 – Standard of  building biology testing methods </a:t>
            </a:r>
            <a:r>
              <a:rPr lang="sl-SI" sz="1800">
                <a:cs typeface="Times New Roman" pitchFamily="18" charset="0"/>
                <a:hlinkClick r:id="rId2"/>
              </a:rPr>
              <a:t>http://www.safelivingtechnologies.com/International_Guidelines.htm</a:t>
            </a:r>
            <a:r>
              <a:rPr lang="sl-SI" sz="1800">
                <a:cs typeface="Times New Roman" pitchFamily="18" charset="0"/>
              </a:rPr>
              <a:t> )</a:t>
            </a:r>
            <a:endParaRPr lang="sl-SI" sz="1800"/>
          </a:p>
        </p:txBody>
      </p:sp>
      <p:graphicFrame>
        <p:nvGraphicFramePr>
          <p:cNvPr id="18465" name="Group 33"/>
          <p:cNvGraphicFramePr>
            <a:graphicFrameLocks noGrp="1"/>
          </p:cNvGraphicFramePr>
          <p:nvPr/>
        </p:nvGraphicFramePr>
        <p:xfrm>
          <a:off x="363538" y="4425950"/>
          <a:ext cx="8477250" cy="2073275"/>
        </p:xfrm>
        <a:graphic>
          <a:graphicData uri="http://schemas.openxmlformats.org/drawingml/2006/table">
            <a:tbl>
              <a:tblPr/>
              <a:tblGrid>
                <a:gridCol w="3005137"/>
                <a:gridCol w="1203325"/>
                <a:gridCol w="1309688"/>
                <a:gridCol w="1481137"/>
                <a:gridCol w="1477963"/>
              </a:tblGrid>
              <a:tr h="5792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Brez skrbi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Skrb vzbujajoče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Zelo zaskrbljujoče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Izjemno zaskrbljujoče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Jakost električnega polja [V/m]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1-5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Gostota magnetnega polja [nT]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20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20-100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100-500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500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Največja gostota pretoka moči za visokofrekvenčne vire (GSM, UMTS, WLAN…)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]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0,1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0,1-10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10-1000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1000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836613"/>
            <a:ext cx="3287713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790575"/>
            <a:ext cx="3656013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63538" y="347663"/>
            <a:ext cx="8359775" cy="376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sl-SI" sz="1800" b="1">
                <a:solidFill>
                  <a:srgbClr val="FF0000"/>
                </a:solidFill>
              </a:rPr>
              <a:t>MERILNIK VISOKOFREKVENČNEGA ELEKTROMAGNETNEGA SEVANJA 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41325" y="5516563"/>
            <a:ext cx="80660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2400" b="1" u="sng"/>
              <a:t>Merilnik meri največjo vrednost gostote energijskega toka</a:t>
            </a:r>
          </a:p>
        </p:txBody>
      </p:sp>
      <p:pic>
        <p:nvPicPr>
          <p:cNvPr id="16390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-36513" y="6273800"/>
            <a:ext cx="9144001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63538" y="260350"/>
            <a:ext cx="82073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sl-SI" sz="1800" b="1">
                <a:solidFill>
                  <a:srgbClr val="FF0000"/>
                </a:solidFill>
              </a:rPr>
              <a:t>MERILNIK NIZKOFREKVENČNEGA ELEKTROMAGNETNEGA SEVANJA 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716463" y="1989138"/>
            <a:ext cx="41846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2400" b="1" u="sng"/>
              <a:t>Merilnik meri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l-SI" sz="2400" b="1"/>
              <a:t> jakost električnega polja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l-SI" sz="2400" b="1"/>
              <a:t> gostoto magnetnega polja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11337" r="36314" b="13226"/>
          <a:stretch>
            <a:fillRect/>
          </a:stretch>
        </p:blipFill>
        <p:spPr bwMode="auto">
          <a:xfrm>
            <a:off x="468313" y="981075"/>
            <a:ext cx="4017962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IKROVALO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3" y="550863"/>
            <a:ext cx="8375651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61950" y="301625"/>
            <a:ext cx="3487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b="1">
                <a:solidFill>
                  <a:srgbClr val="FF0000"/>
                </a:solidFill>
                <a:latin typeface="Arial" charset="0"/>
              </a:rPr>
              <a:t>MIKROVALOVNA PEČICA</a:t>
            </a:r>
          </a:p>
        </p:txBody>
      </p:sp>
      <p:graphicFrame>
        <p:nvGraphicFramePr>
          <p:cNvPr id="7172" name="Group 4"/>
          <p:cNvGraphicFramePr>
            <a:graphicFrameLocks noGrp="1"/>
          </p:cNvGraphicFramePr>
          <p:nvPr/>
        </p:nvGraphicFramePr>
        <p:xfrm>
          <a:off x="4151313" y="301625"/>
          <a:ext cx="4276725" cy="914400"/>
        </p:xfrm>
        <a:graphic>
          <a:graphicData uri="http://schemas.openxmlformats.org/drawingml/2006/table">
            <a:tbl>
              <a:tblPr/>
              <a:tblGrid>
                <a:gridCol w="1685925"/>
                <a:gridCol w="25908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Frekvenčno območje [GHz]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Mejna največja gostota pretoka moči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m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2 - 150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183" name="Group 15"/>
          <p:cNvGraphicFramePr>
            <a:graphicFrameLocks noGrp="1"/>
          </p:cNvGraphicFramePr>
          <p:nvPr/>
        </p:nvGraphicFramePr>
        <p:xfrm>
          <a:off x="3128963" y="1565275"/>
          <a:ext cx="5686425" cy="1402040"/>
        </p:xfrm>
        <a:graphic>
          <a:graphicData uri="http://schemas.openxmlformats.org/drawingml/2006/table">
            <a:tbl>
              <a:tblPr/>
              <a:tblGrid>
                <a:gridCol w="3005137"/>
                <a:gridCol w="1203325"/>
                <a:gridCol w="1477963"/>
              </a:tblGrid>
              <a:tr h="578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Brez skrbi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Izjemno zaskrbljujoče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7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Največja gostota pretoka moči za visokofrekvenčne vire (GSM, UMTS, WLAN…)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m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]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0,0001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971550" y="692150"/>
            <a:ext cx="1368425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/>
              <a:t>2,45 GHz</a:t>
            </a:r>
          </a:p>
        </p:txBody>
      </p:sp>
      <p:sp>
        <p:nvSpPr>
          <p:cNvPr id="18462" name="Text Box 30"/>
          <p:cNvSpPr txBox="1">
            <a:spLocks noChangeArrowheads="1"/>
          </p:cNvSpPr>
          <p:nvPr/>
        </p:nvSpPr>
        <p:spPr bwMode="auto">
          <a:xfrm>
            <a:off x="4546600" y="6188075"/>
            <a:ext cx="720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/>
              <a:t>[cm]</a:t>
            </a:r>
          </a:p>
        </p:txBody>
      </p:sp>
      <p:pic>
        <p:nvPicPr>
          <p:cNvPr id="18463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4347132" y="5672370"/>
            <a:ext cx="720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dirty="0"/>
              <a:t>[cm]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5" name="Freeform 29"/>
          <p:cNvSpPr>
            <a:spLocks/>
          </p:cNvSpPr>
          <p:nvPr/>
        </p:nvSpPr>
        <p:spPr bwMode="auto">
          <a:xfrm>
            <a:off x="2466975" y="1633538"/>
            <a:ext cx="3698875" cy="3128962"/>
          </a:xfrm>
          <a:custGeom>
            <a:avLst/>
            <a:gdLst>
              <a:gd name="T0" fmla="*/ 168275 w 2330"/>
              <a:gd name="T1" fmla="*/ 14287 h 1971"/>
              <a:gd name="T2" fmla="*/ 0 w 2330"/>
              <a:gd name="T3" fmla="*/ 98425 h 1971"/>
              <a:gd name="T4" fmla="*/ 47625 w 2330"/>
              <a:gd name="T5" fmla="*/ 255587 h 1971"/>
              <a:gd name="T6" fmla="*/ 84138 w 2330"/>
              <a:gd name="T7" fmla="*/ 423862 h 1971"/>
              <a:gd name="T8" fmla="*/ 131763 w 2330"/>
              <a:gd name="T9" fmla="*/ 460375 h 1971"/>
              <a:gd name="T10" fmla="*/ 204788 w 2330"/>
              <a:gd name="T11" fmla="*/ 544512 h 1971"/>
              <a:gd name="T12" fmla="*/ 360363 w 2330"/>
              <a:gd name="T13" fmla="*/ 881062 h 1971"/>
              <a:gd name="T14" fmla="*/ 420688 w 2330"/>
              <a:gd name="T15" fmla="*/ 1001712 h 1971"/>
              <a:gd name="T16" fmla="*/ 528638 w 2330"/>
              <a:gd name="T17" fmla="*/ 1301750 h 1971"/>
              <a:gd name="T18" fmla="*/ 601663 w 2330"/>
              <a:gd name="T19" fmla="*/ 1495425 h 1971"/>
              <a:gd name="T20" fmla="*/ 661988 w 2330"/>
              <a:gd name="T21" fmla="*/ 1590675 h 1971"/>
              <a:gd name="T22" fmla="*/ 709613 w 2330"/>
              <a:gd name="T23" fmla="*/ 1663700 h 1971"/>
              <a:gd name="T24" fmla="*/ 817563 w 2330"/>
              <a:gd name="T25" fmla="*/ 1855787 h 1971"/>
              <a:gd name="T26" fmla="*/ 974725 w 2330"/>
              <a:gd name="T27" fmla="*/ 2071687 h 1971"/>
              <a:gd name="T28" fmla="*/ 1093788 w 2330"/>
              <a:gd name="T29" fmla="*/ 2168525 h 1971"/>
              <a:gd name="T30" fmla="*/ 1106488 w 2330"/>
              <a:gd name="T31" fmla="*/ 2216150 h 1971"/>
              <a:gd name="T32" fmla="*/ 1154113 w 2330"/>
              <a:gd name="T33" fmla="*/ 2239962 h 1971"/>
              <a:gd name="T34" fmla="*/ 1287463 w 2330"/>
              <a:gd name="T35" fmla="*/ 2336800 h 1971"/>
              <a:gd name="T36" fmla="*/ 1744663 w 2330"/>
              <a:gd name="T37" fmla="*/ 2589212 h 1971"/>
              <a:gd name="T38" fmla="*/ 2092325 w 2330"/>
              <a:gd name="T39" fmla="*/ 2673350 h 1971"/>
              <a:gd name="T40" fmla="*/ 2286000 w 2330"/>
              <a:gd name="T41" fmla="*/ 2709862 h 1971"/>
              <a:gd name="T42" fmla="*/ 2549525 w 2330"/>
              <a:gd name="T43" fmla="*/ 2757487 h 1971"/>
              <a:gd name="T44" fmla="*/ 2767013 w 2330"/>
              <a:gd name="T45" fmla="*/ 2841625 h 1971"/>
              <a:gd name="T46" fmla="*/ 2898775 w 2330"/>
              <a:gd name="T47" fmla="*/ 2890837 h 1971"/>
              <a:gd name="T48" fmla="*/ 2971800 w 2330"/>
              <a:gd name="T49" fmla="*/ 2925762 h 1971"/>
              <a:gd name="T50" fmla="*/ 3260725 w 2330"/>
              <a:gd name="T51" fmla="*/ 2974975 h 1971"/>
              <a:gd name="T52" fmla="*/ 3344863 w 2330"/>
              <a:gd name="T53" fmla="*/ 3059112 h 1971"/>
              <a:gd name="T54" fmla="*/ 3608388 w 2330"/>
              <a:gd name="T55" fmla="*/ 3119437 h 1971"/>
              <a:gd name="T56" fmla="*/ 3681413 w 2330"/>
              <a:gd name="T57" fmla="*/ 3106737 h 1971"/>
              <a:gd name="T58" fmla="*/ 3668713 w 2330"/>
              <a:gd name="T59" fmla="*/ 2974975 h 1971"/>
              <a:gd name="T60" fmla="*/ 3657600 w 2330"/>
              <a:gd name="T61" fmla="*/ 2938462 h 1971"/>
              <a:gd name="T62" fmla="*/ 3621088 w 2330"/>
              <a:gd name="T63" fmla="*/ 2914650 h 1971"/>
              <a:gd name="T64" fmla="*/ 3560763 w 2330"/>
              <a:gd name="T65" fmla="*/ 2841625 h 1971"/>
              <a:gd name="T66" fmla="*/ 3416300 w 2330"/>
              <a:gd name="T67" fmla="*/ 2757487 h 1971"/>
              <a:gd name="T68" fmla="*/ 3127375 w 2330"/>
              <a:gd name="T69" fmla="*/ 2613025 h 1971"/>
              <a:gd name="T70" fmla="*/ 2803525 w 2330"/>
              <a:gd name="T71" fmla="*/ 2468562 h 1971"/>
              <a:gd name="T72" fmla="*/ 2622550 w 2330"/>
              <a:gd name="T73" fmla="*/ 2373312 h 1971"/>
              <a:gd name="T74" fmla="*/ 2286000 w 2330"/>
              <a:gd name="T75" fmla="*/ 2289175 h 1971"/>
              <a:gd name="T76" fmla="*/ 1779588 w 2330"/>
              <a:gd name="T77" fmla="*/ 2181225 h 1971"/>
              <a:gd name="T78" fmla="*/ 1660525 w 2330"/>
              <a:gd name="T79" fmla="*/ 2120900 h 1971"/>
              <a:gd name="T80" fmla="*/ 1624013 w 2330"/>
              <a:gd name="T81" fmla="*/ 2095500 h 1971"/>
              <a:gd name="T82" fmla="*/ 1587500 w 2330"/>
              <a:gd name="T83" fmla="*/ 2071687 h 1971"/>
              <a:gd name="T84" fmla="*/ 1503363 w 2330"/>
              <a:gd name="T85" fmla="*/ 1987550 h 1971"/>
              <a:gd name="T86" fmla="*/ 1431925 w 2330"/>
              <a:gd name="T87" fmla="*/ 1892300 h 1971"/>
              <a:gd name="T88" fmla="*/ 1358900 w 2330"/>
              <a:gd name="T89" fmla="*/ 1843087 h 1971"/>
              <a:gd name="T90" fmla="*/ 1335088 w 2330"/>
              <a:gd name="T91" fmla="*/ 1808162 h 1971"/>
              <a:gd name="T92" fmla="*/ 1298575 w 2330"/>
              <a:gd name="T93" fmla="*/ 1782762 h 1971"/>
              <a:gd name="T94" fmla="*/ 1287463 w 2330"/>
              <a:gd name="T95" fmla="*/ 1747837 h 1971"/>
              <a:gd name="T96" fmla="*/ 1190625 w 2330"/>
              <a:gd name="T97" fmla="*/ 1674812 h 1971"/>
              <a:gd name="T98" fmla="*/ 1046163 w 2330"/>
              <a:gd name="T99" fmla="*/ 1566862 h 1971"/>
              <a:gd name="T100" fmla="*/ 949325 w 2330"/>
              <a:gd name="T101" fmla="*/ 1506537 h 1971"/>
              <a:gd name="T102" fmla="*/ 925513 w 2330"/>
              <a:gd name="T103" fmla="*/ 1470025 h 1971"/>
              <a:gd name="T104" fmla="*/ 854075 w 2330"/>
              <a:gd name="T105" fmla="*/ 1422400 h 1971"/>
              <a:gd name="T106" fmla="*/ 817563 w 2330"/>
              <a:gd name="T107" fmla="*/ 1398587 h 1971"/>
              <a:gd name="T108" fmla="*/ 769938 w 2330"/>
              <a:gd name="T109" fmla="*/ 1325562 h 1971"/>
              <a:gd name="T110" fmla="*/ 746125 w 2330"/>
              <a:gd name="T111" fmla="*/ 1290637 h 1971"/>
              <a:gd name="T112" fmla="*/ 673100 w 2330"/>
              <a:gd name="T113" fmla="*/ 1062037 h 1971"/>
              <a:gd name="T114" fmla="*/ 565150 w 2330"/>
              <a:gd name="T115" fmla="*/ 881062 h 1971"/>
              <a:gd name="T116" fmla="*/ 528638 w 2330"/>
              <a:gd name="T117" fmla="*/ 760412 h 1971"/>
              <a:gd name="T118" fmla="*/ 433388 w 2330"/>
              <a:gd name="T119" fmla="*/ 411162 h 1971"/>
              <a:gd name="T120" fmla="*/ 373063 w 2330"/>
              <a:gd name="T121" fmla="*/ 207962 h 1971"/>
              <a:gd name="T122" fmla="*/ 263525 w 2330"/>
              <a:gd name="T123" fmla="*/ 63500 h 1971"/>
              <a:gd name="T124" fmla="*/ 168275 w 2330"/>
              <a:gd name="T125" fmla="*/ 14287 h 197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330" h="1971">
                <a:moveTo>
                  <a:pt x="106" y="9"/>
                </a:moveTo>
                <a:cubicBezTo>
                  <a:pt x="28" y="16"/>
                  <a:pt x="20" y="0"/>
                  <a:pt x="0" y="62"/>
                </a:cubicBezTo>
                <a:cubicBezTo>
                  <a:pt x="8" y="96"/>
                  <a:pt x="19" y="128"/>
                  <a:pt x="30" y="161"/>
                </a:cubicBezTo>
                <a:cubicBezTo>
                  <a:pt x="33" y="180"/>
                  <a:pt x="38" y="247"/>
                  <a:pt x="53" y="267"/>
                </a:cubicBezTo>
                <a:cubicBezTo>
                  <a:pt x="60" y="277"/>
                  <a:pt x="74" y="281"/>
                  <a:pt x="83" y="290"/>
                </a:cubicBezTo>
                <a:cubicBezTo>
                  <a:pt x="99" y="306"/>
                  <a:pt x="112" y="327"/>
                  <a:pt x="129" y="343"/>
                </a:cubicBezTo>
                <a:cubicBezTo>
                  <a:pt x="147" y="421"/>
                  <a:pt x="154" y="507"/>
                  <a:pt x="227" y="555"/>
                </a:cubicBezTo>
                <a:cubicBezTo>
                  <a:pt x="244" y="580"/>
                  <a:pt x="248" y="606"/>
                  <a:pt x="265" y="631"/>
                </a:cubicBezTo>
                <a:cubicBezTo>
                  <a:pt x="283" y="698"/>
                  <a:pt x="308" y="756"/>
                  <a:pt x="333" y="820"/>
                </a:cubicBezTo>
                <a:cubicBezTo>
                  <a:pt x="345" y="852"/>
                  <a:pt x="361" y="917"/>
                  <a:pt x="379" y="942"/>
                </a:cubicBezTo>
                <a:cubicBezTo>
                  <a:pt x="426" y="1006"/>
                  <a:pt x="378" y="938"/>
                  <a:pt x="417" y="1002"/>
                </a:cubicBezTo>
                <a:cubicBezTo>
                  <a:pt x="426" y="1018"/>
                  <a:pt x="447" y="1048"/>
                  <a:pt x="447" y="1048"/>
                </a:cubicBezTo>
                <a:cubicBezTo>
                  <a:pt x="462" y="1094"/>
                  <a:pt x="480" y="1134"/>
                  <a:pt x="515" y="1169"/>
                </a:cubicBezTo>
                <a:cubicBezTo>
                  <a:pt x="534" y="1222"/>
                  <a:pt x="573" y="1269"/>
                  <a:pt x="614" y="1305"/>
                </a:cubicBezTo>
                <a:cubicBezTo>
                  <a:pt x="648" y="1334"/>
                  <a:pt x="647" y="1355"/>
                  <a:pt x="689" y="1366"/>
                </a:cubicBezTo>
                <a:cubicBezTo>
                  <a:pt x="692" y="1376"/>
                  <a:pt x="690" y="1388"/>
                  <a:pt x="697" y="1396"/>
                </a:cubicBezTo>
                <a:cubicBezTo>
                  <a:pt x="704" y="1405"/>
                  <a:pt x="717" y="1405"/>
                  <a:pt x="727" y="1411"/>
                </a:cubicBezTo>
                <a:cubicBezTo>
                  <a:pt x="756" y="1428"/>
                  <a:pt x="786" y="1450"/>
                  <a:pt x="811" y="1472"/>
                </a:cubicBezTo>
                <a:cubicBezTo>
                  <a:pt x="893" y="1542"/>
                  <a:pt x="989" y="1617"/>
                  <a:pt x="1099" y="1631"/>
                </a:cubicBezTo>
                <a:cubicBezTo>
                  <a:pt x="1170" y="1659"/>
                  <a:pt x="1244" y="1667"/>
                  <a:pt x="1318" y="1684"/>
                </a:cubicBezTo>
                <a:cubicBezTo>
                  <a:pt x="1371" y="1719"/>
                  <a:pt x="1323" y="1692"/>
                  <a:pt x="1440" y="1707"/>
                </a:cubicBezTo>
                <a:cubicBezTo>
                  <a:pt x="1495" y="1714"/>
                  <a:pt x="1550" y="1730"/>
                  <a:pt x="1606" y="1737"/>
                </a:cubicBezTo>
                <a:cubicBezTo>
                  <a:pt x="1653" y="1752"/>
                  <a:pt x="1696" y="1779"/>
                  <a:pt x="1743" y="1790"/>
                </a:cubicBezTo>
                <a:cubicBezTo>
                  <a:pt x="1771" y="1805"/>
                  <a:pt x="1799" y="1807"/>
                  <a:pt x="1826" y="1821"/>
                </a:cubicBezTo>
                <a:cubicBezTo>
                  <a:pt x="1879" y="1847"/>
                  <a:pt x="1820" y="1827"/>
                  <a:pt x="1872" y="1843"/>
                </a:cubicBezTo>
                <a:cubicBezTo>
                  <a:pt x="1925" y="1882"/>
                  <a:pt x="1992" y="1858"/>
                  <a:pt x="2054" y="1874"/>
                </a:cubicBezTo>
                <a:cubicBezTo>
                  <a:pt x="2071" y="1892"/>
                  <a:pt x="2084" y="1916"/>
                  <a:pt x="2107" y="1927"/>
                </a:cubicBezTo>
                <a:cubicBezTo>
                  <a:pt x="2154" y="1950"/>
                  <a:pt x="2221" y="1954"/>
                  <a:pt x="2273" y="1965"/>
                </a:cubicBezTo>
                <a:cubicBezTo>
                  <a:pt x="2288" y="1962"/>
                  <a:pt x="2313" y="1971"/>
                  <a:pt x="2319" y="1957"/>
                </a:cubicBezTo>
                <a:cubicBezTo>
                  <a:pt x="2330" y="1931"/>
                  <a:pt x="2315" y="1902"/>
                  <a:pt x="2311" y="1874"/>
                </a:cubicBezTo>
                <a:cubicBezTo>
                  <a:pt x="2310" y="1866"/>
                  <a:pt x="2309" y="1857"/>
                  <a:pt x="2304" y="1851"/>
                </a:cubicBezTo>
                <a:cubicBezTo>
                  <a:pt x="2298" y="1844"/>
                  <a:pt x="2288" y="1842"/>
                  <a:pt x="2281" y="1836"/>
                </a:cubicBezTo>
                <a:cubicBezTo>
                  <a:pt x="2269" y="1824"/>
                  <a:pt x="2258" y="1801"/>
                  <a:pt x="2243" y="1790"/>
                </a:cubicBezTo>
                <a:cubicBezTo>
                  <a:pt x="2212" y="1766"/>
                  <a:pt x="2184" y="1755"/>
                  <a:pt x="2152" y="1737"/>
                </a:cubicBezTo>
                <a:cubicBezTo>
                  <a:pt x="2092" y="1703"/>
                  <a:pt x="2038" y="1663"/>
                  <a:pt x="1970" y="1646"/>
                </a:cubicBezTo>
                <a:cubicBezTo>
                  <a:pt x="1907" y="1605"/>
                  <a:pt x="1841" y="1575"/>
                  <a:pt x="1766" y="1555"/>
                </a:cubicBezTo>
                <a:cubicBezTo>
                  <a:pt x="1728" y="1530"/>
                  <a:pt x="1697" y="1506"/>
                  <a:pt x="1652" y="1495"/>
                </a:cubicBezTo>
                <a:cubicBezTo>
                  <a:pt x="1598" y="1441"/>
                  <a:pt x="1512" y="1454"/>
                  <a:pt x="1440" y="1442"/>
                </a:cubicBezTo>
                <a:cubicBezTo>
                  <a:pt x="1332" y="1424"/>
                  <a:pt x="1231" y="1385"/>
                  <a:pt x="1121" y="1374"/>
                </a:cubicBezTo>
                <a:cubicBezTo>
                  <a:pt x="1074" y="1362"/>
                  <a:pt x="1098" y="1371"/>
                  <a:pt x="1046" y="1336"/>
                </a:cubicBezTo>
                <a:cubicBezTo>
                  <a:pt x="1038" y="1331"/>
                  <a:pt x="1031" y="1325"/>
                  <a:pt x="1023" y="1320"/>
                </a:cubicBezTo>
                <a:cubicBezTo>
                  <a:pt x="1015" y="1315"/>
                  <a:pt x="1000" y="1305"/>
                  <a:pt x="1000" y="1305"/>
                </a:cubicBezTo>
                <a:cubicBezTo>
                  <a:pt x="983" y="1281"/>
                  <a:pt x="972" y="1268"/>
                  <a:pt x="947" y="1252"/>
                </a:cubicBezTo>
                <a:cubicBezTo>
                  <a:pt x="935" y="1235"/>
                  <a:pt x="918" y="1206"/>
                  <a:pt x="902" y="1192"/>
                </a:cubicBezTo>
                <a:cubicBezTo>
                  <a:pt x="888" y="1180"/>
                  <a:pt x="856" y="1161"/>
                  <a:pt x="856" y="1161"/>
                </a:cubicBezTo>
                <a:cubicBezTo>
                  <a:pt x="851" y="1154"/>
                  <a:pt x="847" y="1145"/>
                  <a:pt x="841" y="1139"/>
                </a:cubicBezTo>
                <a:cubicBezTo>
                  <a:pt x="834" y="1132"/>
                  <a:pt x="824" y="1130"/>
                  <a:pt x="818" y="1123"/>
                </a:cubicBezTo>
                <a:cubicBezTo>
                  <a:pt x="813" y="1117"/>
                  <a:pt x="815" y="1108"/>
                  <a:pt x="811" y="1101"/>
                </a:cubicBezTo>
                <a:cubicBezTo>
                  <a:pt x="799" y="1081"/>
                  <a:pt x="769" y="1067"/>
                  <a:pt x="750" y="1055"/>
                </a:cubicBezTo>
                <a:cubicBezTo>
                  <a:pt x="718" y="1007"/>
                  <a:pt x="714" y="1002"/>
                  <a:pt x="659" y="987"/>
                </a:cubicBezTo>
                <a:cubicBezTo>
                  <a:pt x="639" y="974"/>
                  <a:pt x="611" y="969"/>
                  <a:pt x="598" y="949"/>
                </a:cubicBezTo>
                <a:cubicBezTo>
                  <a:pt x="593" y="941"/>
                  <a:pt x="590" y="932"/>
                  <a:pt x="583" y="926"/>
                </a:cubicBezTo>
                <a:cubicBezTo>
                  <a:pt x="569" y="914"/>
                  <a:pt x="553" y="906"/>
                  <a:pt x="538" y="896"/>
                </a:cubicBezTo>
                <a:cubicBezTo>
                  <a:pt x="530" y="891"/>
                  <a:pt x="515" y="881"/>
                  <a:pt x="515" y="881"/>
                </a:cubicBezTo>
                <a:cubicBezTo>
                  <a:pt x="505" y="866"/>
                  <a:pt x="495" y="850"/>
                  <a:pt x="485" y="835"/>
                </a:cubicBezTo>
                <a:cubicBezTo>
                  <a:pt x="480" y="828"/>
                  <a:pt x="470" y="813"/>
                  <a:pt x="470" y="813"/>
                </a:cubicBezTo>
                <a:cubicBezTo>
                  <a:pt x="458" y="768"/>
                  <a:pt x="447" y="710"/>
                  <a:pt x="424" y="669"/>
                </a:cubicBezTo>
                <a:cubicBezTo>
                  <a:pt x="413" y="649"/>
                  <a:pt x="362" y="573"/>
                  <a:pt x="356" y="555"/>
                </a:cubicBezTo>
                <a:cubicBezTo>
                  <a:pt x="347" y="530"/>
                  <a:pt x="342" y="504"/>
                  <a:pt x="333" y="479"/>
                </a:cubicBezTo>
                <a:cubicBezTo>
                  <a:pt x="321" y="404"/>
                  <a:pt x="294" y="332"/>
                  <a:pt x="273" y="259"/>
                </a:cubicBezTo>
                <a:cubicBezTo>
                  <a:pt x="263" y="222"/>
                  <a:pt x="256" y="162"/>
                  <a:pt x="235" y="131"/>
                </a:cubicBezTo>
                <a:cubicBezTo>
                  <a:pt x="219" y="107"/>
                  <a:pt x="193" y="56"/>
                  <a:pt x="166" y="40"/>
                </a:cubicBezTo>
                <a:cubicBezTo>
                  <a:pt x="158" y="35"/>
                  <a:pt x="83" y="9"/>
                  <a:pt x="106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9487" name="Text Box 31"/>
          <p:cNvSpPr txBox="1">
            <a:spLocks noChangeArrowheads="1"/>
          </p:cNvSpPr>
          <p:nvPr/>
        </p:nvSpPr>
        <p:spPr bwMode="auto">
          <a:xfrm>
            <a:off x="4572000" y="6200775"/>
            <a:ext cx="720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/>
              <a:t>[cm]</a:t>
            </a:r>
          </a:p>
        </p:txBody>
      </p:sp>
      <p:pic>
        <p:nvPicPr>
          <p:cNvPr id="19488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mo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548680"/>
            <a:ext cx="8328026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71" name="Group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657160"/>
              </p:ext>
            </p:extLst>
          </p:nvPr>
        </p:nvGraphicFramePr>
        <p:xfrm>
          <a:off x="3395663" y="1565275"/>
          <a:ext cx="5686425" cy="1402040"/>
        </p:xfrm>
        <a:graphic>
          <a:graphicData uri="http://schemas.openxmlformats.org/drawingml/2006/table">
            <a:tbl>
              <a:tblPr/>
              <a:tblGrid>
                <a:gridCol w="3005137"/>
                <a:gridCol w="1203325"/>
                <a:gridCol w="1477963"/>
              </a:tblGrid>
              <a:tr h="578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Brez skrbi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Izjemno zaskrbljujoče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7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Največja gostota pretoka moči za visokofrekvenčne vire (GSM, UMTS, WLAN…)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]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0,1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1000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46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306446"/>
              </p:ext>
            </p:extLst>
          </p:nvPr>
        </p:nvGraphicFramePr>
        <p:xfrm>
          <a:off x="4151313" y="301625"/>
          <a:ext cx="4276725" cy="914400"/>
        </p:xfrm>
        <a:graphic>
          <a:graphicData uri="http://schemas.openxmlformats.org/drawingml/2006/table">
            <a:tbl>
              <a:tblPr/>
              <a:tblGrid>
                <a:gridCol w="1685925"/>
                <a:gridCol w="25908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Frekvenčno območje [GHz]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Mejna največja gostota pretoka moči [</a:t>
                      </a: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2 - 150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2 000 000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63575" y="116632"/>
            <a:ext cx="1925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b="1">
                <a:solidFill>
                  <a:srgbClr val="FF0000"/>
                </a:solidFill>
                <a:latin typeface="Arial" charset="0"/>
              </a:rPr>
              <a:t>MOBILNIK</a:t>
            </a:r>
          </a:p>
        </p:txBody>
      </p:sp>
      <p:sp>
        <p:nvSpPr>
          <p:cNvPr id="19486" name="Text Box 30"/>
          <p:cNvSpPr txBox="1">
            <a:spLocks noChangeArrowheads="1"/>
          </p:cNvSpPr>
          <p:nvPr/>
        </p:nvSpPr>
        <p:spPr bwMode="auto">
          <a:xfrm>
            <a:off x="684213" y="530970"/>
            <a:ext cx="1368425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/>
              <a:t>1,9 GHz</a:t>
            </a: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4067944" y="5616950"/>
            <a:ext cx="720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dirty="0"/>
              <a:t>[cm]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rap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8345488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39750" y="188913"/>
            <a:ext cx="1925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b="1">
                <a:solidFill>
                  <a:srgbClr val="FF0000"/>
                </a:solidFill>
                <a:latin typeface="Arial" charset="0"/>
              </a:rPr>
              <a:t>BLUETOOTH</a:t>
            </a:r>
          </a:p>
        </p:txBody>
      </p:sp>
      <p:graphicFrame>
        <p:nvGraphicFramePr>
          <p:cNvPr id="20484" name="Group 4"/>
          <p:cNvGraphicFramePr>
            <a:graphicFrameLocks noGrp="1"/>
          </p:cNvGraphicFramePr>
          <p:nvPr/>
        </p:nvGraphicFramePr>
        <p:xfrm>
          <a:off x="4151313" y="301625"/>
          <a:ext cx="4276725" cy="914400"/>
        </p:xfrm>
        <a:graphic>
          <a:graphicData uri="http://schemas.openxmlformats.org/drawingml/2006/table">
            <a:tbl>
              <a:tblPr/>
              <a:tblGrid>
                <a:gridCol w="1685925"/>
                <a:gridCol w="25908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Frekvenčno območje [GHz]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Mejna največja gostota pretoka moči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m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2 - 150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495" name="Group 15"/>
          <p:cNvGraphicFramePr>
            <a:graphicFrameLocks noGrp="1"/>
          </p:cNvGraphicFramePr>
          <p:nvPr/>
        </p:nvGraphicFramePr>
        <p:xfrm>
          <a:off x="3128963" y="1565275"/>
          <a:ext cx="5686425" cy="1402040"/>
        </p:xfrm>
        <a:graphic>
          <a:graphicData uri="http://schemas.openxmlformats.org/drawingml/2006/table">
            <a:tbl>
              <a:tblPr/>
              <a:tblGrid>
                <a:gridCol w="3005137"/>
                <a:gridCol w="1203325"/>
                <a:gridCol w="1477963"/>
              </a:tblGrid>
              <a:tr h="578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Brez skrbi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Izjemno zaskrbljujoče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7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Največja gostota pretoka moči za visokofrekvenčne vire (GSM, UMTS, WLAN…)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m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]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0,0001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1258888" y="584200"/>
            <a:ext cx="1152525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/>
              <a:t>2,4 GHz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4716463" y="5661025"/>
            <a:ext cx="720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dirty="0"/>
              <a:t>[cm]</a:t>
            </a:r>
          </a:p>
        </p:txBody>
      </p:sp>
      <p:pic>
        <p:nvPicPr>
          <p:cNvPr id="20511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-1588" y="6273800"/>
            <a:ext cx="9144001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wirel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50" y="822325"/>
            <a:ext cx="7985125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95288" y="188913"/>
            <a:ext cx="1925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b="1">
                <a:solidFill>
                  <a:srgbClr val="FF0000"/>
                </a:solidFill>
                <a:latin typeface="Arial" charset="0"/>
              </a:rPr>
              <a:t>WIRELESS</a:t>
            </a:r>
          </a:p>
        </p:txBody>
      </p:sp>
      <p:graphicFrame>
        <p:nvGraphicFramePr>
          <p:cNvPr id="21508" name="Group 4"/>
          <p:cNvGraphicFramePr>
            <a:graphicFrameLocks noGrp="1"/>
          </p:cNvGraphicFramePr>
          <p:nvPr/>
        </p:nvGraphicFramePr>
        <p:xfrm>
          <a:off x="4151313" y="301625"/>
          <a:ext cx="4276725" cy="914400"/>
        </p:xfrm>
        <a:graphic>
          <a:graphicData uri="http://schemas.openxmlformats.org/drawingml/2006/table">
            <a:tbl>
              <a:tblPr/>
              <a:tblGrid>
                <a:gridCol w="1685925"/>
                <a:gridCol w="25908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Frekvenčno območje [GHz]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Mejna največja gostota pretoka moči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m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2 - 150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519" name="Group 15"/>
          <p:cNvGraphicFramePr>
            <a:graphicFrameLocks noGrp="1"/>
          </p:cNvGraphicFramePr>
          <p:nvPr/>
        </p:nvGraphicFramePr>
        <p:xfrm>
          <a:off x="3128963" y="1565275"/>
          <a:ext cx="5686425" cy="1402040"/>
        </p:xfrm>
        <a:graphic>
          <a:graphicData uri="http://schemas.openxmlformats.org/drawingml/2006/table">
            <a:tbl>
              <a:tblPr/>
              <a:tblGrid>
                <a:gridCol w="3005137"/>
                <a:gridCol w="1203325"/>
                <a:gridCol w="1477963"/>
              </a:tblGrid>
              <a:tr h="578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Brez skrbi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Izjemno zaskrbljujoče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7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Največja gostota pretoka moči za visokofrekvenčne vire (GSM, UMTS, WLAN…)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m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W/m</a:t>
                      </a:r>
                      <a:r>
                        <a:rPr kumimoji="0" lang="sl-SI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]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0,0001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33" name="Text Box 29"/>
          <p:cNvSpPr txBox="1">
            <a:spLocks noChangeArrowheads="1"/>
          </p:cNvSpPr>
          <p:nvPr/>
        </p:nvSpPr>
        <p:spPr bwMode="auto">
          <a:xfrm>
            <a:off x="1258888" y="584200"/>
            <a:ext cx="1152525" cy="396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/>
              <a:t>2,4 GHz</a:t>
            </a:r>
          </a:p>
        </p:txBody>
      </p:sp>
      <p:sp>
        <p:nvSpPr>
          <p:cNvPr id="21534" name="Text Box 30"/>
          <p:cNvSpPr txBox="1">
            <a:spLocks noChangeArrowheads="1"/>
          </p:cNvSpPr>
          <p:nvPr/>
        </p:nvSpPr>
        <p:spPr bwMode="auto">
          <a:xfrm>
            <a:off x="4211638" y="5775325"/>
            <a:ext cx="720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/>
              <a:t>[cm]</a:t>
            </a:r>
          </a:p>
        </p:txBody>
      </p:sp>
      <p:pic>
        <p:nvPicPr>
          <p:cNvPr id="21535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R_logo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2100"/>
            <a:ext cx="25209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0" y="2133600"/>
            <a:ext cx="9144000" cy="0"/>
          </a:xfrm>
          <a:prstGeom prst="line">
            <a:avLst/>
          </a:prstGeom>
          <a:noFill/>
          <a:ln w="76200" cmpd="tri">
            <a:solidFill>
              <a:srgbClr val="00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588" y="4724400"/>
            <a:ext cx="9144000" cy="0"/>
          </a:xfrm>
          <a:prstGeom prst="line">
            <a:avLst/>
          </a:prstGeom>
          <a:noFill/>
          <a:ln w="76200" cmpd="tri">
            <a:solidFill>
              <a:srgbClr val="00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0" y="61658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l-SI" sz="1800" b="1">
                <a:solidFill>
                  <a:srgbClr val="00668A"/>
                </a:solidFill>
                <a:latin typeface="Arial" charset="0"/>
              </a:rPr>
              <a:t>Nakup opreme je v okviru projekta SI0039 - NARAVOSLOVNI IZOBRAŽEVALNI CENTER ZA TRAJNOSTNI RAZVOJ z donacijo podprla Norveška</a:t>
            </a:r>
          </a:p>
        </p:txBody>
      </p:sp>
      <p:pic>
        <p:nvPicPr>
          <p:cNvPr id="4102" name="Picture 8" descr="FNM_znak_logotip_barvni_svetla_podla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1625"/>
            <a:ext cx="4319588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676275" y="2636838"/>
            <a:ext cx="7850188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l-SI" sz="4800" b="1">
                <a:solidFill>
                  <a:srgbClr val="FF0000"/>
                </a:solidFill>
              </a:rPr>
              <a:t>ELEKTROMAGNETNO ONESNAŽENJE</a:t>
            </a:r>
          </a:p>
        </p:txBody>
      </p:sp>
      <p:sp>
        <p:nvSpPr>
          <p:cNvPr id="4104" name="Line 11"/>
          <p:cNvSpPr>
            <a:spLocks noChangeShapeType="1"/>
          </p:cNvSpPr>
          <p:nvPr/>
        </p:nvSpPr>
        <p:spPr bwMode="auto">
          <a:xfrm>
            <a:off x="11113" y="6021388"/>
            <a:ext cx="9144000" cy="0"/>
          </a:xfrm>
          <a:prstGeom prst="line">
            <a:avLst/>
          </a:prstGeom>
          <a:noFill/>
          <a:ln w="76200" cmpd="tri">
            <a:solidFill>
              <a:srgbClr val="00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105" name="Pravokotnik 12"/>
          <p:cNvSpPr>
            <a:spLocks noChangeArrowheads="1"/>
          </p:cNvSpPr>
          <p:nvPr/>
        </p:nvSpPr>
        <p:spPr bwMode="auto">
          <a:xfrm>
            <a:off x="280988" y="4941888"/>
            <a:ext cx="86407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l-SI" sz="2800" b="1"/>
              <a:t>Nataša Vaupotič</a:t>
            </a:r>
          </a:p>
          <a:p>
            <a:pPr algn="ctr"/>
            <a:r>
              <a:rPr lang="sl-SI" sz="2800" b="1"/>
              <a:t> </a:t>
            </a:r>
            <a:r>
              <a:rPr lang="sl-SI" sz="2400" b="1"/>
              <a:t>Fakulteta za naravoslovje in matematiko, Univerza v Mariboru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8"/>
          <p:cNvGrpSpPr>
            <a:grpSpLocks/>
          </p:cNvGrpSpPr>
          <p:nvPr/>
        </p:nvGrpSpPr>
        <p:grpSpPr bwMode="auto">
          <a:xfrm>
            <a:off x="0" y="1773238"/>
            <a:ext cx="5580063" cy="3776662"/>
            <a:chOff x="0" y="1253"/>
            <a:chExt cx="2839" cy="2106"/>
          </a:xfrm>
        </p:grpSpPr>
        <p:pic>
          <p:nvPicPr>
            <p:cNvPr id="22575" name="Picture 3" descr="Graph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62"/>
              <a:ext cx="2839" cy="2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76" name="Rectangle 6"/>
            <p:cNvSpPr>
              <a:spLocks noChangeArrowheads="1"/>
            </p:cNvSpPr>
            <p:nvPr/>
          </p:nvSpPr>
          <p:spPr bwMode="auto">
            <a:xfrm>
              <a:off x="1474" y="1253"/>
              <a:ext cx="1088" cy="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</p:grpSp>
      <p:grpSp>
        <p:nvGrpSpPr>
          <p:cNvPr id="22531" name="Group 9"/>
          <p:cNvGrpSpPr>
            <a:grpSpLocks/>
          </p:cNvGrpSpPr>
          <p:nvPr/>
        </p:nvGrpSpPr>
        <p:grpSpPr bwMode="auto">
          <a:xfrm>
            <a:off x="4133850" y="-458788"/>
            <a:ext cx="5407025" cy="4535488"/>
            <a:chOff x="2517" y="1289"/>
            <a:chExt cx="2816" cy="2079"/>
          </a:xfrm>
        </p:grpSpPr>
        <p:pic>
          <p:nvPicPr>
            <p:cNvPr id="22573" name="Picture 4" descr="Grap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1289"/>
              <a:ext cx="2816" cy="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74" name="Rectangle 7"/>
            <p:cNvSpPr>
              <a:spLocks noChangeArrowheads="1"/>
            </p:cNvSpPr>
            <p:nvPr/>
          </p:nvSpPr>
          <p:spPr bwMode="auto">
            <a:xfrm>
              <a:off x="4105" y="1344"/>
              <a:ext cx="1088" cy="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</p:grpSp>
      <p:graphicFrame>
        <p:nvGraphicFramePr>
          <p:cNvPr id="32856" name="Group 88"/>
          <p:cNvGraphicFramePr>
            <a:graphicFrameLocks noGrp="1"/>
          </p:cNvGraphicFramePr>
          <p:nvPr/>
        </p:nvGraphicFramePr>
        <p:xfrm>
          <a:off x="250825" y="404813"/>
          <a:ext cx="2906716" cy="865187"/>
        </p:xfrm>
        <a:graphic>
          <a:graphicData uri="http://schemas.openxmlformats.org/drawingml/2006/table">
            <a:tbl>
              <a:tblPr/>
              <a:tblGrid>
                <a:gridCol w="208260"/>
                <a:gridCol w="1401609"/>
                <a:gridCol w="1296847"/>
              </a:tblGrid>
              <a:tr h="433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sl-SI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mejni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[V/m]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sl-SI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mejni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n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2851" name="Group 83"/>
          <p:cNvGraphicFramePr>
            <a:graphicFrameLocks noGrp="1"/>
          </p:cNvGraphicFramePr>
          <p:nvPr/>
        </p:nvGraphicFramePr>
        <p:xfrm>
          <a:off x="971550" y="5445125"/>
          <a:ext cx="6677025" cy="1249608"/>
        </p:xfrm>
        <a:graphic>
          <a:graphicData uri="http://schemas.openxmlformats.org/drawingml/2006/table">
            <a:tbl>
              <a:tblPr/>
              <a:tblGrid>
                <a:gridCol w="1296988"/>
                <a:gridCol w="1152525"/>
                <a:gridCol w="1223962"/>
                <a:gridCol w="1368425"/>
                <a:gridCol w="1635125"/>
              </a:tblGrid>
              <a:tr h="5789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Brez skrbi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Skrb vzbujajoče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Zelo zaskrbljujoče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Izjemno zaskrbljujoče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sl-SI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[V/m]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1-5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sl-SI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[nT]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20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20-100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100-500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500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2" name="Text Box 5"/>
          <p:cNvSpPr txBox="1">
            <a:spLocks noChangeArrowheads="1"/>
          </p:cNvSpPr>
          <p:nvPr/>
        </p:nvSpPr>
        <p:spPr bwMode="auto">
          <a:xfrm>
            <a:off x="6804025" y="333375"/>
            <a:ext cx="1925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b="1">
                <a:solidFill>
                  <a:srgbClr val="FF0000"/>
                </a:solidFill>
                <a:latin typeface="Arial" charset="0"/>
              </a:rPr>
              <a:t>VTIČNICA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0"/>
          <p:cNvGrpSpPr>
            <a:grpSpLocks/>
          </p:cNvGrpSpPr>
          <p:nvPr/>
        </p:nvGrpSpPr>
        <p:grpSpPr bwMode="auto">
          <a:xfrm>
            <a:off x="0" y="549275"/>
            <a:ext cx="5580063" cy="4437063"/>
            <a:chOff x="0" y="0"/>
            <a:chExt cx="2925" cy="2161"/>
          </a:xfrm>
        </p:grpSpPr>
        <p:pic>
          <p:nvPicPr>
            <p:cNvPr id="23600" name="Picture 2" descr="Graph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25" cy="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01" name="Rectangle 6"/>
            <p:cNvSpPr>
              <a:spLocks noChangeArrowheads="1"/>
            </p:cNvSpPr>
            <p:nvPr/>
          </p:nvSpPr>
          <p:spPr bwMode="auto">
            <a:xfrm>
              <a:off x="1610" y="0"/>
              <a:ext cx="1179" cy="7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</p:grpSp>
      <p:grpSp>
        <p:nvGrpSpPr>
          <p:cNvPr id="23555" name="Group 11"/>
          <p:cNvGrpSpPr>
            <a:grpSpLocks/>
          </p:cNvGrpSpPr>
          <p:nvPr/>
        </p:nvGrpSpPr>
        <p:grpSpPr bwMode="auto">
          <a:xfrm>
            <a:off x="4211638" y="-315913"/>
            <a:ext cx="5580062" cy="4581526"/>
            <a:chOff x="2835" y="0"/>
            <a:chExt cx="2925" cy="2159"/>
          </a:xfrm>
        </p:grpSpPr>
        <p:pic>
          <p:nvPicPr>
            <p:cNvPr id="23598" name="Picture 3" descr="Graph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0"/>
              <a:ext cx="2925" cy="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99" name="Rectangle 7"/>
            <p:cNvSpPr>
              <a:spLocks noChangeArrowheads="1"/>
            </p:cNvSpPr>
            <p:nvPr/>
          </p:nvSpPr>
          <p:spPr bwMode="auto">
            <a:xfrm>
              <a:off x="4377" y="0"/>
              <a:ext cx="1179" cy="7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</p:grpSp>
      <p:sp>
        <p:nvSpPr>
          <p:cNvPr id="23556" name="Text Box 14"/>
          <p:cNvSpPr txBox="1">
            <a:spLocks noChangeArrowheads="1"/>
          </p:cNvSpPr>
          <p:nvPr/>
        </p:nvSpPr>
        <p:spPr bwMode="auto">
          <a:xfrm>
            <a:off x="6804025" y="333375"/>
            <a:ext cx="1925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b="1">
                <a:solidFill>
                  <a:srgbClr val="FF0000"/>
                </a:solidFill>
                <a:latin typeface="Arial" charset="0"/>
              </a:rPr>
              <a:t>MONITOR</a:t>
            </a:r>
          </a:p>
        </p:txBody>
      </p:sp>
      <p:graphicFrame>
        <p:nvGraphicFramePr>
          <p:cNvPr id="33807" name="Group 15"/>
          <p:cNvGraphicFramePr>
            <a:graphicFrameLocks noGrp="1"/>
          </p:cNvGraphicFramePr>
          <p:nvPr/>
        </p:nvGraphicFramePr>
        <p:xfrm>
          <a:off x="323850" y="115888"/>
          <a:ext cx="2906716" cy="865187"/>
        </p:xfrm>
        <a:graphic>
          <a:graphicData uri="http://schemas.openxmlformats.org/drawingml/2006/table">
            <a:tbl>
              <a:tblPr/>
              <a:tblGrid>
                <a:gridCol w="208260"/>
                <a:gridCol w="1401609"/>
                <a:gridCol w="1296847"/>
              </a:tblGrid>
              <a:tr h="433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sl-SI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mejni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[V/m]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sl-SI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mejni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n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10 000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3821" name="Group 29"/>
          <p:cNvGraphicFramePr>
            <a:graphicFrameLocks noGrp="1"/>
          </p:cNvGraphicFramePr>
          <p:nvPr/>
        </p:nvGraphicFramePr>
        <p:xfrm>
          <a:off x="1044575" y="4868863"/>
          <a:ext cx="6677025" cy="1249608"/>
        </p:xfrm>
        <a:graphic>
          <a:graphicData uri="http://schemas.openxmlformats.org/drawingml/2006/table">
            <a:tbl>
              <a:tblPr/>
              <a:tblGrid>
                <a:gridCol w="1296988"/>
                <a:gridCol w="1152525"/>
                <a:gridCol w="1223962"/>
                <a:gridCol w="1368425"/>
                <a:gridCol w="1635125"/>
              </a:tblGrid>
              <a:tr h="5789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Brez skrbi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Skrb vzbujajoče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Zelo zaskrbljujoče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Izjemno zaskrbljujoče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sl-SI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[V/m]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1-5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50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sl-SI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[nT]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20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20-100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100-500</a:t>
                      </a:r>
                      <a:endParaRPr kumimoji="0" lang="sl-SI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500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97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8701" r="22499" b="8958"/>
          <a:stretch>
            <a:fillRect/>
          </a:stretch>
        </p:blipFill>
        <p:spPr bwMode="auto">
          <a:xfrm>
            <a:off x="539750" y="139700"/>
            <a:ext cx="8280400" cy="602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5508625" y="209550"/>
            <a:ext cx="2014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/>
              <a:t>www. icnirp.de</a:t>
            </a:r>
          </a:p>
        </p:txBody>
      </p:sp>
      <p:pic>
        <p:nvPicPr>
          <p:cNvPr id="24580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6156325" y="115888"/>
            <a:ext cx="2746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/>
              <a:t>http://www.forum-ems.si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18204" r="36365" b="9456"/>
          <a:stretch>
            <a:fillRect/>
          </a:stretch>
        </p:blipFill>
        <p:spPr bwMode="auto">
          <a:xfrm>
            <a:off x="150813" y="531813"/>
            <a:ext cx="8813800" cy="563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8204" r="14212" b="5519"/>
          <a:stretch>
            <a:fillRect/>
          </a:stretch>
        </p:blipFill>
        <p:spPr bwMode="auto">
          <a:xfrm>
            <a:off x="34925" y="815975"/>
            <a:ext cx="9013825" cy="5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6156325" y="188913"/>
            <a:ext cx="20018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/>
              <a:t>http://www.inis.si</a:t>
            </a:r>
          </a:p>
        </p:txBody>
      </p:sp>
      <p:pic>
        <p:nvPicPr>
          <p:cNvPr id="26628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9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12282" r="15352" b="4724"/>
          <a:stretch>
            <a:fillRect/>
          </a:stretch>
        </p:blipFill>
        <p:spPr bwMode="auto">
          <a:xfrm>
            <a:off x="1103313" y="115888"/>
            <a:ext cx="7007225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Rectangle 41"/>
          <p:cNvSpPr>
            <a:spLocks noChangeArrowheads="1"/>
          </p:cNvSpPr>
          <p:nvPr/>
        </p:nvSpPr>
        <p:spPr bwMode="auto">
          <a:xfrm>
            <a:off x="674688" y="5661025"/>
            <a:ext cx="7845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sl-SI"/>
              <a:t> </a:t>
            </a:r>
            <a:r>
              <a:rPr lang="sl-SI">
                <a:hlinkClick r:id="rId3"/>
              </a:rPr>
              <a:t>http://www.europarl.europa.eu/stoa/publications/studies/20000703_en.pdf</a:t>
            </a:r>
            <a:r>
              <a:rPr lang="sl-SI"/>
              <a:t> </a:t>
            </a:r>
          </a:p>
        </p:txBody>
      </p:sp>
      <p:pic>
        <p:nvPicPr>
          <p:cNvPr id="2765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76200" y="3429000"/>
            <a:ext cx="4724400" cy="3124200"/>
            <a:chOff x="48" y="2160"/>
            <a:chExt cx="2976" cy="1968"/>
          </a:xfrm>
        </p:grpSpPr>
        <p:sp>
          <p:nvSpPr>
            <p:cNvPr id="28696" name="Line 3"/>
            <p:cNvSpPr>
              <a:spLocks noChangeShapeType="1"/>
            </p:cNvSpPr>
            <p:nvPr/>
          </p:nvSpPr>
          <p:spPr bwMode="auto">
            <a:xfrm>
              <a:off x="336" y="3840"/>
              <a:ext cx="26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28697" name="Line 4"/>
            <p:cNvSpPr>
              <a:spLocks noChangeShapeType="1"/>
            </p:cNvSpPr>
            <p:nvPr/>
          </p:nvSpPr>
          <p:spPr bwMode="auto">
            <a:xfrm flipV="1">
              <a:off x="624" y="2160"/>
              <a:ext cx="0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28698" name="Text Box 5"/>
            <p:cNvSpPr txBox="1">
              <a:spLocks noChangeArrowheads="1"/>
            </p:cNvSpPr>
            <p:nvPr/>
          </p:nvSpPr>
          <p:spPr bwMode="auto">
            <a:xfrm>
              <a:off x="48" y="2208"/>
              <a:ext cx="6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sl-SI" sz="2400" b="1" i="1"/>
                <a:t>x</a:t>
              </a:r>
              <a:r>
                <a:rPr lang="sl-SI" sz="2400" b="1" baseline="-25000"/>
                <a:t>0</a:t>
              </a:r>
              <a:r>
                <a:rPr lang="sl-SI" sz="2400" b="1"/>
                <a:t> / </a:t>
              </a:r>
              <a:r>
                <a:rPr lang="sl-SI" sz="2400" b="1" i="1"/>
                <a:t>x</a:t>
              </a:r>
              <a:r>
                <a:rPr lang="sl-SI" sz="2400" b="1" i="1" baseline="-25000"/>
                <a:t>v</a:t>
              </a:r>
              <a:endParaRPr lang="sl-SI" sz="2400" b="1"/>
            </a:p>
          </p:txBody>
        </p:sp>
        <p:sp>
          <p:nvSpPr>
            <p:cNvPr id="28699" name="Text Box 6"/>
            <p:cNvSpPr txBox="1">
              <a:spLocks noChangeArrowheads="1"/>
            </p:cNvSpPr>
            <p:nvPr/>
          </p:nvSpPr>
          <p:spPr bwMode="auto">
            <a:xfrm>
              <a:off x="2352" y="3840"/>
              <a:ext cx="6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sl-SI" sz="2400" b="1">
                  <a:sym typeface="Symbol" pitchFamily="18" charset="2"/>
                </a:rPr>
                <a:t></a:t>
              </a:r>
              <a:r>
                <a:rPr lang="sl-SI" sz="2400" b="1" i="1" baseline="-25000">
                  <a:sym typeface="Symbol" pitchFamily="18" charset="2"/>
                </a:rPr>
                <a:t>v</a:t>
              </a:r>
              <a:r>
                <a:rPr lang="sl-SI" sz="2400" b="1">
                  <a:sym typeface="Symbol" pitchFamily="18" charset="2"/>
                </a:rPr>
                <a:t> / </a:t>
              </a:r>
              <a:r>
                <a:rPr lang="sl-SI" sz="2400" b="1" baseline="-25000">
                  <a:sym typeface="Symbol" pitchFamily="18" charset="2"/>
                </a:rPr>
                <a:t>0</a:t>
              </a:r>
              <a:endParaRPr lang="sl-SI" sz="2400" b="1"/>
            </a:p>
          </p:txBody>
        </p:sp>
      </p:grp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373063" y="152400"/>
            <a:ext cx="8447087" cy="4667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400" b="1">
                <a:solidFill>
                  <a:srgbClr val="FF0066"/>
                </a:solidFill>
              </a:rPr>
              <a:t>VSILJENO NIHANJE IN RESONANCA – mehansko nihanje</a:t>
            </a:r>
          </a:p>
        </p:txBody>
      </p:sp>
      <p:graphicFrame>
        <p:nvGraphicFramePr>
          <p:cNvPr id="62472" name="Object 8"/>
          <p:cNvGraphicFramePr>
            <a:graphicFrameLocks noChangeAspect="1"/>
          </p:cNvGraphicFramePr>
          <p:nvPr/>
        </p:nvGraphicFramePr>
        <p:xfrm>
          <a:off x="381000" y="914400"/>
          <a:ext cx="2836863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1" name="Equation" r:id="rId4" imgW="1205977" imgH="266584" progId="Equation.2">
                  <p:embed/>
                </p:oleObj>
              </mc:Choice>
              <mc:Fallback>
                <p:oleObj name="Equation" r:id="rId4" imgW="1205977" imgH="266584" progId="Equation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914400"/>
                        <a:ext cx="2836863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473" name="Group 9"/>
          <p:cNvGrpSpPr>
            <a:grpSpLocks/>
          </p:cNvGrpSpPr>
          <p:nvPr/>
        </p:nvGrpSpPr>
        <p:grpSpPr bwMode="auto">
          <a:xfrm>
            <a:off x="1295400" y="1447800"/>
            <a:ext cx="3657600" cy="1000125"/>
            <a:chOff x="816" y="912"/>
            <a:chExt cx="2304" cy="630"/>
          </a:xfrm>
        </p:grpSpPr>
        <p:sp>
          <p:nvSpPr>
            <p:cNvPr id="28694" name="AutoShape 10"/>
            <p:cNvSpPr>
              <a:spLocks noChangeArrowheads="1"/>
            </p:cNvSpPr>
            <p:nvPr/>
          </p:nvSpPr>
          <p:spPr bwMode="auto">
            <a:xfrm>
              <a:off x="1344" y="912"/>
              <a:ext cx="96" cy="336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28695" name="Text Box 11"/>
            <p:cNvSpPr txBox="1">
              <a:spLocks noChangeArrowheads="1"/>
            </p:cNvSpPr>
            <p:nvPr/>
          </p:nvSpPr>
          <p:spPr bwMode="auto">
            <a:xfrm>
              <a:off x="816" y="1248"/>
              <a:ext cx="2304" cy="29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sl-SI" sz="2400" b="1">
                  <a:solidFill>
                    <a:schemeClr val="accent2"/>
                  </a:solidFill>
                </a:rPr>
                <a:t>vsiljena frekvenca nihanja</a:t>
              </a:r>
            </a:p>
          </p:txBody>
        </p:sp>
      </p:grpSp>
      <p:grpSp>
        <p:nvGrpSpPr>
          <p:cNvPr id="62476" name="Group 12"/>
          <p:cNvGrpSpPr>
            <a:grpSpLocks/>
          </p:cNvGrpSpPr>
          <p:nvPr/>
        </p:nvGrpSpPr>
        <p:grpSpPr bwMode="auto">
          <a:xfrm>
            <a:off x="533400" y="1447800"/>
            <a:ext cx="3124200" cy="1685925"/>
            <a:chOff x="336" y="912"/>
            <a:chExt cx="1968" cy="1062"/>
          </a:xfrm>
        </p:grpSpPr>
        <p:sp>
          <p:nvSpPr>
            <p:cNvPr id="28692" name="AutoShape 13"/>
            <p:cNvSpPr>
              <a:spLocks noChangeArrowheads="1"/>
            </p:cNvSpPr>
            <p:nvPr/>
          </p:nvSpPr>
          <p:spPr bwMode="auto">
            <a:xfrm>
              <a:off x="672" y="912"/>
              <a:ext cx="96" cy="768"/>
            </a:xfrm>
            <a:prstGeom prst="downArrow">
              <a:avLst>
                <a:gd name="adj1" fmla="val 50000"/>
                <a:gd name="adj2" fmla="val 2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28693" name="Text Box 14"/>
            <p:cNvSpPr txBox="1">
              <a:spLocks noChangeArrowheads="1"/>
            </p:cNvSpPr>
            <p:nvPr/>
          </p:nvSpPr>
          <p:spPr bwMode="auto">
            <a:xfrm>
              <a:off x="336" y="1680"/>
              <a:ext cx="1968" cy="29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sl-SI" sz="2400" b="1">
                  <a:solidFill>
                    <a:schemeClr val="accent2"/>
                  </a:solidFill>
                </a:rPr>
                <a:t>odvisna od </a:t>
              </a:r>
              <a:r>
                <a:rPr lang="sl-SI" sz="2400" b="1">
                  <a:solidFill>
                    <a:schemeClr val="accent2"/>
                  </a:solidFill>
                  <a:sym typeface="Symbol" pitchFamily="18" charset="2"/>
                </a:rPr>
                <a:t></a:t>
              </a:r>
              <a:r>
                <a:rPr lang="sl-SI" sz="2400" b="1" baseline="-25000">
                  <a:solidFill>
                    <a:schemeClr val="accent2"/>
                  </a:solidFill>
                  <a:sym typeface="Symbol" pitchFamily="18" charset="2"/>
                </a:rPr>
                <a:t>v</a:t>
              </a:r>
              <a:r>
                <a:rPr lang="sl-SI" sz="2400" b="1">
                  <a:solidFill>
                    <a:schemeClr val="accent2"/>
                  </a:solidFill>
                  <a:sym typeface="Symbol" pitchFamily="18" charset="2"/>
                </a:rPr>
                <a:t> , </a:t>
              </a:r>
              <a:r>
                <a:rPr lang="sl-SI" sz="2400" b="1" baseline="-25000">
                  <a:solidFill>
                    <a:schemeClr val="accent2"/>
                  </a:solidFill>
                  <a:sym typeface="Symbol" pitchFamily="18" charset="2"/>
                </a:rPr>
                <a:t>0</a:t>
              </a:r>
              <a:r>
                <a:rPr lang="sl-SI" sz="2400" b="1">
                  <a:solidFill>
                    <a:schemeClr val="accent2"/>
                  </a:solidFill>
                  <a:sym typeface="Symbol" pitchFamily="18" charset="2"/>
                </a:rPr>
                <a:t> in </a:t>
              </a:r>
              <a:endParaRPr lang="sl-SI" sz="2400" b="1">
                <a:solidFill>
                  <a:schemeClr val="accent2"/>
                </a:solidFill>
              </a:endParaRPr>
            </a:p>
          </p:txBody>
        </p:sp>
      </p:grpSp>
      <p:graphicFrame>
        <p:nvGraphicFramePr>
          <p:cNvPr id="62479" name="Object 15"/>
          <p:cNvGraphicFramePr>
            <a:graphicFrameLocks noChangeAspect="1"/>
          </p:cNvGraphicFramePr>
          <p:nvPr/>
        </p:nvGraphicFramePr>
        <p:xfrm>
          <a:off x="4870450" y="762000"/>
          <a:ext cx="4121150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2" name="Equation" r:id="rId6" imgW="2146300" imgH="736600" progId="Equation.2">
                  <p:embed/>
                </p:oleObj>
              </mc:Choice>
              <mc:Fallback>
                <p:oleObj name="Equation" r:id="rId6" imgW="2146300" imgH="736600" progId="Equation.2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762000"/>
                        <a:ext cx="4121150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5486400" y="2657475"/>
            <a:ext cx="914400" cy="4667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400" b="1">
                <a:solidFill>
                  <a:schemeClr val="accent2"/>
                </a:solidFill>
              </a:rPr>
              <a:t>max:</a:t>
            </a:r>
          </a:p>
        </p:txBody>
      </p:sp>
      <p:graphicFrame>
        <p:nvGraphicFramePr>
          <p:cNvPr id="62481" name="Object 17"/>
          <p:cNvGraphicFramePr>
            <a:graphicFrameLocks noChangeAspect="1"/>
          </p:cNvGraphicFramePr>
          <p:nvPr/>
        </p:nvGraphicFramePr>
        <p:xfrm>
          <a:off x="6642100" y="2362200"/>
          <a:ext cx="21336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3" name="Enaèba" r:id="rId8" imgW="1104421" imgH="495085" progId="Equation.3">
                  <p:embed/>
                </p:oleObj>
              </mc:Choice>
              <mc:Fallback>
                <p:oleObj name="Enaèba" r:id="rId8" imgW="1104421" imgH="495085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2100" y="2362200"/>
                        <a:ext cx="2133600" cy="9540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2" name="Freeform 18"/>
          <p:cNvSpPr>
            <a:spLocks/>
          </p:cNvSpPr>
          <p:nvPr/>
        </p:nvSpPr>
        <p:spPr bwMode="auto">
          <a:xfrm>
            <a:off x="915988" y="4979988"/>
            <a:ext cx="3409950" cy="1066800"/>
          </a:xfrm>
          <a:custGeom>
            <a:avLst/>
            <a:gdLst>
              <a:gd name="T0" fmla="*/ 34933 w 4295"/>
              <a:gd name="T1" fmla="*/ 876300 h 1344"/>
              <a:gd name="T2" fmla="*/ 104005 w 4295"/>
              <a:gd name="T3" fmla="*/ 873919 h 1344"/>
              <a:gd name="T4" fmla="*/ 172284 w 4295"/>
              <a:gd name="T5" fmla="*/ 870744 h 1344"/>
              <a:gd name="T6" fmla="*/ 240562 w 4295"/>
              <a:gd name="T7" fmla="*/ 865981 h 1344"/>
              <a:gd name="T8" fmla="*/ 309635 w 4295"/>
              <a:gd name="T9" fmla="*/ 858044 h 1344"/>
              <a:gd name="T10" fmla="*/ 379501 w 4295"/>
              <a:gd name="T11" fmla="*/ 849313 h 1344"/>
              <a:gd name="T12" fmla="*/ 447779 w 4295"/>
              <a:gd name="T13" fmla="*/ 836613 h 1344"/>
              <a:gd name="T14" fmla="*/ 516852 w 4295"/>
              <a:gd name="T15" fmla="*/ 819944 h 1344"/>
              <a:gd name="T16" fmla="*/ 585130 w 4295"/>
              <a:gd name="T17" fmla="*/ 800100 h 1344"/>
              <a:gd name="T18" fmla="*/ 654202 w 4295"/>
              <a:gd name="T19" fmla="*/ 773113 h 1344"/>
              <a:gd name="T20" fmla="*/ 724069 w 4295"/>
              <a:gd name="T21" fmla="*/ 735013 h 1344"/>
              <a:gd name="T22" fmla="*/ 792347 w 4295"/>
              <a:gd name="T23" fmla="*/ 684213 h 1344"/>
              <a:gd name="T24" fmla="*/ 861419 w 4295"/>
              <a:gd name="T25" fmla="*/ 611188 h 1344"/>
              <a:gd name="T26" fmla="*/ 929698 w 4295"/>
              <a:gd name="T27" fmla="*/ 501650 h 1344"/>
              <a:gd name="T28" fmla="*/ 998770 w 4295"/>
              <a:gd name="T29" fmla="*/ 334169 h 1344"/>
              <a:gd name="T30" fmla="*/ 1067048 w 4295"/>
              <a:gd name="T31" fmla="*/ 107156 h 1344"/>
              <a:gd name="T32" fmla="*/ 1136915 w 4295"/>
              <a:gd name="T33" fmla="*/ 0 h 1344"/>
              <a:gd name="T34" fmla="*/ 1205987 w 4295"/>
              <a:gd name="T35" fmla="*/ 205581 h 1344"/>
              <a:gd name="T36" fmla="*/ 1274265 w 4295"/>
              <a:gd name="T37" fmla="*/ 453231 h 1344"/>
              <a:gd name="T38" fmla="*/ 1343338 w 4295"/>
              <a:gd name="T39" fmla="*/ 620713 h 1344"/>
              <a:gd name="T40" fmla="*/ 1411616 w 4295"/>
              <a:gd name="T41" fmla="*/ 728663 h 1344"/>
              <a:gd name="T42" fmla="*/ 1481482 w 4295"/>
              <a:gd name="T43" fmla="*/ 800100 h 1344"/>
              <a:gd name="T44" fmla="*/ 1550555 w 4295"/>
              <a:gd name="T45" fmla="*/ 852488 h 1344"/>
              <a:gd name="T46" fmla="*/ 1618833 w 4295"/>
              <a:gd name="T47" fmla="*/ 890588 h 1344"/>
              <a:gd name="T48" fmla="*/ 1687111 w 4295"/>
              <a:gd name="T49" fmla="*/ 919163 h 1344"/>
              <a:gd name="T50" fmla="*/ 1756184 w 4295"/>
              <a:gd name="T51" fmla="*/ 940594 h 1344"/>
              <a:gd name="T52" fmla="*/ 1826050 w 4295"/>
              <a:gd name="T53" fmla="*/ 958850 h 1344"/>
              <a:gd name="T54" fmla="*/ 1895122 w 4295"/>
              <a:gd name="T55" fmla="*/ 973931 h 1344"/>
              <a:gd name="T56" fmla="*/ 1963401 w 4295"/>
              <a:gd name="T57" fmla="*/ 986631 h 1344"/>
              <a:gd name="T58" fmla="*/ 2031679 w 4295"/>
              <a:gd name="T59" fmla="*/ 996950 h 1344"/>
              <a:gd name="T60" fmla="*/ 2100752 w 4295"/>
              <a:gd name="T61" fmla="*/ 1006475 h 1344"/>
              <a:gd name="T62" fmla="*/ 2170618 w 4295"/>
              <a:gd name="T63" fmla="*/ 1013619 h 1344"/>
              <a:gd name="T64" fmla="*/ 2239690 w 4295"/>
              <a:gd name="T65" fmla="*/ 1019969 h 1344"/>
              <a:gd name="T66" fmla="*/ 2307968 w 4295"/>
              <a:gd name="T67" fmla="*/ 1026319 h 1344"/>
              <a:gd name="T68" fmla="*/ 2376247 w 4295"/>
              <a:gd name="T69" fmla="*/ 1030288 h 1344"/>
              <a:gd name="T70" fmla="*/ 2445319 w 4295"/>
              <a:gd name="T71" fmla="*/ 1035050 h 1344"/>
              <a:gd name="T72" fmla="*/ 2515185 w 4295"/>
              <a:gd name="T73" fmla="*/ 1039813 h 1344"/>
              <a:gd name="T74" fmla="*/ 2583464 w 4295"/>
              <a:gd name="T75" fmla="*/ 1042988 h 1344"/>
              <a:gd name="T76" fmla="*/ 2652536 w 4295"/>
              <a:gd name="T77" fmla="*/ 1046163 h 1344"/>
              <a:gd name="T78" fmla="*/ 2720815 w 4295"/>
              <a:gd name="T79" fmla="*/ 1048544 h 1344"/>
              <a:gd name="T80" fmla="*/ 2789887 w 4295"/>
              <a:gd name="T81" fmla="*/ 1051719 h 1344"/>
              <a:gd name="T82" fmla="*/ 2858165 w 4295"/>
              <a:gd name="T83" fmla="*/ 1053306 h 1344"/>
              <a:gd name="T84" fmla="*/ 2928032 w 4295"/>
              <a:gd name="T85" fmla="*/ 1056481 h 1344"/>
              <a:gd name="T86" fmla="*/ 2997104 w 4295"/>
              <a:gd name="T87" fmla="*/ 1058069 h 1344"/>
              <a:gd name="T88" fmla="*/ 3065382 w 4295"/>
              <a:gd name="T89" fmla="*/ 1061244 h 1344"/>
              <a:gd name="T90" fmla="*/ 3134455 w 4295"/>
              <a:gd name="T91" fmla="*/ 1062831 h 1344"/>
              <a:gd name="T92" fmla="*/ 3202733 w 4295"/>
              <a:gd name="T93" fmla="*/ 1064419 h 1344"/>
              <a:gd name="T94" fmla="*/ 3272599 w 4295"/>
              <a:gd name="T95" fmla="*/ 1066006 h 1344"/>
              <a:gd name="T96" fmla="*/ 3341672 w 4295"/>
              <a:gd name="T97" fmla="*/ 1066800 h 1344"/>
              <a:gd name="T98" fmla="*/ 3409950 w 4295"/>
              <a:gd name="T99" fmla="*/ 1066800 h 13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295" h="1344">
                <a:moveTo>
                  <a:pt x="0" y="1104"/>
                </a:moveTo>
                <a:lnTo>
                  <a:pt x="44" y="1104"/>
                </a:lnTo>
                <a:lnTo>
                  <a:pt x="86" y="1102"/>
                </a:lnTo>
                <a:lnTo>
                  <a:pt x="131" y="1101"/>
                </a:lnTo>
                <a:lnTo>
                  <a:pt x="173" y="1101"/>
                </a:lnTo>
                <a:lnTo>
                  <a:pt x="217" y="1097"/>
                </a:lnTo>
                <a:lnTo>
                  <a:pt x="261" y="1095"/>
                </a:lnTo>
                <a:lnTo>
                  <a:pt x="303" y="1091"/>
                </a:lnTo>
                <a:lnTo>
                  <a:pt x="347" y="1087"/>
                </a:lnTo>
                <a:lnTo>
                  <a:pt x="390" y="1081"/>
                </a:lnTo>
                <a:lnTo>
                  <a:pt x="434" y="1076"/>
                </a:lnTo>
                <a:lnTo>
                  <a:pt x="478" y="1070"/>
                </a:lnTo>
                <a:lnTo>
                  <a:pt x="520" y="1062"/>
                </a:lnTo>
                <a:lnTo>
                  <a:pt x="564" y="1054"/>
                </a:lnTo>
                <a:lnTo>
                  <a:pt x="607" y="1045"/>
                </a:lnTo>
                <a:lnTo>
                  <a:pt x="651" y="1033"/>
                </a:lnTo>
                <a:lnTo>
                  <a:pt x="695" y="1022"/>
                </a:lnTo>
                <a:lnTo>
                  <a:pt x="737" y="1008"/>
                </a:lnTo>
                <a:lnTo>
                  <a:pt x="781" y="991"/>
                </a:lnTo>
                <a:lnTo>
                  <a:pt x="824" y="974"/>
                </a:lnTo>
                <a:lnTo>
                  <a:pt x="868" y="951"/>
                </a:lnTo>
                <a:lnTo>
                  <a:pt x="912" y="926"/>
                </a:lnTo>
                <a:lnTo>
                  <a:pt x="954" y="897"/>
                </a:lnTo>
                <a:lnTo>
                  <a:pt x="998" y="862"/>
                </a:lnTo>
                <a:lnTo>
                  <a:pt x="1041" y="820"/>
                </a:lnTo>
                <a:lnTo>
                  <a:pt x="1085" y="770"/>
                </a:lnTo>
                <a:lnTo>
                  <a:pt x="1127" y="709"/>
                </a:lnTo>
                <a:lnTo>
                  <a:pt x="1171" y="632"/>
                </a:lnTo>
                <a:lnTo>
                  <a:pt x="1215" y="538"/>
                </a:lnTo>
                <a:lnTo>
                  <a:pt x="1258" y="421"/>
                </a:lnTo>
                <a:lnTo>
                  <a:pt x="1302" y="283"/>
                </a:lnTo>
                <a:lnTo>
                  <a:pt x="1344" y="135"/>
                </a:lnTo>
                <a:lnTo>
                  <a:pt x="1388" y="19"/>
                </a:lnTo>
                <a:lnTo>
                  <a:pt x="1432" y="0"/>
                </a:lnTo>
                <a:lnTo>
                  <a:pt x="1475" y="96"/>
                </a:lnTo>
                <a:lnTo>
                  <a:pt x="1519" y="259"/>
                </a:lnTo>
                <a:lnTo>
                  <a:pt x="1561" y="427"/>
                </a:lnTo>
                <a:lnTo>
                  <a:pt x="1605" y="571"/>
                </a:lnTo>
                <a:lnTo>
                  <a:pt x="1649" y="688"/>
                </a:lnTo>
                <a:lnTo>
                  <a:pt x="1692" y="782"/>
                </a:lnTo>
                <a:lnTo>
                  <a:pt x="1736" y="857"/>
                </a:lnTo>
                <a:lnTo>
                  <a:pt x="1778" y="918"/>
                </a:lnTo>
                <a:lnTo>
                  <a:pt x="1822" y="968"/>
                </a:lnTo>
                <a:lnTo>
                  <a:pt x="1866" y="1008"/>
                </a:lnTo>
                <a:lnTo>
                  <a:pt x="1908" y="1045"/>
                </a:lnTo>
                <a:lnTo>
                  <a:pt x="1953" y="1074"/>
                </a:lnTo>
                <a:lnTo>
                  <a:pt x="1995" y="1099"/>
                </a:lnTo>
                <a:lnTo>
                  <a:pt x="2039" y="1122"/>
                </a:lnTo>
                <a:lnTo>
                  <a:pt x="2083" y="1141"/>
                </a:lnTo>
                <a:lnTo>
                  <a:pt x="2125" y="1158"/>
                </a:lnTo>
                <a:lnTo>
                  <a:pt x="2170" y="1172"/>
                </a:lnTo>
                <a:lnTo>
                  <a:pt x="2212" y="1185"/>
                </a:lnTo>
                <a:lnTo>
                  <a:pt x="2256" y="1198"/>
                </a:lnTo>
                <a:lnTo>
                  <a:pt x="2300" y="1208"/>
                </a:lnTo>
                <a:lnTo>
                  <a:pt x="2342" y="1218"/>
                </a:lnTo>
                <a:lnTo>
                  <a:pt x="2387" y="1227"/>
                </a:lnTo>
                <a:lnTo>
                  <a:pt x="2429" y="1235"/>
                </a:lnTo>
                <a:lnTo>
                  <a:pt x="2473" y="1243"/>
                </a:lnTo>
                <a:lnTo>
                  <a:pt x="2517" y="1250"/>
                </a:lnTo>
                <a:lnTo>
                  <a:pt x="2559" y="1256"/>
                </a:lnTo>
                <a:lnTo>
                  <a:pt x="2604" y="1262"/>
                </a:lnTo>
                <a:lnTo>
                  <a:pt x="2646" y="1268"/>
                </a:lnTo>
                <a:lnTo>
                  <a:pt x="2690" y="1271"/>
                </a:lnTo>
                <a:lnTo>
                  <a:pt x="2734" y="1277"/>
                </a:lnTo>
                <a:lnTo>
                  <a:pt x="2776" y="1281"/>
                </a:lnTo>
                <a:lnTo>
                  <a:pt x="2821" y="1285"/>
                </a:lnTo>
                <a:lnTo>
                  <a:pt x="2863" y="1289"/>
                </a:lnTo>
                <a:lnTo>
                  <a:pt x="2907" y="1293"/>
                </a:lnTo>
                <a:lnTo>
                  <a:pt x="2951" y="1295"/>
                </a:lnTo>
                <a:lnTo>
                  <a:pt x="2993" y="1298"/>
                </a:lnTo>
                <a:lnTo>
                  <a:pt x="3037" y="1302"/>
                </a:lnTo>
                <a:lnTo>
                  <a:pt x="3080" y="1304"/>
                </a:lnTo>
                <a:lnTo>
                  <a:pt x="3124" y="1306"/>
                </a:lnTo>
                <a:lnTo>
                  <a:pt x="3168" y="1310"/>
                </a:lnTo>
                <a:lnTo>
                  <a:pt x="3210" y="1312"/>
                </a:lnTo>
                <a:lnTo>
                  <a:pt x="3254" y="1314"/>
                </a:lnTo>
                <a:lnTo>
                  <a:pt x="3297" y="1316"/>
                </a:lnTo>
                <a:lnTo>
                  <a:pt x="3341" y="1318"/>
                </a:lnTo>
                <a:lnTo>
                  <a:pt x="3383" y="1319"/>
                </a:lnTo>
                <a:lnTo>
                  <a:pt x="3427" y="1321"/>
                </a:lnTo>
                <a:lnTo>
                  <a:pt x="3471" y="1323"/>
                </a:lnTo>
                <a:lnTo>
                  <a:pt x="3514" y="1325"/>
                </a:lnTo>
                <a:lnTo>
                  <a:pt x="3558" y="1327"/>
                </a:lnTo>
                <a:lnTo>
                  <a:pt x="3600" y="1327"/>
                </a:lnTo>
                <a:lnTo>
                  <a:pt x="3644" y="1329"/>
                </a:lnTo>
                <a:lnTo>
                  <a:pt x="3688" y="1331"/>
                </a:lnTo>
                <a:lnTo>
                  <a:pt x="3731" y="1333"/>
                </a:lnTo>
                <a:lnTo>
                  <a:pt x="3775" y="1333"/>
                </a:lnTo>
                <a:lnTo>
                  <a:pt x="3817" y="1335"/>
                </a:lnTo>
                <a:lnTo>
                  <a:pt x="3861" y="1337"/>
                </a:lnTo>
                <a:lnTo>
                  <a:pt x="3905" y="1337"/>
                </a:lnTo>
                <a:lnTo>
                  <a:pt x="3948" y="1339"/>
                </a:lnTo>
                <a:lnTo>
                  <a:pt x="3992" y="1339"/>
                </a:lnTo>
                <a:lnTo>
                  <a:pt x="4034" y="1341"/>
                </a:lnTo>
                <a:lnTo>
                  <a:pt x="4078" y="1341"/>
                </a:lnTo>
                <a:lnTo>
                  <a:pt x="4122" y="1343"/>
                </a:lnTo>
                <a:lnTo>
                  <a:pt x="4165" y="1343"/>
                </a:lnTo>
                <a:lnTo>
                  <a:pt x="4209" y="1344"/>
                </a:lnTo>
                <a:lnTo>
                  <a:pt x="4251" y="1344"/>
                </a:lnTo>
                <a:lnTo>
                  <a:pt x="4295" y="1344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62483" name="Freeform 19"/>
          <p:cNvSpPr>
            <a:spLocks/>
          </p:cNvSpPr>
          <p:nvPr/>
        </p:nvSpPr>
        <p:spPr bwMode="auto">
          <a:xfrm>
            <a:off x="914400" y="5821363"/>
            <a:ext cx="3409950" cy="228600"/>
          </a:xfrm>
          <a:custGeom>
            <a:avLst/>
            <a:gdLst>
              <a:gd name="T0" fmla="*/ 34917 w 4297"/>
              <a:gd name="T1" fmla="*/ 34925 h 288"/>
              <a:gd name="T2" fmla="*/ 103957 w 4297"/>
              <a:gd name="T3" fmla="*/ 33338 h 288"/>
              <a:gd name="T4" fmla="*/ 172204 w 4297"/>
              <a:gd name="T5" fmla="*/ 32544 h 288"/>
              <a:gd name="T6" fmla="*/ 241244 w 4297"/>
              <a:gd name="T7" fmla="*/ 29369 h 288"/>
              <a:gd name="T8" fmla="*/ 309490 w 4297"/>
              <a:gd name="T9" fmla="*/ 26194 h 288"/>
              <a:gd name="T10" fmla="*/ 380118 w 4297"/>
              <a:gd name="T11" fmla="*/ 23019 h 288"/>
              <a:gd name="T12" fmla="*/ 448364 w 4297"/>
              <a:gd name="T13" fmla="*/ 18256 h 288"/>
              <a:gd name="T14" fmla="*/ 516611 w 4297"/>
              <a:gd name="T15" fmla="*/ 14288 h 288"/>
              <a:gd name="T16" fmla="*/ 585651 w 4297"/>
              <a:gd name="T17" fmla="*/ 9525 h 288"/>
              <a:gd name="T18" fmla="*/ 653898 w 4297"/>
              <a:gd name="T19" fmla="*/ 4763 h 288"/>
              <a:gd name="T20" fmla="*/ 724525 w 4297"/>
              <a:gd name="T21" fmla="*/ 1588 h 288"/>
              <a:gd name="T22" fmla="*/ 792772 w 4297"/>
              <a:gd name="T23" fmla="*/ 0 h 288"/>
              <a:gd name="T24" fmla="*/ 861018 w 4297"/>
              <a:gd name="T25" fmla="*/ 1588 h 288"/>
              <a:gd name="T26" fmla="*/ 930059 w 4297"/>
              <a:gd name="T27" fmla="*/ 6350 h 288"/>
              <a:gd name="T28" fmla="*/ 998305 w 4297"/>
              <a:gd name="T29" fmla="*/ 12700 h 288"/>
              <a:gd name="T30" fmla="*/ 1067345 w 4297"/>
              <a:gd name="T31" fmla="*/ 23019 h 288"/>
              <a:gd name="T32" fmla="*/ 1137179 w 4297"/>
              <a:gd name="T33" fmla="*/ 34925 h 288"/>
              <a:gd name="T34" fmla="*/ 1206219 w 4297"/>
              <a:gd name="T35" fmla="*/ 49213 h 288"/>
              <a:gd name="T36" fmla="*/ 1274466 w 4297"/>
              <a:gd name="T37" fmla="*/ 62706 h 288"/>
              <a:gd name="T38" fmla="*/ 1342712 w 4297"/>
              <a:gd name="T39" fmla="*/ 77788 h 288"/>
              <a:gd name="T40" fmla="*/ 1411753 w 4297"/>
              <a:gd name="T41" fmla="*/ 91281 h 288"/>
              <a:gd name="T42" fmla="*/ 1481586 w 4297"/>
              <a:gd name="T43" fmla="*/ 105569 h 288"/>
              <a:gd name="T44" fmla="*/ 1550627 w 4297"/>
              <a:gd name="T45" fmla="*/ 117475 h 288"/>
              <a:gd name="T46" fmla="*/ 1618873 w 4297"/>
              <a:gd name="T47" fmla="*/ 129381 h 288"/>
              <a:gd name="T48" fmla="*/ 1687913 w 4297"/>
              <a:gd name="T49" fmla="*/ 138906 h 288"/>
              <a:gd name="T50" fmla="*/ 1756160 w 4297"/>
              <a:gd name="T51" fmla="*/ 147638 h 288"/>
              <a:gd name="T52" fmla="*/ 1825994 w 4297"/>
              <a:gd name="T53" fmla="*/ 157163 h 288"/>
              <a:gd name="T54" fmla="*/ 1895034 w 4297"/>
              <a:gd name="T55" fmla="*/ 163513 h 288"/>
              <a:gd name="T56" fmla="*/ 1963280 w 4297"/>
              <a:gd name="T57" fmla="*/ 170656 h 288"/>
              <a:gd name="T58" fmla="*/ 2032321 w 4297"/>
              <a:gd name="T59" fmla="*/ 177006 h 288"/>
              <a:gd name="T60" fmla="*/ 2100567 w 4297"/>
              <a:gd name="T61" fmla="*/ 181769 h 288"/>
              <a:gd name="T62" fmla="*/ 2170401 w 4297"/>
              <a:gd name="T63" fmla="*/ 186531 h 288"/>
              <a:gd name="T64" fmla="*/ 2239441 w 4297"/>
              <a:gd name="T65" fmla="*/ 190500 h 288"/>
              <a:gd name="T66" fmla="*/ 2307688 w 4297"/>
              <a:gd name="T67" fmla="*/ 195263 h 288"/>
              <a:gd name="T68" fmla="*/ 2376728 w 4297"/>
              <a:gd name="T69" fmla="*/ 198438 h 288"/>
              <a:gd name="T70" fmla="*/ 2444975 w 4297"/>
              <a:gd name="T71" fmla="*/ 201613 h 288"/>
              <a:gd name="T72" fmla="*/ 2515602 w 4297"/>
              <a:gd name="T73" fmla="*/ 204788 h 288"/>
              <a:gd name="T74" fmla="*/ 2583849 w 4297"/>
              <a:gd name="T75" fmla="*/ 207169 h 288"/>
              <a:gd name="T76" fmla="*/ 2652095 w 4297"/>
              <a:gd name="T77" fmla="*/ 210344 h 288"/>
              <a:gd name="T78" fmla="*/ 2721135 w 4297"/>
              <a:gd name="T79" fmla="*/ 211931 h 288"/>
              <a:gd name="T80" fmla="*/ 2789382 w 4297"/>
              <a:gd name="T81" fmla="*/ 215106 h 288"/>
              <a:gd name="T82" fmla="*/ 2858422 w 4297"/>
              <a:gd name="T83" fmla="*/ 216694 h 288"/>
              <a:gd name="T84" fmla="*/ 2928256 w 4297"/>
              <a:gd name="T85" fmla="*/ 218281 h 288"/>
              <a:gd name="T86" fmla="*/ 2996502 w 4297"/>
              <a:gd name="T87" fmla="*/ 219869 h 288"/>
              <a:gd name="T88" fmla="*/ 3065543 w 4297"/>
              <a:gd name="T89" fmla="*/ 221456 h 288"/>
              <a:gd name="T90" fmla="*/ 3133789 w 4297"/>
              <a:gd name="T91" fmla="*/ 223044 h 288"/>
              <a:gd name="T92" fmla="*/ 3202829 w 4297"/>
              <a:gd name="T93" fmla="*/ 224631 h 288"/>
              <a:gd name="T94" fmla="*/ 3272663 w 4297"/>
              <a:gd name="T95" fmla="*/ 225425 h 288"/>
              <a:gd name="T96" fmla="*/ 3341703 w 4297"/>
              <a:gd name="T97" fmla="*/ 227013 h 288"/>
              <a:gd name="T98" fmla="*/ 3409950 w 4297"/>
              <a:gd name="T99" fmla="*/ 228600 h 2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297" h="288">
                <a:moveTo>
                  <a:pt x="0" y="44"/>
                </a:moveTo>
                <a:lnTo>
                  <a:pt x="44" y="44"/>
                </a:lnTo>
                <a:lnTo>
                  <a:pt x="87" y="42"/>
                </a:lnTo>
                <a:lnTo>
                  <a:pt x="131" y="42"/>
                </a:lnTo>
                <a:lnTo>
                  <a:pt x="173" y="42"/>
                </a:lnTo>
                <a:lnTo>
                  <a:pt x="217" y="41"/>
                </a:lnTo>
                <a:lnTo>
                  <a:pt x="261" y="39"/>
                </a:lnTo>
                <a:lnTo>
                  <a:pt x="304" y="37"/>
                </a:lnTo>
                <a:lnTo>
                  <a:pt x="348" y="37"/>
                </a:lnTo>
                <a:lnTo>
                  <a:pt x="390" y="33"/>
                </a:lnTo>
                <a:lnTo>
                  <a:pt x="434" y="31"/>
                </a:lnTo>
                <a:lnTo>
                  <a:pt x="479" y="29"/>
                </a:lnTo>
                <a:lnTo>
                  <a:pt x="521" y="27"/>
                </a:lnTo>
                <a:lnTo>
                  <a:pt x="565" y="23"/>
                </a:lnTo>
                <a:lnTo>
                  <a:pt x="607" y="21"/>
                </a:lnTo>
                <a:lnTo>
                  <a:pt x="651" y="18"/>
                </a:lnTo>
                <a:lnTo>
                  <a:pt x="696" y="16"/>
                </a:lnTo>
                <a:lnTo>
                  <a:pt x="738" y="12"/>
                </a:lnTo>
                <a:lnTo>
                  <a:pt x="782" y="10"/>
                </a:lnTo>
                <a:lnTo>
                  <a:pt x="824" y="6"/>
                </a:lnTo>
                <a:lnTo>
                  <a:pt x="868" y="4"/>
                </a:lnTo>
                <a:lnTo>
                  <a:pt x="913" y="2"/>
                </a:lnTo>
                <a:lnTo>
                  <a:pt x="955" y="2"/>
                </a:lnTo>
                <a:lnTo>
                  <a:pt x="999" y="0"/>
                </a:lnTo>
                <a:lnTo>
                  <a:pt x="1041" y="2"/>
                </a:lnTo>
                <a:lnTo>
                  <a:pt x="1085" y="2"/>
                </a:lnTo>
                <a:lnTo>
                  <a:pt x="1128" y="4"/>
                </a:lnTo>
                <a:lnTo>
                  <a:pt x="1172" y="8"/>
                </a:lnTo>
                <a:lnTo>
                  <a:pt x="1216" y="12"/>
                </a:lnTo>
                <a:lnTo>
                  <a:pt x="1258" y="16"/>
                </a:lnTo>
                <a:lnTo>
                  <a:pt x="1303" y="21"/>
                </a:lnTo>
                <a:lnTo>
                  <a:pt x="1345" y="29"/>
                </a:lnTo>
                <a:lnTo>
                  <a:pt x="1389" y="35"/>
                </a:lnTo>
                <a:lnTo>
                  <a:pt x="1433" y="44"/>
                </a:lnTo>
                <a:lnTo>
                  <a:pt x="1475" y="52"/>
                </a:lnTo>
                <a:lnTo>
                  <a:pt x="1520" y="62"/>
                </a:lnTo>
                <a:lnTo>
                  <a:pt x="1562" y="71"/>
                </a:lnTo>
                <a:lnTo>
                  <a:pt x="1606" y="79"/>
                </a:lnTo>
                <a:lnTo>
                  <a:pt x="1650" y="89"/>
                </a:lnTo>
                <a:lnTo>
                  <a:pt x="1692" y="98"/>
                </a:lnTo>
                <a:lnTo>
                  <a:pt x="1737" y="108"/>
                </a:lnTo>
                <a:lnTo>
                  <a:pt x="1779" y="115"/>
                </a:lnTo>
                <a:lnTo>
                  <a:pt x="1823" y="125"/>
                </a:lnTo>
                <a:lnTo>
                  <a:pt x="1867" y="133"/>
                </a:lnTo>
                <a:lnTo>
                  <a:pt x="1909" y="140"/>
                </a:lnTo>
                <a:lnTo>
                  <a:pt x="1954" y="148"/>
                </a:lnTo>
                <a:lnTo>
                  <a:pt x="1996" y="156"/>
                </a:lnTo>
                <a:lnTo>
                  <a:pt x="2040" y="163"/>
                </a:lnTo>
                <a:lnTo>
                  <a:pt x="2084" y="169"/>
                </a:lnTo>
                <a:lnTo>
                  <a:pt x="2127" y="175"/>
                </a:lnTo>
                <a:lnTo>
                  <a:pt x="2171" y="181"/>
                </a:lnTo>
                <a:lnTo>
                  <a:pt x="2213" y="186"/>
                </a:lnTo>
                <a:lnTo>
                  <a:pt x="2257" y="192"/>
                </a:lnTo>
                <a:lnTo>
                  <a:pt x="2301" y="198"/>
                </a:lnTo>
                <a:lnTo>
                  <a:pt x="2344" y="202"/>
                </a:lnTo>
                <a:lnTo>
                  <a:pt x="2388" y="206"/>
                </a:lnTo>
                <a:lnTo>
                  <a:pt x="2430" y="211"/>
                </a:lnTo>
                <a:lnTo>
                  <a:pt x="2474" y="215"/>
                </a:lnTo>
                <a:lnTo>
                  <a:pt x="2518" y="219"/>
                </a:lnTo>
                <a:lnTo>
                  <a:pt x="2561" y="223"/>
                </a:lnTo>
                <a:lnTo>
                  <a:pt x="2605" y="225"/>
                </a:lnTo>
                <a:lnTo>
                  <a:pt x="2647" y="229"/>
                </a:lnTo>
                <a:lnTo>
                  <a:pt x="2691" y="233"/>
                </a:lnTo>
                <a:lnTo>
                  <a:pt x="2735" y="235"/>
                </a:lnTo>
                <a:lnTo>
                  <a:pt x="2778" y="238"/>
                </a:lnTo>
                <a:lnTo>
                  <a:pt x="2822" y="240"/>
                </a:lnTo>
                <a:lnTo>
                  <a:pt x="2864" y="242"/>
                </a:lnTo>
                <a:lnTo>
                  <a:pt x="2908" y="246"/>
                </a:lnTo>
                <a:lnTo>
                  <a:pt x="2952" y="248"/>
                </a:lnTo>
                <a:lnTo>
                  <a:pt x="2995" y="250"/>
                </a:lnTo>
                <a:lnTo>
                  <a:pt x="3039" y="252"/>
                </a:lnTo>
                <a:lnTo>
                  <a:pt x="3081" y="254"/>
                </a:lnTo>
                <a:lnTo>
                  <a:pt x="3125" y="256"/>
                </a:lnTo>
                <a:lnTo>
                  <a:pt x="3170" y="258"/>
                </a:lnTo>
                <a:lnTo>
                  <a:pt x="3212" y="259"/>
                </a:lnTo>
                <a:lnTo>
                  <a:pt x="3256" y="261"/>
                </a:lnTo>
                <a:lnTo>
                  <a:pt x="3298" y="263"/>
                </a:lnTo>
                <a:lnTo>
                  <a:pt x="3342" y="265"/>
                </a:lnTo>
                <a:lnTo>
                  <a:pt x="3385" y="265"/>
                </a:lnTo>
                <a:lnTo>
                  <a:pt x="3429" y="267"/>
                </a:lnTo>
                <a:lnTo>
                  <a:pt x="3473" y="269"/>
                </a:lnTo>
                <a:lnTo>
                  <a:pt x="3515" y="271"/>
                </a:lnTo>
                <a:lnTo>
                  <a:pt x="3559" y="271"/>
                </a:lnTo>
                <a:lnTo>
                  <a:pt x="3602" y="273"/>
                </a:lnTo>
                <a:lnTo>
                  <a:pt x="3646" y="275"/>
                </a:lnTo>
                <a:lnTo>
                  <a:pt x="3690" y="275"/>
                </a:lnTo>
                <a:lnTo>
                  <a:pt x="3732" y="277"/>
                </a:lnTo>
                <a:lnTo>
                  <a:pt x="3776" y="277"/>
                </a:lnTo>
                <a:lnTo>
                  <a:pt x="3819" y="279"/>
                </a:lnTo>
                <a:lnTo>
                  <a:pt x="3863" y="279"/>
                </a:lnTo>
                <a:lnTo>
                  <a:pt x="3907" y="281"/>
                </a:lnTo>
                <a:lnTo>
                  <a:pt x="3949" y="281"/>
                </a:lnTo>
                <a:lnTo>
                  <a:pt x="3994" y="283"/>
                </a:lnTo>
                <a:lnTo>
                  <a:pt x="4036" y="283"/>
                </a:lnTo>
                <a:lnTo>
                  <a:pt x="4080" y="284"/>
                </a:lnTo>
                <a:lnTo>
                  <a:pt x="4124" y="284"/>
                </a:lnTo>
                <a:lnTo>
                  <a:pt x="4166" y="284"/>
                </a:lnTo>
                <a:lnTo>
                  <a:pt x="4211" y="286"/>
                </a:lnTo>
                <a:lnTo>
                  <a:pt x="4253" y="286"/>
                </a:lnTo>
                <a:lnTo>
                  <a:pt x="4297" y="288"/>
                </a:lnTo>
              </a:path>
            </a:pathLst>
          </a:cu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62484" name="Freeform 20"/>
          <p:cNvSpPr>
            <a:spLocks/>
          </p:cNvSpPr>
          <p:nvPr/>
        </p:nvSpPr>
        <p:spPr bwMode="auto">
          <a:xfrm>
            <a:off x="914400" y="3886200"/>
            <a:ext cx="3409950" cy="2160588"/>
          </a:xfrm>
          <a:custGeom>
            <a:avLst/>
            <a:gdLst>
              <a:gd name="T0" fmla="*/ 34933 w 4295"/>
              <a:gd name="T1" fmla="*/ 1970158 h 2723"/>
              <a:gd name="T2" fmla="*/ 104005 w 4295"/>
              <a:gd name="T3" fmla="*/ 1967778 h 2723"/>
              <a:gd name="T4" fmla="*/ 172284 w 4295"/>
              <a:gd name="T5" fmla="*/ 1964604 h 2723"/>
              <a:gd name="T6" fmla="*/ 240562 w 4295"/>
              <a:gd name="T7" fmla="*/ 1959843 h 2723"/>
              <a:gd name="T8" fmla="*/ 309635 w 4295"/>
              <a:gd name="T9" fmla="*/ 1951908 h 2723"/>
              <a:gd name="T10" fmla="*/ 379501 w 4295"/>
              <a:gd name="T11" fmla="*/ 1943180 h 2723"/>
              <a:gd name="T12" fmla="*/ 447779 w 4295"/>
              <a:gd name="T13" fmla="*/ 1929692 h 2723"/>
              <a:gd name="T14" fmla="*/ 516852 w 4295"/>
              <a:gd name="T15" fmla="*/ 1913822 h 2723"/>
              <a:gd name="T16" fmla="*/ 585130 w 4295"/>
              <a:gd name="T17" fmla="*/ 1891606 h 2723"/>
              <a:gd name="T18" fmla="*/ 654202 w 4295"/>
              <a:gd name="T19" fmla="*/ 1862248 h 2723"/>
              <a:gd name="T20" fmla="*/ 724069 w 4295"/>
              <a:gd name="T21" fmla="*/ 1822575 h 2723"/>
              <a:gd name="T22" fmla="*/ 792347 w 4295"/>
              <a:gd name="T23" fmla="*/ 1766239 h 2723"/>
              <a:gd name="T24" fmla="*/ 861419 w 4295"/>
              <a:gd name="T25" fmla="*/ 1682132 h 2723"/>
              <a:gd name="T26" fmla="*/ 929698 w 4295"/>
              <a:gd name="T27" fmla="*/ 1545658 h 2723"/>
              <a:gd name="T28" fmla="*/ 998770 w 4295"/>
              <a:gd name="T29" fmla="*/ 1292544 h 2723"/>
              <a:gd name="T30" fmla="*/ 1067048 w 4295"/>
              <a:gd name="T31" fmla="*/ 734743 h 2723"/>
              <a:gd name="T32" fmla="*/ 1136915 w 4295"/>
              <a:gd name="T33" fmla="*/ 0 h 2723"/>
              <a:gd name="T34" fmla="*/ 1205987 w 4295"/>
              <a:gd name="T35" fmla="*/ 852175 h 2723"/>
              <a:gd name="T36" fmla="*/ 1274265 w 4295"/>
              <a:gd name="T37" fmla="*/ 1408389 h 2723"/>
              <a:gd name="T38" fmla="*/ 1343338 w 4295"/>
              <a:gd name="T39" fmla="*/ 1659916 h 2723"/>
              <a:gd name="T40" fmla="*/ 1411616 w 4295"/>
              <a:gd name="T41" fmla="*/ 1796390 h 2723"/>
              <a:gd name="T42" fmla="*/ 1481482 w 4295"/>
              <a:gd name="T43" fmla="*/ 1880497 h 2723"/>
              <a:gd name="T44" fmla="*/ 1550555 w 4295"/>
              <a:gd name="T45" fmla="*/ 1936833 h 2723"/>
              <a:gd name="T46" fmla="*/ 1618833 w 4295"/>
              <a:gd name="T47" fmla="*/ 1978093 h 2723"/>
              <a:gd name="T48" fmla="*/ 1687111 w 4295"/>
              <a:gd name="T49" fmla="*/ 2008244 h 2723"/>
              <a:gd name="T50" fmla="*/ 1756184 w 4295"/>
              <a:gd name="T51" fmla="*/ 2031254 h 2723"/>
              <a:gd name="T52" fmla="*/ 1826050 w 4295"/>
              <a:gd name="T53" fmla="*/ 2051091 h 2723"/>
              <a:gd name="T54" fmla="*/ 1895122 w 4295"/>
              <a:gd name="T55" fmla="*/ 2066166 h 2723"/>
              <a:gd name="T56" fmla="*/ 1963401 w 4295"/>
              <a:gd name="T57" fmla="*/ 2078862 h 2723"/>
              <a:gd name="T58" fmla="*/ 2031679 w 4295"/>
              <a:gd name="T59" fmla="*/ 2089177 h 2723"/>
              <a:gd name="T60" fmla="*/ 2100752 w 4295"/>
              <a:gd name="T61" fmla="*/ 2098698 h 2723"/>
              <a:gd name="T62" fmla="*/ 2170618 w 4295"/>
              <a:gd name="T63" fmla="*/ 2105839 h 2723"/>
              <a:gd name="T64" fmla="*/ 2239690 w 4295"/>
              <a:gd name="T65" fmla="*/ 2113774 h 2723"/>
              <a:gd name="T66" fmla="*/ 2307968 w 4295"/>
              <a:gd name="T67" fmla="*/ 2118535 h 2723"/>
              <a:gd name="T68" fmla="*/ 2376247 w 4295"/>
              <a:gd name="T69" fmla="*/ 2124089 h 2723"/>
              <a:gd name="T70" fmla="*/ 2445319 w 4295"/>
              <a:gd name="T71" fmla="*/ 2128850 h 2723"/>
              <a:gd name="T72" fmla="*/ 2515185 w 4295"/>
              <a:gd name="T73" fmla="*/ 2132023 h 2723"/>
              <a:gd name="T74" fmla="*/ 2583464 w 4295"/>
              <a:gd name="T75" fmla="*/ 2136784 h 2723"/>
              <a:gd name="T76" fmla="*/ 2652536 w 4295"/>
              <a:gd name="T77" fmla="*/ 2139958 h 2723"/>
              <a:gd name="T78" fmla="*/ 2720815 w 4295"/>
              <a:gd name="T79" fmla="*/ 2142338 h 2723"/>
              <a:gd name="T80" fmla="*/ 2789887 w 4295"/>
              <a:gd name="T81" fmla="*/ 2145512 h 2723"/>
              <a:gd name="T82" fmla="*/ 2858165 w 4295"/>
              <a:gd name="T83" fmla="*/ 2147099 h 2723"/>
              <a:gd name="T84" fmla="*/ 2928032 w 4295"/>
              <a:gd name="T85" fmla="*/ 2150273 h 2723"/>
              <a:gd name="T86" fmla="*/ 2997104 w 4295"/>
              <a:gd name="T87" fmla="*/ 2151860 h 2723"/>
              <a:gd name="T88" fmla="*/ 3065382 w 4295"/>
              <a:gd name="T89" fmla="*/ 2153447 h 2723"/>
              <a:gd name="T90" fmla="*/ 3134455 w 4295"/>
              <a:gd name="T91" fmla="*/ 2156621 h 2723"/>
              <a:gd name="T92" fmla="*/ 3202733 w 4295"/>
              <a:gd name="T93" fmla="*/ 2158208 h 2723"/>
              <a:gd name="T94" fmla="*/ 3272599 w 4295"/>
              <a:gd name="T95" fmla="*/ 2159795 h 2723"/>
              <a:gd name="T96" fmla="*/ 3341672 w 4295"/>
              <a:gd name="T97" fmla="*/ 2160588 h 2723"/>
              <a:gd name="T98" fmla="*/ 3409950 w 4295"/>
              <a:gd name="T99" fmla="*/ 2160588 h 272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295" h="2723">
                <a:moveTo>
                  <a:pt x="0" y="2483"/>
                </a:moveTo>
                <a:lnTo>
                  <a:pt x="44" y="2483"/>
                </a:lnTo>
                <a:lnTo>
                  <a:pt x="86" y="2481"/>
                </a:lnTo>
                <a:lnTo>
                  <a:pt x="131" y="2480"/>
                </a:lnTo>
                <a:lnTo>
                  <a:pt x="173" y="2480"/>
                </a:lnTo>
                <a:lnTo>
                  <a:pt x="217" y="2476"/>
                </a:lnTo>
                <a:lnTo>
                  <a:pt x="261" y="2474"/>
                </a:lnTo>
                <a:lnTo>
                  <a:pt x="303" y="2470"/>
                </a:lnTo>
                <a:lnTo>
                  <a:pt x="347" y="2466"/>
                </a:lnTo>
                <a:lnTo>
                  <a:pt x="390" y="2460"/>
                </a:lnTo>
                <a:lnTo>
                  <a:pt x="434" y="2455"/>
                </a:lnTo>
                <a:lnTo>
                  <a:pt x="478" y="2449"/>
                </a:lnTo>
                <a:lnTo>
                  <a:pt x="520" y="2441"/>
                </a:lnTo>
                <a:lnTo>
                  <a:pt x="564" y="2432"/>
                </a:lnTo>
                <a:lnTo>
                  <a:pt x="607" y="2422"/>
                </a:lnTo>
                <a:lnTo>
                  <a:pt x="651" y="2412"/>
                </a:lnTo>
                <a:lnTo>
                  <a:pt x="695" y="2399"/>
                </a:lnTo>
                <a:lnTo>
                  <a:pt x="737" y="2384"/>
                </a:lnTo>
                <a:lnTo>
                  <a:pt x="781" y="2366"/>
                </a:lnTo>
                <a:lnTo>
                  <a:pt x="824" y="2347"/>
                </a:lnTo>
                <a:lnTo>
                  <a:pt x="868" y="2324"/>
                </a:lnTo>
                <a:lnTo>
                  <a:pt x="912" y="2297"/>
                </a:lnTo>
                <a:lnTo>
                  <a:pt x="954" y="2266"/>
                </a:lnTo>
                <a:lnTo>
                  <a:pt x="998" y="2226"/>
                </a:lnTo>
                <a:lnTo>
                  <a:pt x="1041" y="2180"/>
                </a:lnTo>
                <a:lnTo>
                  <a:pt x="1085" y="2120"/>
                </a:lnTo>
                <a:lnTo>
                  <a:pt x="1127" y="2046"/>
                </a:lnTo>
                <a:lnTo>
                  <a:pt x="1171" y="1948"/>
                </a:lnTo>
                <a:lnTo>
                  <a:pt x="1215" y="1815"/>
                </a:lnTo>
                <a:lnTo>
                  <a:pt x="1258" y="1629"/>
                </a:lnTo>
                <a:lnTo>
                  <a:pt x="1302" y="1350"/>
                </a:lnTo>
                <a:lnTo>
                  <a:pt x="1344" y="926"/>
                </a:lnTo>
                <a:lnTo>
                  <a:pt x="1388" y="337"/>
                </a:lnTo>
                <a:lnTo>
                  <a:pt x="1432" y="0"/>
                </a:lnTo>
                <a:lnTo>
                  <a:pt x="1475" y="459"/>
                </a:lnTo>
                <a:lnTo>
                  <a:pt x="1519" y="1074"/>
                </a:lnTo>
                <a:lnTo>
                  <a:pt x="1561" y="1500"/>
                </a:lnTo>
                <a:lnTo>
                  <a:pt x="1605" y="1775"/>
                </a:lnTo>
                <a:lnTo>
                  <a:pt x="1649" y="1961"/>
                </a:lnTo>
                <a:lnTo>
                  <a:pt x="1692" y="2092"/>
                </a:lnTo>
                <a:lnTo>
                  <a:pt x="1736" y="2190"/>
                </a:lnTo>
                <a:lnTo>
                  <a:pt x="1778" y="2264"/>
                </a:lnTo>
                <a:lnTo>
                  <a:pt x="1822" y="2322"/>
                </a:lnTo>
                <a:lnTo>
                  <a:pt x="1866" y="2370"/>
                </a:lnTo>
                <a:lnTo>
                  <a:pt x="1908" y="2409"/>
                </a:lnTo>
                <a:lnTo>
                  <a:pt x="1953" y="2441"/>
                </a:lnTo>
                <a:lnTo>
                  <a:pt x="1995" y="2470"/>
                </a:lnTo>
                <a:lnTo>
                  <a:pt x="2039" y="2493"/>
                </a:lnTo>
                <a:lnTo>
                  <a:pt x="2083" y="2514"/>
                </a:lnTo>
                <a:lnTo>
                  <a:pt x="2125" y="2531"/>
                </a:lnTo>
                <a:lnTo>
                  <a:pt x="2170" y="2547"/>
                </a:lnTo>
                <a:lnTo>
                  <a:pt x="2212" y="2560"/>
                </a:lnTo>
                <a:lnTo>
                  <a:pt x="2256" y="2574"/>
                </a:lnTo>
                <a:lnTo>
                  <a:pt x="2300" y="2585"/>
                </a:lnTo>
                <a:lnTo>
                  <a:pt x="2342" y="2595"/>
                </a:lnTo>
                <a:lnTo>
                  <a:pt x="2387" y="2604"/>
                </a:lnTo>
                <a:lnTo>
                  <a:pt x="2429" y="2612"/>
                </a:lnTo>
                <a:lnTo>
                  <a:pt x="2473" y="2620"/>
                </a:lnTo>
                <a:lnTo>
                  <a:pt x="2517" y="2627"/>
                </a:lnTo>
                <a:lnTo>
                  <a:pt x="2559" y="2633"/>
                </a:lnTo>
                <a:lnTo>
                  <a:pt x="2604" y="2639"/>
                </a:lnTo>
                <a:lnTo>
                  <a:pt x="2646" y="2645"/>
                </a:lnTo>
                <a:lnTo>
                  <a:pt x="2690" y="2650"/>
                </a:lnTo>
                <a:lnTo>
                  <a:pt x="2734" y="2654"/>
                </a:lnTo>
                <a:lnTo>
                  <a:pt x="2776" y="2658"/>
                </a:lnTo>
                <a:lnTo>
                  <a:pt x="2821" y="2664"/>
                </a:lnTo>
                <a:lnTo>
                  <a:pt x="2863" y="2668"/>
                </a:lnTo>
                <a:lnTo>
                  <a:pt x="2907" y="2670"/>
                </a:lnTo>
                <a:lnTo>
                  <a:pt x="2951" y="2674"/>
                </a:lnTo>
                <a:lnTo>
                  <a:pt x="2993" y="2677"/>
                </a:lnTo>
                <a:lnTo>
                  <a:pt x="3037" y="2679"/>
                </a:lnTo>
                <a:lnTo>
                  <a:pt x="3080" y="2683"/>
                </a:lnTo>
                <a:lnTo>
                  <a:pt x="3124" y="2685"/>
                </a:lnTo>
                <a:lnTo>
                  <a:pt x="3168" y="2687"/>
                </a:lnTo>
                <a:lnTo>
                  <a:pt x="3210" y="2691"/>
                </a:lnTo>
                <a:lnTo>
                  <a:pt x="3254" y="2693"/>
                </a:lnTo>
                <a:lnTo>
                  <a:pt x="3297" y="2695"/>
                </a:lnTo>
                <a:lnTo>
                  <a:pt x="3341" y="2697"/>
                </a:lnTo>
                <a:lnTo>
                  <a:pt x="3383" y="2698"/>
                </a:lnTo>
                <a:lnTo>
                  <a:pt x="3427" y="2700"/>
                </a:lnTo>
                <a:lnTo>
                  <a:pt x="3471" y="2702"/>
                </a:lnTo>
                <a:lnTo>
                  <a:pt x="3514" y="2704"/>
                </a:lnTo>
                <a:lnTo>
                  <a:pt x="3558" y="2706"/>
                </a:lnTo>
                <a:lnTo>
                  <a:pt x="3600" y="2706"/>
                </a:lnTo>
                <a:lnTo>
                  <a:pt x="3644" y="2708"/>
                </a:lnTo>
                <a:lnTo>
                  <a:pt x="3688" y="2710"/>
                </a:lnTo>
                <a:lnTo>
                  <a:pt x="3731" y="2712"/>
                </a:lnTo>
                <a:lnTo>
                  <a:pt x="3775" y="2712"/>
                </a:lnTo>
                <a:lnTo>
                  <a:pt x="3817" y="2714"/>
                </a:lnTo>
                <a:lnTo>
                  <a:pt x="3861" y="2714"/>
                </a:lnTo>
                <a:lnTo>
                  <a:pt x="3905" y="2716"/>
                </a:lnTo>
                <a:lnTo>
                  <a:pt x="3948" y="2718"/>
                </a:lnTo>
                <a:lnTo>
                  <a:pt x="3992" y="2718"/>
                </a:lnTo>
                <a:lnTo>
                  <a:pt x="4034" y="2720"/>
                </a:lnTo>
                <a:lnTo>
                  <a:pt x="4078" y="2720"/>
                </a:lnTo>
                <a:lnTo>
                  <a:pt x="4122" y="2722"/>
                </a:lnTo>
                <a:lnTo>
                  <a:pt x="4165" y="2722"/>
                </a:lnTo>
                <a:lnTo>
                  <a:pt x="4209" y="2723"/>
                </a:lnTo>
                <a:lnTo>
                  <a:pt x="4251" y="2723"/>
                </a:lnTo>
                <a:lnTo>
                  <a:pt x="4295" y="2723"/>
                </a:lnTo>
              </a:path>
            </a:pathLst>
          </a:cu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62485" name="Text Box 21"/>
          <p:cNvSpPr txBox="1">
            <a:spLocks noChangeArrowheads="1"/>
          </p:cNvSpPr>
          <p:nvPr/>
        </p:nvSpPr>
        <p:spPr bwMode="auto">
          <a:xfrm>
            <a:off x="609600" y="5562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400"/>
              <a:t>1</a:t>
            </a:r>
          </a:p>
        </p:txBody>
      </p:sp>
      <p:grpSp>
        <p:nvGrpSpPr>
          <p:cNvPr id="62486" name="Group 22"/>
          <p:cNvGrpSpPr>
            <a:grpSpLocks/>
          </p:cNvGrpSpPr>
          <p:nvPr/>
        </p:nvGrpSpPr>
        <p:grpSpPr bwMode="auto">
          <a:xfrm>
            <a:off x="1905000" y="3505200"/>
            <a:ext cx="457200" cy="2971800"/>
            <a:chOff x="1200" y="2208"/>
            <a:chExt cx="288" cy="1872"/>
          </a:xfrm>
        </p:grpSpPr>
        <p:sp>
          <p:nvSpPr>
            <p:cNvPr id="28690" name="Line 23"/>
            <p:cNvSpPr>
              <a:spLocks noChangeShapeType="1"/>
            </p:cNvSpPr>
            <p:nvPr/>
          </p:nvSpPr>
          <p:spPr bwMode="auto">
            <a:xfrm flipV="1">
              <a:off x="1293" y="2208"/>
              <a:ext cx="1" cy="1656"/>
            </a:xfrm>
            <a:prstGeom prst="line">
              <a:avLst/>
            </a:prstGeom>
            <a:noFill/>
            <a:ln w="17526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28691" name="Text Box 24"/>
            <p:cNvSpPr txBox="1">
              <a:spLocks noChangeArrowheads="1"/>
            </p:cNvSpPr>
            <p:nvPr/>
          </p:nvSpPr>
          <p:spPr bwMode="auto">
            <a:xfrm>
              <a:off x="1200" y="3792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sl-SI" sz="2400"/>
                <a:t>1</a:t>
              </a:r>
            </a:p>
          </p:txBody>
        </p:sp>
      </p:grpSp>
      <p:sp>
        <p:nvSpPr>
          <p:cNvPr id="62489" name="Text Box 25"/>
          <p:cNvSpPr txBox="1">
            <a:spLocks noChangeArrowheads="1"/>
          </p:cNvSpPr>
          <p:nvPr/>
        </p:nvSpPr>
        <p:spPr bwMode="auto">
          <a:xfrm>
            <a:off x="2895600" y="3810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400" b="1">
                <a:solidFill>
                  <a:srgbClr val="800080"/>
                </a:solidFill>
                <a:sym typeface="Symbol" pitchFamily="18" charset="2"/>
              </a:rPr>
              <a:t> = 0,05 </a:t>
            </a:r>
            <a:r>
              <a:rPr lang="sl-SI" sz="2400" b="1" baseline="-25000">
                <a:solidFill>
                  <a:srgbClr val="800080"/>
                </a:solidFill>
                <a:sym typeface="Symbol" pitchFamily="18" charset="2"/>
              </a:rPr>
              <a:t>0</a:t>
            </a:r>
            <a:endParaRPr lang="sl-SI" sz="2400" b="1">
              <a:solidFill>
                <a:srgbClr val="800080"/>
              </a:solidFill>
            </a:endParaRPr>
          </a:p>
        </p:txBody>
      </p:sp>
      <p:sp>
        <p:nvSpPr>
          <p:cNvPr id="62490" name="Text Box 26"/>
          <p:cNvSpPr txBox="1">
            <a:spLocks noChangeArrowheads="1"/>
          </p:cNvSpPr>
          <p:nvPr/>
        </p:nvSpPr>
        <p:spPr bwMode="auto">
          <a:xfrm>
            <a:off x="2895600" y="42672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400" b="1">
                <a:solidFill>
                  <a:srgbClr val="FF0000"/>
                </a:solidFill>
                <a:sym typeface="Symbol" pitchFamily="18" charset="2"/>
              </a:rPr>
              <a:t> = 0,1 </a:t>
            </a:r>
            <a:r>
              <a:rPr lang="sl-SI" sz="2400" b="1" baseline="-25000">
                <a:solidFill>
                  <a:srgbClr val="FF0000"/>
                </a:solidFill>
                <a:sym typeface="Symbol" pitchFamily="18" charset="2"/>
              </a:rPr>
              <a:t>0</a:t>
            </a:r>
            <a:endParaRPr lang="sl-SI" sz="2400" b="1">
              <a:solidFill>
                <a:srgbClr val="FF0000"/>
              </a:solidFill>
            </a:endParaRPr>
          </a:p>
        </p:txBody>
      </p:sp>
      <p:sp>
        <p:nvSpPr>
          <p:cNvPr id="62491" name="Text Box 27"/>
          <p:cNvSpPr txBox="1">
            <a:spLocks noChangeArrowheads="1"/>
          </p:cNvSpPr>
          <p:nvPr/>
        </p:nvSpPr>
        <p:spPr bwMode="auto">
          <a:xfrm>
            <a:off x="2895600" y="4724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400" b="1">
                <a:solidFill>
                  <a:schemeClr val="accent2"/>
                </a:solidFill>
                <a:sym typeface="Symbol" pitchFamily="18" charset="2"/>
              </a:rPr>
              <a:t> = 0,5 </a:t>
            </a:r>
            <a:r>
              <a:rPr lang="sl-SI" sz="2400" b="1" baseline="-25000">
                <a:solidFill>
                  <a:schemeClr val="accent2"/>
                </a:solidFill>
                <a:sym typeface="Symbol" pitchFamily="18" charset="2"/>
              </a:rPr>
              <a:t>0</a:t>
            </a:r>
            <a:endParaRPr lang="sl-SI" sz="2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1" grpId="0" animBg="1" autoUpdateAnimBg="0"/>
      <p:bldP spid="62480" grpId="0" animBg="1" autoUpdateAnimBg="0"/>
      <p:bldP spid="62482" grpId="0" animBg="1"/>
      <p:bldP spid="62483" grpId="0" animBg="1"/>
      <p:bldP spid="62484" grpId="0" animBg="1"/>
      <p:bldP spid="62485" grpId="0" autoUpdateAnimBg="0"/>
      <p:bldP spid="62489" grpId="0" autoUpdateAnimBg="0"/>
      <p:bldP spid="62490" grpId="0" autoUpdateAnimBg="0"/>
      <p:bldP spid="6249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33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8424863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F33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2519362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4067175" y="908050"/>
          <a:ext cx="252095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3" name="Enačba" r:id="rId5" imgW="1155700" imgH="393700" progId="Equation.3">
                  <p:embed/>
                </p:oleObj>
              </mc:Choice>
              <mc:Fallback>
                <p:oleObj name="Enačba" r:id="rId5" imgW="11557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908050"/>
                        <a:ext cx="2520950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3708400" y="1916113"/>
          <a:ext cx="218916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4" name="Enačba" r:id="rId7" imgW="1002865" imgH="228501" progId="Equation.3">
                  <p:embed/>
                </p:oleObj>
              </mc:Choice>
              <mc:Fallback>
                <p:oleObj name="Enačba" r:id="rId7" imgW="1002865" imgH="22850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916113"/>
                        <a:ext cx="2189163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6227763" y="1916113"/>
          <a:ext cx="241141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5" name="Enačba" r:id="rId9" imgW="1104900" imgH="228600" progId="Equation.3">
                  <p:embed/>
                </p:oleObj>
              </mc:Choice>
              <mc:Fallback>
                <p:oleObj name="Enačba" r:id="rId9" imgW="11049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916113"/>
                        <a:ext cx="2411412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468313" y="4868863"/>
          <a:ext cx="44640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6" name="Enačba" r:id="rId11" imgW="2438400" imgH="558800" progId="Equation.3">
                  <p:embed/>
                </p:oleObj>
              </mc:Choice>
              <mc:Fallback>
                <p:oleObj name="Enačba" r:id="rId11" imgW="2438400" imgH="558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868863"/>
                        <a:ext cx="4464050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4" name="Object 8"/>
          <p:cNvGraphicFramePr>
            <a:graphicFrameLocks noChangeAspect="1"/>
          </p:cNvGraphicFramePr>
          <p:nvPr/>
        </p:nvGraphicFramePr>
        <p:xfrm>
          <a:off x="5580063" y="4941888"/>
          <a:ext cx="280828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7" name="Enačba" r:id="rId13" imgW="1777229" imgH="431613" progId="Equation.3">
                  <p:embed/>
                </p:oleObj>
              </mc:Choice>
              <mc:Fallback>
                <p:oleObj name="Enačba" r:id="rId13" imgW="1777229" imgH="431613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4941888"/>
                        <a:ext cx="2808287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323850" y="6092825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2400" i="1"/>
              <a:t>I</a:t>
            </a:r>
            <a:r>
              <a:rPr lang="sl-SI" sz="2400" baseline="-25000"/>
              <a:t>0</a:t>
            </a:r>
            <a:r>
              <a:rPr lang="sl-SI" sz="2400"/>
              <a:t> max, ko </a:t>
            </a:r>
            <a:r>
              <a:rPr lang="sl-SI" sz="2400" i="1"/>
              <a:t>Z</a:t>
            </a:r>
            <a:r>
              <a:rPr lang="sl-SI" sz="2400" i="1" baseline="-25000"/>
              <a:t>L</a:t>
            </a:r>
            <a:r>
              <a:rPr lang="sl-SI" sz="2400"/>
              <a:t>=</a:t>
            </a:r>
            <a:r>
              <a:rPr lang="sl-SI" sz="2400" i="1"/>
              <a:t>Z</a:t>
            </a:r>
            <a:r>
              <a:rPr lang="sl-SI" sz="2400" i="1" baseline="-25000"/>
              <a:t>C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2987675" y="6157913"/>
            <a:ext cx="172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1800" b="1">
                <a:solidFill>
                  <a:srgbClr val="000099"/>
                </a:solidFill>
              </a:rPr>
              <a:t>RESONANCA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73063" y="152400"/>
            <a:ext cx="8447087" cy="4667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400" b="1">
                <a:solidFill>
                  <a:srgbClr val="FF0066"/>
                </a:solidFill>
              </a:rPr>
              <a:t>VSILJENO NIHANJE IN RESONANCA – RLC tokokrog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3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122238" y="1204913"/>
            <a:ext cx="8916987" cy="4703762"/>
            <a:chOff x="77" y="759"/>
            <a:chExt cx="5617" cy="2963"/>
          </a:xfrm>
        </p:grpSpPr>
        <p:pic>
          <p:nvPicPr>
            <p:cNvPr id="3072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5" t="20784" r="14171" b="17477"/>
            <a:stretch>
              <a:fillRect/>
            </a:stretch>
          </p:blipFill>
          <p:spPr bwMode="auto">
            <a:xfrm>
              <a:off x="77" y="759"/>
              <a:ext cx="5617" cy="2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27" name="Rectangle 4"/>
            <p:cNvSpPr>
              <a:spLocks noChangeArrowheads="1"/>
            </p:cNvSpPr>
            <p:nvPr/>
          </p:nvSpPr>
          <p:spPr bwMode="auto">
            <a:xfrm>
              <a:off x="4168" y="2160"/>
              <a:ext cx="1212" cy="265"/>
            </a:xfrm>
            <a:prstGeom prst="rect">
              <a:avLst/>
            </a:prstGeom>
            <a:solidFill>
              <a:srgbClr val="FEDE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</p:grp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363538" y="422275"/>
            <a:ext cx="43894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1800">
                <a:latin typeface="Arial" charset="0"/>
              </a:rPr>
              <a:t>Sevanje antene za mobilno telefonijo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4752975" y="1144588"/>
            <a:ext cx="390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1800">
                <a:latin typeface="Arial" charset="0"/>
              </a:rPr>
              <a:t>Jakost električnega polja pada kot 1/oddaljenost</a:t>
            </a: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0" y="609282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1800">
                <a:latin typeface="Arial" charset="0"/>
              </a:rPr>
              <a:t>Povzeto po </a:t>
            </a:r>
            <a:r>
              <a:rPr lang="sl-SI" sz="1800">
                <a:latin typeface="Arial" charset="0"/>
                <a:hlinkClick r:id="rId3"/>
              </a:rPr>
              <a:t>http://www.provincia.bz.it/umweltagentur/download/broschuere_1-14_d.pdf</a:t>
            </a:r>
            <a:r>
              <a:rPr lang="sl-SI" sz="180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609600" y="908050"/>
            <a:ext cx="8308975" cy="5210175"/>
            <a:chOff x="384" y="288"/>
            <a:chExt cx="5234" cy="3282"/>
          </a:xfrm>
        </p:grpSpPr>
        <p:grpSp>
          <p:nvGrpSpPr>
            <p:cNvPr id="5127" name="Group 4"/>
            <p:cNvGrpSpPr>
              <a:grpSpLocks/>
            </p:cNvGrpSpPr>
            <p:nvPr/>
          </p:nvGrpSpPr>
          <p:grpSpPr bwMode="auto">
            <a:xfrm>
              <a:off x="384" y="432"/>
              <a:ext cx="5234" cy="3138"/>
              <a:chOff x="384" y="432"/>
              <a:chExt cx="5234" cy="3138"/>
            </a:xfrm>
          </p:grpSpPr>
          <p:grpSp>
            <p:nvGrpSpPr>
              <p:cNvPr id="5133" name="Group 5"/>
              <p:cNvGrpSpPr>
                <a:grpSpLocks/>
              </p:cNvGrpSpPr>
              <p:nvPr/>
            </p:nvGrpSpPr>
            <p:grpSpPr bwMode="auto">
              <a:xfrm>
                <a:off x="528" y="432"/>
                <a:ext cx="4992" cy="3000"/>
                <a:chOff x="528" y="432"/>
                <a:chExt cx="4992" cy="3000"/>
              </a:xfrm>
            </p:grpSpPr>
            <p:pic>
              <p:nvPicPr>
                <p:cNvPr id="5139" name="Picture 6" descr="F34_0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" y="480"/>
                  <a:ext cx="4992" cy="29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40" name="Rectangle 7"/>
                <p:cNvSpPr>
                  <a:spLocks noChangeArrowheads="1"/>
                </p:cNvSpPr>
                <p:nvPr/>
              </p:nvSpPr>
              <p:spPr bwMode="auto">
                <a:xfrm>
                  <a:off x="1824" y="432"/>
                  <a:ext cx="912" cy="24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sl-SI"/>
                </a:p>
              </p:txBody>
            </p:sp>
            <p:sp>
              <p:nvSpPr>
                <p:cNvPr id="5141" name="Rectangle 8"/>
                <p:cNvSpPr>
                  <a:spLocks noChangeArrowheads="1"/>
                </p:cNvSpPr>
                <p:nvPr/>
              </p:nvSpPr>
              <p:spPr bwMode="auto">
                <a:xfrm>
                  <a:off x="3456" y="432"/>
                  <a:ext cx="336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sl-SI"/>
                </a:p>
              </p:txBody>
            </p:sp>
          </p:grpSp>
          <p:sp>
            <p:nvSpPr>
              <p:cNvPr id="5134" name="Rectangle 9"/>
              <p:cNvSpPr>
                <a:spLocks noChangeArrowheads="1"/>
              </p:cNvSpPr>
              <p:nvPr/>
            </p:nvSpPr>
            <p:spPr bwMode="auto">
              <a:xfrm>
                <a:off x="432" y="528"/>
                <a:ext cx="384" cy="4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135" name="Rectangle 10"/>
              <p:cNvSpPr>
                <a:spLocks noChangeArrowheads="1"/>
              </p:cNvSpPr>
              <p:nvPr/>
            </p:nvSpPr>
            <p:spPr bwMode="auto">
              <a:xfrm>
                <a:off x="384" y="2064"/>
                <a:ext cx="432" cy="4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136" name="Freeform 11"/>
              <p:cNvSpPr>
                <a:spLocks/>
              </p:cNvSpPr>
              <p:nvPr/>
            </p:nvSpPr>
            <p:spPr bwMode="auto">
              <a:xfrm>
                <a:off x="996" y="3000"/>
                <a:ext cx="1055" cy="570"/>
              </a:xfrm>
              <a:custGeom>
                <a:avLst/>
                <a:gdLst>
                  <a:gd name="T0" fmla="*/ 444 w 1055"/>
                  <a:gd name="T1" fmla="*/ 0 h 570"/>
                  <a:gd name="T2" fmla="*/ 216 w 1055"/>
                  <a:gd name="T3" fmla="*/ 12 h 570"/>
                  <a:gd name="T4" fmla="*/ 156 w 1055"/>
                  <a:gd name="T5" fmla="*/ 108 h 570"/>
                  <a:gd name="T6" fmla="*/ 72 w 1055"/>
                  <a:gd name="T7" fmla="*/ 240 h 570"/>
                  <a:gd name="T8" fmla="*/ 24 w 1055"/>
                  <a:gd name="T9" fmla="*/ 312 h 570"/>
                  <a:gd name="T10" fmla="*/ 0 w 1055"/>
                  <a:gd name="T11" fmla="*/ 348 h 570"/>
                  <a:gd name="T12" fmla="*/ 144 w 1055"/>
                  <a:gd name="T13" fmla="*/ 456 h 570"/>
                  <a:gd name="T14" fmla="*/ 396 w 1055"/>
                  <a:gd name="T15" fmla="*/ 480 h 570"/>
                  <a:gd name="T16" fmla="*/ 1008 w 1055"/>
                  <a:gd name="T17" fmla="*/ 420 h 570"/>
                  <a:gd name="T18" fmla="*/ 984 w 1055"/>
                  <a:gd name="T19" fmla="*/ 252 h 570"/>
                  <a:gd name="T20" fmla="*/ 876 w 1055"/>
                  <a:gd name="T21" fmla="*/ 204 h 570"/>
                  <a:gd name="T22" fmla="*/ 840 w 1055"/>
                  <a:gd name="T23" fmla="*/ 192 h 570"/>
                  <a:gd name="T24" fmla="*/ 732 w 1055"/>
                  <a:gd name="T25" fmla="*/ 36 h 570"/>
                  <a:gd name="T26" fmla="*/ 612 w 1055"/>
                  <a:gd name="T27" fmla="*/ 24 h 570"/>
                  <a:gd name="T28" fmla="*/ 444 w 1055"/>
                  <a:gd name="T29" fmla="*/ 0 h 5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55" h="570">
                    <a:moveTo>
                      <a:pt x="444" y="0"/>
                    </a:moveTo>
                    <a:cubicBezTo>
                      <a:pt x="368" y="4"/>
                      <a:pt x="291" y="2"/>
                      <a:pt x="216" y="12"/>
                    </a:cubicBezTo>
                    <a:cubicBezTo>
                      <a:pt x="170" y="18"/>
                      <a:pt x="166" y="78"/>
                      <a:pt x="156" y="108"/>
                    </a:cubicBezTo>
                    <a:cubicBezTo>
                      <a:pt x="139" y="160"/>
                      <a:pt x="117" y="210"/>
                      <a:pt x="72" y="240"/>
                    </a:cubicBezTo>
                    <a:cubicBezTo>
                      <a:pt x="56" y="264"/>
                      <a:pt x="40" y="288"/>
                      <a:pt x="24" y="312"/>
                    </a:cubicBezTo>
                    <a:cubicBezTo>
                      <a:pt x="16" y="324"/>
                      <a:pt x="0" y="348"/>
                      <a:pt x="0" y="348"/>
                    </a:cubicBezTo>
                    <a:cubicBezTo>
                      <a:pt x="18" y="418"/>
                      <a:pt x="71" y="447"/>
                      <a:pt x="144" y="456"/>
                    </a:cubicBezTo>
                    <a:cubicBezTo>
                      <a:pt x="228" y="466"/>
                      <a:pt x="396" y="480"/>
                      <a:pt x="396" y="480"/>
                    </a:cubicBezTo>
                    <a:cubicBezTo>
                      <a:pt x="572" y="476"/>
                      <a:pt x="858" y="570"/>
                      <a:pt x="1008" y="420"/>
                    </a:cubicBezTo>
                    <a:cubicBezTo>
                      <a:pt x="1027" y="345"/>
                      <a:pt x="1055" y="311"/>
                      <a:pt x="984" y="252"/>
                    </a:cubicBezTo>
                    <a:cubicBezTo>
                      <a:pt x="946" y="220"/>
                      <a:pt x="928" y="221"/>
                      <a:pt x="876" y="204"/>
                    </a:cubicBezTo>
                    <a:cubicBezTo>
                      <a:pt x="864" y="200"/>
                      <a:pt x="840" y="192"/>
                      <a:pt x="840" y="192"/>
                    </a:cubicBezTo>
                    <a:cubicBezTo>
                      <a:pt x="819" y="130"/>
                      <a:pt x="812" y="48"/>
                      <a:pt x="732" y="36"/>
                    </a:cubicBezTo>
                    <a:cubicBezTo>
                      <a:pt x="692" y="30"/>
                      <a:pt x="652" y="27"/>
                      <a:pt x="612" y="24"/>
                    </a:cubicBezTo>
                    <a:cubicBezTo>
                      <a:pt x="449" y="10"/>
                      <a:pt x="493" y="49"/>
                      <a:pt x="4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137" name="Freeform 12"/>
              <p:cNvSpPr>
                <a:spLocks/>
              </p:cNvSpPr>
              <p:nvPr/>
            </p:nvSpPr>
            <p:spPr bwMode="auto">
              <a:xfrm>
                <a:off x="3384" y="3000"/>
                <a:ext cx="927" cy="468"/>
              </a:xfrm>
              <a:custGeom>
                <a:avLst/>
                <a:gdLst>
                  <a:gd name="T0" fmla="*/ 108 w 927"/>
                  <a:gd name="T1" fmla="*/ 36 h 468"/>
                  <a:gd name="T2" fmla="*/ 36 w 927"/>
                  <a:gd name="T3" fmla="*/ 252 h 468"/>
                  <a:gd name="T4" fmla="*/ 0 w 927"/>
                  <a:gd name="T5" fmla="*/ 324 h 468"/>
                  <a:gd name="T6" fmla="*/ 72 w 927"/>
                  <a:gd name="T7" fmla="*/ 420 h 468"/>
                  <a:gd name="T8" fmla="*/ 348 w 927"/>
                  <a:gd name="T9" fmla="*/ 468 h 468"/>
                  <a:gd name="T10" fmla="*/ 696 w 927"/>
                  <a:gd name="T11" fmla="*/ 456 h 468"/>
                  <a:gd name="T12" fmla="*/ 852 w 927"/>
                  <a:gd name="T13" fmla="*/ 420 h 468"/>
                  <a:gd name="T14" fmla="*/ 888 w 927"/>
                  <a:gd name="T15" fmla="*/ 408 h 468"/>
                  <a:gd name="T16" fmla="*/ 924 w 927"/>
                  <a:gd name="T17" fmla="*/ 324 h 468"/>
                  <a:gd name="T18" fmla="*/ 876 w 927"/>
                  <a:gd name="T19" fmla="*/ 252 h 468"/>
                  <a:gd name="T20" fmla="*/ 852 w 927"/>
                  <a:gd name="T21" fmla="*/ 216 h 468"/>
                  <a:gd name="T22" fmla="*/ 744 w 927"/>
                  <a:gd name="T23" fmla="*/ 0 h 468"/>
                  <a:gd name="T24" fmla="*/ 324 w 927"/>
                  <a:gd name="T25" fmla="*/ 12 h 468"/>
                  <a:gd name="T26" fmla="*/ 108 w 927"/>
                  <a:gd name="T27" fmla="*/ 36 h 46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27" h="468">
                    <a:moveTo>
                      <a:pt x="108" y="36"/>
                    </a:moveTo>
                    <a:cubicBezTo>
                      <a:pt x="99" y="159"/>
                      <a:pt x="124" y="194"/>
                      <a:pt x="36" y="252"/>
                    </a:cubicBezTo>
                    <a:cubicBezTo>
                      <a:pt x="24" y="270"/>
                      <a:pt x="0" y="299"/>
                      <a:pt x="0" y="324"/>
                    </a:cubicBezTo>
                    <a:cubicBezTo>
                      <a:pt x="0" y="365"/>
                      <a:pt x="39" y="403"/>
                      <a:pt x="72" y="420"/>
                    </a:cubicBezTo>
                    <a:cubicBezTo>
                      <a:pt x="154" y="461"/>
                      <a:pt x="261" y="461"/>
                      <a:pt x="348" y="468"/>
                    </a:cubicBezTo>
                    <a:cubicBezTo>
                      <a:pt x="464" y="464"/>
                      <a:pt x="580" y="462"/>
                      <a:pt x="696" y="456"/>
                    </a:cubicBezTo>
                    <a:cubicBezTo>
                      <a:pt x="771" y="452"/>
                      <a:pt x="784" y="443"/>
                      <a:pt x="852" y="420"/>
                    </a:cubicBezTo>
                    <a:cubicBezTo>
                      <a:pt x="864" y="416"/>
                      <a:pt x="888" y="408"/>
                      <a:pt x="888" y="408"/>
                    </a:cubicBezTo>
                    <a:cubicBezTo>
                      <a:pt x="895" y="395"/>
                      <a:pt x="927" y="334"/>
                      <a:pt x="924" y="324"/>
                    </a:cubicBezTo>
                    <a:cubicBezTo>
                      <a:pt x="915" y="297"/>
                      <a:pt x="892" y="276"/>
                      <a:pt x="876" y="252"/>
                    </a:cubicBezTo>
                    <a:cubicBezTo>
                      <a:pt x="868" y="240"/>
                      <a:pt x="852" y="216"/>
                      <a:pt x="852" y="216"/>
                    </a:cubicBezTo>
                    <a:cubicBezTo>
                      <a:pt x="840" y="93"/>
                      <a:pt x="869" y="31"/>
                      <a:pt x="744" y="0"/>
                    </a:cubicBezTo>
                    <a:cubicBezTo>
                      <a:pt x="604" y="4"/>
                      <a:pt x="464" y="6"/>
                      <a:pt x="324" y="12"/>
                    </a:cubicBezTo>
                    <a:cubicBezTo>
                      <a:pt x="275" y="14"/>
                      <a:pt x="171" y="36"/>
                      <a:pt x="108" y="3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138" name="Freeform 13"/>
              <p:cNvSpPr>
                <a:spLocks/>
              </p:cNvSpPr>
              <p:nvPr/>
            </p:nvSpPr>
            <p:spPr bwMode="auto">
              <a:xfrm>
                <a:off x="4451" y="1632"/>
                <a:ext cx="1167" cy="1380"/>
              </a:xfrm>
              <a:custGeom>
                <a:avLst/>
                <a:gdLst>
                  <a:gd name="T0" fmla="*/ 49 w 1167"/>
                  <a:gd name="T1" fmla="*/ 132 h 1380"/>
                  <a:gd name="T2" fmla="*/ 193 w 1167"/>
                  <a:gd name="T3" fmla="*/ 468 h 1380"/>
                  <a:gd name="T4" fmla="*/ 241 w 1167"/>
                  <a:gd name="T5" fmla="*/ 588 h 1380"/>
                  <a:gd name="T6" fmla="*/ 169 w 1167"/>
                  <a:gd name="T7" fmla="*/ 1020 h 1380"/>
                  <a:gd name="T8" fmla="*/ 241 w 1167"/>
                  <a:gd name="T9" fmla="*/ 1260 h 1380"/>
                  <a:gd name="T10" fmla="*/ 337 w 1167"/>
                  <a:gd name="T11" fmla="*/ 1356 h 1380"/>
                  <a:gd name="T12" fmla="*/ 553 w 1167"/>
                  <a:gd name="T13" fmla="*/ 1380 h 1380"/>
                  <a:gd name="T14" fmla="*/ 865 w 1167"/>
                  <a:gd name="T15" fmla="*/ 1344 h 1380"/>
                  <a:gd name="T16" fmla="*/ 925 w 1167"/>
                  <a:gd name="T17" fmla="*/ 972 h 1380"/>
                  <a:gd name="T18" fmla="*/ 913 w 1167"/>
                  <a:gd name="T19" fmla="*/ 888 h 1380"/>
                  <a:gd name="T20" fmla="*/ 1081 w 1167"/>
                  <a:gd name="T21" fmla="*/ 828 h 1380"/>
                  <a:gd name="T22" fmla="*/ 1009 w 1167"/>
                  <a:gd name="T23" fmla="*/ 528 h 1380"/>
                  <a:gd name="T24" fmla="*/ 949 w 1167"/>
                  <a:gd name="T25" fmla="*/ 336 h 1380"/>
                  <a:gd name="T26" fmla="*/ 913 w 1167"/>
                  <a:gd name="T27" fmla="*/ 180 h 1380"/>
                  <a:gd name="T28" fmla="*/ 721 w 1167"/>
                  <a:gd name="T29" fmla="*/ 84 h 1380"/>
                  <a:gd name="T30" fmla="*/ 589 w 1167"/>
                  <a:gd name="T31" fmla="*/ 36 h 1380"/>
                  <a:gd name="T32" fmla="*/ 541 w 1167"/>
                  <a:gd name="T33" fmla="*/ 12 h 1380"/>
                  <a:gd name="T34" fmla="*/ 397 w 1167"/>
                  <a:gd name="T35" fmla="*/ 0 h 1380"/>
                  <a:gd name="T36" fmla="*/ 193 w 1167"/>
                  <a:gd name="T37" fmla="*/ 48 h 1380"/>
                  <a:gd name="T38" fmla="*/ 121 w 1167"/>
                  <a:gd name="T39" fmla="*/ 72 h 1380"/>
                  <a:gd name="T40" fmla="*/ 85 w 1167"/>
                  <a:gd name="T41" fmla="*/ 84 h 1380"/>
                  <a:gd name="T42" fmla="*/ 49 w 1167"/>
                  <a:gd name="T43" fmla="*/ 132 h 138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7" h="1380">
                    <a:moveTo>
                      <a:pt x="49" y="132"/>
                    </a:moveTo>
                    <a:cubicBezTo>
                      <a:pt x="0" y="278"/>
                      <a:pt x="78" y="391"/>
                      <a:pt x="193" y="468"/>
                    </a:cubicBezTo>
                    <a:cubicBezTo>
                      <a:pt x="220" y="509"/>
                      <a:pt x="229" y="540"/>
                      <a:pt x="241" y="588"/>
                    </a:cubicBezTo>
                    <a:cubicBezTo>
                      <a:pt x="225" y="735"/>
                      <a:pt x="187" y="874"/>
                      <a:pt x="169" y="1020"/>
                    </a:cubicBezTo>
                    <a:cubicBezTo>
                      <a:pt x="181" y="1147"/>
                      <a:pt x="170" y="1175"/>
                      <a:pt x="241" y="1260"/>
                    </a:cubicBezTo>
                    <a:cubicBezTo>
                      <a:pt x="266" y="1290"/>
                      <a:pt x="293" y="1347"/>
                      <a:pt x="337" y="1356"/>
                    </a:cubicBezTo>
                    <a:cubicBezTo>
                      <a:pt x="408" y="1370"/>
                      <a:pt x="482" y="1368"/>
                      <a:pt x="553" y="1380"/>
                    </a:cubicBezTo>
                    <a:cubicBezTo>
                      <a:pt x="658" y="1372"/>
                      <a:pt x="762" y="1370"/>
                      <a:pt x="865" y="1344"/>
                    </a:cubicBezTo>
                    <a:cubicBezTo>
                      <a:pt x="932" y="1243"/>
                      <a:pt x="918" y="1084"/>
                      <a:pt x="925" y="972"/>
                    </a:cubicBezTo>
                    <a:cubicBezTo>
                      <a:pt x="921" y="944"/>
                      <a:pt x="910" y="916"/>
                      <a:pt x="913" y="888"/>
                    </a:cubicBezTo>
                    <a:cubicBezTo>
                      <a:pt x="920" y="823"/>
                      <a:pt x="1056" y="831"/>
                      <a:pt x="1081" y="828"/>
                    </a:cubicBezTo>
                    <a:cubicBezTo>
                      <a:pt x="1167" y="698"/>
                      <a:pt x="1078" y="631"/>
                      <a:pt x="1009" y="528"/>
                    </a:cubicBezTo>
                    <a:cubicBezTo>
                      <a:pt x="974" y="476"/>
                      <a:pt x="957" y="397"/>
                      <a:pt x="949" y="336"/>
                    </a:cubicBezTo>
                    <a:cubicBezTo>
                      <a:pt x="944" y="301"/>
                      <a:pt x="949" y="216"/>
                      <a:pt x="913" y="180"/>
                    </a:cubicBezTo>
                    <a:cubicBezTo>
                      <a:pt x="850" y="117"/>
                      <a:pt x="795" y="116"/>
                      <a:pt x="721" y="84"/>
                    </a:cubicBezTo>
                    <a:cubicBezTo>
                      <a:pt x="677" y="65"/>
                      <a:pt x="632" y="55"/>
                      <a:pt x="589" y="36"/>
                    </a:cubicBezTo>
                    <a:cubicBezTo>
                      <a:pt x="573" y="29"/>
                      <a:pt x="559" y="15"/>
                      <a:pt x="541" y="12"/>
                    </a:cubicBezTo>
                    <a:cubicBezTo>
                      <a:pt x="494" y="3"/>
                      <a:pt x="445" y="4"/>
                      <a:pt x="397" y="0"/>
                    </a:cubicBezTo>
                    <a:cubicBezTo>
                      <a:pt x="322" y="9"/>
                      <a:pt x="264" y="24"/>
                      <a:pt x="193" y="48"/>
                    </a:cubicBezTo>
                    <a:cubicBezTo>
                      <a:pt x="169" y="56"/>
                      <a:pt x="145" y="64"/>
                      <a:pt x="121" y="72"/>
                    </a:cubicBezTo>
                    <a:cubicBezTo>
                      <a:pt x="109" y="76"/>
                      <a:pt x="85" y="84"/>
                      <a:pt x="85" y="84"/>
                    </a:cubicBezTo>
                    <a:cubicBezTo>
                      <a:pt x="58" y="125"/>
                      <a:pt x="71" y="110"/>
                      <a:pt x="49" y="13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sl-SI"/>
              </a:p>
            </p:txBody>
          </p:sp>
        </p:grpSp>
        <p:sp>
          <p:nvSpPr>
            <p:cNvPr id="5128" name="Text Box 14"/>
            <p:cNvSpPr txBox="1">
              <a:spLocks noChangeArrowheads="1"/>
            </p:cNvSpPr>
            <p:nvPr/>
          </p:nvSpPr>
          <p:spPr bwMode="auto">
            <a:xfrm>
              <a:off x="4656" y="225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sl-SI" sz="2400" i="1"/>
                <a:t>x</a:t>
              </a:r>
            </a:p>
          </p:txBody>
        </p:sp>
        <p:sp>
          <p:nvSpPr>
            <p:cNvPr id="5129" name="Text Box 15"/>
            <p:cNvSpPr txBox="1">
              <a:spLocks noChangeArrowheads="1"/>
            </p:cNvSpPr>
            <p:nvPr/>
          </p:nvSpPr>
          <p:spPr bwMode="auto">
            <a:xfrm>
              <a:off x="1728" y="288"/>
              <a:ext cx="105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sl-SI" sz="2400" b="1"/>
                <a:t>valovno čelo</a:t>
              </a:r>
            </a:p>
          </p:txBody>
        </p:sp>
        <p:sp>
          <p:nvSpPr>
            <p:cNvPr id="5130" name="Text Box 16"/>
            <p:cNvSpPr txBox="1">
              <a:spLocks noChangeArrowheads="1"/>
            </p:cNvSpPr>
            <p:nvPr/>
          </p:nvSpPr>
          <p:spPr bwMode="auto">
            <a:xfrm>
              <a:off x="3408" y="336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sl-SI" sz="2400" b="1"/>
                <a:t>žarek</a:t>
              </a:r>
            </a:p>
          </p:txBody>
        </p:sp>
        <p:sp>
          <p:nvSpPr>
            <p:cNvPr id="5131" name="Text Box 17"/>
            <p:cNvSpPr txBox="1">
              <a:spLocks noChangeArrowheads="1"/>
            </p:cNvSpPr>
            <p:nvPr/>
          </p:nvSpPr>
          <p:spPr bwMode="auto">
            <a:xfrm>
              <a:off x="816" y="2976"/>
              <a:ext cx="115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sl-SI" sz="2400" b="1"/>
                <a:t>električna komponenta</a:t>
              </a:r>
            </a:p>
          </p:txBody>
        </p:sp>
        <p:sp>
          <p:nvSpPr>
            <p:cNvPr id="5132" name="Text Box 18"/>
            <p:cNvSpPr txBox="1">
              <a:spLocks noChangeArrowheads="1"/>
            </p:cNvSpPr>
            <p:nvPr/>
          </p:nvSpPr>
          <p:spPr bwMode="auto">
            <a:xfrm>
              <a:off x="3360" y="2880"/>
              <a:ext cx="115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sl-SI" sz="2400" b="1"/>
                <a:t>magnetna komponenta</a:t>
              </a:r>
            </a:p>
          </p:txBody>
        </p:sp>
      </p:grp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1695450" y="44450"/>
            <a:ext cx="5613400" cy="4667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400" b="1">
                <a:solidFill>
                  <a:srgbClr val="FF0066"/>
                </a:solidFill>
              </a:rPr>
              <a:t>ELEKTROMAGNETNO VALOVANJE</a:t>
            </a:r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611188" y="549275"/>
            <a:ext cx="7632700" cy="4064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b="1" dirty="0">
                <a:solidFill>
                  <a:srgbClr val="FF0066"/>
                </a:solidFill>
              </a:rPr>
              <a:t>valovi elektromagnetnega polja lahko potujejo skozi prazen prostor</a:t>
            </a:r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2587625" y="2527300"/>
            <a:ext cx="222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2400" b="1"/>
              <a:t>valovna dolžina</a:t>
            </a:r>
          </a:p>
        </p:txBody>
      </p:sp>
      <p:pic>
        <p:nvPicPr>
          <p:cNvPr id="5126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6" grpId="0" animBg="1" autoUpdateAnimBg="0"/>
      <p:bldP spid="60437" grpId="0" animBg="1" autoUpdateAnimBg="0"/>
      <p:bldP spid="604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24091" r="10037" b="23146"/>
          <a:stretch>
            <a:fillRect/>
          </a:stretch>
        </p:blipFill>
        <p:spPr bwMode="auto">
          <a:xfrm>
            <a:off x="-298450" y="1455738"/>
            <a:ext cx="9348788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03213" y="5534025"/>
            <a:ext cx="15033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1800">
                <a:latin typeface="Arial" charset="0"/>
              </a:rPr>
              <a:t>Močnejši signal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068638" y="5534025"/>
            <a:ext cx="180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1800">
                <a:latin typeface="Arial" charset="0"/>
              </a:rPr>
              <a:t>Šibkejši signal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097713" y="5473700"/>
            <a:ext cx="180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1800">
                <a:latin typeface="Arial" charset="0"/>
              </a:rPr>
              <a:t>Ni signala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844550" y="361950"/>
            <a:ext cx="625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1800">
                <a:latin typeface="Arial" charset="0"/>
              </a:rPr>
              <a:t>Večja oddaljenost ne pomeni nujno šibkejšega signala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0" y="631507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1800">
                <a:latin typeface="Arial" charset="0"/>
              </a:rPr>
              <a:t>Povzeto po </a:t>
            </a:r>
            <a:r>
              <a:rPr lang="sl-SI" sz="1800">
                <a:latin typeface="Arial" charset="0"/>
                <a:hlinkClick r:id="rId3"/>
              </a:rPr>
              <a:t>http://www.provincia.bz.it/umweltagentur/download/broschuere_1-14_d.pdf</a:t>
            </a:r>
            <a:r>
              <a:rPr lang="sl-SI" sz="180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87388" y="82550"/>
            <a:ext cx="7772400" cy="4667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400" b="1">
                <a:solidFill>
                  <a:srgbClr val="FF0066"/>
                </a:solidFill>
              </a:rPr>
              <a:t>SPEKTER ELEKTROMAGNETNEGA VALOVANJA</a:t>
            </a: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-204788" y="712788"/>
            <a:ext cx="9601201" cy="4972050"/>
            <a:chOff x="-144" y="641"/>
            <a:chExt cx="6048" cy="3132"/>
          </a:xfrm>
        </p:grpSpPr>
        <p:pic>
          <p:nvPicPr>
            <p:cNvPr id="6150" name="Picture 4" descr="F34_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" y="726"/>
              <a:ext cx="6048" cy="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151" name="Object 5"/>
            <p:cNvGraphicFramePr>
              <a:graphicFrameLocks noChangeAspect="1"/>
            </p:cNvGraphicFramePr>
            <p:nvPr/>
          </p:nvGraphicFramePr>
          <p:xfrm>
            <a:off x="209" y="1005"/>
            <a:ext cx="2086" cy="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0" name="Enačba" r:id="rId5" imgW="2235200" imgH="431800" progId="Equation.3">
                    <p:embed/>
                  </p:oleObj>
                </mc:Choice>
                <mc:Fallback>
                  <p:oleObj name="Enačba" r:id="rId5" imgW="2235200" imgH="4318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9" y="1005"/>
                          <a:ext cx="2086" cy="403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2" name="Freeform 6"/>
            <p:cNvSpPr>
              <a:spLocks/>
            </p:cNvSpPr>
            <p:nvPr/>
          </p:nvSpPr>
          <p:spPr bwMode="auto">
            <a:xfrm>
              <a:off x="2912" y="677"/>
              <a:ext cx="909" cy="214"/>
            </a:xfrm>
            <a:custGeom>
              <a:avLst/>
              <a:gdLst>
                <a:gd name="T0" fmla="*/ 6 w 909"/>
                <a:gd name="T1" fmla="*/ 44 h 214"/>
                <a:gd name="T2" fmla="*/ 82 w 909"/>
                <a:gd name="T3" fmla="*/ 195 h 214"/>
                <a:gd name="T4" fmla="*/ 309 w 909"/>
                <a:gd name="T5" fmla="*/ 157 h 214"/>
                <a:gd name="T6" fmla="*/ 650 w 909"/>
                <a:gd name="T7" fmla="*/ 195 h 214"/>
                <a:gd name="T8" fmla="*/ 877 w 909"/>
                <a:gd name="T9" fmla="*/ 157 h 214"/>
                <a:gd name="T10" fmla="*/ 839 w 909"/>
                <a:gd name="T11" fmla="*/ 82 h 214"/>
                <a:gd name="T12" fmla="*/ 574 w 909"/>
                <a:gd name="T13" fmla="*/ 6 h 214"/>
                <a:gd name="T14" fmla="*/ 460 w 909"/>
                <a:gd name="T15" fmla="*/ 44 h 214"/>
                <a:gd name="T16" fmla="*/ 157 w 909"/>
                <a:gd name="T17" fmla="*/ 6 h 214"/>
                <a:gd name="T18" fmla="*/ 44 w 909"/>
                <a:gd name="T19" fmla="*/ 6 h 214"/>
                <a:gd name="T20" fmla="*/ 6 w 909"/>
                <a:gd name="T21" fmla="*/ 44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09" h="214">
                  <a:moveTo>
                    <a:pt x="6" y="44"/>
                  </a:moveTo>
                  <a:cubicBezTo>
                    <a:pt x="12" y="75"/>
                    <a:pt x="32" y="176"/>
                    <a:pt x="82" y="195"/>
                  </a:cubicBezTo>
                  <a:cubicBezTo>
                    <a:pt x="132" y="214"/>
                    <a:pt x="214" y="157"/>
                    <a:pt x="309" y="157"/>
                  </a:cubicBezTo>
                  <a:cubicBezTo>
                    <a:pt x="404" y="157"/>
                    <a:pt x="555" y="195"/>
                    <a:pt x="650" y="195"/>
                  </a:cubicBezTo>
                  <a:cubicBezTo>
                    <a:pt x="745" y="195"/>
                    <a:pt x="845" y="176"/>
                    <a:pt x="877" y="157"/>
                  </a:cubicBezTo>
                  <a:cubicBezTo>
                    <a:pt x="909" y="138"/>
                    <a:pt x="889" y="107"/>
                    <a:pt x="839" y="82"/>
                  </a:cubicBezTo>
                  <a:cubicBezTo>
                    <a:pt x="789" y="57"/>
                    <a:pt x="637" y="12"/>
                    <a:pt x="574" y="6"/>
                  </a:cubicBezTo>
                  <a:cubicBezTo>
                    <a:pt x="511" y="0"/>
                    <a:pt x="529" y="44"/>
                    <a:pt x="460" y="44"/>
                  </a:cubicBezTo>
                  <a:cubicBezTo>
                    <a:pt x="391" y="44"/>
                    <a:pt x="226" y="12"/>
                    <a:pt x="157" y="6"/>
                  </a:cubicBezTo>
                  <a:cubicBezTo>
                    <a:pt x="88" y="0"/>
                    <a:pt x="75" y="0"/>
                    <a:pt x="44" y="6"/>
                  </a:cubicBezTo>
                  <a:cubicBezTo>
                    <a:pt x="13" y="12"/>
                    <a:pt x="0" y="13"/>
                    <a:pt x="6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53" name="Text Box 7"/>
            <p:cNvSpPr txBox="1">
              <a:spLocks noChangeArrowheads="1"/>
            </p:cNvSpPr>
            <p:nvPr/>
          </p:nvSpPr>
          <p:spPr bwMode="auto">
            <a:xfrm>
              <a:off x="2804" y="641"/>
              <a:ext cx="11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800"/>
                <a:t>valovna dolžina</a:t>
              </a:r>
            </a:p>
          </p:txBody>
        </p:sp>
        <p:sp>
          <p:nvSpPr>
            <p:cNvPr id="6154" name="Freeform 8"/>
            <p:cNvSpPr>
              <a:spLocks/>
            </p:cNvSpPr>
            <p:nvPr/>
          </p:nvSpPr>
          <p:spPr bwMode="auto">
            <a:xfrm>
              <a:off x="2960" y="1482"/>
              <a:ext cx="798" cy="138"/>
            </a:xfrm>
            <a:custGeom>
              <a:avLst/>
              <a:gdLst>
                <a:gd name="T0" fmla="*/ 13 w 798"/>
                <a:gd name="T1" fmla="*/ 33 h 138"/>
                <a:gd name="T2" fmla="*/ 28 w 798"/>
                <a:gd name="T3" fmla="*/ 87 h 138"/>
                <a:gd name="T4" fmla="*/ 103 w 798"/>
                <a:gd name="T5" fmla="*/ 114 h 138"/>
                <a:gd name="T6" fmla="*/ 475 w 798"/>
                <a:gd name="T7" fmla="*/ 111 h 138"/>
                <a:gd name="T8" fmla="*/ 358 w 798"/>
                <a:gd name="T9" fmla="*/ 120 h 138"/>
                <a:gd name="T10" fmla="*/ 400 w 798"/>
                <a:gd name="T11" fmla="*/ 129 h 138"/>
                <a:gd name="T12" fmla="*/ 757 w 798"/>
                <a:gd name="T13" fmla="*/ 123 h 138"/>
                <a:gd name="T14" fmla="*/ 613 w 798"/>
                <a:gd name="T15" fmla="*/ 27 h 138"/>
                <a:gd name="T16" fmla="*/ 418 w 798"/>
                <a:gd name="T17" fmla="*/ 21 h 138"/>
                <a:gd name="T18" fmla="*/ 175 w 798"/>
                <a:gd name="T19" fmla="*/ 18 h 138"/>
                <a:gd name="T20" fmla="*/ 127 w 798"/>
                <a:gd name="T21" fmla="*/ 9 h 138"/>
                <a:gd name="T22" fmla="*/ 22 w 798"/>
                <a:gd name="T23" fmla="*/ 27 h 138"/>
                <a:gd name="T24" fmla="*/ 13 w 798"/>
                <a:gd name="T25" fmla="*/ 33 h 1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8" h="138">
                  <a:moveTo>
                    <a:pt x="13" y="33"/>
                  </a:moveTo>
                  <a:cubicBezTo>
                    <a:pt x="15" y="47"/>
                    <a:pt x="16" y="75"/>
                    <a:pt x="28" y="87"/>
                  </a:cubicBezTo>
                  <a:cubicBezTo>
                    <a:pt x="39" y="98"/>
                    <a:pt x="87" y="111"/>
                    <a:pt x="103" y="114"/>
                  </a:cubicBezTo>
                  <a:cubicBezTo>
                    <a:pt x="227" y="112"/>
                    <a:pt x="351" y="114"/>
                    <a:pt x="475" y="111"/>
                  </a:cubicBezTo>
                  <a:cubicBezTo>
                    <a:pt x="436" y="113"/>
                    <a:pt x="397" y="117"/>
                    <a:pt x="358" y="120"/>
                  </a:cubicBezTo>
                  <a:cubicBezTo>
                    <a:pt x="370" y="138"/>
                    <a:pt x="377" y="132"/>
                    <a:pt x="400" y="129"/>
                  </a:cubicBezTo>
                  <a:cubicBezTo>
                    <a:pt x="517" y="136"/>
                    <a:pt x="640" y="125"/>
                    <a:pt x="757" y="123"/>
                  </a:cubicBezTo>
                  <a:cubicBezTo>
                    <a:pt x="798" y="0"/>
                    <a:pt x="700" y="30"/>
                    <a:pt x="613" y="27"/>
                  </a:cubicBezTo>
                  <a:cubicBezTo>
                    <a:pt x="457" y="22"/>
                    <a:pt x="674" y="25"/>
                    <a:pt x="418" y="21"/>
                  </a:cubicBezTo>
                  <a:cubicBezTo>
                    <a:pt x="337" y="20"/>
                    <a:pt x="256" y="19"/>
                    <a:pt x="175" y="18"/>
                  </a:cubicBezTo>
                  <a:cubicBezTo>
                    <a:pt x="159" y="15"/>
                    <a:pt x="143" y="13"/>
                    <a:pt x="127" y="9"/>
                  </a:cubicBezTo>
                  <a:cubicBezTo>
                    <a:pt x="0" y="14"/>
                    <a:pt x="82" y="7"/>
                    <a:pt x="22" y="27"/>
                  </a:cubicBezTo>
                  <a:cubicBezTo>
                    <a:pt x="15" y="37"/>
                    <a:pt x="19" y="39"/>
                    <a:pt x="13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55" name="Text Box 9"/>
            <p:cNvSpPr txBox="1">
              <a:spLocks noChangeArrowheads="1"/>
            </p:cNvSpPr>
            <p:nvPr/>
          </p:nvSpPr>
          <p:spPr bwMode="auto">
            <a:xfrm>
              <a:off x="2921" y="1440"/>
              <a:ext cx="11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600" b="1"/>
                <a:t>vidni spekter</a:t>
              </a:r>
            </a:p>
          </p:txBody>
        </p:sp>
        <p:sp>
          <p:nvSpPr>
            <p:cNvPr id="6156" name="Freeform 10"/>
            <p:cNvSpPr>
              <a:spLocks/>
            </p:cNvSpPr>
            <p:nvPr/>
          </p:nvSpPr>
          <p:spPr bwMode="auto">
            <a:xfrm>
              <a:off x="2513" y="1727"/>
              <a:ext cx="551" cy="138"/>
            </a:xfrm>
            <a:custGeom>
              <a:avLst/>
              <a:gdLst>
                <a:gd name="T0" fmla="*/ 16 w 551"/>
                <a:gd name="T1" fmla="*/ 16 h 138"/>
                <a:gd name="T2" fmla="*/ 22 w 551"/>
                <a:gd name="T3" fmla="*/ 46 h 138"/>
                <a:gd name="T4" fmla="*/ 43 w 551"/>
                <a:gd name="T5" fmla="*/ 76 h 138"/>
                <a:gd name="T6" fmla="*/ 49 w 551"/>
                <a:gd name="T7" fmla="*/ 94 h 138"/>
                <a:gd name="T8" fmla="*/ 52 w 551"/>
                <a:gd name="T9" fmla="*/ 130 h 138"/>
                <a:gd name="T10" fmla="*/ 94 w 551"/>
                <a:gd name="T11" fmla="*/ 121 h 138"/>
                <a:gd name="T12" fmla="*/ 271 w 551"/>
                <a:gd name="T13" fmla="*/ 130 h 138"/>
                <a:gd name="T14" fmla="*/ 433 w 551"/>
                <a:gd name="T15" fmla="*/ 133 h 138"/>
                <a:gd name="T16" fmla="*/ 547 w 551"/>
                <a:gd name="T17" fmla="*/ 130 h 138"/>
                <a:gd name="T18" fmla="*/ 550 w 551"/>
                <a:gd name="T19" fmla="*/ 118 h 138"/>
                <a:gd name="T20" fmla="*/ 547 w 551"/>
                <a:gd name="T21" fmla="*/ 67 h 138"/>
                <a:gd name="T22" fmla="*/ 442 w 551"/>
                <a:gd name="T23" fmla="*/ 28 h 138"/>
                <a:gd name="T24" fmla="*/ 319 w 551"/>
                <a:gd name="T25" fmla="*/ 16 h 138"/>
                <a:gd name="T26" fmla="*/ 262 w 551"/>
                <a:gd name="T27" fmla="*/ 7 h 138"/>
                <a:gd name="T28" fmla="*/ 67 w 551"/>
                <a:gd name="T29" fmla="*/ 10 h 138"/>
                <a:gd name="T30" fmla="*/ 16 w 551"/>
                <a:gd name="T31" fmla="*/ 16 h 1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51" h="138">
                  <a:moveTo>
                    <a:pt x="16" y="16"/>
                  </a:moveTo>
                  <a:cubicBezTo>
                    <a:pt x="16" y="18"/>
                    <a:pt x="20" y="42"/>
                    <a:pt x="22" y="46"/>
                  </a:cubicBezTo>
                  <a:cubicBezTo>
                    <a:pt x="29" y="60"/>
                    <a:pt x="38" y="60"/>
                    <a:pt x="43" y="76"/>
                  </a:cubicBezTo>
                  <a:cubicBezTo>
                    <a:pt x="45" y="82"/>
                    <a:pt x="49" y="94"/>
                    <a:pt x="49" y="94"/>
                  </a:cubicBezTo>
                  <a:cubicBezTo>
                    <a:pt x="50" y="106"/>
                    <a:pt x="48" y="119"/>
                    <a:pt x="52" y="130"/>
                  </a:cubicBezTo>
                  <a:cubicBezTo>
                    <a:pt x="55" y="138"/>
                    <a:pt x="87" y="123"/>
                    <a:pt x="94" y="121"/>
                  </a:cubicBezTo>
                  <a:cubicBezTo>
                    <a:pt x="153" y="123"/>
                    <a:pt x="212" y="128"/>
                    <a:pt x="271" y="130"/>
                  </a:cubicBezTo>
                  <a:cubicBezTo>
                    <a:pt x="324" y="119"/>
                    <a:pt x="380" y="124"/>
                    <a:pt x="433" y="133"/>
                  </a:cubicBezTo>
                  <a:cubicBezTo>
                    <a:pt x="471" y="132"/>
                    <a:pt x="509" y="135"/>
                    <a:pt x="547" y="130"/>
                  </a:cubicBezTo>
                  <a:cubicBezTo>
                    <a:pt x="551" y="129"/>
                    <a:pt x="550" y="122"/>
                    <a:pt x="550" y="118"/>
                  </a:cubicBezTo>
                  <a:cubicBezTo>
                    <a:pt x="550" y="101"/>
                    <a:pt x="549" y="84"/>
                    <a:pt x="547" y="67"/>
                  </a:cubicBezTo>
                  <a:cubicBezTo>
                    <a:pt x="543" y="27"/>
                    <a:pt x="462" y="29"/>
                    <a:pt x="442" y="28"/>
                  </a:cubicBezTo>
                  <a:cubicBezTo>
                    <a:pt x="401" y="23"/>
                    <a:pt x="360" y="19"/>
                    <a:pt x="319" y="16"/>
                  </a:cubicBezTo>
                  <a:cubicBezTo>
                    <a:pt x="301" y="10"/>
                    <a:pt x="262" y="7"/>
                    <a:pt x="262" y="7"/>
                  </a:cubicBezTo>
                  <a:cubicBezTo>
                    <a:pt x="197" y="8"/>
                    <a:pt x="132" y="8"/>
                    <a:pt x="67" y="10"/>
                  </a:cubicBezTo>
                  <a:cubicBezTo>
                    <a:pt x="10" y="11"/>
                    <a:pt x="0" y="0"/>
                    <a:pt x="16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57" name="Freeform 11"/>
            <p:cNvSpPr>
              <a:spLocks/>
            </p:cNvSpPr>
            <p:nvPr/>
          </p:nvSpPr>
          <p:spPr bwMode="auto">
            <a:xfrm>
              <a:off x="2891" y="1845"/>
              <a:ext cx="73" cy="33"/>
            </a:xfrm>
            <a:custGeom>
              <a:avLst/>
              <a:gdLst>
                <a:gd name="T0" fmla="*/ 19 w 73"/>
                <a:gd name="T1" fmla="*/ 3 h 33"/>
                <a:gd name="T2" fmla="*/ 37 w 73"/>
                <a:gd name="T3" fmla="*/ 27 h 33"/>
                <a:gd name="T4" fmla="*/ 46 w 73"/>
                <a:gd name="T5" fmla="*/ 33 h 33"/>
                <a:gd name="T6" fmla="*/ 64 w 73"/>
                <a:gd name="T7" fmla="*/ 27 h 33"/>
                <a:gd name="T8" fmla="*/ 19 w 73"/>
                <a:gd name="T9" fmla="*/ 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33">
                  <a:moveTo>
                    <a:pt x="19" y="3"/>
                  </a:moveTo>
                  <a:cubicBezTo>
                    <a:pt x="11" y="28"/>
                    <a:pt x="0" y="21"/>
                    <a:pt x="37" y="27"/>
                  </a:cubicBezTo>
                  <a:cubicBezTo>
                    <a:pt x="40" y="29"/>
                    <a:pt x="42" y="33"/>
                    <a:pt x="46" y="33"/>
                  </a:cubicBezTo>
                  <a:cubicBezTo>
                    <a:pt x="52" y="33"/>
                    <a:pt x="64" y="27"/>
                    <a:pt x="64" y="27"/>
                  </a:cubicBezTo>
                  <a:cubicBezTo>
                    <a:pt x="73" y="1"/>
                    <a:pt x="36" y="0"/>
                    <a:pt x="19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58" name="Freeform 12"/>
            <p:cNvSpPr>
              <a:spLocks/>
            </p:cNvSpPr>
            <p:nvPr/>
          </p:nvSpPr>
          <p:spPr bwMode="auto">
            <a:xfrm>
              <a:off x="2468" y="2493"/>
              <a:ext cx="540" cy="148"/>
            </a:xfrm>
            <a:custGeom>
              <a:avLst/>
              <a:gdLst>
                <a:gd name="T0" fmla="*/ 34 w 540"/>
                <a:gd name="T1" fmla="*/ 24 h 148"/>
                <a:gd name="T2" fmla="*/ 49 w 540"/>
                <a:gd name="T3" fmla="*/ 69 h 148"/>
                <a:gd name="T4" fmla="*/ 172 w 540"/>
                <a:gd name="T5" fmla="*/ 117 h 148"/>
                <a:gd name="T6" fmla="*/ 310 w 540"/>
                <a:gd name="T7" fmla="*/ 120 h 148"/>
                <a:gd name="T8" fmla="*/ 367 w 540"/>
                <a:gd name="T9" fmla="*/ 108 h 148"/>
                <a:gd name="T10" fmla="*/ 472 w 540"/>
                <a:gd name="T11" fmla="*/ 114 h 148"/>
                <a:gd name="T12" fmla="*/ 475 w 540"/>
                <a:gd name="T13" fmla="*/ 129 h 148"/>
                <a:gd name="T14" fmla="*/ 490 w 540"/>
                <a:gd name="T15" fmla="*/ 141 h 148"/>
                <a:gd name="T16" fmla="*/ 520 w 540"/>
                <a:gd name="T17" fmla="*/ 120 h 148"/>
                <a:gd name="T18" fmla="*/ 523 w 540"/>
                <a:gd name="T19" fmla="*/ 111 h 148"/>
                <a:gd name="T20" fmla="*/ 529 w 540"/>
                <a:gd name="T21" fmla="*/ 102 h 148"/>
                <a:gd name="T22" fmla="*/ 535 w 540"/>
                <a:gd name="T23" fmla="*/ 84 h 148"/>
                <a:gd name="T24" fmla="*/ 529 w 540"/>
                <a:gd name="T25" fmla="*/ 39 h 148"/>
                <a:gd name="T26" fmla="*/ 355 w 540"/>
                <a:gd name="T27" fmla="*/ 18 h 148"/>
                <a:gd name="T28" fmla="*/ 304 w 540"/>
                <a:gd name="T29" fmla="*/ 9 h 148"/>
                <a:gd name="T30" fmla="*/ 58 w 540"/>
                <a:gd name="T31" fmla="*/ 12 h 148"/>
                <a:gd name="T32" fmla="*/ 34 w 540"/>
                <a:gd name="T33" fmla="*/ 24 h 1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0" h="148">
                  <a:moveTo>
                    <a:pt x="34" y="24"/>
                  </a:moveTo>
                  <a:cubicBezTo>
                    <a:pt x="37" y="40"/>
                    <a:pt x="44" y="54"/>
                    <a:pt x="49" y="69"/>
                  </a:cubicBezTo>
                  <a:cubicBezTo>
                    <a:pt x="55" y="148"/>
                    <a:pt x="63" y="114"/>
                    <a:pt x="172" y="117"/>
                  </a:cubicBezTo>
                  <a:cubicBezTo>
                    <a:pt x="218" y="118"/>
                    <a:pt x="264" y="119"/>
                    <a:pt x="310" y="120"/>
                  </a:cubicBezTo>
                  <a:cubicBezTo>
                    <a:pt x="349" y="117"/>
                    <a:pt x="341" y="117"/>
                    <a:pt x="367" y="108"/>
                  </a:cubicBezTo>
                  <a:cubicBezTo>
                    <a:pt x="402" y="110"/>
                    <a:pt x="437" y="112"/>
                    <a:pt x="472" y="114"/>
                  </a:cubicBezTo>
                  <a:cubicBezTo>
                    <a:pt x="477" y="114"/>
                    <a:pt x="473" y="124"/>
                    <a:pt x="475" y="129"/>
                  </a:cubicBezTo>
                  <a:cubicBezTo>
                    <a:pt x="479" y="139"/>
                    <a:pt x="481" y="138"/>
                    <a:pt x="490" y="141"/>
                  </a:cubicBezTo>
                  <a:cubicBezTo>
                    <a:pt x="508" y="137"/>
                    <a:pt x="507" y="133"/>
                    <a:pt x="520" y="120"/>
                  </a:cubicBezTo>
                  <a:cubicBezTo>
                    <a:pt x="521" y="117"/>
                    <a:pt x="522" y="114"/>
                    <a:pt x="523" y="111"/>
                  </a:cubicBezTo>
                  <a:cubicBezTo>
                    <a:pt x="525" y="108"/>
                    <a:pt x="528" y="105"/>
                    <a:pt x="529" y="102"/>
                  </a:cubicBezTo>
                  <a:cubicBezTo>
                    <a:pt x="532" y="96"/>
                    <a:pt x="535" y="84"/>
                    <a:pt x="535" y="84"/>
                  </a:cubicBezTo>
                  <a:cubicBezTo>
                    <a:pt x="534" y="69"/>
                    <a:pt x="540" y="50"/>
                    <a:pt x="529" y="39"/>
                  </a:cubicBezTo>
                  <a:cubicBezTo>
                    <a:pt x="490" y="0"/>
                    <a:pt x="375" y="18"/>
                    <a:pt x="355" y="18"/>
                  </a:cubicBezTo>
                  <a:cubicBezTo>
                    <a:pt x="338" y="14"/>
                    <a:pt x="321" y="12"/>
                    <a:pt x="304" y="9"/>
                  </a:cubicBezTo>
                  <a:cubicBezTo>
                    <a:pt x="222" y="10"/>
                    <a:pt x="140" y="10"/>
                    <a:pt x="58" y="12"/>
                  </a:cubicBezTo>
                  <a:cubicBezTo>
                    <a:pt x="0" y="13"/>
                    <a:pt x="50" y="24"/>
                    <a:pt x="34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59" name="Text Box 13"/>
            <p:cNvSpPr txBox="1">
              <a:spLocks noChangeArrowheads="1"/>
            </p:cNvSpPr>
            <p:nvPr/>
          </p:nvSpPr>
          <p:spPr bwMode="auto">
            <a:xfrm>
              <a:off x="2434" y="2440"/>
              <a:ext cx="74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400" b="1"/>
                <a:t>frekvenca</a:t>
              </a:r>
            </a:p>
          </p:txBody>
        </p:sp>
        <p:sp>
          <p:nvSpPr>
            <p:cNvPr id="6160" name="Freeform 14"/>
            <p:cNvSpPr>
              <a:spLocks/>
            </p:cNvSpPr>
            <p:nvPr/>
          </p:nvSpPr>
          <p:spPr bwMode="auto">
            <a:xfrm>
              <a:off x="150" y="2124"/>
              <a:ext cx="568" cy="140"/>
            </a:xfrm>
            <a:custGeom>
              <a:avLst/>
              <a:gdLst>
                <a:gd name="T0" fmla="*/ 0 w 568"/>
                <a:gd name="T1" fmla="*/ 12 h 140"/>
                <a:gd name="T2" fmla="*/ 12 w 568"/>
                <a:gd name="T3" fmla="*/ 84 h 140"/>
                <a:gd name="T4" fmla="*/ 45 w 568"/>
                <a:gd name="T5" fmla="*/ 96 h 140"/>
                <a:gd name="T6" fmla="*/ 165 w 568"/>
                <a:gd name="T7" fmla="*/ 114 h 140"/>
                <a:gd name="T8" fmla="*/ 210 w 568"/>
                <a:gd name="T9" fmla="*/ 126 h 140"/>
                <a:gd name="T10" fmla="*/ 558 w 568"/>
                <a:gd name="T11" fmla="*/ 102 h 140"/>
                <a:gd name="T12" fmla="*/ 561 w 568"/>
                <a:gd name="T13" fmla="*/ 39 h 140"/>
                <a:gd name="T14" fmla="*/ 525 w 568"/>
                <a:gd name="T15" fmla="*/ 18 h 140"/>
                <a:gd name="T16" fmla="*/ 486 w 568"/>
                <a:gd name="T17" fmla="*/ 6 h 140"/>
                <a:gd name="T18" fmla="*/ 126 w 568"/>
                <a:gd name="T19" fmla="*/ 0 h 140"/>
                <a:gd name="T20" fmla="*/ 15 w 568"/>
                <a:gd name="T21" fmla="*/ 3 h 140"/>
                <a:gd name="T22" fmla="*/ 0 w 568"/>
                <a:gd name="T23" fmla="*/ 12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40">
                  <a:moveTo>
                    <a:pt x="0" y="12"/>
                  </a:moveTo>
                  <a:cubicBezTo>
                    <a:pt x="4" y="34"/>
                    <a:pt x="5" y="64"/>
                    <a:pt x="12" y="84"/>
                  </a:cubicBezTo>
                  <a:cubicBezTo>
                    <a:pt x="16" y="95"/>
                    <a:pt x="45" y="96"/>
                    <a:pt x="45" y="96"/>
                  </a:cubicBezTo>
                  <a:cubicBezTo>
                    <a:pt x="79" y="118"/>
                    <a:pt x="129" y="112"/>
                    <a:pt x="165" y="114"/>
                  </a:cubicBezTo>
                  <a:cubicBezTo>
                    <a:pt x="181" y="119"/>
                    <a:pt x="193" y="123"/>
                    <a:pt x="210" y="126"/>
                  </a:cubicBezTo>
                  <a:cubicBezTo>
                    <a:pt x="348" y="124"/>
                    <a:pt x="443" y="140"/>
                    <a:pt x="558" y="102"/>
                  </a:cubicBezTo>
                  <a:cubicBezTo>
                    <a:pt x="567" y="74"/>
                    <a:pt x="568" y="80"/>
                    <a:pt x="561" y="39"/>
                  </a:cubicBezTo>
                  <a:cubicBezTo>
                    <a:pt x="559" y="25"/>
                    <a:pt x="525" y="18"/>
                    <a:pt x="525" y="18"/>
                  </a:cubicBezTo>
                  <a:cubicBezTo>
                    <a:pt x="513" y="1"/>
                    <a:pt x="521" y="7"/>
                    <a:pt x="486" y="6"/>
                  </a:cubicBezTo>
                  <a:cubicBezTo>
                    <a:pt x="366" y="3"/>
                    <a:pt x="246" y="2"/>
                    <a:pt x="126" y="0"/>
                  </a:cubicBezTo>
                  <a:cubicBezTo>
                    <a:pt x="89" y="1"/>
                    <a:pt x="52" y="1"/>
                    <a:pt x="15" y="3"/>
                  </a:cubicBezTo>
                  <a:cubicBezTo>
                    <a:pt x="3" y="4"/>
                    <a:pt x="6" y="18"/>
                    <a:pt x="0" y="12"/>
                  </a:cubicBezTo>
                  <a:close/>
                </a:path>
              </a:pathLst>
            </a:custGeom>
            <a:solidFill>
              <a:srgbClr val="C4C6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61" name="Freeform 15"/>
            <p:cNvSpPr>
              <a:spLocks/>
            </p:cNvSpPr>
            <p:nvPr/>
          </p:nvSpPr>
          <p:spPr bwMode="auto">
            <a:xfrm>
              <a:off x="1365" y="2134"/>
              <a:ext cx="606" cy="140"/>
            </a:xfrm>
            <a:custGeom>
              <a:avLst/>
              <a:gdLst>
                <a:gd name="T0" fmla="*/ 0 w 568"/>
                <a:gd name="T1" fmla="*/ 12 h 140"/>
                <a:gd name="T2" fmla="*/ 13 w 568"/>
                <a:gd name="T3" fmla="*/ 84 h 140"/>
                <a:gd name="T4" fmla="*/ 48 w 568"/>
                <a:gd name="T5" fmla="*/ 96 h 140"/>
                <a:gd name="T6" fmla="*/ 176 w 568"/>
                <a:gd name="T7" fmla="*/ 114 h 140"/>
                <a:gd name="T8" fmla="*/ 224 w 568"/>
                <a:gd name="T9" fmla="*/ 126 h 140"/>
                <a:gd name="T10" fmla="*/ 595 w 568"/>
                <a:gd name="T11" fmla="*/ 102 h 140"/>
                <a:gd name="T12" fmla="*/ 599 w 568"/>
                <a:gd name="T13" fmla="*/ 39 h 140"/>
                <a:gd name="T14" fmla="*/ 560 w 568"/>
                <a:gd name="T15" fmla="*/ 18 h 140"/>
                <a:gd name="T16" fmla="*/ 519 w 568"/>
                <a:gd name="T17" fmla="*/ 6 h 140"/>
                <a:gd name="T18" fmla="*/ 134 w 568"/>
                <a:gd name="T19" fmla="*/ 0 h 140"/>
                <a:gd name="T20" fmla="*/ 16 w 568"/>
                <a:gd name="T21" fmla="*/ 3 h 140"/>
                <a:gd name="T22" fmla="*/ 0 w 568"/>
                <a:gd name="T23" fmla="*/ 12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40">
                  <a:moveTo>
                    <a:pt x="0" y="12"/>
                  </a:moveTo>
                  <a:cubicBezTo>
                    <a:pt x="4" y="34"/>
                    <a:pt x="5" y="64"/>
                    <a:pt x="12" y="84"/>
                  </a:cubicBezTo>
                  <a:cubicBezTo>
                    <a:pt x="16" y="95"/>
                    <a:pt x="45" y="96"/>
                    <a:pt x="45" y="96"/>
                  </a:cubicBezTo>
                  <a:cubicBezTo>
                    <a:pt x="79" y="118"/>
                    <a:pt x="129" y="112"/>
                    <a:pt x="165" y="114"/>
                  </a:cubicBezTo>
                  <a:cubicBezTo>
                    <a:pt x="181" y="119"/>
                    <a:pt x="193" y="123"/>
                    <a:pt x="210" y="126"/>
                  </a:cubicBezTo>
                  <a:cubicBezTo>
                    <a:pt x="348" y="124"/>
                    <a:pt x="443" y="140"/>
                    <a:pt x="558" y="102"/>
                  </a:cubicBezTo>
                  <a:cubicBezTo>
                    <a:pt x="567" y="74"/>
                    <a:pt x="568" y="80"/>
                    <a:pt x="561" y="39"/>
                  </a:cubicBezTo>
                  <a:cubicBezTo>
                    <a:pt x="559" y="25"/>
                    <a:pt x="525" y="18"/>
                    <a:pt x="525" y="18"/>
                  </a:cubicBezTo>
                  <a:cubicBezTo>
                    <a:pt x="513" y="1"/>
                    <a:pt x="521" y="7"/>
                    <a:pt x="486" y="6"/>
                  </a:cubicBezTo>
                  <a:cubicBezTo>
                    <a:pt x="366" y="3"/>
                    <a:pt x="246" y="2"/>
                    <a:pt x="126" y="0"/>
                  </a:cubicBezTo>
                  <a:cubicBezTo>
                    <a:pt x="89" y="1"/>
                    <a:pt x="52" y="1"/>
                    <a:pt x="15" y="3"/>
                  </a:cubicBezTo>
                  <a:cubicBezTo>
                    <a:pt x="3" y="4"/>
                    <a:pt x="6" y="18"/>
                    <a:pt x="0" y="12"/>
                  </a:cubicBezTo>
                  <a:close/>
                </a:path>
              </a:pathLst>
            </a:custGeom>
            <a:solidFill>
              <a:srgbClr val="C4C6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62" name="Freeform 16"/>
            <p:cNvSpPr>
              <a:spLocks/>
            </p:cNvSpPr>
            <p:nvPr/>
          </p:nvSpPr>
          <p:spPr bwMode="auto">
            <a:xfrm>
              <a:off x="2615" y="2122"/>
              <a:ext cx="606" cy="140"/>
            </a:xfrm>
            <a:custGeom>
              <a:avLst/>
              <a:gdLst>
                <a:gd name="T0" fmla="*/ 0 w 568"/>
                <a:gd name="T1" fmla="*/ 12 h 140"/>
                <a:gd name="T2" fmla="*/ 13 w 568"/>
                <a:gd name="T3" fmla="*/ 84 h 140"/>
                <a:gd name="T4" fmla="*/ 48 w 568"/>
                <a:gd name="T5" fmla="*/ 96 h 140"/>
                <a:gd name="T6" fmla="*/ 176 w 568"/>
                <a:gd name="T7" fmla="*/ 114 h 140"/>
                <a:gd name="T8" fmla="*/ 224 w 568"/>
                <a:gd name="T9" fmla="*/ 126 h 140"/>
                <a:gd name="T10" fmla="*/ 595 w 568"/>
                <a:gd name="T11" fmla="*/ 102 h 140"/>
                <a:gd name="T12" fmla="*/ 599 w 568"/>
                <a:gd name="T13" fmla="*/ 39 h 140"/>
                <a:gd name="T14" fmla="*/ 560 w 568"/>
                <a:gd name="T15" fmla="*/ 18 h 140"/>
                <a:gd name="T16" fmla="*/ 519 w 568"/>
                <a:gd name="T17" fmla="*/ 6 h 140"/>
                <a:gd name="T18" fmla="*/ 134 w 568"/>
                <a:gd name="T19" fmla="*/ 0 h 140"/>
                <a:gd name="T20" fmla="*/ 16 w 568"/>
                <a:gd name="T21" fmla="*/ 3 h 140"/>
                <a:gd name="T22" fmla="*/ 0 w 568"/>
                <a:gd name="T23" fmla="*/ 12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40">
                  <a:moveTo>
                    <a:pt x="0" y="12"/>
                  </a:moveTo>
                  <a:cubicBezTo>
                    <a:pt x="4" y="34"/>
                    <a:pt x="5" y="64"/>
                    <a:pt x="12" y="84"/>
                  </a:cubicBezTo>
                  <a:cubicBezTo>
                    <a:pt x="16" y="95"/>
                    <a:pt x="45" y="96"/>
                    <a:pt x="45" y="96"/>
                  </a:cubicBezTo>
                  <a:cubicBezTo>
                    <a:pt x="79" y="118"/>
                    <a:pt x="129" y="112"/>
                    <a:pt x="165" y="114"/>
                  </a:cubicBezTo>
                  <a:cubicBezTo>
                    <a:pt x="181" y="119"/>
                    <a:pt x="193" y="123"/>
                    <a:pt x="210" y="126"/>
                  </a:cubicBezTo>
                  <a:cubicBezTo>
                    <a:pt x="348" y="124"/>
                    <a:pt x="443" y="140"/>
                    <a:pt x="558" y="102"/>
                  </a:cubicBezTo>
                  <a:cubicBezTo>
                    <a:pt x="567" y="74"/>
                    <a:pt x="568" y="80"/>
                    <a:pt x="561" y="39"/>
                  </a:cubicBezTo>
                  <a:cubicBezTo>
                    <a:pt x="559" y="25"/>
                    <a:pt x="525" y="18"/>
                    <a:pt x="525" y="18"/>
                  </a:cubicBezTo>
                  <a:cubicBezTo>
                    <a:pt x="513" y="1"/>
                    <a:pt x="521" y="7"/>
                    <a:pt x="486" y="6"/>
                  </a:cubicBezTo>
                  <a:cubicBezTo>
                    <a:pt x="366" y="3"/>
                    <a:pt x="246" y="2"/>
                    <a:pt x="126" y="0"/>
                  </a:cubicBezTo>
                  <a:cubicBezTo>
                    <a:pt x="89" y="1"/>
                    <a:pt x="52" y="1"/>
                    <a:pt x="15" y="3"/>
                  </a:cubicBezTo>
                  <a:cubicBezTo>
                    <a:pt x="3" y="4"/>
                    <a:pt x="6" y="18"/>
                    <a:pt x="0" y="12"/>
                  </a:cubicBezTo>
                  <a:close/>
                </a:path>
              </a:pathLst>
            </a:custGeom>
            <a:solidFill>
              <a:srgbClr val="C4C6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63" name="Text Box 17"/>
            <p:cNvSpPr txBox="1">
              <a:spLocks noChangeArrowheads="1"/>
            </p:cNvSpPr>
            <p:nvPr/>
          </p:nvSpPr>
          <p:spPr bwMode="auto">
            <a:xfrm>
              <a:off x="76" y="2092"/>
              <a:ext cx="72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400" b="1"/>
                <a:t>dolgi valovi</a:t>
              </a:r>
            </a:p>
          </p:txBody>
        </p:sp>
        <p:sp>
          <p:nvSpPr>
            <p:cNvPr id="6164" name="Text Box 18"/>
            <p:cNvSpPr txBox="1">
              <a:spLocks noChangeArrowheads="1"/>
            </p:cNvSpPr>
            <p:nvPr/>
          </p:nvSpPr>
          <p:spPr bwMode="auto">
            <a:xfrm>
              <a:off x="1214" y="2084"/>
              <a:ext cx="8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400" b="1"/>
                <a:t>radijski valovi</a:t>
              </a:r>
            </a:p>
          </p:txBody>
        </p:sp>
        <p:sp>
          <p:nvSpPr>
            <p:cNvPr id="6165" name="Text Box 19"/>
            <p:cNvSpPr txBox="1">
              <a:spLocks noChangeArrowheads="1"/>
            </p:cNvSpPr>
            <p:nvPr/>
          </p:nvSpPr>
          <p:spPr bwMode="auto">
            <a:xfrm>
              <a:off x="2615" y="2084"/>
              <a:ext cx="72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400" b="1"/>
                <a:t>infrardeča</a:t>
              </a:r>
            </a:p>
          </p:txBody>
        </p:sp>
        <p:sp>
          <p:nvSpPr>
            <p:cNvPr id="6166" name="Freeform 20"/>
            <p:cNvSpPr>
              <a:spLocks/>
            </p:cNvSpPr>
            <p:nvPr/>
          </p:nvSpPr>
          <p:spPr bwMode="auto">
            <a:xfrm>
              <a:off x="3410" y="2133"/>
              <a:ext cx="606" cy="140"/>
            </a:xfrm>
            <a:custGeom>
              <a:avLst/>
              <a:gdLst>
                <a:gd name="T0" fmla="*/ 0 w 568"/>
                <a:gd name="T1" fmla="*/ 12 h 140"/>
                <a:gd name="T2" fmla="*/ 13 w 568"/>
                <a:gd name="T3" fmla="*/ 84 h 140"/>
                <a:gd name="T4" fmla="*/ 48 w 568"/>
                <a:gd name="T5" fmla="*/ 96 h 140"/>
                <a:gd name="T6" fmla="*/ 176 w 568"/>
                <a:gd name="T7" fmla="*/ 114 h 140"/>
                <a:gd name="T8" fmla="*/ 224 w 568"/>
                <a:gd name="T9" fmla="*/ 126 h 140"/>
                <a:gd name="T10" fmla="*/ 595 w 568"/>
                <a:gd name="T11" fmla="*/ 102 h 140"/>
                <a:gd name="T12" fmla="*/ 599 w 568"/>
                <a:gd name="T13" fmla="*/ 39 h 140"/>
                <a:gd name="T14" fmla="*/ 560 w 568"/>
                <a:gd name="T15" fmla="*/ 18 h 140"/>
                <a:gd name="T16" fmla="*/ 519 w 568"/>
                <a:gd name="T17" fmla="*/ 6 h 140"/>
                <a:gd name="T18" fmla="*/ 134 w 568"/>
                <a:gd name="T19" fmla="*/ 0 h 140"/>
                <a:gd name="T20" fmla="*/ 16 w 568"/>
                <a:gd name="T21" fmla="*/ 3 h 140"/>
                <a:gd name="T22" fmla="*/ 0 w 568"/>
                <a:gd name="T23" fmla="*/ 12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40">
                  <a:moveTo>
                    <a:pt x="0" y="12"/>
                  </a:moveTo>
                  <a:cubicBezTo>
                    <a:pt x="4" y="34"/>
                    <a:pt x="5" y="64"/>
                    <a:pt x="12" y="84"/>
                  </a:cubicBezTo>
                  <a:cubicBezTo>
                    <a:pt x="16" y="95"/>
                    <a:pt x="45" y="96"/>
                    <a:pt x="45" y="96"/>
                  </a:cubicBezTo>
                  <a:cubicBezTo>
                    <a:pt x="79" y="118"/>
                    <a:pt x="129" y="112"/>
                    <a:pt x="165" y="114"/>
                  </a:cubicBezTo>
                  <a:cubicBezTo>
                    <a:pt x="181" y="119"/>
                    <a:pt x="193" y="123"/>
                    <a:pt x="210" y="126"/>
                  </a:cubicBezTo>
                  <a:cubicBezTo>
                    <a:pt x="348" y="124"/>
                    <a:pt x="443" y="140"/>
                    <a:pt x="558" y="102"/>
                  </a:cubicBezTo>
                  <a:cubicBezTo>
                    <a:pt x="567" y="74"/>
                    <a:pt x="568" y="80"/>
                    <a:pt x="561" y="39"/>
                  </a:cubicBezTo>
                  <a:cubicBezTo>
                    <a:pt x="559" y="25"/>
                    <a:pt x="525" y="18"/>
                    <a:pt x="525" y="18"/>
                  </a:cubicBezTo>
                  <a:cubicBezTo>
                    <a:pt x="513" y="1"/>
                    <a:pt x="521" y="7"/>
                    <a:pt x="486" y="6"/>
                  </a:cubicBezTo>
                  <a:cubicBezTo>
                    <a:pt x="366" y="3"/>
                    <a:pt x="246" y="2"/>
                    <a:pt x="126" y="0"/>
                  </a:cubicBezTo>
                  <a:cubicBezTo>
                    <a:pt x="89" y="1"/>
                    <a:pt x="52" y="1"/>
                    <a:pt x="15" y="3"/>
                  </a:cubicBezTo>
                  <a:cubicBezTo>
                    <a:pt x="3" y="4"/>
                    <a:pt x="6" y="18"/>
                    <a:pt x="0" y="12"/>
                  </a:cubicBezTo>
                  <a:close/>
                </a:path>
              </a:pathLst>
            </a:custGeom>
            <a:solidFill>
              <a:srgbClr val="C4C6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67" name="Text Box 21"/>
            <p:cNvSpPr txBox="1">
              <a:spLocks noChangeArrowheads="1"/>
            </p:cNvSpPr>
            <p:nvPr/>
          </p:nvSpPr>
          <p:spPr bwMode="auto">
            <a:xfrm>
              <a:off x="3410" y="2084"/>
              <a:ext cx="6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400" b="1"/>
                <a:t>ultravijol.</a:t>
              </a:r>
            </a:p>
          </p:txBody>
        </p:sp>
        <p:sp>
          <p:nvSpPr>
            <p:cNvPr id="6168" name="Freeform 22"/>
            <p:cNvSpPr>
              <a:spLocks/>
            </p:cNvSpPr>
            <p:nvPr/>
          </p:nvSpPr>
          <p:spPr bwMode="auto">
            <a:xfrm>
              <a:off x="3978" y="2122"/>
              <a:ext cx="606" cy="140"/>
            </a:xfrm>
            <a:custGeom>
              <a:avLst/>
              <a:gdLst>
                <a:gd name="T0" fmla="*/ 0 w 568"/>
                <a:gd name="T1" fmla="*/ 12 h 140"/>
                <a:gd name="T2" fmla="*/ 13 w 568"/>
                <a:gd name="T3" fmla="*/ 84 h 140"/>
                <a:gd name="T4" fmla="*/ 48 w 568"/>
                <a:gd name="T5" fmla="*/ 96 h 140"/>
                <a:gd name="T6" fmla="*/ 176 w 568"/>
                <a:gd name="T7" fmla="*/ 114 h 140"/>
                <a:gd name="T8" fmla="*/ 224 w 568"/>
                <a:gd name="T9" fmla="*/ 126 h 140"/>
                <a:gd name="T10" fmla="*/ 595 w 568"/>
                <a:gd name="T11" fmla="*/ 102 h 140"/>
                <a:gd name="T12" fmla="*/ 599 w 568"/>
                <a:gd name="T13" fmla="*/ 39 h 140"/>
                <a:gd name="T14" fmla="*/ 560 w 568"/>
                <a:gd name="T15" fmla="*/ 18 h 140"/>
                <a:gd name="T16" fmla="*/ 519 w 568"/>
                <a:gd name="T17" fmla="*/ 6 h 140"/>
                <a:gd name="T18" fmla="*/ 134 w 568"/>
                <a:gd name="T19" fmla="*/ 0 h 140"/>
                <a:gd name="T20" fmla="*/ 16 w 568"/>
                <a:gd name="T21" fmla="*/ 3 h 140"/>
                <a:gd name="T22" fmla="*/ 0 w 568"/>
                <a:gd name="T23" fmla="*/ 12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40">
                  <a:moveTo>
                    <a:pt x="0" y="12"/>
                  </a:moveTo>
                  <a:cubicBezTo>
                    <a:pt x="4" y="34"/>
                    <a:pt x="5" y="64"/>
                    <a:pt x="12" y="84"/>
                  </a:cubicBezTo>
                  <a:cubicBezTo>
                    <a:pt x="16" y="95"/>
                    <a:pt x="45" y="96"/>
                    <a:pt x="45" y="96"/>
                  </a:cubicBezTo>
                  <a:cubicBezTo>
                    <a:pt x="79" y="118"/>
                    <a:pt x="129" y="112"/>
                    <a:pt x="165" y="114"/>
                  </a:cubicBezTo>
                  <a:cubicBezTo>
                    <a:pt x="181" y="119"/>
                    <a:pt x="193" y="123"/>
                    <a:pt x="210" y="126"/>
                  </a:cubicBezTo>
                  <a:cubicBezTo>
                    <a:pt x="348" y="124"/>
                    <a:pt x="443" y="140"/>
                    <a:pt x="558" y="102"/>
                  </a:cubicBezTo>
                  <a:cubicBezTo>
                    <a:pt x="567" y="74"/>
                    <a:pt x="568" y="80"/>
                    <a:pt x="561" y="39"/>
                  </a:cubicBezTo>
                  <a:cubicBezTo>
                    <a:pt x="559" y="25"/>
                    <a:pt x="525" y="18"/>
                    <a:pt x="525" y="18"/>
                  </a:cubicBezTo>
                  <a:cubicBezTo>
                    <a:pt x="513" y="1"/>
                    <a:pt x="521" y="7"/>
                    <a:pt x="486" y="6"/>
                  </a:cubicBezTo>
                  <a:cubicBezTo>
                    <a:pt x="366" y="3"/>
                    <a:pt x="246" y="2"/>
                    <a:pt x="126" y="0"/>
                  </a:cubicBezTo>
                  <a:cubicBezTo>
                    <a:pt x="89" y="1"/>
                    <a:pt x="52" y="1"/>
                    <a:pt x="15" y="3"/>
                  </a:cubicBezTo>
                  <a:cubicBezTo>
                    <a:pt x="3" y="4"/>
                    <a:pt x="6" y="18"/>
                    <a:pt x="0" y="12"/>
                  </a:cubicBezTo>
                  <a:close/>
                </a:path>
              </a:pathLst>
            </a:custGeom>
            <a:solidFill>
              <a:srgbClr val="C4C6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69" name="Freeform 23"/>
            <p:cNvSpPr>
              <a:spLocks/>
            </p:cNvSpPr>
            <p:nvPr/>
          </p:nvSpPr>
          <p:spPr bwMode="auto">
            <a:xfrm>
              <a:off x="4887" y="2122"/>
              <a:ext cx="606" cy="140"/>
            </a:xfrm>
            <a:custGeom>
              <a:avLst/>
              <a:gdLst>
                <a:gd name="T0" fmla="*/ 0 w 568"/>
                <a:gd name="T1" fmla="*/ 12 h 140"/>
                <a:gd name="T2" fmla="*/ 13 w 568"/>
                <a:gd name="T3" fmla="*/ 84 h 140"/>
                <a:gd name="T4" fmla="*/ 48 w 568"/>
                <a:gd name="T5" fmla="*/ 96 h 140"/>
                <a:gd name="T6" fmla="*/ 176 w 568"/>
                <a:gd name="T7" fmla="*/ 114 h 140"/>
                <a:gd name="T8" fmla="*/ 224 w 568"/>
                <a:gd name="T9" fmla="*/ 126 h 140"/>
                <a:gd name="T10" fmla="*/ 595 w 568"/>
                <a:gd name="T11" fmla="*/ 102 h 140"/>
                <a:gd name="T12" fmla="*/ 599 w 568"/>
                <a:gd name="T13" fmla="*/ 39 h 140"/>
                <a:gd name="T14" fmla="*/ 560 w 568"/>
                <a:gd name="T15" fmla="*/ 18 h 140"/>
                <a:gd name="T16" fmla="*/ 519 w 568"/>
                <a:gd name="T17" fmla="*/ 6 h 140"/>
                <a:gd name="T18" fmla="*/ 134 w 568"/>
                <a:gd name="T19" fmla="*/ 0 h 140"/>
                <a:gd name="T20" fmla="*/ 16 w 568"/>
                <a:gd name="T21" fmla="*/ 3 h 140"/>
                <a:gd name="T22" fmla="*/ 0 w 568"/>
                <a:gd name="T23" fmla="*/ 12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40">
                  <a:moveTo>
                    <a:pt x="0" y="12"/>
                  </a:moveTo>
                  <a:cubicBezTo>
                    <a:pt x="4" y="34"/>
                    <a:pt x="5" y="64"/>
                    <a:pt x="12" y="84"/>
                  </a:cubicBezTo>
                  <a:cubicBezTo>
                    <a:pt x="16" y="95"/>
                    <a:pt x="45" y="96"/>
                    <a:pt x="45" y="96"/>
                  </a:cubicBezTo>
                  <a:cubicBezTo>
                    <a:pt x="79" y="118"/>
                    <a:pt x="129" y="112"/>
                    <a:pt x="165" y="114"/>
                  </a:cubicBezTo>
                  <a:cubicBezTo>
                    <a:pt x="181" y="119"/>
                    <a:pt x="193" y="123"/>
                    <a:pt x="210" y="126"/>
                  </a:cubicBezTo>
                  <a:cubicBezTo>
                    <a:pt x="348" y="124"/>
                    <a:pt x="443" y="140"/>
                    <a:pt x="558" y="102"/>
                  </a:cubicBezTo>
                  <a:cubicBezTo>
                    <a:pt x="567" y="74"/>
                    <a:pt x="568" y="80"/>
                    <a:pt x="561" y="39"/>
                  </a:cubicBezTo>
                  <a:cubicBezTo>
                    <a:pt x="559" y="25"/>
                    <a:pt x="525" y="18"/>
                    <a:pt x="525" y="18"/>
                  </a:cubicBezTo>
                  <a:cubicBezTo>
                    <a:pt x="513" y="1"/>
                    <a:pt x="521" y="7"/>
                    <a:pt x="486" y="6"/>
                  </a:cubicBezTo>
                  <a:cubicBezTo>
                    <a:pt x="366" y="3"/>
                    <a:pt x="246" y="2"/>
                    <a:pt x="126" y="0"/>
                  </a:cubicBezTo>
                  <a:cubicBezTo>
                    <a:pt x="89" y="1"/>
                    <a:pt x="52" y="1"/>
                    <a:pt x="15" y="3"/>
                  </a:cubicBezTo>
                  <a:cubicBezTo>
                    <a:pt x="3" y="4"/>
                    <a:pt x="6" y="18"/>
                    <a:pt x="0" y="12"/>
                  </a:cubicBezTo>
                  <a:close/>
                </a:path>
              </a:pathLst>
            </a:custGeom>
            <a:solidFill>
              <a:srgbClr val="C4C6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70" name="Text Box 24"/>
            <p:cNvSpPr txBox="1">
              <a:spLocks noChangeArrowheads="1"/>
            </p:cNvSpPr>
            <p:nvPr/>
          </p:nvSpPr>
          <p:spPr bwMode="auto">
            <a:xfrm>
              <a:off x="3978" y="2084"/>
              <a:ext cx="6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400" b="1"/>
                <a:t>Rtg-žarki</a:t>
              </a:r>
            </a:p>
          </p:txBody>
        </p:sp>
        <p:sp>
          <p:nvSpPr>
            <p:cNvPr id="6171" name="Text Box 25"/>
            <p:cNvSpPr txBox="1">
              <a:spLocks noChangeArrowheads="1"/>
            </p:cNvSpPr>
            <p:nvPr/>
          </p:nvSpPr>
          <p:spPr bwMode="auto">
            <a:xfrm>
              <a:off x="4887" y="2084"/>
              <a:ext cx="7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400" b="1"/>
                <a:t>žarki gama</a:t>
              </a:r>
            </a:p>
          </p:txBody>
        </p:sp>
        <p:sp>
          <p:nvSpPr>
            <p:cNvPr id="6172" name="Freeform 26"/>
            <p:cNvSpPr>
              <a:spLocks/>
            </p:cNvSpPr>
            <p:nvPr/>
          </p:nvSpPr>
          <p:spPr bwMode="auto">
            <a:xfrm>
              <a:off x="373" y="3118"/>
              <a:ext cx="824" cy="273"/>
            </a:xfrm>
            <a:custGeom>
              <a:avLst/>
              <a:gdLst>
                <a:gd name="T0" fmla="*/ 20 w 824"/>
                <a:gd name="T1" fmla="*/ 23 h 273"/>
                <a:gd name="T2" fmla="*/ 26 w 824"/>
                <a:gd name="T3" fmla="*/ 215 h 273"/>
                <a:gd name="T4" fmla="*/ 83 w 824"/>
                <a:gd name="T5" fmla="*/ 236 h 273"/>
                <a:gd name="T6" fmla="*/ 296 w 824"/>
                <a:gd name="T7" fmla="*/ 236 h 273"/>
                <a:gd name="T8" fmla="*/ 803 w 824"/>
                <a:gd name="T9" fmla="*/ 233 h 273"/>
                <a:gd name="T10" fmla="*/ 812 w 824"/>
                <a:gd name="T11" fmla="*/ 230 h 273"/>
                <a:gd name="T12" fmla="*/ 818 w 824"/>
                <a:gd name="T13" fmla="*/ 212 h 273"/>
                <a:gd name="T14" fmla="*/ 818 w 824"/>
                <a:gd name="T15" fmla="*/ 32 h 273"/>
                <a:gd name="T16" fmla="*/ 770 w 824"/>
                <a:gd name="T17" fmla="*/ 20 h 273"/>
                <a:gd name="T18" fmla="*/ 680 w 824"/>
                <a:gd name="T19" fmla="*/ 8 h 273"/>
                <a:gd name="T20" fmla="*/ 455 w 824"/>
                <a:gd name="T21" fmla="*/ 2 h 273"/>
                <a:gd name="T22" fmla="*/ 206 w 824"/>
                <a:gd name="T23" fmla="*/ 5 h 273"/>
                <a:gd name="T24" fmla="*/ 65 w 824"/>
                <a:gd name="T25" fmla="*/ 5 h 273"/>
                <a:gd name="T26" fmla="*/ 20 w 824"/>
                <a:gd name="T27" fmla="*/ 23 h 2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24" h="273">
                  <a:moveTo>
                    <a:pt x="20" y="23"/>
                  </a:moveTo>
                  <a:cubicBezTo>
                    <a:pt x="9" y="66"/>
                    <a:pt x="0" y="176"/>
                    <a:pt x="26" y="215"/>
                  </a:cubicBezTo>
                  <a:cubicBezTo>
                    <a:pt x="32" y="240"/>
                    <a:pt x="61" y="232"/>
                    <a:pt x="83" y="236"/>
                  </a:cubicBezTo>
                  <a:cubicBezTo>
                    <a:pt x="139" y="273"/>
                    <a:pt x="228" y="241"/>
                    <a:pt x="296" y="236"/>
                  </a:cubicBezTo>
                  <a:cubicBezTo>
                    <a:pt x="467" y="238"/>
                    <a:pt x="632" y="235"/>
                    <a:pt x="803" y="233"/>
                  </a:cubicBezTo>
                  <a:cubicBezTo>
                    <a:pt x="806" y="232"/>
                    <a:pt x="810" y="233"/>
                    <a:pt x="812" y="230"/>
                  </a:cubicBezTo>
                  <a:cubicBezTo>
                    <a:pt x="816" y="225"/>
                    <a:pt x="818" y="212"/>
                    <a:pt x="818" y="212"/>
                  </a:cubicBezTo>
                  <a:cubicBezTo>
                    <a:pt x="819" y="191"/>
                    <a:pt x="824" y="69"/>
                    <a:pt x="818" y="32"/>
                  </a:cubicBezTo>
                  <a:cubicBezTo>
                    <a:pt x="817" y="26"/>
                    <a:pt x="783" y="21"/>
                    <a:pt x="770" y="20"/>
                  </a:cubicBezTo>
                  <a:cubicBezTo>
                    <a:pt x="741" y="10"/>
                    <a:pt x="710" y="10"/>
                    <a:pt x="680" y="8"/>
                  </a:cubicBezTo>
                  <a:cubicBezTo>
                    <a:pt x="605" y="10"/>
                    <a:pt x="529" y="17"/>
                    <a:pt x="455" y="2"/>
                  </a:cubicBezTo>
                  <a:cubicBezTo>
                    <a:pt x="346" y="8"/>
                    <a:pt x="369" y="8"/>
                    <a:pt x="206" y="5"/>
                  </a:cubicBezTo>
                  <a:cubicBezTo>
                    <a:pt x="140" y="0"/>
                    <a:pt x="158" y="0"/>
                    <a:pt x="65" y="5"/>
                  </a:cubicBezTo>
                  <a:cubicBezTo>
                    <a:pt x="55" y="6"/>
                    <a:pt x="16" y="14"/>
                    <a:pt x="20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73" name="Text Box 27"/>
            <p:cNvSpPr txBox="1">
              <a:spLocks noChangeArrowheads="1"/>
            </p:cNvSpPr>
            <p:nvPr/>
          </p:nvSpPr>
          <p:spPr bwMode="auto">
            <a:xfrm>
              <a:off x="392" y="3139"/>
              <a:ext cx="796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sl-SI" sz="1400" b="1"/>
                <a:t>mornarica,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sl-SI" sz="1400" b="1"/>
                <a:t>aeronavtika</a:t>
              </a:r>
            </a:p>
          </p:txBody>
        </p:sp>
        <p:sp>
          <p:nvSpPr>
            <p:cNvPr id="6174" name="Freeform 28"/>
            <p:cNvSpPr>
              <a:spLocks/>
            </p:cNvSpPr>
            <p:nvPr/>
          </p:nvSpPr>
          <p:spPr bwMode="auto">
            <a:xfrm>
              <a:off x="1935" y="2982"/>
              <a:ext cx="876" cy="389"/>
            </a:xfrm>
            <a:custGeom>
              <a:avLst/>
              <a:gdLst>
                <a:gd name="T0" fmla="*/ 12 w 876"/>
                <a:gd name="T1" fmla="*/ 33 h 389"/>
                <a:gd name="T2" fmla="*/ 54 w 876"/>
                <a:gd name="T3" fmla="*/ 333 h 389"/>
                <a:gd name="T4" fmla="*/ 78 w 876"/>
                <a:gd name="T5" fmla="*/ 378 h 389"/>
                <a:gd name="T6" fmla="*/ 171 w 876"/>
                <a:gd name="T7" fmla="*/ 369 h 389"/>
                <a:gd name="T8" fmla="*/ 432 w 876"/>
                <a:gd name="T9" fmla="*/ 378 h 389"/>
                <a:gd name="T10" fmla="*/ 762 w 876"/>
                <a:gd name="T11" fmla="*/ 381 h 389"/>
                <a:gd name="T12" fmla="*/ 840 w 876"/>
                <a:gd name="T13" fmla="*/ 375 h 389"/>
                <a:gd name="T14" fmla="*/ 876 w 876"/>
                <a:gd name="T15" fmla="*/ 354 h 389"/>
                <a:gd name="T16" fmla="*/ 873 w 876"/>
                <a:gd name="T17" fmla="*/ 285 h 389"/>
                <a:gd name="T18" fmla="*/ 867 w 876"/>
                <a:gd name="T19" fmla="*/ 267 h 389"/>
                <a:gd name="T20" fmla="*/ 858 w 876"/>
                <a:gd name="T21" fmla="*/ 165 h 389"/>
                <a:gd name="T22" fmla="*/ 834 w 876"/>
                <a:gd name="T23" fmla="*/ 126 h 389"/>
                <a:gd name="T24" fmla="*/ 810 w 876"/>
                <a:gd name="T25" fmla="*/ 108 h 389"/>
                <a:gd name="T26" fmla="*/ 753 w 876"/>
                <a:gd name="T27" fmla="*/ 54 h 389"/>
                <a:gd name="T28" fmla="*/ 516 w 876"/>
                <a:gd name="T29" fmla="*/ 21 h 389"/>
                <a:gd name="T30" fmla="*/ 345 w 876"/>
                <a:gd name="T31" fmla="*/ 12 h 389"/>
                <a:gd name="T32" fmla="*/ 141 w 876"/>
                <a:gd name="T33" fmla="*/ 9 h 389"/>
                <a:gd name="T34" fmla="*/ 18 w 876"/>
                <a:gd name="T35" fmla="*/ 18 h 389"/>
                <a:gd name="T36" fmla="*/ 12 w 876"/>
                <a:gd name="T37" fmla="*/ 33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76" h="389">
                  <a:moveTo>
                    <a:pt x="12" y="33"/>
                  </a:moveTo>
                  <a:cubicBezTo>
                    <a:pt x="19" y="132"/>
                    <a:pt x="34" y="234"/>
                    <a:pt x="54" y="333"/>
                  </a:cubicBezTo>
                  <a:cubicBezTo>
                    <a:pt x="57" y="369"/>
                    <a:pt x="52" y="365"/>
                    <a:pt x="78" y="378"/>
                  </a:cubicBezTo>
                  <a:cubicBezTo>
                    <a:pt x="109" y="374"/>
                    <a:pt x="142" y="379"/>
                    <a:pt x="171" y="369"/>
                  </a:cubicBezTo>
                  <a:cubicBezTo>
                    <a:pt x="272" y="389"/>
                    <a:pt x="175" y="375"/>
                    <a:pt x="432" y="378"/>
                  </a:cubicBezTo>
                  <a:cubicBezTo>
                    <a:pt x="542" y="382"/>
                    <a:pt x="652" y="379"/>
                    <a:pt x="762" y="381"/>
                  </a:cubicBezTo>
                  <a:cubicBezTo>
                    <a:pt x="769" y="381"/>
                    <a:pt x="830" y="376"/>
                    <a:pt x="840" y="375"/>
                  </a:cubicBezTo>
                  <a:cubicBezTo>
                    <a:pt x="854" y="373"/>
                    <a:pt x="876" y="354"/>
                    <a:pt x="876" y="354"/>
                  </a:cubicBezTo>
                  <a:cubicBezTo>
                    <a:pt x="875" y="331"/>
                    <a:pt x="875" y="308"/>
                    <a:pt x="873" y="285"/>
                  </a:cubicBezTo>
                  <a:cubicBezTo>
                    <a:pt x="872" y="279"/>
                    <a:pt x="867" y="267"/>
                    <a:pt x="867" y="267"/>
                  </a:cubicBezTo>
                  <a:cubicBezTo>
                    <a:pt x="865" y="235"/>
                    <a:pt x="862" y="196"/>
                    <a:pt x="858" y="165"/>
                  </a:cubicBezTo>
                  <a:cubicBezTo>
                    <a:pt x="856" y="149"/>
                    <a:pt x="849" y="131"/>
                    <a:pt x="834" y="126"/>
                  </a:cubicBezTo>
                  <a:cubicBezTo>
                    <a:pt x="827" y="116"/>
                    <a:pt x="822" y="112"/>
                    <a:pt x="810" y="108"/>
                  </a:cubicBezTo>
                  <a:cubicBezTo>
                    <a:pt x="794" y="92"/>
                    <a:pt x="775" y="61"/>
                    <a:pt x="753" y="54"/>
                  </a:cubicBezTo>
                  <a:cubicBezTo>
                    <a:pt x="717" y="0"/>
                    <a:pt x="527" y="21"/>
                    <a:pt x="516" y="21"/>
                  </a:cubicBezTo>
                  <a:cubicBezTo>
                    <a:pt x="458" y="16"/>
                    <a:pt x="404" y="14"/>
                    <a:pt x="345" y="12"/>
                  </a:cubicBezTo>
                  <a:cubicBezTo>
                    <a:pt x="277" y="16"/>
                    <a:pt x="209" y="14"/>
                    <a:pt x="141" y="9"/>
                  </a:cubicBezTo>
                  <a:cubicBezTo>
                    <a:pt x="100" y="11"/>
                    <a:pt x="59" y="13"/>
                    <a:pt x="18" y="18"/>
                  </a:cubicBezTo>
                  <a:cubicBezTo>
                    <a:pt x="0" y="24"/>
                    <a:pt x="5" y="62"/>
                    <a:pt x="12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75" name="Text Box 29"/>
            <p:cNvSpPr txBox="1">
              <a:spLocks noChangeArrowheads="1"/>
            </p:cNvSpPr>
            <p:nvPr/>
          </p:nvSpPr>
          <p:spPr bwMode="auto">
            <a:xfrm>
              <a:off x="1868" y="3031"/>
              <a:ext cx="936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sl-SI" sz="1400" b="1"/>
                <a:t>mornarica,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sl-SI" sz="1400" b="1"/>
                <a:t>aeronavtika,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sl-SI" sz="1400" b="1"/>
                <a:t>mobilni radio</a:t>
              </a:r>
            </a:p>
          </p:txBody>
        </p:sp>
        <p:sp>
          <p:nvSpPr>
            <p:cNvPr id="6176" name="Freeform 30"/>
            <p:cNvSpPr>
              <a:spLocks/>
            </p:cNvSpPr>
            <p:nvPr/>
          </p:nvSpPr>
          <p:spPr bwMode="auto">
            <a:xfrm>
              <a:off x="4190" y="3003"/>
              <a:ext cx="1069" cy="369"/>
            </a:xfrm>
            <a:custGeom>
              <a:avLst/>
              <a:gdLst>
                <a:gd name="T0" fmla="*/ 4 w 1069"/>
                <a:gd name="T1" fmla="*/ 33 h 369"/>
                <a:gd name="T2" fmla="*/ 10 w 1069"/>
                <a:gd name="T3" fmla="*/ 69 h 369"/>
                <a:gd name="T4" fmla="*/ 31 w 1069"/>
                <a:gd name="T5" fmla="*/ 129 h 369"/>
                <a:gd name="T6" fmla="*/ 40 w 1069"/>
                <a:gd name="T7" fmla="*/ 147 h 369"/>
                <a:gd name="T8" fmla="*/ 88 w 1069"/>
                <a:gd name="T9" fmla="*/ 288 h 369"/>
                <a:gd name="T10" fmla="*/ 118 w 1069"/>
                <a:gd name="T11" fmla="*/ 303 h 369"/>
                <a:gd name="T12" fmla="*/ 133 w 1069"/>
                <a:gd name="T13" fmla="*/ 336 h 369"/>
                <a:gd name="T14" fmla="*/ 175 w 1069"/>
                <a:gd name="T15" fmla="*/ 348 h 369"/>
                <a:gd name="T16" fmla="*/ 211 w 1069"/>
                <a:gd name="T17" fmla="*/ 351 h 369"/>
                <a:gd name="T18" fmla="*/ 265 w 1069"/>
                <a:gd name="T19" fmla="*/ 357 h 369"/>
                <a:gd name="T20" fmla="*/ 616 w 1069"/>
                <a:gd name="T21" fmla="*/ 342 h 369"/>
                <a:gd name="T22" fmla="*/ 655 w 1069"/>
                <a:gd name="T23" fmla="*/ 345 h 369"/>
                <a:gd name="T24" fmla="*/ 682 w 1069"/>
                <a:gd name="T25" fmla="*/ 357 h 369"/>
                <a:gd name="T26" fmla="*/ 910 w 1069"/>
                <a:gd name="T27" fmla="*/ 348 h 369"/>
                <a:gd name="T28" fmla="*/ 952 w 1069"/>
                <a:gd name="T29" fmla="*/ 309 h 369"/>
                <a:gd name="T30" fmla="*/ 985 w 1069"/>
                <a:gd name="T31" fmla="*/ 288 h 369"/>
                <a:gd name="T32" fmla="*/ 1030 w 1069"/>
                <a:gd name="T33" fmla="*/ 234 h 369"/>
                <a:gd name="T34" fmla="*/ 1054 w 1069"/>
                <a:gd name="T35" fmla="*/ 195 h 369"/>
                <a:gd name="T36" fmla="*/ 1060 w 1069"/>
                <a:gd name="T37" fmla="*/ 171 h 369"/>
                <a:gd name="T38" fmla="*/ 1066 w 1069"/>
                <a:gd name="T39" fmla="*/ 153 h 369"/>
                <a:gd name="T40" fmla="*/ 1069 w 1069"/>
                <a:gd name="T41" fmla="*/ 120 h 369"/>
                <a:gd name="T42" fmla="*/ 1066 w 1069"/>
                <a:gd name="T43" fmla="*/ 69 h 369"/>
                <a:gd name="T44" fmla="*/ 967 w 1069"/>
                <a:gd name="T45" fmla="*/ 27 h 369"/>
                <a:gd name="T46" fmla="*/ 532 w 1069"/>
                <a:gd name="T47" fmla="*/ 21 h 369"/>
                <a:gd name="T48" fmla="*/ 259 w 1069"/>
                <a:gd name="T49" fmla="*/ 0 h 369"/>
                <a:gd name="T50" fmla="*/ 22 w 1069"/>
                <a:gd name="T51" fmla="*/ 12 h 369"/>
                <a:gd name="T52" fmla="*/ 13 w 1069"/>
                <a:gd name="T53" fmla="*/ 18 h 369"/>
                <a:gd name="T54" fmla="*/ 4 w 1069"/>
                <a:gd name="T55" fmla="*/ 33 h 3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069" h="369">
                  <a:moveTo>
                    <a:pt x="4" y="33"/>
                  </a:moveTo>
                  <a:cubicBezTo>
                    <a:pt x="0" y="49"/>
                    <a:pt x="3" y="55"/>
                    <a:pt x="10" y="69"/>
                  </a:cubicBezTo>
                  <a:cubicBezTo>
                    <a:pt x="15" y="105"/>
                    <a:pt x="10" y="108"/>
                    <a:pt x="31" y="129"/>
                  </a:cubicBezTo>
                  <a:cubicBezTo>
                    <a:pt x="33" y="135"/>
                    <a:pt x="39" y="140"/>
                    <a:pt x="40" y="147"/>
                  </a:cubicBezTo>
                  <a:cubicBezTo>
                    <a:pt x="45" y="180"/>
                    <a:pt x="41" y="272"/>
                    <a:pt x="88" y="288"/>
                  </a:cubicBezTo>
                  <a:cubicBezTo>
                    <a:pt x="98" y="298"/>
                    <a:pt x="104" y="299"/>
                    <a:pt x="118" y="303"/>
                  </a:cubicBezTo>
                  <a:cubicBezTo>
                    <a:pt x="134" y="314"/>
                    <a:pt x="124" y="321"/>
                    <a:pt x="133" y="336"/>
                  </a:cubicBezTo>
                  <a:cubicBezTo>
                    <a:pt x="139" y="347"/>
                    <a:pt x="168" y="347"/>
                    <a:pt x="175" y="348"/>
                  </a:cubicBezTo>
                  <a:cubicBezTo>
                    <a:pt x="187" y="349"/>
                    <a:pt x="199" y="350"/>
                    <a:pt x="211" y="351"/>
                  </a:cubicBezTo>
                  <a:cubicBezTo>
                    <a:pt x="229" y="353"/>
                    <a:pt x="265" y="357"/>
                    <a:pt x="265" y="357"/>
                  </a:cubicBezTo>
                  <a:cubicBezTo>
                    <a:pt x="373" y="355"/>
                    <a:pt x="507" y="369"/>
                    <a:pt x="616" y="342"/>
                  </a:cubicBezTo>
                  <a:cubicBezTo>
                    <a:pt x="629" y="343"/>
                    <a:pt x="642" y="343"/>
                    <a:pt x="655" y="345"/>
                  </a:cubicBezTo>
                  <a:cubicBezTo>
                    <a:pt x="665" y="347"/>
                    <a:pt x="682" y="357"/>
                    <a:pt x="682" y="357"/>
                  </a:cubicBezTo>
                  <a:cubicBezTo>
                    <a:pt x="757" y="349"/>
                    <a:pt x="835" y="350"/>
                    <a:pt x="910" y="348"/>
                  </a:cubicBezTo>
                  <a:cubicBezTo>
                    <a:pt x="919" y="334"/>
                    <a:pt x="936" y="314"/>
                    <a:pt x="952" y="309"/>
                  </a:cubicBezTo>
                  <a:cubicBezTo>
                    <a:pt x="963" y="294"/>
                    <a:pt x="971" y="297"/>
                    <a:pt x="985" y="288"/>
                  </a:cubicBezTo>
                  <a:cubicBezTo>
                    <a:pt x="991" y="271"/>
                    <a:pt x="1015" y="245"/>
                    <a:pt x="1030" y="234"/>
                  </a:cubicBezTo>
                  <a:cubicBezTo>
                    <a:pt x="1034" y="223"/>
                    <a:pt x="1046" y="203"/>
                    <a:pt x="1054" y="195"/>
                  </a:cubicBezTo>
                  <a:cubicBezTo>
                    <a:pt x="1063" y="168"/>
                    <a:pt x="1049" y="211"/>
                    <a:pt x="1060" y="171"/>
                  </a:cubicBezTo>
                  <a:cubicBezTo>
                    <a:pt x="1062" y="165"/>
                    <a:pt x="1066" y="153"/>
                    <a:pt x="1066" y="153"/>
                  </a:cubicBezTo>
                  <a:cubicBezTo>
                    <a:pt x="1067" y="142"/>
                    <a:pt x="1069" y="131"/>
                    <a:pt x="1069" y="120"/>
                  </a:cubicBezTo>
                  <a:cubicBezTo>
                    <a:pt x="1069" y="103"/>
                    <a:pt x="1068" y="86"/>
                    <a:pt x="1066" y="69"/>
                  </a:cubicBezTo>
                  <a:cubicBezTo>
                    <a:pt x="1061" y="16"/>
                    <a:pt x="1009" y="29"/>
                    <a:pt x="967" y="27"/>
                  </a:cubicBezTo>
                  <a:cubicBezTo>
                    <a:pt x="821" y="29"/>
                    <a:pt x="678" y="28"/>
                    <a:pt x="532" y="21"/>
                  </a:cubicBezTo>
                  <a:cubicBezTo>
                    <a:pt x="443" y="8"/>
                    <a:pt x="349" y="11"/>
                    <a:pt x="259" y="0"/>
                  </a:cubicBezTo>
                  <a:cubicBezTo>
                    <a:pt x="178" y="2"/>
                    <a:pt x="101" y="2"/>
                    <a:pt x="22" y="12"/>
                  </a:cubicBezTo>
                  <a:cubicBezTo>
                    <a:pt x="19" y="14"/>
                    <a:pt x="15" y="15"/>
                    <a:pt x="13" y="18"/>
                  </a:cubicBezTo>
                  <a:cubicBezTo>
                    <a:pt x="3" y="34"/>
                    <a:pt x="12" y="41"/>
                    <a:pt x="4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77" name="Text Box 31"/>
            <p:cNvSpPr txBox="1">
              <a:spLocks noChangeArrowheads="1"/>
            </p:cNvSpPr>
            <p:nvPr/>
          </p:nvSpPr>
          <p:spPr bwMode="auto">
            <a:xfrm>
              <a:off x="3982" y="3047"/>
              <a:ext cx="1171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sl-SI" sz="1400" b="1"/>
                <a:t>mornarica,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sl-SI" sz="1400" b="1"/>
                <a:t>aeronavtika,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sl-SI" sz="1400" b="1"/>
                <a:t>mobilna telefonija</a:t>
              </a:r>
            </a:p>
          </p:txBody>
        </p:sp>
        <p:sp>
          <p:nvSpPr>
            <p:cNvPr id="6178" name="Freeform 32"/>
            <p:cNvSpPr>
              <a:spLocks/>
            </p:cNvSpPr>
            <p:nvPr/>
          </p:nvSpPr>
          <p:spPr bwMode="auto">
            <a:xfrm>
              <a:off x="2496" y="2780"/>
              <a:ext cx="1334" cy="586"/>
            </a:xfrm>
            <a:custGeom>
              <a:avLst/>
              <a:gdLst>
                <a:gd name="T0" fmla="*/ 6 w 1334"/>
                <a:gd name="T1" fmla="*/ 52 h 586"/>
                <a:gd name="T2" fmla="*/ 33 w 1334"/>
                <a:gd name="T3" fmla="*/ 109 h 586"/>
                <a:gd name="T4" fmla="*/ 66 w 1334"/>
                <a:gd name="T5" fmla="*/ 142 h 586"/>
                <a:gd name="T6" fmla="*/ 93 w 1334"/>
                <a:gd name="T7" fmla="*/ 172 h 586"/>
                <a:gd name="T8" fmla="*/ 117 w 1334"/>
                <a:gd name="T9" fmla="*/ 208 h 586"/>
                <a:gd name="T10" fmla="*/ 165 w 1334"/>
                <a:gd name="T11" fmla="*/ 220 h 586"/>
                <a:gd name="T12" fmla="*/ 222 w 1334"/>
                <a:gd name="T13" fmla="*/ 232 h 586"/>
                <a:gd name="T14" fmla="*/ 261 w 1334"/>
                <a:gd name="T15" fmla="*/ 238 h 586"/>
                <a:gd name="T16" fmla="*/ 279 w 1334"/>
                <a:gd name="T17" fmla="*/ 244 h 586"/>
                <a:gd name="T18" fmla="*/ 339 w 1334"/>
                <a:gd name="T19" fmla="*/ 361 h 586"/>
                <a:gd name="T20" fmla="*/ 351 w 1334"/>
                <a:gd name="T21" fmla="*/ 388 h 586"/>
                <a:gd name="T22" fmla="*/ 363 w 1334"/>
                <a:gd name="T23" fmla="*/ 406 h 586"/>
                <a:gd name="T24" fmla="*/ 369 w 1334"/>
                <a:gd name="T25" fmla="*/ 415 h 586"/>
                <a:gd name="T26" fmla="*/ 381 w 1334"/>
                <a:gd name="T27" fmla="*/ 448 h 586"/>
                <a:gd name="T28" fmla="*/ 399 w 1334"/>
                <a:gd name="T29" fmla="*/ 460 h 586"/>
                <a:gd name="T30" fmla="*/ 465 w 1334"/>
                <a:gd name="T31" fmla="*/ 523 h 586"/>
                <a:gd name="T32" fmla="*/ 495 w 1334"/>
                <a:gd name="T33" fmla="*/ 538 h 586"/>
                <a:gd name="T34" fmla="*/ 510 w 1334"/>
                <a:gd name="T35" fmla="*/ 580 h 586"/>
                <a:gd name="T36" fmla="*/ 801 w 1334"/>
                <a:gd name="T37" fmla="*/ 586 h 586"/>
                <a:gd name="T38" fmla="*/ 1104 w 1334"/>
                <a:gd name="T39" fmla="*/ 565 h 586"/>
                <a:gd name="T40" fmla="*/ 1233 w 1334"/>
                <a:gd name="T41" fmla="*/ 562 h 586"/>
                <a:gd name="T42" fmla="*/ 1314 w 1334"/>
                <a:gd name="T43" fmla="*/ 517 h 586"/>
                <a:gd name="T44" fmla="*/ 1326 w 1334"/>
                <a:gd name="T45" fmla="*/ 430 h 586"/>
                <a:gd name="T46" fmla="*/ 1329 w 1334"/>
                <a:gd name="T47" fmla="*/ 205 h 586"/>
                <a:gd name="T48" fmla="*/ 1299 w 1334"/>
                <a:gd name="T49" fmla="*/ 148 h 586"/>
                <a:gd name="T50" fmla="*/ 1122 w 1334"/>
                <a:gd name="T51" fmla="*/ 103 h 586"/>
                <a:gd name="T52" fmla="*/ 963 w 1334"/>
                <a:gd name="T53" fmla="*/ 97 h 586"/>
                <a:gd name="T54" fmla="*/ 891 w 1334"/>
                <a:gd name="T55" fmla="*/ 88 h 586"/>
                <a:gd name="T56" fmla="*/ 849 w 1334"/>
                <a:gd name="T57" fmla="*/ 73 h 586"/>
                <a:gd name="T58" fmla="*/ 807 w 1334"/>
                <a:gd name="T59" fmla="*/ 58 h 586"/>
                <a:gd name="T60" fmla="*/ 714 w 1334"/>
                <a:gd name="T61" fmla="*/ 31 h 586"/>
                <a:gd name="T62" fmla="*/ 627 w 1334"/>
                <a:gd name="T63" fmla="*/ 4 h 586"/>
                <a:gd name="T64" fmla="*/ 468 w 1334"/>
                <a:gd name="T65" fmla="*/ 16 h 586"/>
                <a:gd name="T66" fmla="*/ 117 w 1334"/>
                <a:gd name="T67" fmla="*/ 1 h 586"/>
                <a:gd name="T68" fmla="*/ 60 w 1334"/>
                <a:gd name="T69" fmla="*/ 13 h 586"/>
                <a:gd name="T70" fmla="*/ 27 w 1334"/>
                <a:gd name="T71" fmla="*/ 37 h 586"/>
                <a:gd name="T72" fmla="*/ 6 w 1334"/>
                <a:gd name="T73" fmla="*/ 52 h 5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34" h="586">
                  <a:moveTo>
                    <a:pt x="6" y="52"/>
                  </a:moveTo>
                  <a:cubicBezTo>
                    <a:pt x="0" y="75"/>
                    <a:pt x="14" y="96"/>
                    <a:pt x="33" y="109"/>
                  </a:cubicBezTo>
                  <a:cubicBezTo>
                    <a:pt x="41" y="121"/>
                    <a:pt x="52" y="137"/>
                    <a:pt x="66" y="142"/>
                  </a:cubicBezTo>
                  <a:cubicBezTo>
                    <a:pt x="74" y="153"/>
                    <a:pt x="86" y="161"/>
                    <a:pt x="93" y="172"/>
                  </a:cubicBezTo>
                  <a:cubicBezTo>
                    <a:pt x="101" y="184"/>
                    <a:pt x="104" y="199"/>
                    <a:pt x="117" y="208"/>
                  </a:cubicBezTo>
                  <a:cubicBezTo>
                    <a:pt x="131" y="218"/>
                    <a:pt x="149" y="218"/>
                    <a:pt x="165" y="220"/>
                  </a:cubicBezTo>
                  <a:cubicBezTo>
                    <a:pt x="183" y="227"/>
                    <a:pt x="222" y="232"/>
                    <a:pt x="222" y="232"/>
                  </a:cubicBezTo>
                  <a:cubicBezTo>
                    <a:pt x="247" y="240"/>
                    <a:pt x="208" y="228"/>
                    <a:pt x="261" y="238"/>
                  </a:cubicBezTo>
                  <a:cubicBezTo>
                    <a:pt x="267" y="239"/>
                    <a:pt x="279" y="244"/>
                    <a:pt x="279" y="244"/>
                  </a:cubicBezTo>
                  <a:cubicBezTo>
                    <a:pt x="318" y="275"/>
                    <a:pt x="323" y="317"/>
                    <a:pt x="339" y="361"/>
                  </a:cubicBezTo>
                  <a:cubicBezTo>
                    <a:pt x="342" y="370"/>
                    <a:pt x="346" y="380"/>
                    <a:pt x="351" y="388"/>
                  </a:cubicBezTo>
                  <a:cubicBezTo>
                    <a:pt x="355" y="394"/>
                    <a:pt x="359" y="400"/>
                    <a:pt x="363" y="406"/>
                  </a:cubicBezTo>
                  <a:cubicBezTo>
                    <a:pt x="365" y="409"/>
                    <a:pt x="369" y="415"/>
                    <a:pt x="369" y="415"/>
                  </a:cubicBezTo>
                  <a:cubicBezTo>
                    <a:pt x="371" y="423"/>
                    <a:pt x="375" y="442"/>
                    <a:pt x="381" y="448"/>
                  </a:cubicBezTo>
                  <a:cubicBezTo>
                    <a:pt x="386" y="453"/>
                    <a:pt x="399" y="460"/>
                    <a:pt x="399" y="460"/>
                  </a:cubicBezTo>
                  <a:cubicBezTo>
                    <a:pt x="408" y="474"/>
                    <a:pt x="450" y="519"/>
                    <a:pt x="465" y="523"/>
                  </a:cubicBezTo>
                  <a:cubicBezTo>
                    <a:pt x="486" y="537"/>
                    <a:pt x="476" y="533"/>
                    <a:pt x="495" y="538"/>
                  </a:cubicBezTo>
                  <a:cubicBezTo>
                    <a:pt x="498" y="554"/>
                    <a:pt x="495" y="570"/>
                    <a:pt x="510" y="580"/>
                  </a:cubicBezTo>
                  <a:cubicBezTo>
                    <a:pt x="610" y="578"/>
                    <a:pt x="702" y="583"/>
                    <a:pt x="801" y="586"/>
                  </a:cubicBezTo>
                  <a:cubicBezTo>
                    <a:pt x="904" y="582"/>
                    <a:pt x="1001" y="568"/>
                    <a:pt x="1104" y="565"/>
                  </a:cubicBezTo>
                  <a:cubicBezTo>
                    <a:pt x="1161" y="560"/>
                    <a:pt x="1156" y="559"/>
                    <a:pt x="1233" y="562"/>
                  </a:cubicBezTo>
                  <a:cubicBezTo>
                    <a:pt x="1295" y="558"/>
                    <a:pt x="1284" y="561"/>
                    <a:pt x="1314" y="517"/>
                  </a:cubicBezTo>
                  <a:cubicBezTo>
                    <a:pt x="1321" y="488"/>
                    <a:pt x="1317" y="458"/>
                    <a:pt x="1326" y="430"/>
                  </a:cubicBezTo>
                  <a:cubicBezTo>
                    <a:pt x="1330" y="353"/>
                    <a:pt x="1334" y="283"/>
                    <a:pt x="1329" y="205"/>
                  </a:cubicBezTo>
                  <a:cubicBezTo>
                    <a:pt x="1328" y="189"/>
                    <a:pt x="1310" y="155"/>
                    <a:pt x="1299" y="148"/>
                  </a:cubicBezTo>
                  <a:cubicBezTo>
                    <a:pt x="1269" y="88"/>
                    <a:pt x="1167" y="104"/>
                    <a:pt x="1122" y="103"/>
                  </a:cubicBezTo>
                  <a:cubicBezTo>
                    <a:pt x="1015" y="100"/>
                    <a:pt x="1049" y="101"/>
                    <a:pt x="963" y="97"/>
                  </a:cubicBezTo>
                  <a:cubicBezTo>
                    <a:pt x="940" y="91"/>
                    <a:pt x="915" y="91"/>
                    <a:pt x="891" y="88"/>
                  </a:cubicBezTo>
                  <a:cubicBezTo>
                    <a:pt x="877" y="83"/>
                    <a:pt x="863" y="78"/>
                    <a:pt x="849" y="73"/>
                  </a:cubicBezTo>
                  <a:cubicBezTo>
                    <a:pt x="833" y="61"/>
                    <a:pt x="828" y="61"/>
                    <a:pt x="807" y="58"/>
                  </a:cubicBezTo>
                  <a:cubicBezTo>
                    <a:pt x="775" y="47"/>
                    <a:pt x="747" y="35"/>
                    <a:pt x="714" y="31"/>
                  </a:cubicBezTo>
                  <a:cubicBezTo>
                    <a:pt x="689" y="14"/>
                    <a:pt x="656" y="11"/>
                    <a:pt x="627" y="4"/>
                  </a:cubicBezTo>
                  <a:cubicBezTo>
                    <a:pt x="570" y="8"/>
                    <a:pt x="529" y="14"/>
                    <a:pt x="468" y="16"/>
                  </a:cubicBezTo>
                  <a:cubicBezTo>
                    <a:pt x="311" y="14"/>
                    <a:pt x="233" y="40"/>
                    <a:pt x="117" y="1"/>
                  </a:cubicBezTo>
                  <a:cubicBezTo>
                    <a:pt x="89" y="3"/>
                    <a:pt x="80" y="0"/>
                    <a:pt x="60" y="13"/>
                  </a:cubicBezTo>
                  <a:cubicBezTo>
                    <a:pt x="52" y="26"/>
                    <a:pt x="41" y="32"/>
                    <a:pt x="27" y="37"/>
                  </a:cubicBezTo>
                  <a:cubicBezTo>
                    <a:pt x="20" y="44"/>
                    <a:pt x="13" y="45"/>
                    <a:pt x="6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179" name="Text Box 33"/>
            <p:cNvSpPr txBox="1">
              <a:spLocks noChangeArrowheads="1"/>
            </p:cNvSpPr>
            <p:nvPr/>
          </p:nvSpPr>
          <p:spPr bwMode="auto">
            <a:xfrm>
              <a:off x="2697" y="3172"/>
              <a:ext cx="117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sl-SI" sz="1400" b="1"/>
                <a:t>radio, televizija</a:t>
              </a:r>
            </a:p>
          </p:txBody>
        </p:sp>
        <p:sp>
          <p:nvSpPr>
            <p:cNvPr id="6180" name="Rectangle 34"/>
            <p:cNvSpPr>
              <a:spLocks noChangeArrowheads="1"/>
            </p:cNvSpPr>
            <p:nvPr/>
          </p:nvSpPr>
          <p:spPr bwMode="auto">
            <a:xfrm>
              <a:off x="2483" y="3637"/>
              <a:ext cx="531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6181" name="Text Box 35"/>
            <p:cNvSpPr txBox="1">
              <a:spLocks noChangeArrowheads="1"/>
            </p:cNvSpPr>
            <p:nvPr/>
          </p:nvSpPr>
          <p:spPr bwMode="auto">
            <a:xfrm>
              <a:off x="2463" y="3581"/>
              <a:ext cx="6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400" b="1"/>
                <a:t>frekvenca</a:t>
              </a:r>
            </a:p>
          </p:txBody>
        </p:sp>
        <p:sp>
          <p:nvSpPr>
            <p:cNvPr id="6182" name="Text Box 36"/>
            <p:cNvSpPr txBox="1">
              <a:spLocks noChangeArrowheads="1"/>
            </p:cNvSpPr>
            <p:nvPr/>
          </p:nvSpPr>
          <p:spPr bwMode="auto">
            <a:xfrm>
              <a:off x="2399" y="1760"/>
              <a:ext cx="93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200" b="1"/>
                <a:t>valovna dolžina</a:t>
              </a:r>
            </a:p>
          </p:txBody>
        </p:sp>
      </p:grpSp>
      <p:sp>
        <p:nvSpPr>
          <p:cNvPr id="6148" name="Text Box 37"/>
          <p:cNvSpPr txBox="1">
            <a:spLocks noChangeArrowheads="1"/>
          </p:cNvSpPr>
          <p:nvPr/>
        </p:nvSpPr>
        <p:spPr bwMode="auto">
          <a:xfrm>
            <a:off x="250825" y="5688013"/>
            <a:ext cx="9144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1200">
                <a:latin typeface="Arial" charset="0"/>
              </a:rPr>
              <a:t>Povzeto po D. Halliday, R. Resnick, J. Walker, Fundamentals of Physics, 5. izdaja, (John Wiley &amp; Sons, Inc., New York, 1997). </a:t>
            </a:r>
          </a:p>
        </p:txBody>
      </p:sp>
      <p:pic>
        <p:nvPicPr>
          <p:cNvPr id="6149" name="Slika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0165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sl-SI" sz="4000" b="1" dirty="0" smtClean="0">
                <a:solidFill>
                  <a:srgbClr val="FF0000"/>
                </a:solidFill>
                <a:latin typeface="Times New Roman" pitchFamily="18" charset="0"/>
              </a:rPr>
              <a:t>VPLIV EMV NA ORGANIZME</a:t>
            </a:r>
          </a:p>
        </p:txBody>
      </p:sp>
      <p:grpSp>
        <p:nvGrpSpPr>
          <p:cNvPr id="7171" name="Skupina 1"/>
          <p:cNvGrpSpPr>
            <a:grpSpLocks/>
          </p:cNvGrpSpPr>
          <p:nvPr/>
        </p:nvGrpSpPr>
        <p:grpSpPr bwMode="auto">
          <a:xfrm>
            <a:off x="1087437" y="953018"/>
            <a:ext cx="6983413" cy="4576763"/>
            <a:chOff x="1085850" y="1626118"/>
            <a:chExt cx="6983412" cy="4576763"/>
          </a:xfrm>
        </p:grpSpPr>
        <p:pic>
          <p:nvPicPr>
            <p:cNvPr id="717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8" t="31229" r="14342" b="13783"/>
            <a:stretch>
              <a:fillRect/>
            </a:stretch>
          </p:blipFill>
          <p:spPr bwMode="auto">
            <a:xfrm>
              <a:off x="1085850" y="1626118"/>
              <a:ext cx="6983412" cy="4576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175" name="Freeform 4"/>
            <p:cNvSpPr>
              <a:spLocks/>
            </p:cNvSpPr>
            <p:nvPr/>
          </p:nvSpPr>
          <p:spPr bwMode="auto">
            <a:xfrm>
              <a:off x="1182688" y="1636713"/>
              <a:ext cx="974725" cy="328612"/>
            </a:xfrm>
            <a:custGeom>
              <a:avLst/>
              <a:gdLst>
                <a:gd name="T0" fmla="*/ 36513 w 614"/>
                <a:gd name="T1" fmla="*/ 39687 h 207"/>
                <a:gd name="T2" fmla="*/ 41275 w 614"/>
                <a:gd name="T3" fmla="*/ 249237 h 207"/>
                <a:gd name="T4" fmla="*/ 127000 w 614"/>
                <a:gd name="T5" fmla="*/ 277812 h 207"/>
                <a:gd name="T6" fmla="*/ 427038 w 614"/>
                <a:gd name="T7" fmla="*/ 296862 h 207"/>
                <a:gd name="T8" fmla="*/ 793750 w 614"/>
                <a:gd name="T9" fmla="*/ 301625 h 207"/>
                <a:gd name="T10" fmla="*/ 922338 w 614"/>
                <a:gd name="T11" fmla="*/ 277812 h 207"/>
                <a:gd name="T12" fmla="*/ 760413 w 614"/>
                <a:gd name="T13" fmla="*/ 20637 h 207"/>
                <a:gd name="T14" fmla="*/ 379413 w 614"/>
                <a:gd name="T15" fmla="*/ 15875 h 207"/>
                <a:gd name="T16" fmla="*/ 79375 w 614"/>
                <a:gd name="T17" fmla="*/ 20637 h 207"/>
                <a:gd name="T18" fmla="*/ 36513 w 614"/>
                <a:gd name="T19" fmla="*/ 39687 h 2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4" h="207">
                  <a:moveTo>
                    <a:pt x="23" y="25"/>
                  </a:moveTo>
                  <a:cubicBezTo>
                    <a:pt x="10" y="65"/>
                    <a:pt x="0" y="124"/>
                    <a:pt x="26" y="157"/>
                  </a:cubicBezTo>
                  <a:cubicBezTo>
                    <a:pt x="34" y="167"/>
                    <a:pt x="71" y="174"/>
                    <a:pt x="80" y="175"/>
                  </a:cubicBezTo>
                  <a:cubicBezTo>
                    <a:pt x="143" y="181"/>
                    <a:pt x="206" y="181"/>
                    <a:pt x="269" y="187"/>
                  </a:cubicBezTo>
                  <a:cubicBezTo>
                    <a:pt x="341" y="205"/>
                    <a:pt x="440" y="191"/>
                    <a:pt x="500" y="190"/>
                  </a:cubicBezTo>
                  <a:cubicBezTo>
                    <a:pt x="528" y="181"/>
                    <a:pt x="570" y="207"/>
                    <a:pt x="581" y="175"/>
                  </a:cubicBezTo>
                  <a:cubicBezTo>
                    <a:pt x="577" y="4"/>
                    <a:pt x="614" y="18"/>
                    <a:pt x="479" y="13"/>
                  </a:cubicBezTo>
                  <a:cubicBezTo>
                    <a:pt x="400" y="0"/>
                    <a:pt x="319" y="15"/>
                    <a:pt x="239" y="10"/>
                  </a:cubicBezTo>
                  <a:cubicBezTo>
                    <a:pt x="208" y="0"/>
                    <a:pt x="68" y="13"/>
                    <a:pt x="50" y="13"/>
                  </a:cubicBezTo>
                  <a:cubicBezTo>
                    <a:pt x="45" y="14"/>
                    <a:pt x="18" y="25"/>
                    <a:pt x="23" y="25"/>
                  </a:cubicBezTo>
                  <a:close/>
                </a:path>
              </a:pathLst>
            </a:custGeom>
            <a:solidFill>
              <a:srgbClr val="CEEE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76" name="Text Box 5"/>
            <p:cNvSpPr txBox="1">
              <a:spLocks noChangeArrowheads="1"/>
            </p:cNvSpPr>
            <p:nvPr/>
          </p:nvSpPr>
          <p:spPr bwMode="auto">
            <a:xfrm>
              <a:off x="1085850" y="1652588"/>
              <a:ext cx="11414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400" b="1"/>
                <a:t>ENERGIJA</a:t>
              </a:r>
            </a:p>
          </p:txBody>
        </p:sp>
        <p:sp>
          <p:nvSpPr>
            <p:cNvPr id="7177" name="Freeform 6"/>
            <p:cNvSpPr>
              <a:spLocks/>
            </p:cNvSpPr>
            <p:nvPr/>
          </p:nvSpPr>
          <p:spPr bwMode="auto">
            <a:xfrm>
              <a:off x="1201738" y="2014538"/>
              <a:ext cx="1055687" cy="261937"/>
            </a:xfrm>
            <a:custGeom>
              <a:avLst/>
              <a:gdLst>
                <a:gd name="T0" fmla="*/ 22225 w 665"/>
                <a:gd name="T1" fmla="*/ 4762 h 165"/>
                <a:gd name="T2" fmla="*/ 22225 w 665"/>
                <a:gd name="T3" fmla="*/ 219075 h 165"/>
                <a:gd name="T4" fmla="*/ 279400 w 665"/>
                <a:gd name="T5" fmla="*/ 214312 h 165"/>
                <a:gd name="T6" fmla="*/ 307975 w 665"/>
                <a:gd name="T7" fmla="*/ 261937 h 165"/>
                <a:gd name="T8" fmla="*/ 322262 w 665"/>
                <a:gd name="T9" fmla="*/ 257175 h 165"/>
                <a:gd name="T10" fmla="*/ 327025 w 665"/>
                <a:gd name="T11" fmla="*/ 228600 h 165"/>
                <a:gd name="T12" fmla="*/ 479425 w 665"/>
                <a:gd name="T13" fmla="*/ 223837 h 165"/>
                <a:gd name="T14" fmla="*/ 1036637 w 665"/>
                <a:gd name="T15" fmla="*/ 209550 h 165"/>
                <a:gd name="T16" fmla="*/ 1036637 w 665"/>
                <a:gd name="T17" fmla="*/ 52387 h 165"/>
                <a:gd name="T18" fmla="*/ 993775 w 665"/>
                <a:gd name="T19" fmla="*/ 33337 h 165"/>
                <a:gd name="T20" fmla="*/ 917575 w 665"/>
                <a:gd name="T21" fmla="*/ 23812 h 165"/>
                <a:gd name="T22" fmla="*/ 703262 w 665"/>
                <a:gd name="T23" fmla="*/ 19050 h 165"/>
                <a:gd name="T24" fmla="*/ 188912 w 665"/>
                <a:gd name="T25" fmla="*/ 14287 h 165"/>
                <a:gd name="T26" fmla="*/ 22225 w 665"/>
                <a:gd name="T27" fmla="*/ 4762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65" h="165">
                  <a:moveTo>
                    <a:pt x="14" y="3"/>
                  </a:moveTo>
                  <a:cubicBezTo>
                    <a:pt x="0" y="24"/>
                    <a:pt x="14" y="126"/>
                    <a:pt x="14" y="138"/>
                  </a:cubicBezTo>
                  <a:cubicBezTo>
                    <a:pt x="70" y="135"/>
                    <a:pt x="120" y="132"/>
                    <a:pt x="176" y="135"/>
                  </a:cubicBezTo>
                  <a:cubicBezTo>
                    <a:pt x="181" y="151"/>
                    <a:pt x="179" y="160"/>
                    <a:pt x="194" y="165"/>
                  </a:cubicBezTo>
                  <a:cubicBezTo>
                    <a:pt x="197" y="164"/>
                    <a:pt x="201" y="165"/>
                    <a:pt x="203" y="162"/>
                  </a:cubicBezTo>
                  <a:cubicBezTo>
                    <a:pt x="206" y="157"/>
                    <a:pt x="200" y="145"/>
                    <a:pt x="206" y="144"/>
                  </a:cubicBezTo>
                  <a:cubicBezTo>
                    <a:pt x="237" y="137"/>
                    <a:pt x="270" y="142"/>
                    <a:pt x="302" y="141"/>
                  </a:cubicBezTo>
                  <a:cubicBezTo>
                    <a:pt x="389" y="124"/>
                    <a:pt x="583" y="133"/>
                    <a:pt x="653" y="132"/>
                  </a:cubicBezTo>
                  <a:cubicBezTo>
                    <a:pt x="665" y="96"/>
                    <a:pt x="662" y="108"/>
                    <a:pt x="653" y="33"/>
                  </a:cubicBezTo>
                  <a:cubicBezTo>
                    <a:pt x="652" y="23"/>
                    <a:pt x="636" y="22"/>
                    <a:pt x="626" y="21"/>
                  </a:cubicBezTo>
                  <a:cubicBezTo>
                    <a:pt x="610" y="19"/>
                    <a:pt x="578" y="15"/>
                    <a:pt x="578" y="15"/>
                  </a:cubicBezTo>
                  <a:cubicBezTo>
                    <a:pt x="533" y="0"/>
                    <a:pt x="496" y="11"/>
                    <a:pt x="443" y="12"/>
                  </a:cubicBezTo>
                  <a:cubicBezTo>
                    <a:pt x="334" y="9"/>
                    <a:pt x="228" y="6"/>
                    <a:pt x="119" y="9"/>
                  </a:cubicBezTo>
                  <a:cubicBezTo>
                    <a:pt x="32" y="6"/>
                    <a:pt x="67" y="9"/>
                    <a:pt x="14" y="3"/>
                  </a:cubicBezTo>
                  <a:close/>
                </a:path>
              </a:pathLst>
            </a:custGeom>
            <a:solidFill>
              <a:srgbClr val="FCFA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78" name="Text Box 7"/>
            <p:cNvSpPr txBox="1">
              <a:spLocks noChangeArrowheads="1"/>
            </p:cNvSpPr>
            <p:nvPr/>
          </p:nvSpPr>
          <p:spPr bwMode="auto">
            <a:xfrm>
              <a:off x="1144588" y="1949450"/>
              <a:ext cx="14430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400" b="1"/>
                <a:t>Frekvenca v Hz</a:t>
              </a:r>
            </a:p>
          </p:txBody>
        </p:sp>
        <p:sp>
          <p:nvSpPr>
            <p:cNvPr id="7179" name="Freeform 8"/>
            <p:cNvSpPr>
              <a:spLocks/>
            </p:cNvSpPr>
            <p:nvPr/>
          </p:nvSpPr>
          <p:spPr bwMode="auto">
            <a:xfrm>
              <a:off x="1485900" y="2651125"/>
              <a:ext cx="547688" cy="276225"/>
            </a:xfrm>
            <a:custGeom>
              <a:avLst/>
              <a:gdLst>
                <a:gd name="T0" fmla="*/ 0 w 345"/>
                <a:gd name="T1" fmla="*/ 39688 h 174"/>
                <a:gd name="T2" fmla="*/ 4763 w 345"/>
                <a:gd name="T3" fmla="*/ 77788 h 174"/>
                <a:gd name="T4" fmla="*/ 9525 w 345"/>
                <a:gd name="T5" fmla="*/ 163513 h 174"/>
                <a:gd name="T6" fmla="*/ 233363 w 345"/>
                <a:gd name="T7" fmla="*/ 230188 h 174"/>
                <a:gd name="T8" fmla="*/ 414338 w 345"/>
                <a:gd name="T9" fmla="*/ 220663 h 174"/>
                <a:gd name="T10" fmla="*/ 523875 w 345"/>
                <a:gd name="T11" fmla="*/ 196850 h 174"/>
                <a:gd name="T12" fmla="*/ 538163 w 345"/>
                <a:gd name="T13" fmla="*/ 192088 h 174"/>
                <a:gd name="T14" fmla="*/ 547688 w 345"/>
                <a:gd name="T15" fmla="*/ 163513 h 174"/>
                <a:gd name="T16" fmla="*/ 438150 w 345"/>
                <a:gd name="T17" fmla="*/ 39688 h 174"/>
                <a:gd name="T18" fmla="*/ 361950 w 345"/>
                <a:gd name="T19" fmla="*/ 25400 h 174"/>
                <a:gd name="T20" fmla="*/ 119063 w 345"/>
                <a:gd name="T21" fmla="*/ 11113 h 174"/>
                <a:gd name="T22" fmla="*/ 0 w 345"/>
                <a:gd name="T23" fmla="*/ 39688 h 1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5" h="174">
                  <a:moveTo>
                    <a:pt x="0" y="25"/>
                  </a:moveTo>
                  <a:cubicBezTo>
                    <a:pt x="1" y="33"/>
                    <a:pt x="2" y="41"/>
                    <a:pt x="3" y="49"/>
                  </a:cubicBezTo>
                  <a:cubicBezTo>
                    <a:pt x="4" y="67"/>
                    <a:pt x="5" y="85"/>
                    <a:pt x="6" y="103"/>
                  </a:cubicBezTo>
                  <a:cubicBezTo>
                    <a:pt x="11" y="174"/>
                    <a:pt x="69" y="143"/>
                    <a:pt x="147" y="145"/>
                  </a:cubicBezTo>
                  <a:cubicBezTo>
                    <a:pt x="168" y="144"/>
                    <a:pt x="228" y="145"/>
                    <a:pt x="261" y="139"/>
                  </a:cubicBezTo>
                  <a:cubicBezTo>
                    <a:pt x="285" y="135"/>
                    <a:pt x="305" y="127"/>
                    <a:pt x="330" y="124"/>
                  </a:cubicBezTo>
                  <a:cubicBezTo>
                    <a:pt x="333" y="123"/>
                    <a:pt x="337" y="124"/>
                    <a:pt x="339" y="121"/>
                  </a:cubicBezTo>
                  <a:cubicBezTo>
                    <a:pt x="343" y="116"/>
                    <a:pt x="345" y="103"/>
                    <a:pt x="345" y="103"/>
                  </a:cubicBezTo>
                  <a:cubicBezTo>
                    <a:pt x="340" y="35"/>
                    <a:pt x="345" y="30"/>
                    <a:pt x="276" y="25"/>
                  </a:cubicBezTo>
                  <a:cubicBezTo>
                    <a:pt x="260" y="21"/>
                    <a:pt x="244" y="18"/>
                    <a:pt x="228" y="16"/>
                  </a:cubicBezTo>
                  <a:cubicBezTo>
                    <a:pt x="184" y="1"/>
                    <a:pt x="123" y="10"/>
                    <a:pt x="75" y="7"/>
                  </a:cubicBezTo>
                  <a:cubicBezTo>
                    <a:pt x="65" y="8"/>
                    <a:pt x="0" y="0"/>
                    <a:pt x="0" y="25"/>
                  </a:cubicBezTo>
                  <a:close/>
                </a:path>
              </a:pathLst>
            </a:custGeom>
            <a:solidFill>
              <a:srgbClr val="FCFA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80" name="Text Box 9"/>
            <p:cNvSpPr txBox="1">
              <a:spLocks noChangeArrowheads="1"/>
            </p:cNvSpPr>
            <p:nvPr/>
          </p:nvSpPr>
          <p:spPr bwMode="auto">
            <a:xfrm>
              <a:off x="1385888" y="2587625"/>
              <a:ext cx="901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400" b="1"/>
                <a:t>nizke</a:t>
              </a:r>
            </a:p>
          </p:txBody>
        </p:sp>
        <p:sp>
          <p:nvSpPr>
            <p:cNvPr id="7181" name="Freeform 10"/>
            <p:cNvSpPr>
              <a:spLocks/>
            </p:cNvSpPr>
            <p:nvPr/>
          </p:nvSpPr>
          <p:spPr bwMode="auto">
            <a:xfrm>
              <a:off x="2614613" y="2636838"/>
              <a:ext cx="1090612" cy="239712"/>
            </a:xfrm>
            <a:custGeom>
              <a:avLst/>
              <a:gdLst>
                <a:gd name="T0" fmla="*/ 0 w 687"/>
                <a:gd name="T1" fmla="*/ 58737 h 151"/>
                <a:gd name="T2" fmla="*/ 176212 w 687"/>
                <a:gd name="T3" fmla="*/ 234950 h 151"/>
                <a:gd name="T4" fmla="*/ 752475 w 687"/>
                <a:gd name="T5" fmla="*/ 239712 h 151"/>
                <a:gd name="T6" fmla="*/ 990600 w 687"/>
                <a:gd name="T7" fmla="*/ 225425 h 151"/>
                <a:gd name="T8" fmla="*/ 1057275 w 687"/>
                <a:gd name="T9" fmla="*/ 211137 h 151"/>
                <a:gd name="T10" fmla="*/ 1090612 w 687"/>
                <a:gd name="T11" fmla="*/ 158750 h 151"/>
                <a:gd name="T12" fmla="*/ 1085850 w 687"/>
                <a:gd name="T13" fmla="*/ 101600 h 151"/>
                <a:gd name="T14" fmla="*/ 985837 w 687"/>
                <a:gd name="T15" fmla="*/ 49212 h 151"/>
                <a:gd name="T16" fmla="*/ 490537 w 687"/>
                <a:gd name="T17" fmla="*/ 30162 h 151"/>
                <a:gd name="T18" fmla="*/ 0 w 687"/>
                <a:gd name="T19" fmla="*/ 58737 h 1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7" h="151">
                  <a:moveTo>
                    <a:pt x="0" y="37"/>
                  </a:moveTo>
                  <a:cubicBezTo>
                    <a:pt x="8" y="127"/>
                    <a:pt x="15" y="147"/>
                    <a:pt x="111" y="148"/>
                  </a:cubicBezTo>
                  <a:cubicBezTo>
                    <a:pt x="232" y="150"/>
                    <a:pt x="353" y="150"/>
                    <a:pt x="474" y="151"/>
                  </a:cubicBezTo>
                  <a:cubicBezTo>
                    <a:pt x="529" y="149"/>
                    <a:pt x="572" y="146"/>
                    <a:pt x="624" y="142"/>
                  </a:cubicBezTo>
                  <a:cubicBezTo>
                    <a:pt x="638" y="137"/>
                    <a:pt x="652" y="136"/>
                    <a:pt x="666" y="133"/>
                  </a:cubicBezTo>
                  <a:cubicBezTo>
                    <a:pt x="677" y="126"/>
                    <a:pt x="683" y="113"/>
                    <a:pt x="687" y="100"/>
                  </a:cubicBezTo>
                  <a:cubicBezTo>
                    <a:pt x="686" y="88"/>
                    <a:pt x="686" y="76"/>
                    <a:pt x="684" y="64"/>
                  </a:cubicBezTo>
                  <a:cubicBezTo>
                    <a:pt x="680" y="43"/>
                    <a:pt x="637" y="34"/>
                    <a:pt x="621" y="31"/>
                  </a:cubicBezTo>
                  <a:cubicBezTo>
                    <a:pt x="520" y="44"/>
                    <a:pt x="411" y="26"/>
                    <a:pt x="309" y="19"/>
                  </a:cubicBezTo>
                  <a:cubicBezTo>
                    <a:pt x="237" y="21"/>
                    <a:pt x="37" y="0"/>
                    <a:pt x="0" y="37"/>
                  </a:cubicBezTo>
                  <a:close/>
                </a:path>
              </a:pathLst>
            </a:custGeom>
            <a:solidFill>
              <a:srgbClr val="FCFA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82" name="Text Box 11"/>
            <p:cNvSpPr txBox="1">
              <a:spLocks noChangeArrowheads="1"/>
            </p:cNvSpPr>
            <p:nvPr/>
          </p:nvSpPr>
          <p:spPr bwMode="auto">
            <a:xfrm>
              <a:off x="2527300" y="2587625"/>
              <a:ext cx="16843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400" b="1"/>
                <a:t>visoke frekvence</a:t>
              </a:r>
            </a:p>
          </p:txBody>
        </p:sp>
        <p:sp>
          <p:nvSpPr>
            <p:cNvPr id="7183" name="Freeform 12"/>
            <p:cNvSpPr>
              <a:spLocks/>
            </p:cNvSpPr>
            <p:nvPr/>
          </p:nvSpPr>
          <p:spPr bwMode="auto">
            <a:xfrm>
              <a:off x="1630363" y="3022600"/>
              <a:ext cx="2673350" cy="255588"/>
            </a:xfrm>
            <a:custGeom>
              <a:avLst/>
              <a:gdLst>
                <a:gd name="T0" fmla="*/ 11113 w 1684"/>
                <a:gd name="T1" fmla="*/ 33338 h 161"/>
                <a:gd name="T2" fmla="*/ 25400 w 1684"/>
                <a:gd name="T3" fmla="*/ 138113 h 161"/>
                <a:gd name="T4" fmla="*/ 63500 w 1684"/>
                <a:gd name="T5" fmla="*/ 185738 h 161"/>
                <a:gd name="T6" fmla="*/ 225425 w 1684"/>
                <a:gd name="T7" fmla="*/ 233363 h 161"/>
                <a:gd name="T8" fmla="*/ 530225 w 1684"/>
                <a:gd name="T9" fmla="*/ 252413 h 161"/>
                <a:gd name="T10" fmla="*/ 1096963 w 1684"/>
                <a:gd name="T11" fmla="*/ 247650 h 161"/>
                <a:gd name="T12" fmla="*/ 1497013 w 1684"/>
                <a:gd name="T13" fmla="*/ 233363 h 161"/>
                <a:gd name="T14" fmla="*/ 1735138 w 1684"/>
                <a:gd name="T15" fmla="*/ 247650 h 161"/>
                <a:gd name="T16" fmla="*/ 1854200 w 1684"/>
                <a:gd name="T17" fmla="*/ 242888 h 161"/>
                <a:gd name="T18" fmla="*/ 2039938 w 1684"/>
                <a:gd name="T19" fmla="*/ 252413 h 161"/>
                <a:gd name="T20" fmla="*/ 2306638 w 1684"/>
                <a:gd name="T21" fmla="*/ 247650 h 161"/>
                <a:gd name="T22" fmla="*/ 2420938 w 1684"/>
                <a:gd name="T23" fmla="*/ 219075 h 161"/>
                <a:gd name="T24" fmla="*/ 2640013 w 1684"/>
                <a:gd name="T25" fmla="*/ 209550 h 161"/>
                <a:gd name="T26" fmla="*/ 2673350 w 1684"/>
                <a:gd name="T27" fmla="*/ 152400 h 161"/>
                <a:gd name="T28" fmla="*/ 2411413 w 1684"/>
                <a:gd name="T29" fmla="*/ 9525 h 161"/>
                <a:gd name="T30" fmla="*/ 1801813 w 1684"/>
                <a:gd name="T31" fmla="*/ 14288 h 161"/>
                <a:gd name="T32" fmla="*/ 1701800 w 1684"/>
                <a:gd name="T33" fmla="*/ 0 h 161"/>
                <a:gd name="T34" fmla="*/ 1216025 w 1684"/>
                <a:gd name="T35" fmla="*/ 14288 h 161"/>
                <a:gd name="T36" fmla="*/ 944563 w 1684"/>
                <a:gd name="T37" fmla="*/ 0 h 161"/>
                <a:gd name="T38" fmla="*/ 25400 w 1684"/>
                <a:gd name="T39" fmla="*/ 4763 h 161"/>
                <a:gd name="T40" fmla="*/ 11113 w 1684"/>
                <a:gd name="T41" fmla="*/ 33338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84" h="161">
                  <a:moveTo>
                    <a:pt x="7" y="21"/>
                  </a:moveTo>
                  <a:cubicBezTo>
                    <a:pt x="8" y="43"/>
                    <a:pt x="0" y="71"/>
                    <a:pt x="16" y="87"/>
                  </a:cubicBezTo>
                  <a:cubicBezTo>
                    <a:pt x="25" y="96"/>
                    <a:pt x="29" y="111"/>
                    <a:pt x="40" y="117"/>
                  </a:cubicBezTo>
                  <a:cubicBezTo>
                    <a:pt x="70" y="134"/>
                    <a:pt x="109" y="144"/>
                    <a:pt x="142" y="147"/>
                  </a:cubicBezTo>
                  <a:cubicBezTo>
                    <a:pt x="207" y="160"/>
                    <a:pt x="263" y="157"/>
                    <a:pt x="334" y="159"/>
                  </a:cubicBezTo>
                  <a:cubicBezTo>
                    <a:pt x="453" y="152"/>
                    <a:pt x="572" y="161"/>
                    <a:pt x="691" y="156"/>
                  </a:cubicBezTo>
                  <a:cubicBezTo>
                    <a:pt x="770" y="136"/>
                    <a:pt x="880" y="148"/>
                    <a:pt x="943" y="147"/>
                  </a:cubicBezTo>
                  <a:cubicBezTo>
                    <a:pt x="995" y="149"/>
                    <a:pt x="1041" y="154"/>
                    <a:pt x="1093" y="156"/>
                  </a:cubicBezTo>
                  <a:cubicBezTo>
                    <a:pt x="1118" y="155"/>
                    <a:pt x="1143" y="153"/>
                    <a:pt x="1168" y="153"/>
                  </a:cubicBezTo>
                  <a:cubicBezTo>
                    <a:pt x="1207" y="154"/>
                    <a:pt x="1285" y="159"/>
                    <a:pt x="1285" y="159"/>
                  </a:cubicBezTo>
                  <a:cubicBezTo>
                    <a:pt x="1341" y="158"/>
                    <a:pt x="1397" y="158"/>
                    <a:pt x="1453" y="156"/>
                  </a:cubicBezTo>
                  <a:cubicBezTo>
                    <a:pt x="1477" y="155"/>
                    <a:pt x="1502" y="146"/>
                    <a:pt x="1525" y="138"/>
                  </a:cubicBezTo>
                  <a:cubicBezTo>
                    <a:pt x="1569" y="123"/>
                    <a:pt x="1617" y="133"/>
                    <a:pt x="1663" y="132"/>
                  </a:cubicBezTo>
                  <a:cubicBezTo>
                    <a:pt x="1680" y="126"/>
                    <a:pt x="1681" y="112"/>
                    <a:pt x="1684" y="96"/>
                  </a:cubicBezTo>
                  <a:cubicBezTo>
                    <a:pt x="1675" y="3"/>
                    <a:pt x="1596" y="9"/>
                    <a:pt x="1519" y="6"/>
                  </a:cubicBezTo>
                  <a:cubicBezTo>
                    <a:pt x="1391" y="7"/>
                    <a:pt x="1263" y="9"/>
                    <a:pt x="1135" y="9"/>
                  </a:cubicBezTo>
                  <a:cubicBezTo>
                    <a:pt x="1114" y="9"/>
                    <a:pt x="1072" y="0"/>
                    <a:pt x="1072" y="0"/>
                  </a:cubicBezTo>
                  <a:cubicBezTo>
                    <a:pt x="858" y="3"/>
                    <a:pt x="890" y="1"/>
                    <a:pt x="766" y="9"/>
                  </a:cubicBezTo>
                  <a:cubicBezTo>
                    <a:pt x="698" y="7"/>
                    <a:pt x="654" y="10"/>
                    <a:pt x="595" y="0"/>
                  </a:cubicBezTo>
                  <a:cubicBezTo>
                    <a:pt x="402" y="1"/>
                    <a:pt x="209" y="0"/>
                    <a:pt x="16" y="3"/>
                  </a:cubicBezTo>
                  <a:cubicBezTo>
                    <a:pt x="7" y="3"/>
                    <a:pt x="1" y="15"/>
                    <a:pt x="7" y="21"/>
                  </a:cubicBezTo>
                  <a:close/>
                </a:path>
              </a:pathLst>
            </a:custGeom>
            <a:solidFill>
              <a:srgbClr val="FCFA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84" name="Text Box 13"/>
            <p:cNvSpPr txBox="1">
              <a:spLocks noChangeArrowheads="1"/>
            </p:cNvSpPr>
            <p:nvPr/>
          </p:nvSpPr>
          <p:spPr bwMode="auto">
            <a:xfrm>
              <a:off x="1504950" y="2967038"/>
              <a:ext cx="31877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200" b="1"/>
                <a:t>dolgi, srednji, kratki, ultrakratki mikrovalovi</a:t>
              </a:r>
            </a:p>
          </p:txBody>
        </p:sp>
        <p:sp>
          <p:nvSpPr>
            <p:cNvPr id="7185" name="Freeform 14"/>
            <p:cNvSpPr>
              <a:spLocks/>
            </p:cNvSpPr>
            <p:nvPr/>
          </p:nvSpPr>
          <p:spPr bwMode="auto">
            <a:xfrm>
              <a:off x="3635375" y="3405188"/>
              <a:ext cx="1379538" cy="242887"/>
            </a:xfrm>
            <a:custGeom>
              <a:avLst/>
              <a:gdLst>
                <a:gd name="T0" fmla="*/ 12700 w 869"/>
                <a:gd name="T1" fmla="*/ 19050 h 153"/>
                <a:gd name="T2" fmla="*/ 69850 w 869"/>
                <a:gd name="T3" fmla="*/ 185737 h 153"/>
                <a:gd name="T4" fmla="*/ 203200 w 869"/>
                <a:gd name="T5" fmla="*/ 209550 h 153"/>
                <a:gd name="T6" fmla="*/ 488950 w 869"/>
                <a:gd name="T7" fmla="*/ 228600 h 153"/>
                <a:gd name="T8" fmla="*/ 622300 w 869"/>
                <a:gd name="T9" fmla="*/ 223837 h 153"/>
                <a:gd name="T10" fmla="*/ 927100 w 869"/>
                <a:gd name="T11" fmla="*/ 214312 h 153"/>
                <a:gd name="T12" fmla="*/ 1379538 w 869"/>
                <a:gd name="T13" fmla="*/ 219075 h 153"/>
                <a:gd name="T14" fmla="*/ 1374775 w 869"/>
                <a:gd name="T15" fmla="*/ 66675 h 153"/>
                <a:gd name="T16" fmla="*/ 1317625 w 869"/>
                <a:gd name="T17" fmla="*/ 23812 h 153"/>
                <a:gd name="T18" fmla="*/ 960438 w 869"/>
                <a:gd name="T19" fmla="*/ 19050 h 153"/>
                <a:gd name="T20" fmla="*/ 708025 w 869"/>
                <a:gd name="T21" fmla="*/ 4762 h 153"/>
                <a:gd name="T22" fmla="*/ 579438 w 869"/>
                <a:gd name="T23" fmla="*/ 19050 h 153"/>
                <a:gd name="T24" fmla="*/ 327025 w 869"/>
                <a:gd name="T25" fmla="*/ 0 h 153"/>
                <a:gd name="T26" fmla="*/ 12700 w 869"/>
                <a:gd name="T27" fmla="*/ 19050 h 1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9" h="153">
                  <a:moveTo>
                    <a:pt x="8" y="12"/>
                  </a:moveTo>
                  <a:cubicBezTo>
                    <a:pt x="1" y="53"/>
                    <a:pt x="0" y="102"/>
                    <a:pt x="44" y="117"/>
                  </a:cubicBezTo>
                  <a:cubicBezTo>
                    <a:pt x="60" y="141"/>
                    <a:pt x="106" y="131"/>
                    <a:pt x="128" y="132"/>
                  </a:cubicBezTo>
                  <a:cubicBezTo>
                    <a:pt x="188" y="139"/>
                    <a:pt x="248" y="140"/>
                    <a:pt x="308" y="144"/>
                  </a:cubicBezTo>
                  <a:cubicBezTo>
                    <a:pt x="336" y="153"/>
                    <a:pt x="364" y="142"/>
                    <a:pt x="392" y="141"/>
                  </a:cubicBezTo>
                  <a:cubicBezTo>
                    <a:pt x="456" y="138"/>
                    <a:pt x="520" y="137"/>
                    <a:pt x="584" y="135"/>
                  </a:cubicBezTo>
                  <a:cubicBezTo>
                    <a:pt x="678" y="145"/>
                    <a:pt x="774" y="140"/>
                    <a:pt x="869" y="138"/>
                  </a:cubicBezTo>
                  <a:cubicBezTo>
                    <a:pt x="868" y="106"/>
                    <a:pt x="868" y="74"/>
                    <a:pt x="866" y="42"/>
                  </a:cubicBezTo>
                  <a:cubicBezTo>
                    <a:pt x="865" y="25"/>
                    <a:pt x="845" y="15"/>
                    <a:pt x="830" y="15"/>
                  </a:cubicBezTo>
                  <a:cubicBezTo>
                    <a:pt x="755" y="14"/>
                    <a:pt x="680" y="13"/>
                    <a:pt x="605" y="12"/>
                  </a:cubicBezTo>
                  <a:cubicBezTo>
                    <a:pt x="548" y="8"/>
                    <a:pt x="508" y="5"/>
                    <a:pt x="446" y="3"/>
                  </a:cubicBezTo>
                  <a:cubicBezTo>
                    <a:pt x="419" y="6"/>
                    <a:pt x="392" y="7"/>
                    <a:pt x="365" y="12"/>
                  </a:cubicBezTo>
                  <a:cubicBezTo>
                    <a:pt x="291" y="10"/>
                    <a:pt x="273" y="3"/>
                    <a:pt x="206" y="0"/>
                  </a:cubicBezTo>
                  <a:cubicBezTo>
                    <a:pt x="191" y="1"/>
                    <a:pt x="15" y="5"/>
                    <a:pt x="8" y="12"/>
                  </a:cubicBezTo>
                  <a:close/>
                </a:path>
              </a:pathLst>
            </a:custGeom>
            <a:solidFill>
              <a:srgbClr val="FCFA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86" name="Freeform 15"/>
            <p:cNvSpPr>
              <a:spLocks/>
            </p:cNvSpPr>
            <p:nvPr/>
          </p:nvSpPr>
          <p:spPr bwMode="auto">
            <a:xfrm>
              <a:off x="4992688" y="3409950"/>
              <a:ext cx="1069975" cy="219075"/>
            </a:xfrm>
            <a:custGeom>
              <a:avLst/>
              <a:gdLst>
                <a:gd name="T0" fmla="*/ 66873 w 688"/>
                <a:gd name="T1" fmla="*/ 28575 h 138"/>
                <a:gd name="T2" fmla="*/ 108864 w 688"/>
                <a:gd name="T3" fmla="*/ 200025 h 138"/>
                <a:gd name="T4" fmla="*/ 626744 w 688"/>
                <a:gd name="T5" fmla="*/ 204788 h 138"/>
                <a:gd name="T6" fmla="*/ 939339 w 688"/>
                <a:gd name="T7" fmla="*/ 209550 h 138"/>
                <a:gd name="T8" fmla="*/ 1055978 w 688"/>
                <a:gd name="T9" fmla="*/ 195263 h 138"/>
                <a:gd name="T10" fmla="*/ 1055978 w 688"/>
                <a:gd name="T11" fmla="*/ 128588 h 138"/>
                <a:gd name="T12" fmla="*/ 1041981 w 688"/>
                <a:gd name="T13" fmla="*/ 52388 h 138"/>
                <a:gd name="T14" fmla="*/ 971998 w 688"/>
                <a:gd name="T15" fmla="*/ 28575 h 138"/>
                <a:gd name="T16" fmla="*/ 944004 w 688"/>
                <a:gd name="T17" fmla="*/ 9525 h 138"/>
                <a:gd name="T18" fmla="*/ 916011 w 688"/>
                <a:gd name="T19" fmla="*/ 0 h 138"/>
                <a:gd name="T20" fmla="*/ 52877 w 688"/>
                <a:gd name="T21" fmla="*/ 19050 h 138"/>
                <a:gd name="T22" fmla="*/ 66873 w 688"/>
                <a:gd name="T23" fmla="*/ 28575 h 13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88" h="138">
                  <a:moveTo>
                    <a:pt x="43" y="18"/>
                  </a:moveTo>
                  <a:cubicBezTo>
                    <a:pt x="0" y="82"/>
                    <a:pt x="10" y="120"/>
                    <a:pt x="70" y="126"/>
                  </a:cubicBezTo>
                  <a:cubicBezTo>
                    <a:pt x="182" y="124"/>
                    <a:pt x="291" y="126"/>
                    <a:pt x="403" y="129"/>
                  </a:cubicBezTo>
                  <a:cubicBezTo>
                    <a:pt x="470" y="122"/>
                    <a:pt x="537" y="126"/>
                    <a:pt x="604" y="132"/>
                  </a:cubicBezTo>
                  <a:cubicBezTo>
                    <a:pt x="630" y="137"/>
                    <a:pt x="657" y="138"/>
                    <a:pt x="679" y="123"/>
                  </a:cubicBezTo>
                  <a:cubicBezTo>
                    <a:pt x="688" y="109"/>
                    <a:pt x="684" y="96"/>
                    <a:pt x="679" y="81"/>
                  </a:cubicBezTo>
                  <a:cubicBezTo>
                    <a:pt x="678" y="65"/>
                    <a:pt x="684" y="42"/>
                    <a:pt x="670" y="33"/>
                  </a:cubicBezTo>
                  <a:cubicBezTo>
                    <a:pt x="658" y="26"/>
                    <a:pt x="638" y="22"/>
                    <a:pt x="625" y="18"/>
                  </a:cubicBezTo>
                  <a:cubicBezTo>
                    <a:pt x="618" y="16"/>
                    <a:pt x="614" y="8"/>
                    <a:pt x="607" y="6"/>
                  </a:cubicBezTo>
                  <a:cubicBezTo>
                    <a:pt x="601" y="4"/>
                    <a:pt x="589" y="0"/>
                    <a:pt x="589" y="0"/>
                  </a:cubicBezTo>
                  <a:cubicBezTo>
                    <a:pt x="403" y="2"/>
                    <a:pt x="219" y="5"/>
                    <a:pt x="34" y="12"/>
                  </a:cubicBezTo>
                  <a:cubicBezTo>
                    <a:pt x="38" y="23"/>
                    <a:pt x="34" y="22"/>
                    <a:pt x="43" y="18"/>
                  </a:cubicBezTo>
                  <a:close/>
                </a:path>
              </a:pathLst>
            </a:custGeom>
            <a:solidFill>
              <a:srgbClr val="FDD7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87" name="Text Box 16"/>
            <p:cNvSpPr txBox="1">
              <a:spLocks noChangeArrowheads="1"/>
            </p:cNvSpPr>
            <p:nvPr/>
          </p:nvSpPr>
          <p:spPr bwMode="auto">
            <a:xfrm>
              <a:off x="3429000" y="3352800"/>
              <a:ext cx="29464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200" b="1"/>
                <a:t>infrardeča, vidna, ultravijolična svetloba</a:t>
              </a:r>
            </a:p>
          </p:txBody>
        </p:sp>
        <p:sp>
          <p:nvSpPr>
            <p:cNvPr id="7188" name="Freeform 17"/>
            <p:cNvSpPr>
              <a:spLocks/>
            </p:cNvSpPr>
            <p:nvPr/>
          </p:nvSpPr>
          <p:spPr bwMode="auto">
            <a:xfrm>
              <a:off x="5464175" y="2660650"/>
              <a:ext cx="1128713" cy="241300"/>
            </a:xfrm>
            <a:custGeom>
              <a:avLst/>
              <a:gdLst>
                <a:gd name="T0" fmla="*/ 26988 w 711"/>
                <a:gd name="T1" fmla="*/ 6350 h 152"/>
                <a:gd name="T2" fmla="*/ 36513 w 711"/>
                <a:gd name="T3" fmla="*/ 168275 h 152"/>
                <a:gd name="T4" fmla="*/ 65088 w 711"/>
                <a:gd name="T5" fmla="*/ 177800 h 152"/>
                <a:gd name="T6" fmla="*/ 336550 w 711"/>
                <a:gd name="T7" fmla="*/ 230188 h 152"/>
                <a:gd name="T8" fmla="*/ 455613 w 711"/>
                <a:gd name="T9" fmla="*/ 225425 h 152"/>
                <a:gd name="T10" fmla="*/ 827088 w 711"/>
                <a:gd name="T11" fmla="*/ 201613 h 152"/>
                <a:gd name="T12" fmla="*/ 1084263 w 711"/>
                <a:gd name="T13" fmla="*/ 192088 h 152"/>
                <a:gd name="T14" fmla="*/ 1069975 w 711"/>
                <a:gd name="T15" fmla="*/ 39688 h 152"/>
                <a:gd name="T16" fmla="*/ 917575 w 711"/>
                <a:gd name="T17" fmla="*/ 20638 h 152"/>
                <a:gd name="T18" fmla="*/ 712788 w 711"/>
                <a:gd name="T19" fmla="*/ 1588 h 152"/>
                <a:gd name="T20" fmla="*/ 207963 w 711"/>
                <a:gd name="T21" fmla="*/ 6350 h 152"/>
                <a:gd name="T22" fmla="*/ 117475 w 711"/>
                <a:gd name="T23" fmla="*/ 1588 h 152"/>
                <a:gd name="T24" fmla="*/ 26988 w 711"/>
                <a:gd name="T25" fmla="*/ 635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11" h="152">
                  <a:moveTo>
                    <a:pt x="17" y="4"/>
                  </a:moveTo>
                  <a:cubicBezTo>
                    <a:pt x="23" y="38"/>
                    <a:pt x="15" y="73"/>
                    <a:pt x="23" y="106"/>
                  </a:cubicBezTo>
                  <a:cubicBezTo>
                    <a:pt x="24" y="112"/>
                    <a:pt x="41" y="112"/>
                    <a:pt x="41" y="112"/>
                  </a:cubicBezTo>
                  <a:cubicBezTo>
                    <a:pt x="68" y="152"/>
                    <a:pt x="171" y="143"/>
                    <a:pt x="212" y="145"/>
                  </a:cubicBezTo>
                  <a:cubicBezTo>
                    <a:pt x="237" y="151"/>
                    <a:pt x="262" y="148"/>
                    <a:pt x="287" y="142"/>
                  </a:cubicBezTo>
                  <a:cubicBezTo>
                    <a:pt x="331" y="113"/>
                    <a:pt x="490" y="128"/>
                    <a:pt x="521" y="127"/>
                  </a:cubicBezTo>
                  <a:cubicBezTo>
                    <a:pt x="572" y="110"/>
                    <a:pt x="637" y="149"/>
                    <a:pt x="683" y="121"/>
                  </a:cubicBezTo>
                  <a:cubicBezTo>
                    <a:pt x="711" y="104"/>
                    <a:pt x="697" y="48"/>
                    <a:pt x="674" y="25"/>
                  </a:cubicBezTo>
                  <a:cubicBezTo>
                    <a:pt x="653" y="4"/>
                    <a:pt x="583" y="13"/>
                    <a:pt x="578" y="13"/>
                  </a:cubicBezTo>
                  <a:cubicBezTo>
                    <a:pt x="525" y="0"/>
                    <a:pt x="530" y="4"/>
                    <a:pt x="449" y="1"/>
                  </a:cubicBezTo>
                  <a:cubicBezTo>
                    <a:pt x="343" y="2"/>
                    <a:pt x="237" y="4"/>
                    <a:pt x="131" y="4"/>
                  </a:cubicBezTo>
                  <a:cubicBezTo>
                    <a:pt x="112" y="4"/>
                    <a:pt x="93" y="1"/>
                    <a:pt x="74" y="1"/>
                  </a:cubicBezTo>
                  <a:cubicBezTo>
                    <a:pt x="55" y="1"/>
                    <a:pt x="0" y="13"/>
                    <a:pt x="17" y="4"/>
                  </a:cubicBezTo>
                  <a:close/>
                </a:path>
              </a:pathLst>
            </a:custGeom>
            <a:solidFill>
              <a:srgbClr val="FDD7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89" name="Text Box 18"/>
            <p:cNvSpPr txBox="1">
              <a:spLocks noChangeArrowheads="1"/>
            </p:cNvSpPr>
            <p:nvPr/>
          </p:nvSpPr>
          <p:spPr bwMode="auto">
            <a:xfrm>
              <a:off x="5534025" y="2587625"/>
              <a:ext cx="962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200" b="1"/>
                <a:t>Rtg sevanje</a:t>
              </a:r>
            </a:p>
          </p:txBody>
        </p:sp>
        <p:sp>
          <p:nvSpPr>
            <p:cNvPr id="7190" name="Freeform 19"/>
            <p:cNvSpPr>
              <a:spLocks/>
            </p:cNvSpPr>
            <p:nvPr/>
          </p:nvSpPr>
          <p:spPr bwMode="auto">
            <a:xfrm>
              <a:off x="5995988" y="3019425"/>
              <a:ext cx="1738312" cy="476250"/>
            </a:xfrm>
            <a:custGeom>
              <a:avLst/>
              <a:gdLst>
                <a:gd name="T0" fmla="*/ 19050 w 1095"/>
                <a:gd name="T1" fmla="*/ 38100 h 300"/>
                <a:gd name="T2" fmla="*/ 4762 w 1095"/>
                <a:gd name="T3" fmla="*/ 90488 h 300"/>
                <a:gd name="T4" fmla="*/ 0 w 1095"/>
                <a:gd name="T5" fmla="*/ 157163 h 300"/>
                <a:gd name="T6" fmla="*/ 4762 w 1095"/>
                <a:gd name="T7" fmla="*/ 347663 h 300"/>
                <a:gd name="T8" fmla="*/ 142875 w 1095"/>
                <a:gd name="T9" fmla="*/ 395288 h 300"/>
                <a:gd name="T10" fmla="*/ 261937 w 1095"/>
                <a:gd name="T11" fmla="*/ 404813 h 300"/>
                <a:gd name="T12" fmla="*/ 366712 w 1095"/>
                <a:gd name="T13" fmla="*/ 428625 h 300"/>
                <a:gd name="T14" fmla="*/ 785812 w 1095"/>
                <a:gd name="T15" fmla="*/ 452438 h 300"/>
                <a:gd name="T16" fmla="*/ 1619250 w 1095"/>
                <a:gd name="T17" fmla="*/ 457200 h 300"/>
                <a:gd name="T18" fmla="*/ 1733550 w 1095"/>
                <a:gd name="T19" fmla="*/ 423863 h 300"/>
                <a:gd name="T20" fmla="*/ 1719262 w 1095"/>
                <a:gd name="T21" fmla="*/ 304800 h 300"/>
                <a:gd name="T22" fmla="*/ 1700212 w 1095"/>
                <a:gd name="T23" fmla="*/ 238125 h 300"/>
                <a:gd name="T24" fmla="*/ 1666875 w 1095"/>
                <a:gd name="T25" fmla="*/ 109538 h 300"/>
                <a:gd name="T26" fmla="*/ 1647825 w 1095"/>
                <a:gd name="T27" fmla="*/ 90488 h 300"/>
                <a:gd name="T28" fmla="*/ 1609725 w 1095"/>
                <a:gd name="T29" fmla="*/ 57150 h 300"/>
                <a:gd name="T30" fmla="*/ 1457325 w 1095"/>
                <a:gd name="T31" fmla="*/ 23813 h 300"/>
                <a:gd name="T32" fmla="*/ 1314450 w 1095"/>
                <a:gd name="T33" fmla="*/ 0 h 300"/>
                <a:gd name="T34" fmla="*/ 785812 w 1095"/>
                <a:gd name="T35" fmla="*/ 28575 h 300"/>
                <a:gd name="T36" fmla="*/ 204787 w 1095"/>
                <a:gd name="T37" fmla="*/ 9525 h 300"/>
                <a:gd name="T38" fmla="*/ 57150 w 1095"/>
                <a:gd name="T39" fmla="*/ 14288 h 300"/>
                <a:gd name="T40" fmla="*/ 28575 w 1095"/>
                <a:gd name="T41" fmla="*/ 23813 h 300"/>
                <a:gd name="T42" fmla="*/ 19050 w 1095"/>
                <a:gd name="T43" fmla="*/ 38100 h 3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95" h="300">
                  <a:moveTo>
                    <a:pt x="12" y="24"/>
                  </a:moveTo>
                  <a:cubicBezTo>
                    <a:pt x="5" y="51"/>
                    <a:pt x="9" y="40"/>
                    <a:pt x="3" y="57"/>
                  </a:cubicBezTo>
                  <a:cubicBezTo>
                    <a:pt x="2" y="71"/>
                    <a:pt x="0" y="85"/>
                    <a:pt x="0" y="99"/>
                  </a:cubicBezTo>
                  <a:cubicBezTo>
                    <a:pt x="0" y="139"/>
                    <a:pt x="0" y="179"/>
                    <a:pt x="3" y="219"/>
                  </a:cubicBezTo>
                  <a:cubicBezTo>
                    <a:pt x="5" y="249"/>
                    <a:pt x="80" y="248"/>
                    <a:pt x="90" y="249"/>
                  </a:cubicBezTo>
                  <a:cubicBezTo>
                    <a:pt x="137" y="258"/>
                    <a:pt x="50" y="242"/>
                    <a:pt x="165" y="255"/>
                  </a:cubicBezTo>
                  <a:cubicBezTo>
                    <a:pt x="187" y="258"/>
                    <a:pt x="208" y="268"/>
                    <a:pt x="231" y="270"/>
                  </a:cubicBezTo>
                  <a:cubicBezTo>
                    <a:pt x="319" y="279"/>
                    <a:pt x="406" y="283"/>
                    <a:pt x="495" y="285"/>
                  </a:cubicBezTo>
                  <a:cubicBezTo>
                    <a:pt x="668" y="283"/>
                    <a:pt x="846" y="276"/>
                    <a:pt x="1020" y="288"/>
                  </a:cubicBezTo>
                  <a:cubicBezTo>
                    <a:pt x="1057" y="286"/>
                    <a:pt x="1081" y="300"/>
                    <a:pt x="1092" y="267"/>
                  </a:cubicBezTo>
                  <a:cubicBezTo>
                    <a:pt x="1089" y="204"/>
                    <a:pt x="1095" y="228"/>
                    <a:pt x="1083" y="192"/>
                  </a:cubicBezTo>
                  <a:cubicBezTo>
                    <a:pt x="1078" y="178"/>
                    <a:pt x="1071" y="150"/>
                    <a:pt x="1071" y="150"/>
                  </a:cubicBezTo>
                  <a:cubicBezTo>
                    <a:pt x="1069" y="112"/>
                    <a:pt x="1075" y="94"/>
                    <a:pt x="1050" y="69"/>
                  </a:cubicBezTo>
                  <a:cubicBezTo>
                    <a:pt x="1043" y="49"/>
                    <a:pt x="1053" y="69"/>
                    <a:pt x="1038" y="57"/>
                  </a:cubicBezTo>
                  <a:cubicBezTo>
                    <a:pt x="1020" y="43"/>
                    <a:pt x="1050" y="48"/>
                    <a:pt x="1014" y="36"/>
                  </a:cubicBezTo>
                  <a:cubicBezTo>
                    <a:pt x="983" y="26"/>
                    <a:pt x="951" y="18"/>
                    <a:pt x="918" y="15"/>
                  </a:cubicBezTo>
                  <a:cubicBezTo>
                    <a:pt x="888" y="5"/>
                    <a:pt x="855" y="18"/>
                    <a:pt x="828" y="0"/>
                  </a:cubicBezTo>
                  <a:cubicBezTo>
                    <a:pt x="720" y="12"/>
                    <a:pt x="605" y="13"/>
                    <a:pt x="495" y="18"/>
                  </a:cubicBezTo>
                  <a:cubicBezTo>
                    <a:pt x="385" y="0"/>
                    <a:pt x="246" y="9"/>
                    <a:pt x="129" y="6"/>
                  </a:cubicBezTo>
                  <a:cubicBezTo>
                    <a:pt x="98" y="7"/>
                    <a:pt x="67" y="6"/>
                    <a:pt x="36" y="9"/>
                  </a:cubicBezTo>
                  <a:cubicBezTo>
                    <a:pt x="30" y="10"/>
                    <a:pt x="18" y="15"/>
                    <a:pt x="18" y="15"/>
                  </a:cubicBezTo>
                  <a:cubicBezTo>
                    <a:pt x="15" y="25"/>
                    <a:pt x="18" y="24"/>
                    <a:pt x="12" y="24"/>
                  </a:cubicBezTo>
                  <a:close/>
                </a:path>
              </a:pathLst>
            </a:custGeom>
            <a:solidFill>
              <a:srgbClr val="FDD7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91" name="Text Box 20"/>
            <p:cNvSpPr txBox="1">
              <a:spLocks noChangeArrowheads="1"/>
            </p:cNvSpPr>
            <p:nvPr/>
          </p:nvSpPr>
          <p:spPr bwMode="auto">
            <a:xfrm>
              <a:off x="6135688" y="2967038"/>
              <a:ext cx="11414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200" b="1"/>
                <a:t>Sevanje gama</a:t>
              </a:r>
            </a:p>
          </p:txBody>
        </p:sp>
        <p:sp>
          <p:nvSpPr>
            <p:cNvPr id="7192" name="Freeform 21"/>
            <p:cNvSpPr>
              <a:spLocks/>
            </p:cNvSpPr>
            <p:nvPr/>
          </p:nvSpPr>
          <p:spPr bwMode="auto">
            <a:xfrm>
              <a:off x="5011738" y="5357813"/>
              <a:ext cx="327025" cy="249237"/>
            </a:xfrm>
            <a:custGeom>
              <a:avLst/>
              <a:gdLst>
                <a:gd name="T0" fmla="*/ 22225 w 206"/>
                <a:gd name="T1" fmla="*/ 0 h 157"/>
                <a:gd name="T2" fmla="*/ 46038 w 206"/>
                <a:gd name="T3" fmla="*/ 223837 h 157"/>
                <a:gd name="T4" fmla="*/ 288925 w 206"/>
                <a:gd name="T5" fmla="*/ 185737 h 157"/>
                <a:gd name="T6" fmla="*/ 298450 w 206"/>
                <a:gd name="T7" fmla="*/ 204787 h 157"/>
                <a:gd name="T8" fmla="*/ 322263 w 206"/>
                <a:gd name="T9" fmla="*/ 200025 h 157"/>
                <a:gd name="T10" fmla="*/ 317500 w 206"/>
                <a:gd name="T11" fmla="*/ 57150 h 157"/>
                <a:gd name="T12" fmla="*/ 198438 w 206"/>
                <a:gd name="T13" fmla="*/ 9525 h 157"/>
                <a:gd name="T14" fmla="*/ 22225 w 206"/>
                <a:gd name="T15" fmla="*/ 0 h 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6" h="157">
                  <a:moveTo>
                    <a:pt x="14" y="0"/>
                  </a:moveTo>
                  <a:cubicBezTo>
                    <a:pt x="13" y="23"/>
                    <a:pt x="0" y="134"/>
                    <a:pt x="29" y="141"/>
                  </a:cubicBezTo>
                  <a:cubicBezTo>
                    <a:pt x="69" y="139"/>
                    <a:pt x="169" y="157"/>
                    <a:pt x="182" y="117"/>
                  </a:cubicBezTo>
                  <a:cubicBezTo>
                    <a:pt x="189" y="54"/>
                    <a:pt x="181" y="114"/>
                    <a:pt x="188" y="129"/>
                  </a:cubicBezTo>
                  <a:cubicBezTo>
                    <a:pt x="190" y="134"/>
                    <a:pt x="198" y="127"/>
                    <a:pt x="203" y="126"/>
                  </a:cubicBezTo>
                  <a:cubicBezTo>
                    <a:pt x="202" y="96"/>
                    <a:pt x="206" y="65"/>
                    <a:pt x="200" y="36"/>
                  </a:cubicBezTo>
                  <a:cubicBezTo>
                    <a:pt x="195" y="11"/>
                    <a:pt x="142" y="7"/>
                    <a:pt x="125" y="6"/>
                  </a:cubicBezTo>
                  <a:cubicBezTo>
                    <a:pt x="88" y="4"/>
                    <a:pt x="51" y="2"/>
                    <a:pt x="14" y="0"/>
                  </a:cubicBezTo>
                  <a:close/>
                </a:path>
              </a:pathLst>
            </a:custGeom>
            <a:solidFill>
              <a:srgbClr val="FDD7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93" name="Freeform 22"/>
            <p:cNvSpPr>
              <a:spLocks/>
            </p:cNvSpPr>
            <p:nvPr/>
          </p:nvSpPr>
          <p:spPr bwMode="auto">
            <a:xfrm>
              <a:off x="6015038" y="5359400"/>
              <a:ext cx="666750" cy="301625"/>
            </a:xfrm>
            <a:custGeom>
              <a:avLst/>
              <a:gdLst>
                <a:gd name="T0" fmla="*/ 33338 w 420"/>
                <a:gd name="T1" fmla="*/ 41275 h 190"/>
                <a:gd name="T2" fmla="*/ 71438 w 420"/>
                <a:gd name="T3" fmla="*/ 150813 h 190"/>
                <a:gd name="T4" fmla="*/ 147638 w 420"/>
                <a:gd name="T5" fmla="*/ 198438 h 190"/>
                <a:gd name="T6" fmla="*/ 366713 w 420"/>
                <a:gd name="T7" fmla="*/ 260350 h 190"/>
                <a:gd name="T8" fmla="*/ 457200 w 420"/>
                <a:gd name="T9" fmla="*/ 274638 h 190"/>
                <a:gd name="T10" fmla="*/ 614363 w 420"/>
                <a:gd name="T11" fmla="*/ 250825 h 190"/>
                <a:gd name="T12" fmla="*/ 657225 w 420"/>
                <a:gd name="T13" fmla="*/ 188913 h 190"/>
                <a:gd name="T14" fmla="*/ 666750 w 420"/>
                <a:gd name="T15" fmla="*/ 160338 h 190"/>
                <a:gd name="T16" fmla="*/ 404813 w 420"/>
                <a:gd name="T17" fmla="*/ 31750 h 190"/>
                <a:gd name="T18" fmla="*/ 200025 w 420"/>
                <a:gd name="T19" fmla="*/ 22225 h 190"/>
                <a:gd name="T20" fmla="*/ 123825 w 420"/>
                <a:gd name="T21" fmla="*/ 3175 h 190"/>
                <a:gd name="T22" fmla="*/ 33338 w 420"/>
                <a:gd name="T23" fmla="*/ 41275 h 1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0" h="190">
                  <a:moveTo>
                    <a:pt x="21" y="26"/>
                  </a:moveTo>
                  <a:cubicBezTo>
                    <a:pt x="0" y="57"/>
                    <a:pt x="21" y="79"/>
                    <a:pt x="45" y="95"/>
                  </a:cubicBezTo>
                  <a:cubicBezTo>
                    <a:pt x="52" y="116"/>
                    <a:pt x="74" y="120"/>
                    <a:pt x="93" y="125"/>
                  </a:cubicBezTo>
                  <a:cubicBezTo>
                    <a:pt x="145" y="140"/>
                    <a:pt x="175" y="159"/>
                    <a:pt x="231" y="164"/>
                  </a:cubicBezTo>
                  <a:cubicBezTo>
                    <a:pt x="252" y="168"/>
                    <a:pt x="265" y="171"/>
                    <a:pt x="288" y="173"/>
                  </a:cubicBezTo>
                  <a:cubicBezTo>
                    <a:pt x="340" y="190"/>
                    <a:pt x="350" y="167"/>
                    <a:pt x="387" y="158"/>
                  </a:cubicBezTo>
                  <a:cubicBezTo>
                    <a:pt x="399" y="150"/>
                    <a:pt x="408" y="133"/>
                    <a:pt x="414" y="119"/>
                  </a:cubicBezTo>
                  <a:cubicBezTo>
                    <a:pt x="416" y="113"/>
                    <a:pt x="420" y="101"/>
                    <a:pt x="420" y="101"/>
                  </a:cubicBezTo>
                  <a:cubicBezTo>
                    <a:pt x="411" y="11"/>
                    <a:pt x="326" y="23"/>
                    <a:pt x="255" y="20"/>
                  </a:cubicBezTo>
                  <a:cubicBezTo>
                    <a:pt x="212" y="18"/>
                    <a:pt x="126" y="14"/>
                    <a:pt x="126" y="14"/>
                  </a:cubicBezTo>
                  <a:cubicBezTo>
                    <a:pt x="110" y="11"/>
                    <a:pt x="94" y="7"/>
                    <a:pt x="78" y="2"/>
                  </a:cubicBezTo>
                  <a:cubicBezTo>
                    <a:pt x="42" y="5"/>
                    <a:pt x="38" y="0"/>
                    <a:pt x="21" y="26"/>
                  </a:cubicBezTo>
                  <a:close/>
                </a:path>
              </a:pathLst>
            </a:custGeom>
            <a:solidFill>
              <a:srgbClr val="FDD7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94" name="Freeform 23"/>
            <p:cNvSpPr>
              <a:spLocks/>
            </p:cNvSpPr>
            <p:nvPr/>
          </p:nvSpPr>
          <p:spPr bwMode="auto">
            <a:xfrm>
              <a:off x="6916738" y="5232400"/>
              <a:ext cx="974725" cy="447675"/>
            </a:xfrm>
            <a:custGeom>
              <a:avLst/>
              <a:gdLst>
                <a:gd name="T0" fmla="*/ 23813 w 614"/>
                <a:gd name="T1" fmla="*/ 153988 h 282"/>
                <a:gd name="T2" fmla="*/ 33338 w 614"/>
                <a:gd name="T3" fmla="*/ 192088 h 282"/>
                <a:gd name="T4" fmla="*/ 333375 w 614"/>
                <a:gd name="T5" fmla="*/ 377825 h 282"/>
                <a:gd name="T6" fmla="*/ 671513 w 614"/>
                <a:gd name="T7" fmla="*/ 382588 h 282"/>
                <a:gd name="T8" fmla="*/ 928688 w 614"/>
                <a:gd name="T9" fmla="*/ 373063 h 282"/>
                <a:gd name="T10" fmla="*/ 923925 w 614"/>
                <a:gd name="T11" fmla="*/ 187325 h 282"/>
                <a:gd name="T12" fmla="*/ 795338 w 614"/>
                <a:gd name="T13" fmla="*/ 153988 h 282"/>
                <a:gd name="T14" fmla="*/ 728663 w 614"/>
                <a:gd name="T15" fmla="*/ 139700 h 282"/>
                <a:gd name="T16" fmla="*/ 485775 w 614"/>
                <a:gd name="T17" fmla="*/ 144463 h 282"/>
                <a:gd name="T18" fmla="*/ 23813 w 614"/>
                <a:gd name="T19" fmla="*/ 153988 h 2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4" h="282">
                  <a:moveTo>
                    <a:pt x="15" y="97"/>
                  </a:moveTo>
                  <a:cubicBezTo>
                    <a:pt x="17" y="105"/>
                    <a:pt x="20" y="113"/>
                    <a:pt x="21" y="121"/>
                  </a:cubicBezTo>
                  <a:cubicBezTo>
                    <a:pt x="34" y="282"/>
                    <a:pt x="0" y="234"/>
                    <a:pt x="210" y="238"/>
                  </a:cubicBezTo>
                  <a:cubicBezTo>
                    <a:pt x="281" y="244"/>
                    <a:pt x="352" y="244"/>
                    <a:pt x="423" y="241"/>
                  </a:cubicBezTo>
                  <a:cubicBezTo>
                    <a:pt x="477" y="234"/>
                    <a:pt x="545" y="271"/>
                    <a:pt x="585" y="235"/>
                  </a:cubicBezTo>
                  <a:cubicBezTo>
                    <a:pt x="614" y="209"/>
                    <a:pt x="584" y="157"/>
                    <a:pt x="582" y="118"/>
                  </a:cubicBezTo>
                  <a:cubicBezTo>
                    <a:pt x="581" y="95"/>
                    <a:pt x="516" y="99"/>
                    <a:pt x="501" y="97"/>
                  </a:cubicBezTo>
                  <a:cubicBezTo>
                    <a:pt x="475" y="88"/>
                    <a:pt x="489" y="92"/>
                    <a:pt x="459" y="88"/>
                  </a:cubicBezTo>
                  <a:cubicBezTo>
                    <a:pt x="413" y="73"/>
                    <a:pt x="355" y="90"/>
                    <a:pt x="306" y="91"/>
                  </a:cubicBezTo>
                  <a:cubicBezTo>
                    <a:pt x="209" y="93"/>
                    <a:pt x="15" y="0"/>
                    <a:pt x="15" y="97"/>
                  </a:cubicBezTo>
                  <a:close/>
                </a:path>
              </a:pathLst>
            </a:custGeom>
            <a:solidFill>
              <a:srgbClr val="FDD7D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95" name="Text Box 24"/>
            <p:cNvSpPr txBox="1">
              <a:spLocks noChangeArrowheads="1"/>
            </p:cNvSpPr>
            <p:nvPr/>
          </p:nvSpPr>
          <p:spPr bwMode="auto">
            <a:xfrm>
              <a:off x="6856413" y="5291138"/>
              <a:ext cx="11414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200" b="1"/>
                <a:t>radioaktivnost</a:t>
              </a:r>
            </a:p>
          </p:txBody>
        </p:sp>
        <p:sp>
          <p:nvSpPr>
            <p:cNvPr id="7196" name="Text Box 25"/>
            <p:cNvSpPr txBox="1">
              <a:spLocks noChangeArrowheads="1"/>
            </p:cNvSpPr>
            <p:nvPr/>
          </p:nvSpPr>
          <p:spPr bwMode="auto">
            <a:xfrm>
              <a:off x="6010275" y="5281613"/>
              <a:ext cx="7207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200" b="1"/>
                <a:t>rentgen</a:t>
              </a:r>
            </a:p>
          </p:txBody>
        </p:sp>
        <p:sp>
          <p:nvSpPr>
            <p:cNvPr id="7197" name="Text Box 26"/>
            <p:cNvSpPr txBox="1">
              <a:spLocks noChangeArrowheads="1"/>
            </p:cNvSpPr>
            <p:nvPr/>
          </p:nvSpPr>
          <p:spPr bwMode="auto">
            <a:xfrm>
              <a:off x="5053013" y="5284788"/>
              <a:ext cx="7207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200" b="1"/>
                <a:t>svetloba</a:t>
              </a:r>
            </a:p>
          </p:txBody>
        </p:sp>
        <p:sp>
          <p:nvSpPr>
            <p:cNvPr id="7198" name="Freeform 27"/>
            <p:cNvSpPr>
              <a:spLocks/>
            </p:cNvSpPr>
            <p:nvPr/>
          </p:nvSpPr>
          <p:spPr bwMode="auto">
            <a:xfrm>
              <a:off x="1123950" y="5267325"/>
              <a:ext cx="895350" cy="419100"/>
            </a:xfrm>
            <a:custGeom>
              <a:avLst/>
              <a:gdLst>
                <a:gd name="T0" fmla="*/ 80963 w 564"/>
                <a:gd name="T1" fmla="*/ 28575 h 264"/>
                <a:gd name="T2" fmla="*/ 71438 w 564"/>
                <a:gd name="T3" fmla="*/ 66675 h 264"/>
                <a:gd name="T4" fmla="*/ 157163 w 564"/>
                <a:gd name="T5" fmla="*/ 390525 h 264"/>
                <a:gd name="T6" fmla="*/ 242888 w 564"/>
                <a:gd name="T7" fmla="*/ 395288 h 264"/>
                <a:gd name="T8" fmla="*/ 738188 w 564"/>
                <a:gd name="T9" fmla="*/ 409575 h 264"/>
                <a:gd name="T10" fmla="*/ 876300 w 564"/>
                <a:gd name="T11" fmla="*/ 404813 h 264"/>
                <a:gd name="T12" fmla="*/ 895350 w 564"/>
                <a:gd name="T13" fmla="*/ 376238 h 264"/>
                <a:gd name="T14" fmla="*/ 890588 w 564"/>
                <a:gd name="T15" fmla="*/ 123825 h 264"/>
                <a:gd name="T16" fmla="*/ 847725 w 564"/>
                <a:gd name="T17" fmla="*/ 90488 h 264"/>
                <a:gd name="T18" fmla="*/ 723900 w 564"/>
                <a:gd name="T19" fmla="*/ 42863 h 264"/>
                <a:gd name="T20" fmla="*/ 681038 w 564"/>
                <a:gd name="T21" fmla="*/ 23813 h 264"/>
                <a:gd name="T22" fmla="*/ 442913 w 564"/>
                <a:gd name="T23" fmla="*/ 9525 h 264"/>
                <a:gd name="T24" fmla="*/ 195263 w 564"/>
                <a:gd name="T25" fmla="*/ 0 h 264"/>
                <a:gd name="T26" fmla="*/ 109538 w 564"/>
                <a:gd name="T27" fmla="*/ 14288 h 264"/>
                <a:gd name="T28" fmla="*/ 80963 w 564"/>
                <a:gd name="T29" fmla="*/ 28575 h 2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64" h="264">
                  <a:moveTo>
                    <a:pt x="51" y="18"/>
                  </a:moveTo>
                  <a:cubicBezTo>
                    <a:pt x="49" y="26"/>
                    <a:pt x="45" y="34"/>
                    <a:pt x="45" y="42"/>
                  </a:cubicBezTo>
                  <a:cubicBezTo>
                    <a:pt x="45" y="136"/>
                    <a:pt x="0" y="239"/>
                    <a:pt x="99" y="246"/>
                  </a:cubicBezTo>
                  <a:cubicBezTo>
                    <a:pt x="117" y="247"/>
                    <a:pt x="135" y="248"/>
                    <a:pt x="153" y="249"/>
                  </a:cubicBezTo>
                  <a:cubicBezTo>
                    <a:pt x="258" y="246"/>
                    <a:pt x="361" y="252"/>
                    <a:pt x="465" y="258"/>
                  </a:cubicBezTo>
                  <a:cubicBezTo>
                    <a:pt x="494" y="262"/>
                    <a:pt x="524" y="264"/>
                    <a:pt x="552" y="255"/>
                  </a:cubicBezTo>
                  <a:cubicBezTo>
                    <a:pt x="556" y="249"/>
                    <a:pt x="564" y="244"/>
                    <a:pt x="564" y="237"/>
                  </a:cubicBezTo>
                  <a:cubicBezTo>
                    <a:pt x="563" y="184"/>
                    <a:pt x="564" y="131"/>
                    <a:pt x="561" y="78"/>
                  </a:cubicBezTo>
                  <a:cubicBezTo>
                    <a:pt x="560" y="68"/>
                    <a:pt x="541" y="60"/>
                    <a:pt x="534" y="57"/>
                  </a:cubicBezTo>
                  <a:cubicBezTo>
                    <a:pt x="507" y="45"/>
                    <a:pt x="486" y="31"/>
                    <a:pt x="456" y="27"/>
                  </a:cubicBezTo>
                  <a:cubicBezTo>
                    <a:pt x="435" y="20"/>
                    <a:pt x="443" y="25"/>
                    <a:pt x="429" y="15"/>
                  </a:cubicBezTo>
                  <a:cubicBezTo>
                    <a:pt x="377" y="17"/>
                    <a:pt x="328" y="22"/>
                    <a:pt x="279" y="6"/>
                  </a:cubicBezTo>
                  <a:cubicBezTo>
                    <a:pt x="225" y="8"/>
                    <a:pt x="176" y="8"/>
                    <a:pt x="123" y="0"/>
                  </a:cubicBezTo>
                  <a:cubicBezTo>
                    <a:pt x="101" y="2"/>
                    <a:pt x="89" y="3"/>
                    <a:pt x="69" y="9"/>
                  </a:cubicBezTo>
                  <a:cubicBezTo>
                    <a:pt x="63" y="11"/>
                    <a:pt x="51" y="18"/>
                    <a:pt x="51" y="18"/>
                  </a:cubicBezTo>
                  <a:close/>
                </a:path>
              </a:pathLst>
            </a:custGeom>
            <a:solidFill>
              <a:srgbClr val="FCFA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199" name="Text Box 28"/>
            <p:cNvSpPr txBox="1">
              <a:spLocks noChangeArrowheads="1"/>
            </p:cNvSpPr>
            <p:nvPr/>
          </p:nvSpPr>
          <p:spPr bwMode="auto">
            <a:xfrm>
              <a:off x="1144588" y="5292725"/>
              <a:ext cx="962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200" b="1"/>
                <a:t>daljnovodi</a:t>
              </a:r>
            </a:p>
          </p:txBody>
        </p:sp>
        <p:sp>
          <p:nvSpPr>
            <p:cNvPr id="7200" name="Freeform 29"/>
            <p:cNvSpPr>
              <a:spLocks/>
            </p:cNvSpPr>
            <p:nvPr/>
          </p:nvSpPr>
          <p:spPr bwMode="auto">
            <a:xfrm>
              <a:off x="2090738" y="5353050"/>
              <a:ext cx="576262" cy="250825"/>
            </a:xfrm>
            <a:custGeom>
              <a:avLst/>
              <a:gdLst>
                <a:gd name="T0" fmla="*/ 114300 w 363"/>
                <a:gd name="T1" fmla="*/ 9525 h 158"/>
                <a:gd name="T2" fmla="*/ 119062 w 363"/>
                <a:gd name="T3" fmla="*/ 23813 h 158"/>
                <a:gd name="T4" fmla="*/ 123825 w 363"/>
                <a:gd name="T5" fmla="*/ 42863 h 158"/>
                <a:gd name="T6" fmla="*/ 133350 w 363"/>
                <a:gd name="T7" fmla="*/ 71438 h 158"/>
                <a:gd name="T8" fmla="*/ 157162 w 363"/>
                <a:gd name="T9" fmla="*/ 142875 h 158"/>
                <a:gd name="T10" fmla="*/ 219075 w 363"/>
                <a:gd name="T11" fmla="*/ 233363 h 158"/>
                <a:gd name="T12" fmla="*/ 347662 w 363"/>
                <a:gd name="T13" fmla="*/ 238125 h 158"/>
                <a:gd name="T14" fmla="*/ 547687 w 363"/>
                <a:gd name="T15" fmla="*/ 223838 h 158"/>
                <a:gd name="T16" fmla="*/ 576262 w 363"/>
                <a:gd name="T17" fmla="*/ 180975 h 158"/>
                <a:gd name="T18" fmla="*/ 461962 w 363"/>
                <a:gd name="T19" fmla="*/ 19050 h 158"/>
                <a:gd name="T20" fmla="*/ 342900 w 363"/>
                <a:gd name="T21" fmla="*/ 4763 h 158"/>
                <a:gd name="T22" fmla="*/ 309562 w 363"/>
                <a:gd name="T23" fmla="*/ 0 h 158"/>
                <a:gd name="T24" fmla="*/ 104775 w 363"/>
                <a:gd name="T25" fmla="*/ 4763 h 158"/>
                <a:gd name="T26" fmla="*/ 114300 w 363"/>
                <a:gd name="T27" fmla="*/ 9525 h 1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3" h="158">
                  <a:moveTo>
                    <a:pt x="72" y="6"/>
                  </a:moveTo>
                  <a:cubicBezTo>
                    <a:pt x="73" y="9"/>
                    <a:pt x="74" y="12"/>
                    <a:pt x="75" y="15"/>
                  </a:cubicBezTo>
                  <a:cubicBezTo>
                    <a:pt x="76" y="19"/>
                    <a:pt x="77" y="23"/>
                    <a:pt x="78" y="27"/>
                  </a:cubicBezTo>
                  <a:cubicBezTo>
                    <a:pt x="80" y="33"/>
                    <a:pt x="84" y="45"/>
                    <a:pt x="84" y="45"/>
                  </a:cubicBezTo>
                  <a:cubicBezTo>
                    <a:pt x="87" y="65"/>
                    <a:pt x="87" y="74"/>
                    <a:pt x="99" y="90"/>
                  </a:cubicBezTo>
                  <a:cubicBezTo>
                    <a:pt x="105" y="132"/>
                    <a:pt x="92" y="142"/>
                    <a:pt x="138" y="147"/>
                  </a:cubicBezTo>
                  <a:cubicBezTo>
                    <a:pt x="180" y="158"/>
                    <a:pt x="154" y="153"/>
                    <a:pt x="219" y="150"/>
                  </a:cubicBezTo>
                  <a:cubicBezTo>
                    <a:pt x="257" y="137"/>
                    <a:pt x="304" y="144"/>
                    <a:pt x="345" y="141"/>
                  </a:cubicBezTo>
                  <a:cubicBezTo>
                    <a:pt x="354" y="132"/>
                    <a:pt x="359" y="126"/>
                    <a:pt x="363" y="114"/>
                  </a:cubicBezTo>
                  <a:cubicBezTo>
                    <a:pt x="355" y="57"/>
                    <a:pt x="348" y="31"/>
                    <a:pt x="291" y="12"/>
                  </a:cubicBezTo>
                  <a:cubicBezTo>
                    <a:pt x="267" y="4"/>
                    <a:pt x="241" y="7"/>
                    <a:pt x="216" y="3"/>
                  </a:cubicBezTo>
                  <a:cubicBezTo>
                    <a:pt x="209" y="2"/>
                    <a:pt x="195" y="0"/>
                    <a:pt x="195" y="0"/>
                  </a:cubicBezTo>
                  <a:cubicBezTo>
                    <a:pt x="152" y="1"/>
                    <a:pt x="109" y="1"/>
                    <a:pt x="66" y="3"/>
                  </a:cubicBezTo>
                  <a:cubicBezTo>
                    <a:pt x="0" y="6"/>
                    <a:pt x="102" y="6"/>
                    <a:pt x="72" y="6"/>
                  </a:cubicBezTo>
                  <a:close/>
                </a:path>
              </a:pathLst>
            </a:custGeom>
            <a:solidFill>
              <a:srgbClr val="FCF8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201" name="Freeform 30"/>
            <p:cNvSpPr>
              <a:spLocks/>
            </p:cNvSpPr>
            <p:nvPr/>
          </p:nvSpPr>
          <p:spPr bwMode="auto">
            <a:xfrm>
              <a:off x="3060700" y="5338763"/>
              <a:ext cx="482600" cy="261937"/>
            </a:xfrm>
            <a:custGeom>
              <a:avLst/>
              <a:gdLst>
                <a:gd name="T0" fmla="*/ 6350 w 304"/>
                <a:gd name="T1" fmla="*/ 33337 h 165"/>
                <a:gd name="T2" fmla="*/ 30163 w 304"/>
                <a:gd name="T3" fmla="*/ 190500 h 165"/>
                <a:gd name="T4" fmla="*/ 339725 w 304"/>
                <a:gd name="T5" fmla="*/ 252412 h 165"/>
                <a:gd name="T6" fmla="*/ 444500 w 304"/>
                <a:gd name="T7" fmla="*/ 257175 h 165"/>
                <a:gd name="T8" fmla="*/ 463550 w 304"/>
                <a:gd name="T9" fmla="*/ 209550 h 165"/>
                <a:gd name="T10" fmla="*/ 468313 w 304"/>
                <a:gd name="T11" fmla="*/ 71437 h 165"/>
                <a:gd name="T12" fmla="*/ 415925 w 304"/>
                <a:gd name="T13" fmla="*/ 57150 h 165"/>
                <a:gd name="T14" fmla="*/ 311150 w 304"/>
                <a:gd name="T15" fmla="*/ 28575 h 165"/>
                <a:gd name="T16" fmla="*/ 39688 w 304"/>
                <a:gd name="T17" fmla="*/ 23812 h 165"/>
                <a:gd name="T18" fmla="*/ 6350 w 304"/>
                <a:gd name="T19" fmla="*/ 33337 h 1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4" h="165">
                  <a:moveTo>
                    <a:pt x="4" y="21"/>
                  </a:moveTo>
                  <a:cubicBezTo>
                    <a:pt x="5" y="34"/>
                    <a:pt x="0" y="106"/>
                    <a:pt x="19" y="120"/>
                  </a:cubicBezTo>
                  <a:cubicBezTo>
                    <a:pt x="69" y="156"/>
                    <a:pt x="161" y="157"/>
                    <a:pt x="214" y="159"/>
                  </a:cubicBezTo>
                  <a:cubicBezTo>
                    <a:pt x="243" y="165"/>
                    <a:pt x="242" y="165"/>
                    <a:pt x="280" y="162"/>
                  </a:cubicBezTo>
                  <a:cubicBezTo>
                    <a:pt x="287" y="140"/>
                    <a:pt x="283" y="150"/>
                    <a:pt x="292" y="132"/>
                  </a:cubicBezTo>
                  <a:cubicBezTo>
                    <a:pt x="299" y="97"/>
                    <a:pt x="304" y="94"/>
                    <a:pt x="295" y="45"/>
                  </a:cubicBezTo>
                  <a:cubicBezTo>
                    <a:pt x="295" y="43"/>
                    <a:pt x="272" y="39"/>
                    <a:pt x="262" y="36"/>
                  </a:cubicBezTo>
                  <a:cubicBezTo>
                    <a:pt x="237" y="28"/>
                    <a:pt x="224" y="21"/>
                    <a:pt x="196" y="18"/>
                  </a:cubicBezTo>
                  <a:cubicBezTo>
                    <a:pt x="143" y="0"/>
                    <a:pt x="81" y="11"/>
                    <a:pt x="25" y="15"/>
                  </a:cubicBezTo>
                  <a:cubicBezTo>
                    <a:pt x="18" y="17"/>
                    <a:pt x="4" y="21"/>
                    <a:pt x="4" y="21"/>
                  </a:cubicBezTo>
                  <a:close/>
                </a:path>
              </a:pathLst>
            </a:custGeom>
            <a:solidFill>
              <a:srgbClr val="FCF8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202" name="Text Box 31"/>
            <p:cNvSpPr txBox="1">
              <a:spLocks noChangeArrowheads="1"/>
            </p:cNvSpPr>
            <p:nvPr/>
          </p:nvSpPr>
          <p:spPr bwMode="auto">
            <a:xfrm>
              <a:off x="2043113" y="5297488"/>
              <a:ext cx="8429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200" b="1"/>
                <a:t>oddajniki</a:t>
              </a:r>
            </a:p>
          </p:txBody>
        </p:sp>
        <p:sp>
          <p:nvSpPr>
            <p:cNvPr id="7203" name="Text Box 32"/>
            <p:cNvSpPr txBox="1">
              <a:spLocks noChangeArrowheads="1"/>
            </p:cNvSpPr>
            <p:nvPr/>
          </p:nvSpPr>
          <p:spPr bwMode="auto">
            <a:xfrm>
              <a:off x="3009900" y="5281613"/>
              <a:ext cx="6000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200" b="1"/>
                <a:t>mobi</a:t>
              </a:r>
            </a:p>
          </p:txBody>
        </p:sp>
        <p:sp>
          <p:nvSpPr>
            <p:cNvPr id="7204" name="Freeform 33"/>
            <p:cNvSpPr>
              <a:spLocks/>
            </p:cNvSpPr>
            <p:nvPr/>
          </p:nvSpPr>
          <p:spPr bwMode="auto">
            <a:xfrm>
              <a:off x="3951288" y="5332413"/>
              <a:ext cx="665162" cy="274637"/>
            </a:xfrm>
            <a:custGeom>
              <a:avLst/>
              <a:gdLst>
                <a:gd name="T0" fmla="*/ 30162 w 419"/>
                <a:gd name="T1" fmla="*/ 30162 h 173"/>
                <a:gd name="T2" fmla="*/ 34925 w 419"/>
                <a:gd name="T3" fmla="*/ 68262 h 173"/>
                <a:gd name="T4" fmla="*/ 149225 w 419"/>
                <a:gd name="T5" fmla="*/ 268287 h 173"/>
                <a:gd name="T6" fmla="*/ 377825 w 419"/>
                <a:gd name="T7" fmla="*/ 263525 h 173"/>
                <a:gd name="T8" fmla="*/ 620712 w 419"/>
                <a:gd name="T9" fmla="*/ 254000 h 173"/>
                <a:gd name="T10" fmla="*/ 582612 w 419"/>
                <a:gd name="T11" fmla="*/ 58737 h 173"/>
                <a:gd name="T12" fmla="*/ 263525 w 419"/>
                <a:gd name="T13" fmla="*/ 39687 h 173"/>
                <a:gd name="T14" fmla="*/ 30162 w 419"/>
                <a:gd name="T15" fmla="*/ 30162 h 1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9" h="173">
                  <a:moveTo>
                    <a:pt x="19" y="19"/>
                  </a:moveTo>
                  <a:cubicBezTo>
                    <a:pt x="20" y="27"/>
                    <a:pt x="22" y="35"/>
                    <a:pt x="22" y="43"/>
                  </a:cubicBezTo>
                  <a:cubicBezTo>
                    <a:pt x="27" y="148"/>
                    <a:pt x="0" y="163"/>
                    <a:pt x="94" y="169"/>
                  </a:cubicBezTo>
                  <a:cubicBezTo>
                    <a:pt x="142" y="167"/>
                    <a:pt x="191" y="171"/>
                    <a:pt x="238" y="166"/>
                  </a:cubicBezTo>
                  <a:cubicBezTo>
                    <a:pt x="290" y="168"/>
                    <a:pt x="340" y="173"/>
                    <a:pt x="391" y="160"/>
                  </a:cubicBezTo>
                  <a:cubicBezTo>
                    <a:pt x="402" y="117"/>
                    <a:pt x="419" y="50"/>
                    <a:pt x="367" y="37"/>
                  </a:cubicBezTo>
                  <a:cubicBezTo>
                    <a:pt x="312" y="0"/>
                    <a:pt x="232" y="32"/>
                    <a:pt x="166" y="25"/>
                  </a:cubicBezTo>
                  <a:cubicBezTo>
                    <a:pt x="63" y="29"/>
                    <a:pt x="112" y="32"/>
                    <a:pt x="19" y="19"/>
                  </a:cubicBezTo>
                  <a:close/>
                </a:path>
              </a:pathLst>
            </a:custGeom>
            <a:solidFill>
              <a:srgbClr val="FCF8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205" name="Text Box 34"/>
            <p:cNvSpPr txBox="1">
              <a:spLocks noChangeArrowheads="1"/>
            </p:cNvSpPr>
            <p:nvPr/>
          </p:nvSpPr>
          <p:spPr bwMode="auto">
            <a:xfrm>
              <a:off x="3910013" y="5353050"/>
              <a:ext cx="903287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200" b="1"/>
                <a:t>ogrevanje</a:t>
              </a:r>
            </a:p>
          </p:txBody>
        </p:sp>
        <p:sp>
          <p:nvSpPr>
            <p:cNvPr id="7206" name="Freeform 35"/>
            <p:cNvSpPr>
              <a:spLocks/>
            </p:cNvSpPr>
            <p:nvPr/>
          </p:nvSpPr>
          <p:spPr bwMode="auto">
            <a:xfrm>
              <a:off x="1143000" y="5818188"/>
              <a:ext cx="1973263" cy="365125"/>
            </a:xfrm>
            <a:custGeom>
              <a:avLst/>
              <a:gdLst>
                <a:gd name="T0" fmla="*/ 100013 w 1243"/>
                <a:gd name="T1" fmla="*/ 58738 h 230"/>
                <a:gd name="T2" fmla="*/ 90488 w 1243"/>
                <a:gd name="T3" fmla="*/ 106363 h 230"/>
                <a:gd name="T4" fmla="*/ 409575 w 1243"/>
                <a:gd name="T5" fmla="*/ 287338 h 230"/>
                <a:gd name="T6" fmla="*/ 519113 w 1243"/>
                <a:gd name="T7" fmla="*/ 296863 h 230"/>
                <a:gd name="T8" fmla="*/ 571500 w 1243"/>
                <a:gd name="T9" fmla="*/ 301625 h 230"/>
                <a:gd name="T10" fmla="*/ 871538 w 1243"/>
                <a:gd name="T11" fmla="*/ 301625 h 230"/>
                <a:gd name="T12" fmla="*/ 976313 w 1243"/>
                <a:gd name="T13" fmla="*/ 287338 h 230"/>
                <a:gd name="T14" fmla="*/ 1023938 w 1243"/>
                <a:gd name="T15" fmla="*/ 268288 h 230"/>
                <a:gd name="T16" fmla="*/ 1714500 w 1243"/>
                <a:gd name="T17" fmla="*/ 282575 h 230"/>
                <a:gd name="T18" fmla="*/ 1957388 w 1243"/>
                <a:gd name="T19" fmla="*/ 258763 h 230"/>
                <a:gd name="T20" fmla="*/ 1971675 w 1243"/>
                <a:gd name="T21" fmla="*/ 149225 h 230"/>
                <a:gd name="T22" fmla="*/ 1966913 w 1243"/>
                <a:gd name="T23" fmla="*/ 49213 h 230"/>
                <a:gd name="T24" fmla="*/ 1819275 w 1243"/>
                <a:gd name="T25" fmla="*/ 39688 h 230"/>
                <a:gd name="T26" fmla="*/ 1338263 w 1243"/>
                <a:gd name="T27" fmla="*/ 34925 h 230"/>
                <a:gd name="T28" fmla="*/ 881063 w 1243"/>
                <a:gd name="T29" fmla="*/ 30163 h 230"/>
                <a:gd name="T30" fmla="*/ 409575 w 1243"/>
                <a:gd name="T31" fmla="*/ 34925 h 230"/>
                <a:gd name="T32" fmla="*/ 71438 w 1243"/>
                <a:gd name="T33" fmla="*/ 39688 h 230"/>
                <a:gd name="T34" fmla="*/ 100013 w 1243"/>
                <a:gd name="T35" fmla="*/ 58738 h 2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43" h="230">
                  <a:moveTo>
                    <a:pt x="63" y="37"/>
                  </a:moveTo>
                  <a:cubicBezTo>
                    <a:pt x="61" y="47"/>
                    <a:pt x="59" y="57"/>
                    <a:pt x="57" y="67"/>
                  </a:cubicBezTo>
                  <a:cubicBezTo>
                    <a:pt x="24" y="230"/>
                    <a:pt x="123" y="179"/>
                    <a:pt x="258" y="181"/>
                  </a:cubicBezTo>
                  <a:cubicBezTo>
                    <a:pt x="281" y="183"/>
                    <a:pt x="304" y="185"/>
                    <a:pt x="327" y="187"/>
                  </a:cubicBezTo>
                  <a:cubicBezTo>
                    <a:pt x="338" y="188"/>
                    <a:pt x="360" y="190"/>
                    <a:pt x="360" y="190"/>
                  </a:cubicBezTo>
                  <a:cubicBezTo>
                    <a:pt x="416" y="218"/>
                    <a:pt x="487" y="195"/>
                    <a:pt x="549" y="190"/>
                  </a:cubicBezTo>
                  <a:cubicBezTo>
                    <a:pt x="571" y="186"/>
                    <a:pt x="593" y="186"/>
                    <a:pt x="615" y="181"/>
                  </a:cubicBezTo>
                  <a:cubicBezTo>
                    <a:pt x="626" y="178"/>
                    <a:pt x="634" y="172"/>
                    <a:pt x="645" y="169"/>
                  </a:cubicBezTo>
                  <a:cubicBezTo>
                    <a:pt x="788" y="172"/>
                    <a:pt x="940" y="158"/>
                    <a:pt x="1080" y="178"/>
                  </a:cubicBezTo>
                  <a:cubicBezTo>
                    <a:pt x="1085" y="178"/>
                    <a:pt x="1206" y="204"/>
                    <a:pt x="1233" y="163"/>
                  </a:cubicBezTo>
                  <a:cubicBezTo>
                    <a:pt x="1238" y="140"/>
                    <a:pt x="1240" y="117"/>
                    <a:pt x="1242" y="94"/>
                  </a:cubicBezTo>
                  <a:cubicBezTo>
                    <a:pt x="1241" y="73"/>
                    <a:pt x="1243" y="52"/>
                    <a:pt x="1239" y="31"/>
                  </a:cubicBezTo>
                  <a:cubicBezTo>
                    <a:pt x="1233" y="0"/>
                    <a:pt x="1177" y="25"/>
                    <a:pt x="1146" y="25"/>
                  </a:cubicBezTo>
                  <a:cubicBezTo>
                    <a:pt x="1045" y="23"/>
                    <a:pt x="944" y="23"/>
                    <a:pt x="843" y="22"/>
                  </a:cubicBezTo>
                  <a:cubicBezTo>
                    <a:pt x="744" y="15"/>
                    <a:pt x="660" y="17"/>
                    <a:pt x="555" y="19"/>
                  </a:cubicBezTo>
                  <a:cubicBezTo>
                    <a:pt x="454" y="22"/>
                    <a:pt x="359" y="24"/>
                    <a:pt x="258" y="22"/>
                  </a:cubicBezTo>
                  <a:cubicBezTo>
                    <a:pt x="187" y="23"/>
                    <a:pt x="116" y="22"/>
                    <a:pt x="45" y="25"/>
                  </a:cubicBezTo>
                  <a:cubicBezTo>
                    <a:pt x="0" y="27"/>
                    <a:pt x="63" y="37"/>
                    <a:pt x="63" y="37"/>
                  </a:cubicBezTo>
                  <a:close/>
                </a:path>
              </a:pathLst>
            </a:custGeom>
            <a:solidFill>
              <a:srgbClr val="FDE4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207" name="Text Box 36"/>
            <p:cNvSpPr txBox="1">
              <a:spLocks noChangeArrowheads="1"/>
            </p:cNvSpPr>
            <p:nvPr/>
          </p:nvSpPr>
          <p:spPr bwMode="auto">
            <a:xfrm>
              <a:off x="1204913" y="5827713"/>
              <a:ext cx="228441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800" b="1" dirty="0"/>
                <a:t>NEIONIZIRAJOČE</a:t>
              </a:r>
            </a:p>
          </p:txBody>
        </p:sp>
        <p:sp>
          <p:nvSpPr>
            <p:cNvPr id="7208" name="Freeform 37"/>
            <p:cNvSpPr>
              <a:spLocks/>
            </p:cNvSpPr>
            <p:nvPr/>
          </p:nvSpPr>
          <p:spPr bwMode="auto">
            <a:xfrm>
              <a:off x="5076825" y="5838825"/>
              <a:ext cx="1365250" cy="347663"/>
            </a:xfrm>
            <a:custGeom>
              <a:avLst/>
              <a:gdLst>
                <a:gd name="T0" fmla="*/ 0 w 860"/>
                <a:gd name="T1" fmla="*/ 33338 h 219"/>
                <a:gd name="T2" fmla="*/ 14288 w 860"/>
                <a:gd name="T3" fmla="*/ 109538 h 219"/>
                <a:gd name="T4" fmla="*/ 33338 w 860"/>
                <a:gd name="T5" fmla="*/ 138113 h 219"/>
                <a:gd name="T6" fmla="*/ 47625 w 860"/>
                <a:gd name="T7" fmla="*/ 257175 h 219"/>
                <a:gd name="T8" fmla="*/ 161925 w 860"/>
                <a:gd name="T9" fmla="*/ 271463 h 219"/>
                <a:gd name="T10" fmla="*/ 376238 w 860"/>
                <a:gd name="T11" fmla="*/ 276225 h 219"/>
                <a:gd name="T12" fmla="*/ 1052513 w 860"/>
                <a:gd name="T13" fmla="*/ 276225 h 219"/>
                <a:gd name="T14" fmla="*/ 1323975 w 860"/>
                <a:gd name="T15" fmla="*/ 219075 h 219"/>
                <a:gd name="T16" fmla="*/ 1295400 w 860"/>
                <a:gd name="T17" fmla="*/ 14288 h 219"/>
                <a:gd name="T18" fmla="*/ 804863 w 860"/>
                <a:gd name="T19" fmla="*/ 19050 h 219"/>
                <a:gd name="T20" fmla="*/ 695325 w 860"/>
                <a:gd name="T21" fmla="*/ 0 h 219"/>
                <a:gd name="T22" fmla="*/ 204788 w 860"/>
                <a:gd name="T23" fmla="*/ 4763 h 219"/>
                <a:gd name="T24" fmla="*/ 57150 w 860"/>
                <a:gd name="T25" fmla="*/ 14288 h 219"/>
                <a:gd name="T26" fmla="*/ 0 w 860"/>
                <a:gd name="T27" fmla="*/ 33338 h 2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60" h="219">
                  <a:moveTo>
                    <a:pt x="0" y="21"/>
                  </a:moveTo>
                  <a:cubicBezTo>
                    <a:pt x="4" y="53"/>
                    <a:pt x="1" y="37"/>
                    <a:pt x="9" y="69"/>
                  </a:cubicBezTo>
                  <a:cubicBezTo>
                    <a:pt x="11" y="76"/>
                    <a:pt x="21" y="87"/>
                    <a:pt x="21" y="87"/>
                  </a:cubicBezTo>
                  <a:cubicBezTo>
                    <a:pt x="23" y="104"/>
                    <a:pt x="23" y="146"/>
                    <a:pt x="30" y="162"/>
                  </a:cubicBezTo>
                  <a:cubicBezTo>
                    <a:pt x="30" y="163"/>
                    <a:pt x="89" y="170"/>
                    <a:pt x="102" y="171"/>
                  </a:cubicBezTo>
                  <a:cubicBezTo>
                    <a:pt x="156" y="184"/>
                    <a:pt x="132" y="177"/>
                    <a:pt x="237" y="174"/>
                  </a:cubicBezTo>
                  <a:cubicBezTo>
                    <a:pt x="380" y="176"/>
                    <a:pt x="521" y="182"/>
                    <a:pt x="663" y="174"/>
                  </a:cubicBezTo>
                  <a:cubicBezTo>
                    <a:pt x="738" y="155"/>
                    <a:pt x="821" y="219"/>
                    <a:pt x="834" y="138"/>
                  </a:cubicBezTo>
                  <a:cubicBezTo>
                    <a:pt x="834" y="126"/>
                    <a:pt x="860" y="24"/>
                    <a:pt x="816" y="9"/>
                  </a:cubicBezTo>
                  <a:cubicBezTo>
                    <a:pt x="712" y="15"/>
                    <a:pt x="612" y="14"/>
                    <a:pt x="507" y="12"/>
                  </a:cubicBezTo>
                  <a:cubicBezTo>
                    <a:pt x="485" y="5"/>
                    <a:pt x="461" y="5"/>
                    <a:pt x="438" y="0"/>
                  </a:cubicBezTo>
                  <a:cubicBezTo>
                    <a:pt x="335" y="1"/>
                    <a:pt x="232" y="1"/>
                    <a:pt x="129" y="3"/>
                  </a:cubicBezTo>
                  <a:cubicBezTo>
                    <a:pt x="98" y="4"/>
                    <a:pt x="36" y="9"/>
                    <a:pt x="36" y="9"/>
                  </a:cubicBezTo>
                  <a:cubicBezTo>
                    <a:pt x="24" y="11"/>
                    <a:pt x="9" y="12"/>
                    <a:pt x="0" y="21"/>
                  </a:cubicBezTo>
                  <a:close/>
                </a:path>
              </a:pathLst>
            </a:custGeom>
            <a:solidFill>
              <a:srgbClr val="F6A68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209" name="Text Box 38"/>
            <p:cNvSpPr txBox="1">
              <a:spLocks noChangeArrowheads="1"/>
            </p:cNvSpPr>
            <p:nvPr/>
          </p:nvSpPr>
          <p:spPr bwMode="auto">
            <a:xfrm>
              <a:off x="5053013" y="5824538"/>
              <a:ext cx="228441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l-SI" sz="1800" b="1"/>
                <a:t>IONIZIRAJOČE</a:t>
              </a:r>
            </a:p>
          </p:txBody>
        </p:sp>
      </p:grpSp>
      <p:sp>
        <p:nvSpPr>
          <p:cNvPr id="7172" name="Text Box 39"/>
          <p:cNvSpPr txBox="1">
            <a:spLocks noChangeArrowheads="1"/>
          </p:cNvSpPr>
          <p:nvPr/>
        </p:nvSpPr>
        <p:spPr bwMode="auto">
          <a:xfrm>
            <a:off x="350838" y="5521325"/>
            <a:ext cx="8277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sz="1600">
                <a:latin typeface="Arial" charset="0"/>
              </a:rPr>
              <a:t>Povzeto po </a:t>
            </a:r>
            <a:r>
              <a:rPr lang="sl-SI" sz="1600">
                <a:latin typeface="Arial" charset="0"/>
                <a:hlinkClick r:id="rId3"/>
              </a:rPr>
              <a:t>http://www.provincia.bz.it/umweltagentur/download/broschuere_15-28_d.pdf</a:t>
            </a:r>
            <a:r>
              <a:rPr lang="sl-SI" sz="1600">
                <a:latin typeface="Arial" charset="0"/>
              </a:rPr>
              <a:t> </a:t>
            </a:r>
          </a:p>
        </p:txBody>
      </p:sp>
      <p:pic>
        <p:nvPicPr>
          <p:cNvPr id="7173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4445616" y="38378"/>
            <a:ext cx="4646414" cy="3691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sl-SI" sz="2400" b="1" dirty="0" smtClean="0">
                <a:solidFill>
                  <a:srgbClr val="FF0000"/>
                </a:solidFill>
                <a:latin typeface="Times New Roman" pitchFamily="18" charset="0"/>
              </a:rPr>
              <a:t>VPLIV EMV NA ORGANIZME</a:t>
            </a:r>
          </a:p>
        </p:txBody>
      </p:sp>
      <p:pic>
        <p:nvPicPr>
          <p:cNvPr id="3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Skupina 20"/>
          <p:cNvGrpSpPr/>
          <p:nvPr/>
        </p:nvGrpSpPr>
        <p:grpSpPr>
          <a:xfrm>
            <a:off x="239090" y="491912"/>
            <a:ext cx="4692950" cy="1503959"/>
            <a:chOff x="239090" y="491912"/>
            <a:chExt cx="4692950" cy="1503959"/>
          </a:xfrm>
        </p:grpSpPr>
        <p:sp>
          <p:nvSpPr>
            <p:cNvPr id="4" name="PoljeZBesedilom 3"/>
            <p:cNvSpPr txBox="1"/>
            <p:nvPr/>
          </p:nvSpPr>
          <p:spPr>
            <a:xfrm>
              <a:off x="251520" y="491912"/>
              <a:ext cx="1584176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sl-SI" dirty="0" smtClean="0">
                  <a:sym typeface="Symbol"/>
                </a:rPr>
                <a:t> &lt; 1 MHz</a:t>
              </a:r>
              <a:endParaRPr lang="sl-SI" dirty="0"/>
            </a:p>
          </p:txBody>
        </p:sp>
        <p:sp>
          <p:nvSpPr>
            <p:cNvPr id="5" name="PoljeZBesedilom 4"/>
            <p:cNvSpPr txBox="1"/>
            <p:nvPr/>
          </p:nvSpPr>
          <p:spPr>
            <a:xfrm>
              <a:off x="2051720" y="515877"/>
              <a:ext cx="2880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b="1" dirty="0" smtClean="0">
                  <a:solidFill>
                    <a:srgbClr val="000099"/>
                  </a:solidFill>
                </a:rPr>
                <a:t>Gibanje nosilcev naboja</a:t>
              </a:r>
              <a:endParaRPr lang="sl-SI" b="1" dirty="0">
                <a:solidFill>
                  <a:srgbClr val="000099"/>
                </a:solidFill>
              </a:endParaRPr>
            </a:p>
          </p:txBody>
        </p:sp>
        <p:sp>
          <p:nvSpPr>
            <p:cNvPr id="6" name="PoljeZBesedilom 5"/>
            <p:cNvSpPr txBox="1"/>
            <p:nvPr/>
          </p:nvSpPr>
          <p:spPr>
            <a:xfrm>
              <a:off x="239090" y="980208"/>
              <a:ext cx="46929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Symbol" pitchFamily="18" charset="2"/>
                <a:buChar char="®"/>
              </a:pPr>
              <a:r>
                <a:rPr lang="sl-SI" b="1" dirty="0" smtClean="0">
                  <a:sym typeface="Symbol"/>
                </a:rPr>
                <a:t>Električni tokovi v telesu</a:t>
              </a:r>
            </a:p>
            <a:p>
              <a:pPr marL="342900" indent="-342900">
                <a:buFont typeface="Symbol" pitchFamily="18" charset="2"/>
                <a:buChar char="®"/>
              </a:pPr>
              <a:r>
                <a:rPr lang="sl-SI" b="1" dirty="0" smtClean="0">
                  <a:sym typeface="Symbol"/>
                </a:rPr>
                <a:t>Prerazporeditev nabojev na površini</a:t>
              </a:r>
            </a:p>
            <a:p>
              <a:pPr marL="342900" indent="-342900">
                <a:buFont typeface="Symbol" pitchFamily="18" charset="2"/>
                <a:buChar char="®"/>
              </a:pPr>
              <a:r>
                <a:rPr lang="sl-SI" b="1" dirty="0" smtClean="0">
                  <a:sym typeface="Symbol"/>
                </a:rPr>
                <a:t>Naelektritev celične membrane</a:t>
              </a:r>
              <a:endParaRPr lang="sl-SI" b="1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931505" y="1080379"/>
            <a:ext cx="4032983" cy="707886"/>
            <a:chOff x="4931505" y="1080379"/>
            <a:chExt cx="4032983" cy="707886"/>
          </a:xfrm>
        </p:grpSpPr>
        <p:sp>
          <p:nvSpPr>
            <p:cNvPr id="7" name="Desna puščica 6"/>
            <p:cNvSpPr/>
            <p:nvPr/>
          </p:nvSpPr>
          <p:spPr>
            <a:xfrm>
              <a:off x="4931505" y="1284209"/>
              <a:ext cx="576064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PoljeZBesedilom 7"/>
            <p:cNvSpPr txBox="1"/>
            <p:nvPr/>
          </p:nvSpPr>
          <p:spPr>
            <a:xfrm>
              <a:off x="5652120" y="1080379"/>
              <a:ext cx="33123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b="1" dirty="0" smtClean="0">
                  <a:sym typeface="Symbol"/>
                </a:rPr>
                <a:t> </a:t>
              </a:r>
              <a:r>
                <a:rPr lang="sl-SI" b="1" dirty="0" smtClean="0"/>
                <a:t>vzdraženje živcev in mišic</a:t>
              </a:r>
            </a:p>
            <a:p>
              <a:r>
                <a:rPr lang="sl-SI" b="1" dirty="0" smtClean="0">
                  <a:sym typeface="Symbol"/>
                </a:rPr>
                <a:t> Ohmsko segrevanje</a:t>
              </a:r>
              <a:endParaRPr lang="sl-SI" b="1" dirty="0" smtClean="0"/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239090" y="2164794"/>
            <a:ext cx="5268479" cy="400110"/>
            <a:chOff x="239090" y="2164794"/>
            <a:chExt cx="5268479" cy="400110"/>
          </a:xfrm>
        </p:grpSpPr>
        <p:sp>
          <p:nvSpPr>
            <p:cNvPr id="9" name="PoljeZBesedilom 8"/>
            <p:cNvSpPr txBox="1"/>
            <p:nvPr/>
          </p:nvSpPr>
          <p:spPr>
            <a:xfrm>
              <a:off x="239090" y="2164794"/>
              <a:ext cx="2316686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sl-SI" dirty="0" smtClean="0">
                  <a:sym typeface="Symbol"/>
                </a:rPr>
                <a:t>1 </a:t>
              </a:r>
              <a:r>
                <a:rPr lang="sl-SI" dirty="0" err="1" smtClean="0">
                  <a:sym typeface="Symbol"/>
                </a:rPr>
                <a:t>THz</a:t>
              </a:r>
              <a:r>
                <a:rPr lang="sl-SI" dirty="0" smtClean="0">
                  <a:sym typeface="Symbol"/>
                </a:rPr>
                <a:t> &gt;  &gt; 1 MHz</a:t>
              </a:r>
              <a:endParaRPr lang="sl-SI" dirty="0"/>
            </a:p>
          </p:txBody>
        </p:sp>
        <p:sp>
          <p:nvSpPr>
            <p:cNvPr id="10" name="PoljeZBesedilom 9"/>
            <p:cNvSpPr txBox="1"/>
            <p:nvPr/>
          </p:nvSpPr>
          <p:spPr>
            <a:xfrm>
              <a:off x="2627249" y="2164794"/>
              <a:ext cx="2880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b="1" dirty="0" smtClean="0">
                  <a:solidFill>
                    <a:srgbClr val="000099"/>
                  </a:solidFill>
                </a:rPr>
                <a:t>Dielektrično segrevanje</a:t>
              </a:r>
              <a:endParaRPr lang="sl-SI" b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35496" y="2728462"/>
            <a:ext cx="9037031" cy="412506"/>
            <a:chOff x="35496" y="2728462"/>
            <a:chExt cx="9037031" cy="412506"/>
          </a:xfrm>
        </p:grpSpPr>
        <p:sp>
          <p:nvSpPr>
            <p:cNvPr id="11" name="PoljeZBesedilom 10"/>
            <p:cNvSpPr txBox="1"/>
            <p:nvPr/>
          </p:nvSpPr>
          <p:spPr>
            <a:xfrm>
              <a:off x="35496" y="2740858"/>
              <a:ext cx="2630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b="1" dirty="0" smtClean="0">
                  <a:solidFill>
                    <a:srgbClr val="FF0000"/>
                  </a:solidFill>
                </a:rPr>
                <a:t>TERMIČNI UČINKI:</a:t>
              </a:r>
              <a:endParaRPr lang="sl-SI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PoljeZBesedilom 11"/>
            <p:cNvSpPr txBox="1"/>
            <p:nvPr/>
          </p:nvSpPr>
          <p:spPr>
            <a:xfrm>
              <a:off x="2555776" y="2728462"/>
              <a:ext cx="6516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b="1" dirty="0" smtClean="0">
                  <a:solidFill>
                    <a:srgbClr val="000099"/>
                  </a:solidFill>
                </a:rPr>
                <a:t>Absorpcija energije skoraj izključno iz električnega polja</a:t>
              </a:r>
              <a:endParaRPr lang="sl-SI" b="1" dirty="0">
                <a:solidFill>
                  <a:srgbClr val="000099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jeZBesedilom 12"/>
              <p:cNvSpPr txBox="1"/>
              <p:nvPr/>
            </p:nvSpPr>
            <p:spPr>
              <a:xfrm>
                <a:off x="357634" y="3523519"/>
                <a:ext cx="4286374" cy="624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b="1" dirty="0" smtClean="0"/>
                  <a:t>Absorbirana moč </a:t>
                </a:r>
                <a:r>
                  <a:rPr lang="sl-SI" sz="2400" b="1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sl-SI" sz="2400" b="1" i="1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sl-SI" sz="2400" b="1" i="1" smtClean="0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sl-SI" sz="2400" b="1" dirty="0" smtClean="0">
                    <a:sym typeface="Symbol"/>
                  </a:rPr>
                  <a:t> </a:t>
                </a:r>
                <a:r>
                  <a:rPr lang="sl-SI" sz="2400" b="1" baseline="-25000" dirty="0" smtClean="0">
                    <a:sym typeface="Symbol"/>
                  </a:rPr>
                  <a:t>ef </a:t>
                </a:r>
                <a:r>
                  <a:rPr lang="sl-SI" sz="2400" b="1" dirty="0" smtClean="0">
                    <a:sym typeface="Symbol"/>
                  </a:rPr>
                  <a:t>()</a:t>
                </a:r>
                <a:r>
                  <a:rPr lang="sl-SI" sz="2400" b="1" dirty="0" smtClean="0"/>
                  <a:t> </a:t>
                </a:r>
                <a:r>
                  <a:rPr lang="sl-SI" sz="2400" b="1" i="1" dirty="0" smtClean="0"/>
                  <a:t>E</a:t>
                </a:r>
                <a:r>
                  <a:rPr lang="sl-SI" sz="2400" b="1" baseline="-25000" dirty="0" smtClean="0"/>
                  <a:t>max</a:t>
                </a:r>
                <a:r>
                  <a:rPr lang="sl-SI" sz="2400" b="1" baseline="30000" dirty="0" smtClean="0"/>
                  <a:t>2</a:t>
                </a:r>
                <a:endParaRPr lang="sl-SI" sz="2400" b="1" baseline="30000" dirty="0"/>
              </a:p>
            </p:txBody>
          </p:sp>
        </mc:Choice>
        <mc:Fallback xmlns="">
          <p:sp>
            <p:nvSpPr>
              <p:cNvPr id="13" name="PoljeZBesedilom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34" y="3523519"/>
                <a:ext cx="4286374" cy="624082"/>
              </a:xfrm>
              <a:prstGeom prst="rect">
                <a:avLst/>
              </a:prstGeom>
              <a:blipFill rotWithShape="1">
                <a:blip r:embed="rId3"/>
                <a:stretch>
                  <a:fillRect l="-1565" b="-8824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Skupina 23"/>
          <p:cNvGrpSpPr/>
          <p:nvPr/>
        </p:nvGrpSpPr>
        <p:grpSpPr>
          <a:xfrm>
            <a:off x="575297" y="4325034"/>
            <a:ext cx="3598226" cy="1071448"/>
            <a:chOff x="575297" y="4325034"/>
            <a:chExt cx="3598226" cy="1071448"/>
          </a:xfrm>
        </p:grpSpPr>
        <p:sp>
          <p:nvSpPr>
            <p:cNvPr id="14" name="PoljeZBesedilom 13"/>
            <p:cNvSpPr txBox="1"/>
            <p:nvPr/>
          </p:nvSpPr>
          <p:spPr>
            <a:xfrm>
              <a:off x="607764" y="4325034"/>
              <a:ext cx="3565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b="1" dirty="0" smtClean="0">
                  <a:solidFill>
                    <a:srgbClr val="FF0000"/>
                  </a:solidFill>
                </a:rPr>
                <a:t>Stopnja specifične absorpcije</a:t>
              </a:r>
              <a:endParaRPr lang="sl-SI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PoljeZBesedilom 14"/>
                <p:cNvSpPr txBox="1"/>
                <p:nvPr/>
              </p:nvSpPr>
              <p:spPr>
                <a:xfrm>
                  <a:off x="575297" y="4725144"/>
                  <a:ext cx="3168352" cy="67133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sl-SI" b="1" dirty="0" smtClean="0"/>
                    <a:t>SAR </a:t>
                  </a:r>
                  <a:r>
                    <a:rPr lang="sl-SI" sz="2400" b="1" dirty="0" smtClean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sl-SI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l-SI" sz="24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sl-SI" sz="2400" b="1" i="1" smtClean="0">
                              <a:latin typeface="Cambria Math"/>
                            </a:rPr>
                            <m:t>𝟐</m:t>
                          </m:r>
                          <m:sSub>
                            <m:sSubPr>
                              <m:ctrlPr>
                                <a:rPr lang="sl-SI" sz="2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sl-SI" sz="2400" b="1" i="1" smtClean="0">
                                  <a:latin typeface="Cambria Math"/>
                                  <a:ea typeface="Cambria Math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sl-SI" sz="2400" b="1" i="1" smtClean="0">
                                  <a:latin typeface="Cambria Math"/>
                                </a:rPr>
                                <m:t>𝒎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sl-SI" sz="2400" b="1" dirty="0" smtClean="0">
                      <a:sym typeface="Symbol"/>
                    </a:rPr>
                    <a:t> </a:t>
                  </a:r>
                  <a:r>
                    <a:rPr lang="sl-SI" sz="2400" b="1" baseline="-25000" dirty="0" smtClean="0">
                      <a:sym typeface="Symbol"/>
                    </a:rPr>
                    <a:t>ef </a:t>
                  </a:r>
                  <a:r>
                    <a:rPr lang="sl-SI" sz="2400" b="1" dirty="0" smtClean="0">
                      <a:sym typeface="Symbol"/>
                    </a:rPr>
                    <a:t>()</a:t>
                  </a:r>
                  <a:r>
                    <a:rPr lang="sl-SI" sz="2400" b="1" dirty="0" smtClean="0"/>
                    <a:t> </a:t>
                  </a:r>
                  <a:r>
                    <a:rPr lang="sl-SI" sz="2400" b="1" i="1" dirty="0" smtClean="0"/>
                    <a:t>E</a:t>
                  </a:r>
                  <a:r>
                    <a:rPr lang="sl-SI" sz="2400" b="1" baseline="-25000" dirty="0" smtClean="0"/>
                    <a:t>max</a:t>
                  </a:r>
                  <a:r>
                    <a:rPr lang="sl-SI" sz="2400" b="1" baseline="30000" dirty="0" smtClean="0"/>
                    <a:t>2</a:t>
                  </a:r>
                  <a:endParaRPr lang="sl-SI" sz="2400" b="1" baseline="30000" dirty="0"/>
                </a:p>
              </p:txBody>
            </p:sp>
          </mc:Choice>
          <mc:Fallback xmlns="">
            <p:sp>
              <p:nvSpPr>
                <p:cNvPr id="15" name="PoljeZBesedilom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297" y="4725144"/>
                  <a:ext cx="3168352" cy="67133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724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sl-SI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Skupina 24"/>
          <p:cNvGrpSpPr/>
          <p:nvPr/>
        </p:nvGrpSpPr>
        <p:grpSpPr>
          <a:xfrm>
            <a:off x="359273" y="5602062"/>
            <a:ext cx="3814250" cy="419226"/>
            <a:chOff x="359273" y="5602062"/>
            <a:chExt cx="3814250" cy="419226"/>
          </a:xfrm>
        </p:grpSpPr>
        <p:sp>
          <p:nvSpPr>
            <p:cNvPr id="16" name="PoljeZBesedilom 15"/>
            <p:cNvSpPr txBox="1"/>
            <p:nvPr/>
          </p:nvSpPr>
          <p:spPr>
            <a:xfrm>
              <a:off x="359273" y="5602062"/>
              <a:ext cx="18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b="1" dirty="0" smtClean="0"/>
                <a:t>SAR = 1 W/kg</a:t>
              </a:r>
              <a:endParaRPr lang="sl-SI" b="1" dirty="0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2048725" y="5621178"/>
              <a:ext cx="2124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b="1" dirty="0" smtClean="0">
                  <a:sym typeface="Symbol"/>
                </a:rPr>
                <a:t> </a:t>
              </a:r>
              <a:r>
                <a:rPr lang="sl-SI" b="1" i="1" dirty="0" smtClean="0">
                  <a:sym typeface="Symbol"/>
                </a:rPr>
                <a:t>T </a:t>
              </a:r>
              <a:r>
                <a:rPr lang="sl-SI" b="1" dirty="0" smtClean="0">
                  <a:sym typeface="Symbol"/>
                </a:rPr>
                <a:t>= 1C v 1 h</a:t>
              </a:r>
              <a:endParaRPr lang="sl-SI" b="1" dirty="0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5004048" y="3068960"/>
            <a:ext cx="3600935" cy="3168352"/>
            <a:chOff x="5076056" y="3100898"/>
            <a:chExt cx="3444673" cy="3208422"/>
          </a:xfrm>
        </p:grpSpPr>
        <p:cxnSp>
          <p:nvCxnSpPr>
            <p:cNvPr id="19" name="Raven povezovalnik 18"/>
            <p:cNvCxnSpPr/>
            <p:nvPr/>
          </p:nvCxnSpPr>
          <p:spPr>
            <a:xfrm>
              <a:off x="5076056" y="3595527"/>
              <a:ext cx="0" cy="24977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2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0354" y="3347045"/>
              <a:ext cx="3000375" cy="296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PoljeZBesedilom 19"/>
            <p:cNvSpPr txBox="1"/>
            <p:nvPr/>
          </p:nvSpPr>
          <p:spPr>
            <a:xfrm>
              <a:off x="6155641" y="3100898"/>
              <a:ext cx="2232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b="1" dirty="0" smtClean="0">
                  <a:solidFill>
                    <a:srgbClr val="FF0000"/>
                  </a:solidFill>
                </a:rPr>
                <a:t>Vdorna globina</a:t>
              </a:r>
              <a:endParaRPr lang="sl-SI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PoljeZBesedilom 26"/>
          <p:cNvSpPr txBox="1"/>
          <p:nvPr/>
        </p:nvSpPr>
        <p:spPr>
          <a:xfrm>
            <a:off x="5435026" y="6237312"/>
            <a:ext cx="33854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1600" dirty="0" smtClean="0"/>
              <a:t>T. Kotnik, D. Miklavčič, P. Gajšek, EMS in zdravje, </a:t>
            </a:r>
            <a:r>
              <a:rPr lang="sl-SI" sz="1600" dirty="0" err="1" smtClean="0"/>
              <a:t>www.forum</a:t>
            </a:r>
            <a:r>
              <a:rPr lang="sl-SI" sz="1600" dirty="0" smtClean="0"/>
              <a:t>-</a:t>
            </a:r>
            <a:r>
              <a:rPr lang="sl-SI" sz="1600" dirty="0" err="1" smtClean="0"/>
              <a:t>ems.si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93613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39750" y="188640"/>
            <a:ext cx="7488238" cy="13208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l-SI" b="1" dirty="0">
                <a:solidFill>
                  <a:srgbClr val="000099"/>
                </a:solidFill>
              </a:rPr>
              <a:t>Kratek čas izpostavljenosti EMV: </a:t>
            </a:r>
            <a:endParaRPr lang="sl-SI" b="1" dirty="0">
              <a:solidFill>
                <a:srgbClr val="000099"/>
              </a:solidFill>
              <a:sym typeface="Symbol" pitchFamily="18" charset="2"/>
            </a:endParaRPr>
          </a:p>
          <a:p>
            <a:pPr eaLnBrk="1" hangingPunct="1">
              <a:buFont typeface="Symbol" pitchFamily="18" charset="2"/>
              <a:buNone/>
            </a:pPr>
            <a:r>
              <a:rPr lang="sl-SI" dirty="0">
                <a:sym typeface="Symbol" pitchFamily="18" charset="2"/>
              </a:rPr>
              <a:t>nismo razvili evolucijske imunosti na negativne učinke EMV glede možnih interferenc z naravnimi EM procesi, od katerih je odvisna homeostaza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39750" y="1584502"/>
            <a:ext cx="7488238" cy="4064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b="1">
                <a:solidFill>
                  <a:srgbClr val="000099"/>
                </a:solidFill>
              </a:rPr>
              <a:t>Umetno EMV:</a:t>
            </a:r>
            <a:r>
              <a:rPr lang="sl-SI">
                <a:solidFill>
                  <a:srgbClr val="000099"/>
                </a:solidFill>
              </a:rPr>
              <a:t> </a:t>
            </a:r>
            <a:r>
              <a:rPr lang="sl-SI"/>
              <a:t>ožji frekvenčni spektri, večja koherenca od naravnega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39750" y="2060848"/>
            <a:ext cx="7488238" cy="7112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b="1" dirty="0">
                <a:solidFill>
                  <a:srgbClr val="000099"/>
                </a:solidFill>
              </a:rPr>
              <a:t>Frekvenčni vplivi na telo:</a:t>
            </a:r>
            <a:r>
              <a:rPr lang="sl-SI" dirty="0"/>
              <a:t> pomembno, če je v telesu električni proces, ki se ujema s frekvenco umetnega EMV 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539750" y="2846253"/>
            <a:ext cx="8353425" cy="324704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b="1" dirty="0">
                <a:solidFill>
                  <a:srgbClr val="000099"/>
                </a:solidFill>
              </a:rPr>
              <a:t>Nekatere frekvenčno odvisne aktivnosti v telesu:</a:t>
            </a:r>
          </a:p>
          <a:p>
            <a:pPr eaLnBrk="1" hangingPunct="1">
              <a:spcBef>
                <a:spcPts val="0"/>
              </a:spcBef>
              <a:buFont typeface="Symbol" pitchFamily="18" charset="2"/>
              <a:buChar char="®"/>
            </a:pPr>
            <a:r>
              <a:rPr lang="sl-SI" dirty="0">
                <a:sym typeface="Symbol" pitchFamily="18" charset="2"/>
              </a:rPr>
              <a:t> bitje srca (EKG)</a:t>
            </a:r>
          </a:p>
          <a:p>
            <a:pPr eaLnBrk="1" hangingPunct="1">
              <a:spcBef>
                <a:spcPts val="600"/>
              </a:spcBef>
              <a:buFont typeface="Symbol" pitchFamily="18" charset="2"/>
              <a:buChar char="®"/>
            </a:pPr>
            <a:r>
              <a:rPr lang="sl-SI" dirty="0">
                <a:sym typeface="Symbol" pitchFamily="18" charset="2"/>
              </a:rPr>
              <a:t> možganska aktivnost (EEG)</a:t>
            </a:r>
          </a:p>
          <a:p>
            <a:pPr eaLnBrk="1" hangingPunct="1">
              <a:spcBef>
                <a:spcPts val="600"/>
              </a:spcBef>
              <a:buFont typeface="Symbol" pitchFamily="18" charset="2"/>
              <a:buChar char="®"/>
            </a:pPr>
            <a:r>
              <a:rPr lang="sl-SI" dirty="0">
                <a:sym typeface="Symbol" pitchFamily="18" charset="2"/>
              </a:rPr>
              <a:t> </a:t>
            </a:r>
            <a:r>
              <a:rPr lang="sl-SI" dirty="0" err="1">
                <a:sym typeface="Symbol" pitchFamily="18" charset="2"/>
              </a:rPr>
              <a:t>cirkadiani</a:t>
            </a:r>
            <a:r>
              <a:rPr lang="sl-SI" dirty="0">
                <a:sym typeface="Symbol" pitchFamily="18" charset="2"/>
              </a:rPr>
              <a:t> ritem (poznanih več kot 100 telesnih funkcij s 24 urnim ritmom)</a:t>
            </a:r>
          </a:p>
          <a:p>
            <a:pPr eaLnBrk="1" hangingPunct="1">
              <a:spcBef>
                <a:spcPts val="600"/>
              </a:spcBef>
              <a:buFont typeface="Symbol" pitchFamily="18" charset="2"/>
              <a:buChar char="®"/>
            </a:pPr>
            <a:r>
              <a:rPr lang="sl-SI" dirty="0">
                <a:sym typeface="Symbol" pitchFamily="18" charset="2"/>
              </a:rPr>
              <a:t> koherentne električne vzbuditve </a:t>
            </a:r>
            <a:r>
              <a:rPr lang="sl-SI" b="1" dirty="0">
                <a:sym typeface="Symbol" pitchFamily="18" charset="2"/>
              </a:rPr>
              <a:t>na celičnem nivoju</a:t>
            </a:r>
            <a:r>
              <a:rPr lang="sl-SI" dirty="0">
                <a:sym typeface="Symbol" pitchFamily="18" charset="2"/>
              </a:rPr>
              <a:t> – tipično v območju mikrovalov – povezane s ključnimi </a:t>
            </a:r>
            <a:r>
              <a:rPr lang="sl-SI" b="1" dirty="0">
                <a:sym typeface="Symbol" pitchFamily="18" charset="2"/>
              </a:rPr>
              <a:t>biokemijskimi aktivnostmi</a:t>
            </a:r>
            <a:r>
              <a:rPr lang="sl-SI" dirty="0">
                <a:sym typeface="Symbol" pitchFamily="18" charset="2"/>
              </a:rPr>
              <a:t> in </a:t>
            </a:r>
            <a:r>
              <a:rPr lang="sl-SI" b="1" dirty="0">
                <a:sym typeface="Symbol" pitchFamily="18" charset="2"/>
              </a:rPr>
              <a:t>prenosom kalcijevih ionov</a:t>
            </a:r>
            <a:r>
              <a:rPr lang="sl-SI" dirty="0">
                <a:sym typeface="Symbol" pitchFamily="18" charset="2"/>
              </a:rPr>
              <a:t> (celična signalizacija) skozi celično membrano</a:t>
            </a:r>
          </a:p>
          <a:p>
            <a:pPr eaLnBrk="1" hangingPunct="1">
              <a:spcBef>
                <a:spcPts val="600"/>
              </a:spcBef>
              <a:buFont typeface="Symbol" pitchFamily="18" charset="2"/>
              <a:buChar char="®"/>
            </a:pPr>
            <a:r>
              <a:rPr lang="sl-SI" dirty="0">
                <a:sym typeface="Symbol" pitchFamily="18" charset="2"/>
              </a:rPr>
              <a:t> delovanje nevroendokrinega sistema, predvsem </a:t>
            </a:r>
            <a:r>
              <a:rPr lang="sl-SI" b="1" dirty="0">
                <a:sym typeface="Symbol" pitchFamily="18" charset="2"/>
              </a:rPr>
              <a:t>produkcija melatonina</a:t>
            </a:r>
            <a:r>
              <a:rPr lang="sl-SI" dirty="0">
                <a:sym typeface="Symbol" pitchFamily="18" charset="2"/>
              </a:rPr>
              <a:t>, ki nadzira </a:t>
            </a:r>
            <a:r>
              <a:rPr lang="sl-SI" dirty="0" err="1">
                <a:sym typeface="Symbol" pitchFamily="18" charset="2"/>
              </a:rPr>
              <a:t>cirkadiani</a:t>
            </a:r>
            <a:r>
              <a:rPr lang="sl-SI" dirty="0">
                <a:sym typeface="Symbol" pitchFamily="18" charset="2"/>
              </a:rPr>
              <a:t> ritem </a:t>
            </a:r>
          </a:p>
        </p:txBody>
      </p:sp>
      <p:pic>
        <p:nvPicPr>
          <p:cNvPr id="8199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9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2" grpId="0" animBg="1"/>
      <p:bldP spid="39943" grpId="0" animBg="1"/>
      <p:bldP spid="3994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04800" y="115888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400" b="1">
                <a:solidFill>
                  <a:srgbClr val="000099"/>
                </a:solidFill>
              </a:rPr>
              <a:t>1989: potres v Kaliforniji v bližini Lome Prieta</a:t>
            </a:r>
          </a:p>
        </p:txBody>
      </p:sp>
      <p:pic>
        <p:nvPicPr>
          <p:cNvPr id="9219" name="Picture 4" descr="m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92150"/>
            <a:ext cx="64770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096000" y="12192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400" b="1" dirty="0">
                <a:solidFill>
                  <a:srgbClr val="FF0066"/>
                </a:solidFill>
              </a:rPr>
              <a:t>Nimitz </a:t>
            </a:r>
            <a:r>
              <a:rPr lang="sl-SI" sz="2400" b="1" dirty="0" err="1">
                <a:solidFill>
                  <a:srgbClr val="FF0066"/>
                </a:solidFill>
              </a:rPr>
              <a:t>Freeway</a:t>
            </a:r>
            <a:endParaRPr lang="sl-SI" sz="2400" b="1" dirty="0">
              <a:solidFill>
                <a:srgbClr val="FF0066"/>
              </a:solidFill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324600" y="2057400"/>
            <a:ext cx="25146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sz="2400" b="1">
                <a:solidFill>
                  <a:srgbClr val="000099"/>
                </a:solidFill>
              </a:rPr>
              <a:t>1,4 km avtoceste se je sesedlo</a:t>
            </a:r>
          </a:p>
        </p:txBody>
      </p:sp>
      <p:pic>
        <p:nvPicPr>
          <p:cNvPr id="46087" name="Picture 7" descr="sl16_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773238"/>
            <a:ext cx="6096000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  <p:bldP spid="46085" grpId="0" animBg="1" autoUpdateAnimBg="0"/>
      <p:bldP spid="46086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ampo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45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81000" y="4829175"/>
            <a:ext cx="85344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1800" b="1" dirty="0"/>
              <a:t>Potres v </a:t>
            </a:r>
            <a:r>
              <a:rPr lang="sl-SI" sz="1800" b="1" dirty="0" err="1"/>
              <a:t>Mexico</a:t>
            </a:r>
            <a:r>
              <a:rPr lang="sl-SI" sz="1800" b="1" dirty="0"/>
              <a:t> </a:t>
            </a:r>
            <a:r>
              <a:rPr lang="sl-SI" sz="1800" b="1" dirty="0" err="1"/>
              <a:t>City</a:t>
            </a:r>
            <a:r>
              <a:rPr lang="sl-SI" sz="1800" b="1" dirty="0"/>
              <a:t>, 19. sept 1985: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1800" b="1" dirty="0"/>
              <a:t> Porušile </a:t>
            </a:r>
            <a:r>
              <a:rPr lang="sl-SI" sz="1800" b="1" dirty="0" smtClean="0"/>
              <a:t>so se predvsem </a:t>
            </a:r>
            <a:r>
              <a:rPr lang="sl-SI" sz="1800" b="1" dirty="0"/>
              <a:t>stavbe določene višine.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l-SI" sz="1800" b="1" dirty="0"/>
              <a:t> Epicenter oddaljen 400 km; na poti do </a:t>
            </a:r>
            <a:r>
              <a:rPr lang="sl-SI" sz="1800" b="1" dirty="0" err="1"/>
              <a:t>Mexico</a:t>
            </a:r>
            <a:r>
              <a:rPr lang="sl-SI" sz="1800" b="1" dirty="0"/>
              <a:t> </a:t>
            </a:r>
            <a:r>
              <a:rPr lang="sl-SI" sz="1800" b="1" dirty="0" err="1"/>
              <a:t>City</a:t>
            </a:r>
            <a:r>
              <a:rPr lang="sl-SI" sz="1800" b="1" dirty="0"/>
              <a:t> skoraj nobene škode.</a:t>
            </a:r>
          </a:p>
        </p:txBody>
      </p:sp>
      <p:pic>
        <p:nvPicPr>
          <p:cNvPr id="10244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9"/>
          <a:stretch>
            <a:fillRect/>
          </a:stretch>
        </p:blipFill>
        <p:spPr bwMode="auto">
          <a:xfrm>
            <a:off x="0" y="6273800"/>
            <a:ext cx="9144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dlloga_za _predstavitev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3329</TotalTime>
  <Words>1199</Words>
  <Application>Microsoft Office PowerPoint</Application>
  <PresentationFormat>Diaprojekcija na zaslonu (4:3)</PresentationFormat>
  <Paragraphs>269</Paragraphs>
  <Slides>30</Slides>
  <Notes>7</Notes>
  <HiddenSlides>0</HiddenSlides>
  <MMClips>1</MMClips>
  <ScaleCrop>false</ScaleCrop>
  <HeadingPairs>
    <vt:vector size="6" baseType="variant">
      <vt:variant>
        <vt:lpstr>Tema</vt:lpstr>
      </vt:variant>
      <vt:variant>
        <vt:i4>2</vt:i4>
      </vt:variant>
      <vt:variant>
        <vt:lpstr>Vdelani OLE strežniki</vt:lpstr>
      </vt:variant>
      <vt:variant>
        <vt:i4>3</vt:i4>
      </vt:variant>
      <vt:variant>
        <vt:lpstr>Naslovi diapozitivov</vt:lpstr>
      </vt:variant>
      <vt:variant>
        <vt:i4>30</vt:i4>
      </vt:variant>
    </vt:vector>
  </HeadingPairs>
  <TitlesOfParts>
    <vt:vector size="35" baseType="lpstr">
      <vt:lpstr>Privzeti načrt</vt:lpstr>
      <vt:lpstr>Predlloga_za _predstavitev</vt:lpstr>
      <vt:lpstr>Enačba</vt:lpstr>
      <vt:lpstr>Equation</vt:lpstr>
      <vt:lpstr>Enaèba</vt:lpstr>
      <vt:lpstr>PowerPointova predstavitev</vt:lpstr>
      <vt:lpstr>PowerPointova predstavitev</vt:lpstr>
      <vt:lpstr>PowerPointova predstavitev</vt:lpstr>
      <vt:lpstr>PowerPointova predstavitev</vt:lpstr>
      <vt:lpstr>VPLIV EMV NA ORGANIZME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MEJNE VREDNOSTI </vt:lpstr>
      <vt:lpstr>PowerPointova predstavitev</vt:lpstr>
      <vt:lpstr>MEJNE VREDNOSTI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FNM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Nataša</dc:creator>
  <cp:lastModifiedBy>Nataša Vaupotič</cp:lastModifiedBy>
  <cp:revision>60</cp:revision>
  <cp:lastPrinted>2011-08-19T13:21:46Z</cp:lastPrinted>
  <dcterms:created xsi:type="dcterms:W3CDTF">2010-10-30T09:57:05Z</dcterms:created>
  <dcterms:modified xsi:type="dcterms:W3CDTF">2011-08-25T11:54:59Z</dcterms:modified>
</cp:coreProperties>
</file>