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6"/>
  </p:notesMasterIdLst>
  <p:sldIdLst>
    <p:sldId id="259" r:id="rId2"/>
    <p:sldId id="327" r:id="rId3"/>
    <p:sldId id="295" r:id="rId4"/>
    <p:sldId id="301" r:id="rId5"/>
    <p:sldId id="296" r:id="rId6"/>
    <p:sldId id="297" r:id="rId7"/>
    <p:sldId id="298" r:id="rId8"/>
    <p:sldId id="299" r:id="rId9"/>
    <p:sldId id="300" r:id="rId10"/>
    <p:sldId id="302" r:id="rId11"/>
    <p:sldId id="303" r:id="rId12"/>
    <p:sldId id="304" r:id="rId13"/>
    <p:sldId id="305" r:id="rId14"/>
    <p:sldId id="328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29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4A664"/>
    <a:srgbClr val="3AAAD2"/>
    <a:srgbClr val="7FD3F1"/>
    <a:srgbClr val="7EEC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F3E48-75CC-4626-A3D3-D6D76B309EE0}" type="doc">
      <dgm:prSet loTypeId="urn:microsoft.com/office/officeart/2005/8/layout/pyramid2" loCatId="pyramid" qsTypeId="urn:microsoft.com/office/officeart/2005/8/quickstyle/simple1" qsCatId="simple" csTypeId="urn:microsoft.com/office/officeart/2005/8/colors/colorful4" csCatId="colorful" phldr="1"/>
      <dgm:spPr/>
    </dgm:pt>
    <dgm:pt modelId="{75514EBB-703B-4F74-BB44-B1AA27D68856}">
      <dgm:prSet phldrT="[besedilo]" custT="1"/>
      <dgm:spPr/>
      <dgm:t>
        <a:bodyPr/>
        <a:lstStyle/>
        <a:p>
          <a:r>
            <a:rPr lang="sl-SI" sz="1600" b="1" dirty="0" smtClean="0">
              <a:solidFill>
                <a:schemeClr val="accent6">
                  <a:lumMod val="10000"/>
                </a:schemeClr>
              </a:solidFill>
            </a:rPr>
            <a:t>ovrednotenje</a:t>
          </a:r>
          <a:endParaRPr lang="sl-SI" sz="1600" b="1" dirty="0">
            <a:solidFill>
              <a:schemeClr val="accent6">
                <a:lumMod val="10000"/>
              </a:schemeClr>
            </a:solidFill>
          </a:endParaRPr>
        </a:p>
      </dgm:t>
    </dgm:pt>
    <dgm:pt modelId="{A5926ACB-F280-4620-A18B-E0C476A8A891}" type="parTrans" cxnId="{8B3150AB-0D4B-46CF-859D-1A5E999FA0DF}">
      <dgm:prSet/>
      <dgm:spPr/>
      <dgm:t>
        <a:bodyPr/>
        <a:lstStyle/>
        <a:p>
          <a:endParaRPr lang="sl-SI"/>
        </a:p>
      </dgm:t>
    </dgm:pt>
    <dgm:pt modelId="{6E100883-7B79-46D3-89CE-C52E9335EC3C}" type="sibTrans" cxnId="{8B3150AB-0D4B-46CF-859D-1A5E999FA0DF}">
      <dgm:prSet/>
      <dgm:spPr/>
      <dgm:t>
        <a:bodyPr/>
        <a:lstStyle/>
        <a:p>
          <a:endParaRPr lang="sl-SI"/>
        </a:p>
      </dgm:t>
    </dgm:pt>
    <dgm:pt modelId="{1BAE8A69-D808-41B4-A953-5623D1D59B24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sinteza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53C33E54-1F35-4773-8E0E-A743829CBCD3}" type="parTrans" cxnId="{BCF4596E-4C15-4469-A39E-96FC7BBB78DF}">
      <dgm:prSet/>
      <dgm:spPr/>
      <dgm:t>
        <a:bodyPr/>
        <a:lstStyle/>
        <a:p>
          <a:endParaRPr lang="sl-SI"/>
        </a:p>
      </dgm:t>
    </dgm:pt>
    <dgm:pt modelId="{E3013641-0424-415A-8CAA-C359A976E6A8}" type="sibTrans" cxnId="{BCF4596E-4C15-4469-A39E-96FC7BBB78DF}">
      <dgm:prSet/>
      <dgm:spPr/>
      <dgm:t>
        <a:bodyPr/>
        <a:lstStyle/>
        <a:p>
          <a:endParaRPr lang="sl-SI"/>
        </a:p>
      </dgm:t>
    </dgm:pt>
    <dgm:pt modelId="{5783F00A-ACB1-468C-A0AC-49CF9863F97D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analiza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3BDC9339-DD4A-4A1C-B05C-F12283CE7E25}" type="parTrans" cxnId="{77A10348-C27C-48A5-B4FB-98430D07661A}">
      <dgm:prSet/>
      <dgm:spPr/>
      <dgm:t>
        <a:bodyPr/>
        <a:lstStyle/>
        <a:p>
          <a:endParaRPr lang="sl-SI"/>
        </a:p>
      </dgm:t>
    </dgm:pt>
    <dgm:pt modelId="{8F9A444C-6585-4718-9E50-B28C95AD65A0}" type="sibTrans" cxnId="{77A10348-C27C-48A5-B4FB-98430D07661A}">
      <dgm:prSet/>
      <dgm:spPr/>
      <dgm:t>
        <a:bodyPr/>
        <a:lstStyle/>
        <a:p>
          <a:endParaRPr lang="sl-SI"/>
        </a:p>
      </dgm:t>
    </dgm:pt>
    <dgm:pt modelId="{2FBB3441-AAA6-42BD-953B-841168BAF121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znanje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467EA06F-9286-4583-80FE-EF0FE6695147}" type="parTrans" cxnId="{FE5C8307-E295-4367-A523-AEA8791C0E70}">
      <dgm:prSet/>
      <dgm:spPr/>
      <dgm:t>
        <a:bodyPr/>
        <a:lstStyle/>
        <a:p>
          <a:endParaRPr lang="sl-SI"/>
        </a:p>
      </dgm:t>
    </dgm:pt>
    <dgm:pt modelId="{448FD240-3B2C-4D1A-8184-F950EDDFEF0C}" type="sibTrans" cxnId="{FE5C8307-E295-4367-A523-AEA8791C0E70}">
      <dgm:prSet/>
      <dgm:spPr/>
      <dgm:t>
        <a:bodyPr/>
        <a:lstStyle/>
        <a:p>
          <a:endParaRPr lang="sl-SI"/>
        </a:p>
      </dgm:t>
    </dgm:pt>
    <dgm:pt modelId="{1E7DE4E5-7B70-4D08-8166-5E526840A335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uporaba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6D780039-A0DE-4029-8B7B-708F8A2D856F}" type="parTrans" cxnId="{40720A8E-1CB3-4AA4-8506-2CB0ABFD3D5D}">
      <dgm:prSet/>
      <dgm:spPr/>
      <dgm:t>
        <a:bodyPr/>
        <a:lstStyle/>
        <a:p>
          <a:endParaRPr lang="sl-SI"/>
        </a:p>
      </dgm:t>
    </dgm:pt>
    <dgm:pt modelId="{78D2A113-0B0B-4EB2-B9AA-EA7E8F5D891B}" type="sibTrans" cxnId="{40720A8E-1CB3-4AA4-8506-2CB0ABFD3D5D}">
      <dgm:prSet/>
      <dgm:spPr/>
      <dgm:t>
        <a:bodyPr/>
        <a:lstStyle/>
        <a:p>
          <a:endParaRPr lang="sl-SI"/>
        </a:p>
      </dgm:t>
    </dgm:pt>
    <dgm:pt modelId="{6D1B2A55-0856-4532-9260-19789BFDEB11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razumevanje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12CABF74-7B74-494B-B5D0-ED4E96127EC1}" type="parTrans" cxnId="{C8A44D98-FCCB-4439-B213-957742388FA0}">
      <dgm:prSet/>
      <dgm:spPr/>
      <dgm:t>
        <a:bodyPr/>
        <a:lstStyle/>
        <a:p>
          <a:endParaRPr lang="sl-SI"/>
        </a:p>
      </dgm:t>
    </dgm:pt>
    <dgm:pt modelId="{063D7A26-FACC-48EF-8C2B-3162385EAF51}" type="sibTrans" cxnId="{C8A44D98-FCCB-4439-B213-957742388FA0}">
      <dgm:prSet/>
      <dgm:spPr/>
      <dgm:t>
        <a:bodyPr/>
        <a:lstStyle/>
        <a:p>
          <a:endParaRPr lang="sl-SI"/>
        </a:p>
      </dgm:t>
    </dgm:pt>
    <dgm:pt modelId="{C138F7FD-4E3D-4C43-AF46-4FF59C7FD4AA}" type="pres">
      <dgm:prSet presAssocID="{5B9F3E48-75CC-4626-A3D3-D6D76B309EE0}" presName="compositeShape" presStyleCnt="0">
        <dgm:presLayoutVars>
          <dgm:dir/>
          <dgm:resizeHandles/>
        </dgm:presLayoutVars>
      </dgm:prSet>
      <dgm:spPr/>
    </dgm:pt>
    <dgm:pt modelId="{5E888CF7-C388-4C13-8783-93ED3432B34E}" type="pres">
      <dgm:prSet presAssocID="{5B9F3E48-75CC-4626-A3D3-D6D76B309EE0}" presName="pyramid" presStyleLbl="node1" presStyleIdx="0" presStyleCnt="1"/>
      <dgm:spPr/>
    </dgm:pt>
    <dgm:pt modelId="{0355AD29-CE9D-4056-98C4-20686F9F1861}" type="pres">
      <dgm:prSet presAssocID="{5B9F3E48-75CC-4626-A3D3-D6D76B309EE0}" presName="theList" presStyleCnt="0"/>
      <dgm:spPr/>
    </dgm:pt>
    <dgm:pt modelId="{32C4F1BB-192A-4933-8595-EC219DCD0078}" type="pres">
      <dgm:prSet presAssocID="{75514EBB-703B-4F74-BB44-B1AA27D68856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84BDAA8-815F-432A-9E75-BBE7037641C0}" type="pres">
      <dgm:prSet presAssocID="{75514EBB-703B-4F74-BB44-B1AA27D68856}" presName="aSpace" presStyleCnt="0"/>
      <dgm:spPr/>
    </dgm:pt>
    <dgm:pt modelId="{079B056B-1E0B-49CB-8CC5-8D5A4A3B901A}" type="pres">
      <dgm:prSet presAssocID="{1BAE8A69-D808-41B4-A953-5623D1D59B24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D3C60851-33B2-4B8F-80F8-395248895336}" type="pres">
      <dgm:prSet presAssocID="{1BAE8A69-D808-41B4-A953-5623D1D59B24}" presName="aSpace" presStyleCnt="0"/>
      <dgm:spPr/>
    </dgm:pt>
    <dgm:pt modelId="{AB5CE36F-A83C-4030-B235-208D47F2B5BE}" type="pres">
      <dgm:prSet presAssocID="{5783F00A-ACB1-468C-A0AC-49CF9863F97D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A55310-6D66-4846-9028-836302264F13}" type="pres">
      <dgm:prSet presAssocID="{5783F00A-ACB1-468C-A0AC-49CF9863F97D}" presName="aSpace" presStyleCnt="0"/>
      <dgm:spPr/>
    </dgm:pt>
    <dgm:pt modelId="{6698C68D-64FA-4B40-9BD4-62FAB5157F3A}" type="pres">
      <dgm:prSet presAssocID="{1E7DE4E5-7B70-4D08-8166-5E526840A335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99C1887-6E37-4F34-B683-BD9CB9E55160}" type="pres">
      <dgm:prSet presAssocID="{1E7DE4E5-7B70-4D08-8166-5E526840A335}" presName="aSpace" presStyleCnt="0"/>
      <dgm:spPr/>
    </dgm:pt>
    <dgm:pt modelId="{D084EA7D-6778-4CC7-B820-77E4601BB32B}" type="pres">
      <dgm:prSet presAssocID="{6D1B2A55-0856-4532-9260-19789BFDEB11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E24614-5639-4EB8-A214-B1166D338B27}" type="pres">
      <dgm:prSet presAssocID="{6D1B2A55-0856-4532-9260-19789BFDEB11}" presName="aSpace" presStyleCnt="0"/>
      <dgm:spPr/>
    </dgm:pt>
    <dgm:pt modelId="{8923DA14-A1BC-4D41-BB44-2EEF2EE636F6}" type="pres">
      <dgm:prSet presAssocID="{2FBB3441-AAA6-42BD-953B-841168BAF121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8BF103F-3EC7-4604-A69C-5DCD4AFD4571}" type="pres">
      <dgm:prSet presAssocID="{2FBB3441-AAA6-42BD-953B-841168BAF121}" presName="aSpace" presStyleCnt="0"/>
      <dgm:spPr/>
    </dgm:pt>
  </dgm:ptLst>
  <dgm:cxnLst>
    <dgm:cxn modelId="{384F14E6-63B5-49F8-B73D-A61ACA5E6981}" type="presOf" srcId="{5783F00A-ACB1-468C-A0AC-49CF9863F97D}" destId="{AB5CE36F-A83C-4030-B235-208D47F2B5BE}" srcOrd="0" destOrd="0" presId="urn:microsoft.com/office/officeart/2005/8/layout/pyramid2"/>
    <dgm:cxn modelId="{F6A85C23-377E-41D9-A2C6-8ECFDAEF82A2}" type="presOf" srcId="{1E7DE4E5-7B70-4D08-8166-5E526840A335}" destId="{6698C68D-64FA-4B40-9BD4-62FAB5157F3A}" srcOrd="0" destOrd="0" presId="urn:microsoft.com/office/officeart/2005/8/layout/pyramid2"/>
    <dgm:cxn modelId="{96C3BD51-DD70-4BD9-84D8-F235120A01BE}" type="presOf" srcId="{2FBB3441-AAA6-42BD-953B-841168BAF121}" destId="{8923DA14-A1BC-4D41-BB44-2EEF2EE636F6}" srcOrd="0" destOrd="0" presId="urn:microsoft.com/office/officeart/2005/8/layout/pyramid2"/>
    <dgm:cxn modelId="{3E512EB4-F689-489B-AC2F-BF55990B5F25}" type="presOf" srcId="{1BAE8A69-D808-41B4-A953-5623D1D59B24}" destId="{079B056B-1E0B-49CB-8CC5-8D5A4A3B901A}" srcOrd="0" destOrd="0" presId="urn:microsoft.com/office/officeart/2005/8/layout/pyramid2"/>
    <dgm:cxn modelId="{8B3150AB-0D4B-46CF-859D-1A5E999FA0DF}" srcId="{5B9F3E48-75CC-4626-A3D3-D6D76B309EE0}" destId="{75514EBB-703B-4F74-BB44-B1AA27D68856}" srcOrd="0" destOrd="0" parTransId="{A5926ACB-F280-4620-A18B-E0C476A8A891}" sibTransId="{6E100883-7B79-46D3-89CE-C52E9335EC3C}"/>
    <dgm:cxn modelId="{C8A44D98-FCCB-4439-B213-957742388FA0}" srcId="{5B9F3E48-75CC-4626-A3D3-D6D76B309EE0}" destId="{6D1B2A55-0856-4532-9260-19789BFDEB11}" srcOrd="4" destOrd="0" parTransId="{12CABF74-7B74-494B-B5D0-ED4E96127EC1}" sibTransId="{063D7A26-FACC-48EF-8C2B-3162385EAF51}"/>
    <dgm:cxn modelId="{C061173A-DF92-4812-9457-42666A94E4A7}" type="presOf" srcId="{5B9F3E48-75CC-4626-A3D3-D6D76B309EE0}" destId="{C138F7FD-4E3D-4C43-AF46-4FF59C7FD4AA}" srcOrd="0" destOrd="0" presId="urn:microsoft.com/office/officeart/2005/8/layout/pyramid2"/>
    <dgm:cxn modelId="{1C2D4DD1-7FD7-4162-A5FB-EEC5F9391ECA}" type="presOf" srcId="{6D1B2A55-0856-4532-9260-19789BFDEB11}" destId="{D084EA7D-6778-4CC7-B820-77E4601BB32B}" srcOrd="0" destOrd="0" presId="urn:microsoft.com/office/officeart/2005/8/layout/pyramid2"/>
    <dgm:cxn modelId="{E23EFE09-E30D-45CB-A010-C885ADC29A7F}" type="presOf" srcId="{75514EBB-703B-4F74-BB44-B1AA27D68856}" destId="{32C4F1BB-192A-4933-8595-EC219DCD0078}" srcOrd="0" destOrd="0" presId="urn:microsoft.com/office/officeart/2005/8/layout/pyramid2"/>
    <dgm:cxn modelId="{77A10348-C27C-48A5-B4FB-98430D07661A}" srcId="{5B9F3E48-75CC-4626-A3D3-D6D76B309EE0}" destId="{5783F00A-ACB1-468C-A0AC-49CF9863F97D}" srcOrd="2" destOrd="0" parTransId="{3BDC9339-DD4A-4A1C-B05C-F12283CE7E25}" sibTransId="{8F9A444C-6585-4718-9E50-B28C95AD65A0}"/>
    <dgm:cxn modelId="{FE5C8307-E295-4367-A523-AEA8791C0E70}" srcId="{5B9F3E48-75CC-4626-A3D3-D6D76B309EE0}" destId="{2FBB3441-AAA6-42BD-953B-841168BAF121}" srcOrd="5" destOrd="0" parTransId="{467EA06F-9286-4583-80FE-EF0FE6695147}" sibTransId="{448FD240-3B2C-4D1A-8184-F950EDDFEF0C}"/>
    <dgm:cxn modelId="{BCF4596E-4C15-4469-A39E-96FC7BBB78DF}" srcId="{5B9F3E48-75CC-4626-A3D3-D6D76B309EE0}" destId="{1BAE8A69-D808-41B4-A953-5623D1D59B24}" srcOrd="1" destOrd="0" parTransId="{53C33E54-1F35-4773-8E0E-A743829CBCD3}" sibTransId="{E3013641-0424-415A-8CAA-C359A976E6A8}"/>
    <dgm:cxn modelId="{40720A8E-1CB3-4AA4-8506-2CB0ABFD3D5D}" srcId="{5B9F3E48-75CC-4626-A3D3-D6D76B309EE0}" destId="{1E7DE4E5-7B70-4D08-8166-5E526840A335}" srcOrd="3" destOrd="0" parTransId="{6D780039-A0DE-4029-8B7B-708F8A2D856F}" sibTransId="{78D2A113-0B0B-4EB2-B9AA-EA7E8F5D891B}"/>
    <dgm:cxn modelId="{F705BED0-EA7F-446A-B0B8-71A4490481EC}" type="presParOf" srcId="{C138F7FD-4E3D-4C43-AF46-4FF59C7FD4AA}" destId="{5E888CF7-C388-4C13-8783-93ED3432B34E}" srcOrd="0" destOrd="0" presId="urn:microsoft.com/office/officeart/2005/8/layout/pyramid2"/>
    <dgm:cxn modelId="{8CFF61BB-3F4D-45CC-A914-9E6308195B56}" type="presParOf" srcId="{C138F7FD-4E3D-4C43-AF46-4FF59C7FD4AA}" destId="{0355AD29-CE9D-4056-98C4-20686F9F1861}" srcOrd="1" destOrd="0" presId="urn:microsoft.com/office/officeart/2005/8/layout/pyramid2"/>
    <dgm:cxn modelId="{29B2A7C7-D8F3-489E-AF16-1135F75C9195}" type="presParOf" srcId="{0355AD29-CE9D-4056-98C4-20686F9F1861}" destId="{32C4F1BB-192A-4933-8595-EC219DCD0078}" srcOrd="0" destOrd="0" presId="urn:microsoft.com/office/officeart/2005/8/layout/pyramid2"/>
    <dgm:cxn modelId="{F26BF164-EBC8-41CD-AADD-87F3EDDE0DE6}" type="presParOf" srcId="{0355AD29-CE9D-4056-98C4-20686F9F1861}" destId="{484BDAA8-815F-432A-9E75-BBE7037641C0}" srcOrd="1" destOrd="0" presId="urn:microsoft.com/office/officeart/2005/8/layout/pyramid2"/>
    <dgm:cxn modelId="{7A7923D4-43D9-41A9-9AD9-4EA5A6AF7FC3}" type="presParOf" srcId="{0355AD29-CE9D-4056-98C4-20686F9F1861}" destId="{079B056B-1E0B-49CB-8CC5-8D5A4A3B901A}" srcOrd="2" destOrd="0" presId="urn:microsoft.com/office/officeart/2005/8/layout/pyramid2"/>
    <dgm:cxn modelId="{4ED7C7DB-BD68-4C39-8A68-9C83E8925B1E}" type="presParOf" srcId="{0355AD29-CE9D-4056-98C4-20686F9F1861}" destId="{D3C60851-33B2-4B8F-80F8-395248895336}" srcOrd="3" destOrd="0" presId="urn:microsoft.com/office/officeart/2005/8/layout/pyramid2"/>
    <dgm:cxn modelId="{44C8ADE5-5EFF-4F06-B5D2-8F9CE10992DC}" type="presParOf" srcId="{0355AD29-CE9D-4056-98C4-20686F9F1861}" destId="{AB5CE36F-A83C-4030-B235-208D47F2B5BE}" srcOrd="4" destOrd="0" presId="urn:microsoft.com/office/officeart/2005/8/layout/pyramid2"/>
    <dgm:cxn modelId="{725BD6F3-9FA3-411D-8D80-54CFA7A72052}" type="presParOf" srcId="{0355AD29-CE9D-4056-98C4-20686F9F1861}" destId="{70A55310-6D66-4846-9028-836302264F13}" srcOrd="5" destOrd="0" presId="urn:microsoft.com/office/officeart/2005/8/layout/pyramid2"/>
    <dgm:cxn modelId="{7295D7AC-D40E-4AA9-9DE6-8C69CAD79FEA}" type="presParOf" srcId="{0355AD29-CE9D-4056-98C4-20686F9F1861}" destId="{6698C68D-64FA-4B40-9BD4-62FAB5157F3A}" srcOrd="6" destOrd="0" presId="urn:microsoft.com/office/officeart/2005/8/layout/pyramid2"/>
    <dgm:cxn modelId="{749A1886-DD3F-44AA-B7F4-2D5132BC872B}" type="presParOf" srcId="{0355AD29-CE9D-4056-98C4-20686F9F1861}" destId="{699C1887-6E37-4F34-B683-BD9CB9E55160}" srcOrd="7" destOrd="0" presId="urn:microsoft.com/office/officeart/2005/8/layout/pyramid2"/>
    <dgm:cxn modelId="{F0A2B0E0-B46B-4877-BA46-0E1CB3C0A297}" type="presParOf" srcId="{0355AD29-CE9D-4056-98C4-20686F9F1861}" destId="{D084EA7D-6778-4CC7-B820-77E4601BB32B}" srcOrd="8" destOrd="0" presId="urn:microsoft.com/office/officeart/2005/8/layout/pyramid2"/>
    <dgm:cxn modelId="{51BB791B-C13F-45AB-B6D8-099648D0BA18}" type="presParOf" srcId="{0355AD29-CE9D-4056-98C4-20686F9F1861}" destId="{5CE24614-5639-4EB8-A214-B1166D338B27}" srcOrd="9" destOrd="0" presId="urn:microsoft.com/office/officeart/2005/8/layout/pyramid2"/>
    <dgm:cxn modelId="{3D31E839-E8F8-407C-A4D8-CBA848571967}" type="presParOf" srcId="{0355AD29-CE9D-4056-98C4-20686F9F1861}" destId="{8923DA14-A1BC-4D41-BB44-2EEF2EE636F6}" srcOrd="10" destOrd="0" presId="urn:microsoft.com/office/officeart/2005/8/layout/pyramid2"/>
    <dgm:cxn modelId="{F6CF075F-D447-46C0-820D-7E819F4ACB67}" type="presParOf" srcId="{0355AD29-CE9D-4056-98C4-20686F9F1861}" destId="{28BF103F-3EC7-4604-A69C-5DCD4AFD4571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F3E48-75CC-4626-A3D3-D6D76B309EE0}" type="doc">
      <dgm:prSet loTypeId="urn:microsoft.com/office/officeart/2005/8/layout/pyramid2" loCatId="pyramid" qsTypeId="urn:microsoft.com/office/officeart/2005/8/quickstyle/simple1" qsCatId="simple" csTypeId="urn:microsoft.com/office/officeart/2005/8/colors/accent4_5" csCatId="accent4" phldr="1"/>
      <dgm:spPr/>
    </dgm:pt>
    <dgm:pt modelId="{75514EBB-703B-4F74-BB44-B1AA27D68856}">
      <dgm:prSet phldrT="[besedilo]" custT="1"/>
      <dgm:spPr/>
      <dgm:t>
        <a:bodyPr/>
        <a:lstStyle/>
        <a:p>
          <a:r>
            <a:rPr lang="sl-SI" sz="3200" b="1" dirty="0" smtClean="0">
              <a:solidFill>
                <a:schemeClr val="accent6">
                  <a:lumMod val="10000"/>
                </a:schemeClr>
              </a:solidFill>
            </a:rPr>
            <a:t>ustvarjati</a:t>
          </a:r>
          <a:endParaRPr lang="sl-SI" sz="3200" b="1" dirty="0">
            <a:solidFill>
              <a:schemeClr val="accent6">
                <a:lumMod val="10000"/>
              </a:schemeClr>
            </a:solidFill>
          </a:endParaRPr>
        </a:p>
      </dgm:t>
    </dgm:pt>
    <dgm:pt modelId="{A5926ACB-F280-4620-A18B-E0C476A8A891}" type="parTrans" cxnId="{8B3150AB-0D4B-46CF-859D-1A5E999FA0DF}">
      <dgm:prSet/>
      <dgm:spPr/>
      <dgm:t>
        <a:bodyPr/>
        <a:lstStyle/>
        <a:p>
          <a:endParaRPr lang="sl-SI" sz="1600"/>
        </a:p>
      </dgm:t>
    </dgm:pt>
    <dgm:pt modelId="{6E100883-7B79-46D3-89CE-C52E9335EC3C}" type="sibTrans" cxnId="{8B3150AB-0D4B-46CF-859D-1A5E999FA0DF}">
      <dgm:prSet/>
      <dgm:spPr/>
      <dgm:t>
        <a:bodyPr/>
        <a:lstStyle/>
        <a:p>
          <a:endParaRPr lang="sl-SI" sz="1600"/>
        </a:p>
      </dgm:t>
    </dgm:pt>
    <dgm:pt modelId="{5783F00A-ACB1-468C-A0AC-49CF9863F97D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analizirati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3BDC9339-DD4A-4A1C-B05C-F12283CE7E25}" type="parTrans" cxnId="{77A10348-C27C-48A5-B4FB-98430D07661A}">
      <dgm:prSet/>
      <dgm:spPr/>
      <dgm:t>
        <a:bodyPr/>
        <a:lstStyle/>
        <a:p>
          <a:endParaRPr lang="sl-SI" sz="1600"/>
        </a:p>
      </dgm:t>
    </dgm:pt>
    <dgm:pt modelId="{8F9A444C-6585-4718-9E50-B28C95AD65A0}" type="sibTrans" cxnId="{77A10348-C27C-48A5-B4FB-98430D07661A}">
      <dgm:prSet/>
      <dgm:spPr/>
      <dgm:t>
        <a:bodyPr/>
        <a:lstStyle/>
        <a:p>
          <a:endParaRPr lang="sl-SI" sz="1600"/>
        </a:p>
      </dgm:t>
    </dgm:pt>
    <dgm:pt modelId="{2FBB3441-AAA6-42BD-953B-841168BAF121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pomniti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467EA06F-9286-4583-80FE-EF0FE6695147}" type="parTrans" cxnId="{FE5C8307-E295-4367-A523-AEA8791C0E70}">
      <dgm:prSet/>
      <dgm:spPr/>
      <dgm:t>
        <a:bodyPr/>
        <a:lstStyle/>
        <a:p>
          <a:endParaRPr lang="sl-SI" sz="1600"/>
        </a:p>
      </dgm:t>
    </dgm:pt>
    <dgm:pt modelId="{448FD240-3B2C-4D1A-8184-F950EDDFEF0C}" type="sibTrans" cxnId="{FE5C8307-E295-4367-A523-AEA8791C0E70}">
      <dgm:prSet/>
      <dgm:spPr/>
      <dgm:t>
        <a:bodyPr/>
        <a:lstStyle/>
        <a:p>
          <a:endParaRPr lang="sl-SI" sz="1600"/>
        </a:p>
      </dgm:t>
    </dgm:pt>
    <dgm:pt modelId="{1E7DE4E5-7B70-4D08-8166-5E526840A335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uporabljati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6D780039-A0DE-4029-8B7B-708F8A2D856F}" type="parTrans" cxnId="{40720A8E-1CB3-4AA4-8506-2CB0ABFD3D5D}">
      <dgm:prSet/>
      <dgm:spPr/>
      <dgm:t>
        <a:bodyPr/>
        <a:lstStyle/>
        <a:p>
          <a:endParaRPr lang="sl-SI" sz="1600"/>
        </a:p>
      </dgm:t>
    </dgm:pt>
    <dgm:pt modelId="{78D2A113-0B0B-4EB2-B9AA-EA7E8F5D891B}" type="sibTrans" cxnId="{40720A8E-1CB3-4AA4-8506-2CB0ABFD3D5D}">
      <dgm:prSet/>
      <dgm:spPr/>
      <dgm:t>
        <a:bodyPr/>
        <a:lstStyle/>
        <a:p>
          <a:endParaRPr lang="sl-SI" sz="1600"/>
        </a:p>
      </dgm:t>
    </dgm:pt>
    <dgm:pt modelId="{6D1B2A55-0856-4532-9260-19789BFDEB11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razumeti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12CABF74-7B74-494B-B5D0-ED4E96127EC1}" type="parTrans" cxnId="{C8A44D98-FCCB-4439-B213-957742388FA0}">
      <dgm:prSet/>
      <dgm:spPr/>
      <dgm:t>
        <a:bodyPr/>
        <a:lstStyle/>
        <a:p>
          <a:endParaRPr lang="sl-SI" sz="1600"/>
        </a:p>
      </dgm:t>
    </dgm:pt>
    <dgm:pt modelId="{063D7A26-FACC-48EF-8C2B-3162385EAF51}" type="sibTrans" cxnId="{C8A44D98-FCCB-4439-B213-957742388FA0}">
      <dgm:prSet/>
      <dgm:spPr/>
      <dgm:t>
        <a:bodyPr/>
        <a:lstStyle/>
        <a:p>
          <a:endParaRPr lang="sl-SI" sz="1600"/>
        </a:p>
      </dgm:t>
    </dgm:pt>
    <dgm:pt modelId="{ADF2B903-D6A0-4139-AB59-803EDC8F4599}">
      <dgm:prSet phldrT="[besedilo]" custT="1"/>
      <dgm:spPr/>
      <dgm:t>
        <a:bodyPr/>
        <a:lstStyle/>
        <a:p>
          <a:r>
            <a:rPr lang="sl-SI" sz="2000" b="1" dirty="0" smtClean="0">
              <a:solidFill>
                <a:schemeClr val="accent6">
                  <a:lumMod val="10000"/>
                </a:schemeClr>
              </a:solidFill>
            </a:rPr>
            <a:t>ovrednotiti</a:t>
          </a:r>
          <a:endParaRPr lang="sl-SI" sz="2000" b="1" dirty="0">
            <a:solidFill>
              <a:schemeClr val="accent6">
                <a:lumMod val="10000"/>
              </a:schemeClr>
            </a:solidFill>
          </a:endParaRPr>
        </a:p>
      </dgm:t>
    </dgm:pt>
    <dgm:pt modelId="{014B31A5-74BB-411F-916D-A0ECA8145B8D}" type="parTrans" cxnId="{DC44C0C5-085E-4D36-8E3A-0D5A73B25030}">
      <dgm:prSet/>
      <dgm:spPr/>
      <dgm:t>
        <a:bodyPr/>
        <a:lstStyle/>
        <a:p>
          <a:endParaRPr lang="sl-SI" sz="1600"/>
        </a:p>
      </dgm:t>
    </dgm:pt>
    <dgm:pt modelId="{9B113BB0-06D9-443B-84CC-03E00A882806}" type="sibTrans" cxnId="{DC44C0C5-085E-4D36-8E3A-0D5A73B25030}">
      <dgm:prSet/>
      <dgm:spPr/>
      <dgm:t>
        <a:bodyPr/>
        <a:lstStyle/>
        <a:p>
          <a:endParaRPr lang="sl-SI" sz="1600"/>
        </a:p>
      </dgm:t>
    </dgm:pt>
    <dgm:pt modelId="{32F0BB0E-CE7A-4F5A-A059-82D156083E16}" type="pres">
      <dgm:prSet presAssocID="{5B9F3E48-75CC-4626-A3D3-D6D76B309EE0}" presName="compositeShape" presStyleCnt="0">
        <dgm:presLayoutVars>
          <dgm:dir/>
          <dgm:resizeHandles/>
        </dgm:presLayoutVars>
      </dgm:prSet>
      <dgm:spPr/>
    </dgm:pt>
    <dgm:pt modelId="{8C0C0B2F-40BF-40E0-A0B8-2CFFEBDBFD4D}" type="pres">
      <dgm:prSet presAssocID="{5B9F3E48-75CC-4626-A3D3-D6D76B309EE0}" presName="pyramid" presStyleLbl="node1" presStyleIdx="0" presStyleCnt="1" custLinFactNeighborX="1700"/>
      <dgm:spPr/>
    </dgm:pt>
    <dgm:pt modelId="{6BA8FCE9-835D-4385-8112-920DA0B7B103}" type="pres">
      <dgm:prSet presAssocID="{5B9F3E48-75CC-4626-A3D3-D6D76B309EE0}" presName="theList" presStyleCnt="0"/>
      <dgm:spPr/>
    </dgm:pt>
    <dgm:pt modelId="{5B82B3C5-0E0D-4F93-83C1-5212B6BF4113}" type="pres">
      <dgm:prSet presAssocID="{75514EBB-703B-4F74-BB44-B1AA27D68856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DB7E5AD-908C-4408-B5F7-831285038CA0}" type="pres">
      <dgm:prSet presAssocID="{75514EBB-703B-4F74-BB44-B1AA27D68856}" presName="aSpace" presStyleCnt="0"/>
      <dgm:spPr/>
    </dgm:pt>
    <dgm:pt modelId="{874F7557-A384-40F4-900E-8CE2D85E31C3}" type="pres">
      <dgm:prSet presAssocID="{ADF2B903-D6A0-4139-AB59-803EDC8F4599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2422462-8BC1-4959-94DB-050C5D59F90A}" type="pres">
      <dgm:prSet presAssocID="{ADF2B903-D6A0-4139-AB59-803EDC8F4599}" presName="aSpace" presStyleCnt="0"/>
      <dgm:spPr/>
    </dgm:pt>
    <dgm:pt modelId="{18B52815-BC0A-4DFB-A8E0-A65B4AFB6CFD}" type="pres">
      <dgm:prSet presAssocID="{5783F00A-ACB1-468C-A0AC-49CF9863F97D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57AEA03-4586-4352-AB8D-F51B2FA22F4E}" type="pres">
      <dgm:prSet presAssocID="{5783F00A-ACB1-468C-A0AC-49CF9863F97D}" presName="aSpace" presStyleCnt="0"/>
      <dgm:spPr/>
    </dgm:pt>
    <dgm:pt modelId="{B0B332BE-5C88-4F97-AE8C-9811D2994113}" type="pres">
      <dgm:prSet presAssocID="{1E7DE4E5-7B70-4D08-8166-5E526840A335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FC52C48-1922-4ACB-AFFA-1C3212FC5B8E}" type="pres">
      <dgm:prSet presAssocID="{1E7DE4E5-7B70-4D08-8166-5E526840A335}" presName="aSpace" presStyleCnt="0"/>
      <dgm:spPr/>
    </dgm:pt>
    <dgm:pt modelId="{82ED4685-0EDF-4FF2-B767-601E3214B91A}" type="pres">
      <dgm:prSet presAssocID="{6D1B2A55-0856-4532-9260-19789BFDEB11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0EEB48E-3AF5-4CFA-BED1-0697A966B843}" type="pres">
      <dgm:prSet presAssocID="{6D1B2A55-0856-4532-9260-19789BFDEB11}" presName="aSpace" presStyleCnt="0"/>
      <dgm:spPr/>
    </dgm:pt>
    <dgm:pt modelId="{15F1E942-A65E-4D3A-80F2-AD129C6CB051}" type="pres">
      <dgm:prSet presAssocID="{2FBB3441-AAA6-42BD-953B-841168BAF121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264A1B9-F77C-4E89-9A04-BB1B462EF466}" type="pres">
      <dgm:prSet presAssocID="{2FBB3441-AAA6-42BD-953B-841168BAF121}" presName="aSpace" presStyleCnt="0"/>
      <dgm:spPr/>
    </dgm:pt>
  </dgm:ptLst>
  <dgm:cxnLst>
    <dgm:cxn modelId="{D38E2042-174A-4DD7-9DE4-742BBA3491D6}" type="presOf" srcId="{5783F00A-ACB1-468C-A0AC-49CF9863F97D}" destId="{18B52815-BC0A-4DFB-A8E0-A65B4AFB6CFD}" srcOrd="0" destOrd="0" presId="urn:microsoft.com/office/officeart/2005/8/layout/pyramid2"/>
    <dgm:cxn modelId="{A7DE201E-9CB8-4355-A3CE-B879838841CB}" type="presOf" srcId="{6D1B2A55-0856-4532-9260-19789BFDEB11}" destId="{82ED4685-0EDF-4FF2-B767-601E3214B91A}" srcOrd="0" destOrd="0" presId="urn:microsoft.com/office/officeart/2005/8/layout/pyramid2"/>
    <dgm:cxn modelId="{DC44C0C5-085E-4D36-8E3A-0D5A73B25030}" srcId="{5B9F3E48-75CC-4626-A3D3-D6D76B309EE0}" destId="{ADF2B903-D6A0-4139-AB59-803EDC8F4599}" srcOrd="1" destOrd="0" parTransId="{014B31A5-74BB-411F-916D-A0ECA8145B8D}" sibTransId="{9B113BB0-06D9-443B-84CC-03E00A882806}"/>
    <dgm:cxn modelId="{C5369AD7-8788-4488-9CBF-8252E9CB6179}" type="presOf" srcId="{75514EBB-703B-4F74-BB44-B1AA27D68856}" destId="{5B82B3C5-0E0D-4F93-83C1-5212B6BF4113}" srcOrd="0" destOrd="0" presId="urn:microsoft.com/office/officeart/2005/8/layout/pyramid2"/>
    <dgm:cxn modelId="{8B3150AB-0D4B-46CF-859D-1A5E999FA0DF}" srcId="{5B9F3E48-75CC-4626-A3D3-D6D76B309EE0}" destId="{75514EBB-703B-4F74-BB44-B1AA27D68856}" srcOrd="0" destOrd="0" parTransId="{A5926ACB-F280-4620-A18B-E0C476A8A891}" sibTransId="{6E100883-7B79-46D3-89CE-C52E9335EC3C}"/>
    <dgm:cxn modelId="{BFE2EB12-FB8D-4BA4-9EEE-CA1CB68A8FA1}" type="presOf" srcId="{ADF2B903-D6A0-4139-AB59-803EDC8F4599}" destId="{874F7557-A384-40F4-900E-8CE2D85E31C3}" srcOrd="0" destOrd="0" presId="urn:microsoft.com/office/officeart/2005/8/layout/pyramid2"/>
    <dgm:cxn modelId="{C8A44D98-FCCB-4439-B213-957742388FA0}" srcId="{5B9F3E48-75CC-4626-A3D3-D6D76B309EE0}" destId="{6D1B2A55-0856-4532-9260-19789BFDEB11}" srcOrd="4" destOrd="0" parTransId="{12CABF74-7B74-494B-B5D0-ED4E96127EC1}" sibTransId="{063D7A26-FACC-48EF-8C2B-3162385EAF51}"/>
    <dgm:cxn modelId="{8D3BCFFC-5A7E-4C2F-BFEB-B46266A31142}" type="presOf" srcId="{2FBB3441-AAA6-42BD-953B-841168BAF121}" destId="{15F1E942-A65E-4D3A-80F2-AD129C6CB051}" srcOrd="0" destOrd="0" presId="urn:microsoft.com/office/officeart/2005/8/layout/pyramid2"/>
    <dgm:cxn modelId="{1CBC2CB4-D8C7-42D7-9217-086BAF0FCC09}" type="presOf" srcId="{1E7DE4E5-7B70-4D08-8166-5E526840A335}" destId="{B0B332BE-5C88-4F97-AE8C-9811D2994113}" srcOrd="0" destOrd="0" presId="urn:microsoft.com/office/officeart/2005/8/layout/pyramid2"/>
    <dgm:cxn modelId="{77A10348-C27C-48A5-B4FB-98430D07661A}" srcId="{5B9F3E48-75CC-4626-A3D3-D6D76B309EE0}" destId="{5783F00A-ACB1-468C-A0AC-49CF9863F97D}" srcOrd="2" destOrd="0" parTransId="{3BDC9339-DD4A-4A1C-B05C-F12283CE7E25}" sibTransId="{8F9A444C-6585-4718-9E50-B28C95AD65A0}"/>
    <dgm:cxn modelId="{FE5C8307-E295-4367-A523-AEA8791C0E70}" srcId="{5B9F3E48-75CC-4626-A3D3-D6D76B309EE0}" destId="{2FBB3441-AAA6-42BD-953B-841168BAF121}" srcOrd="5" destOrd="0" parTransId="{467EA06F-9286-4583-80FE-EF0FE6695147}" sibTransId="{448FD240-3B2C-4D1A-8184-F950EDDFEF0C}"/>
    <dgm:cxn modelId="{DCE7DED6-FA29-40C5-BBF8-57CA3958974B}" type="presOf" srcId="{5B9F3E48-75CC-4626-A3D3-D6D76B309EE0}" destId="{32F0BB0E-CE7A-4F5A-A059-82D156083E16}" srcOrd="0" destOrd="0" presId="urn:microsoft.com/office/officeart/2005/8/layout/pyramid2"/>
    <dgm:cxn modelId="{40720A8E-1CB3-4AA4-8506-2CB0ABFD3D5D}" srcId="{5B9F3E48-75CC-4626-A3D3-D6D76B309EE0}" destId="{1E7DE4E5-7B70-4D08-8166-5E526840A335}" srcOrd="3" destOrd="0" parTransId="{6D780039-A0DE-4029-8B7B-708F8A2D856F}" sibTransId="{78D2A113-0B0B-4EB2-B9AA-EA7E8F5D891B}"/>
    <dgm:cxn modelId="{1DABB55E-3F20-4E13-A91E-695294CF257F}" type="presParOf" srcId="{32F0BB0E-CE7A-4F5A-A059-82D156083E16}" destId="{8C0C0B2F-40BF-40E0-A0B8-2CFFEBDBFD4D}" srcOrd="0" destOrd="0" presId="urn:microsoft.com/office/officeart/2005/8/layout/pyramid2"/>
    <dgm:cxn modelId="{F589FD36-0322-43B8-AD2F-0971D60E74EC}" type="presParOf" srcId="{32F0BB0E-CE7A-4F5A-A059-82D156083E16}" destId="{6BA8FCE9-835D-4385-8112-920DA0B7B103}" srcOrd="1" destOrd="0" presId="urn:microsoft.com/office/officeart/2005/8/layout/pyramid2"/>
    <dgm:cxn modelId="{F0571B1E-06ED-497D-A3BD-F253A9B905B0}" type="presParOf" srcId="{6BA8FCE9-835D-4385-8112-920DA0B7B103}" destId="{5B82B3C5-0E0D-4F93-83C1-5212B6BF4113}" srcOrd="0" destOrd="0" presId="urn:microsoft.com/office/officeart/2005/8/layout/pyramid2"/>
    <dgm:cxn modelId="{DE731ABD-151A-4BAB-B0D6-6F7FA0AAC3FC}" type="presParOf" srcId="{6BA8FCE9-835D-4385-8112-920DA0B7B103}" destId="{6DB7E5AD-908C-4408-B5F7-831285038CA0}" srcOrd="1" destOrd="0" presId="urn:microsoft.com/office/officeart/2005/8/layout/pyramid2"/>
    <dgm:cxn modelId="{C5EFBF81-CF84-47C1-AA4B-9DB835A2AB02}" type="presParOf" srcId="{6BA8FCE9-835D-4385-8112-920DA0B7B103}" destId="{874F7557-A384-40F4-900E-8CE2D85E31C3}" srcOrd="2" destOrd="0" presId="urn:microsoft.com/office/officeart/2005/8/layout/pyramid2"/>
    <dgm:cxn modelId="{F6AA807F-B963-446B-AD14-98ED86FD6EA3}" type="presParOf" srcId="{6BA8FCE9-835D-4385-8112-920DA0B7B103}" destId="{92422462-8BC1-4959-94DB-050C5D59F90A}" srcOrd="3" destOrd="0" presId="urn:microsoft.com/office/officeart/2005/8/layout/pyramid2"/>
    <dgm:cxn modelId="{D2955960-9E82-45B6-81A1-D6F0270A578C}" type="presParOf" srcId="{6BA8FCE9-835D-4385-8112-920DA0B7B103}" destId="{18B52815-BC0A-4DFB-A8E0-A65B4AFB6CFD}" srcOrd="4" destOrd="0" presId="urn:microsoft.com/office/officeart/2005/8/layout/pyramid2"/>
    <dgm:cxn modelId="{1BA5EC42-135E-46DE-A762-576FEEAAAFA7}" type="presParOf" srcId="{6BA8FCE9-835D-4385-8112-920DA0B7B103}" destId="{457AEA03-4586-4352-AB8D-F51B2FA22F4E}" srcOrd="5" destOrd="0" presId="urn:microsoft.com/office/officeart/2005/8/layout/pyramid2"/>
    <dgm:cxn modelId="{3DA1A419-3C28-4A0A-B0EE-5221C925C071}" type="presParOf" srcId="{6BA8FCE9-835D-4385-8112-920DA0B7B103}" destId="{B0B332BE-5C88-4F97-AE8C-9811D2994113}" srcOrd="6" destOrd="0" presId="urn:microsoft.com/office/officeart/2005/8/layout/pyramid2"/>
    <dgm:cxn modelId="{F621FB4C-84E2-48C7-AFC2-5A32E8A299C0}" type="presParOf" srcId="{6BA8FCE9-835D-4385-8112-920DA0B7B103}" destId="{CFC52C48-1922-4ACB-AFFA-1C3212FC5B8E}" srcOrd="7" destOrd="0" presId="urn:microsoft.com/office/officeart/2005/8/layout/pyramid2"/>
    <dgm:cxn modelId="{C21535B1-E917-48DD-8C50-A3C9D214AD45}" type="presParOf" srcId="{6BA8FCE9-835D-4385-8112-920DA0B7B103}" destId="{82ED4685-0EDF-4FF2-B767-601E3214B91A}" srcOrd="8" destOrd="0" presId="urn:microsoft.com/office/officeart/2005/8/layout/pyramid2"/>
    <dgm:cxn modelId="{3BB48DBE-84E9-4C93-B793-8D8C2DF30C8C}" type="presParOf" srcId="{6BA8FCE9-835D-4385-8112-920DA0B7B103}" destId="{80EEB48E-3AF5-4CFA-BED1-0697A966B843}" srcOrd="9" destOrd="0" presId="urn:microsoft.com/office/officeart/2005/8/layout/pyramid2"/>
    <dgm:cxn modelId="{7ABEE9A7-4D05-41DF-97C1-A77B32CD4A44}" type="presParOf" srcId="{6BA8FCE9-835D-4385-8112-920DA0B7B103}" destId="{15F1E942-A65E-4D3A-80F2-AD129C6CB051}" srcOrd="10" destOrd="0" presId="urn:microsoft.com/office/officeart/2005/8/layout/pyramid2"/>
    <dgm:cxn modelId="{88D93CAD-BF88-4E81-AEF7-B532BD45B19A}" type="presParOf" srcId="{6BA8FCE9-835D-4385-8112-920DA0B7B103}" destId="{E264A1B9-F77C-4E89-9A04-BB1B462EF466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888CF7-C388-4C13-8783-93ED3432B34E}">
      <dsp:nvSpPr>
        <dsp:cNvPr id="0" name=""/>
        <dsp:cNvSpPr/>
      </dsp:nvSpPr>
      <dsp:spPr>
        <a:xfrm>
          <a:off x="0" y="0"/>
          <a:ext cx="4003932" cy="5128344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4F1BB-192A-4933-8595-EC219DCD0078}">
      <dsp:nvSpPr>
        <dsp:cNvPr id="0" name=""/>
        <dsp:cNvSpPr/>
      </dsp:nvSpPr>
      <dsp:spPr>
        <a:xfrm>
          <a:off x="2001966" y="515588"/>
          <a:ext cx="2602555" cy="6069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b="1" kern="1200" dirty="0" smtClean="0">
              <a:solidFill>
                <a:schemeClr val="accent6">
                  <a:lumMod val="10000"/>
                </a:schemeClr>
              </a:solidFill>
            </a:rPr>
            <a:t>ovrednotenje</a:t>
          </a:r>
          <a:endParaRPr lang="sl-SI" sz="16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2001966" y="515588"/>
        <a:ext cx="2602555" cy="606987"/>
      </dsp:txXfrm>
    </dsp:sp>
    <dsp:sp modelId="{079B056B-1E0B-49CB-8CC5-8D5A4A3B901A}">
      <dsp:nvSpPr>
        <dsp:cNvPr id="0" name=""/>
        <dsp:cNvSpPr/>
      </dsp:nvSpPr>
      <dsp:spPr>
        <a:xfrm>
          <a:off x="2001966" y="1198449"/>
          <a:ext cx="2602555" cy="6069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sinteza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2001966" y="1198449"/>
        <a:ext cx="2602555" cy="606987"/>
      </dsp:txXfrm>
    </dsp:sp>
    <dsp:sp modelId="{AB5CE36F-A83C-4030-B235-208D47F2B5BE}">
      <dsp:nvSpPr>
        <dsp:cNvPr id="0" name=""/>
        <dsp:cNvSpPr/>
      </dsp:nvSpPr>
      <dsp:spPr>
        <a:xfrm>
          <a:off x="2001966" y="1881310"/>
          <a:ext cx="2602555" cy="6069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analiza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2001966" y="1881310"/>
        <a:ext cx="2602555" cy="606987"/>
      </dsp:txXfrm>
    </dsp:sp>
    <dsp:sp modelId="{6698C68D-64FA-4B40-9BD4-62FAB5157F3A}">
      <dsp:nvSpPr>
        <dsp:cNvPr id="0" name=""/>
        <dsp:cNvSpPr/>
      </dsp:nvSpPr>
      <dsp:spPr>
        <a:xfrm>
          <a:off x="2001966" y="2564171"/>
          <a:ext cx="2602555" cy="6069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uporaba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2001966" y="2564171"/>
        <a:ext cx="2602555" cy="606987"/>
      </dsp:txXfrm>
    </dsp:sp>
    <dsp:sp modelId="{D084EA7D-6778-4CC7-B820-77E4601BB32B}">
      <dsp:nvSpPr>
        <dsp:cNvPr id="0" name=""/>
        <dsp:cNvSpPr/>
      </dsp:nvSpPr>
      <dsp:spPr>
        <a:xfrm>
          <a:off x="2001966" y="3247033"/>
          <a:ext cx="2602555" cy="6069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razumevanje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2001966" y="3247033"/>
        <a:ext cx="2602555" cy="606987"/>
      </dsp:txXfrm>
    </dsp:sp>
    <dsp:sp modelId="{8923DA14-A1BC-4D41-BB44-2EEF2EE636F6}">
      <dsp:nvSpPr>
        <dsp:cNvPr id="0" name=""/>
        <dsp:cNvSpPr/>
      </dsp:nvSpPr>
      <dsp:spPr>
        <a:xfrm>
          <a:off x="2001966" y="3929894"/>
          <a:ext cx="2602555" cy="6069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znanje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2001966" y="3929894"/>
        <a:ext cx="2602555" cy="60698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0C0B2F-40BF-40E0-A0B8-2CFFEBDBFD4D}">
      <dsp:nvSpPr>
        <dsp:cNvPr id="0" name=""/>
        <dsp:cNvSpPr/>
      </dsp:nvSpPr>
      <dsp:spPr>
        <a:xfrm>
          <a:off x="64932" y="0"/>
          <a:ext cx="3819554" cy="5097178"/>
        </a:xfrm>
        <a:prstGeom prst="triangl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2B3C5-0E0D-4F93-83C1-5212B6BF4113}">
      <dsp:nvSpPr>
        <dsp:cNvPr id="0" name=""/>
        <dsp:cNvSpPr/>
      </dsp:nvSpPr>
      <dsp:spPr>
        <a:xfrm>
          <a:off x="1909777" y="512455"/>
          <a:ext cx="2482710" cy="6032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200" b="1" kern="1200" dirty="0" smtClean="0">
              <a:solidFill>
                <a:schemeClr val="accent6">
                  <a:lumMod val="10000"/>
                </a:schemeClr>
              </a:solidFill>
            </a:rPr>
            <a:t>ustvarjati</a:t>
          </a:r>
          <a:endParaRPr lang="sl-SI" sz="32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1909777" y="512455"/>
        <a:ext cx="2482710" cy="603298"/>
      </dsp:txXfrm>
    </dsp:sp>
    <dsp:sp modelId="{874F7557-A384-40F4-900E-8CE2D85E31C3}">
      <dsp:nvSpPr>
        <dsp:cNvPr id="0" name=""/>
        <dsp:cNvSpPr/>
      </dsp:nvSpPr>
      <dsp:spPr>
        <a:xfrm>
          <a:off x="1909777" y="1191166"/>
          <a:ext cx="2482710" cy="6032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ovrednotiti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1909777" y="1191166"/>
        <a:ext cx="2482710" cy="603298"/>
      </dsp:txXfrm>
    </dsp:sp>
    <dsp:sp modelId="{18B52815-BC0A-4DFB-A8E0-A65B4AFB6CFD}">
      <dsp:nvSpPr>
        <dsp:cNvPr id="0" name=""/>
        <dsp:cNvSpPr/>
      </dsp:nvSpPr>
      <dsp:spPr>
        <a:xfrm>
          <a:off x="1909777" y="1869877"/>
          <a:ext cx="2482710" cy="6032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analizirati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1909777" y="1869877"/>
        <a:ext cx="2482710" cy="603298"/>
      </dsp:txXfrm>
    </dsp:sp>
    <dsp:sp modelId="{B0B332BE-5C88-4F97-AE8C-9811D2994113}">
      <dsp:nvSpPr>
        <dsp:cNvPr id="0" name=""/>
        <dsp:cNvSpPr/>
      </dsp:nvSpPr>
      <dsp:spPr>
        <a:xfrm>
          <a:off x="1909777" y="2548588"/>
          <a:ext cx="2482710" cy="6032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uporabljati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1909777" y="2548588"/>
        <a:ext cx="2482710" cy="603298"/>
      </dsp:txXfrm>
    </dsp:sp>
    <dsp:sp modelId="{82ED4685-0EDF-4FF2-B767-601E3214B91A}">
      <dsp:nvSpPr>
        <dsp:cNvPr id="0" name=""/>
        <dsp:cNvSpPr/>
      </dsp:nvSpPr>
      <dsp:spPr>
        <a:xfrm>
          <a:off x="1909777" y="3227300"/>
          <a:ext cx="2482710" cy="6032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razumeti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1909777" y="3227300"/>
        <a:ext cx="2482710" cy="603298"/>
      </dsp:txXfrm>
    </dsp:sp>
    <dsp:sp modelId="{15F1E942-A65E-4D3A-80F2-AD129C6CB051}">
      <dsp:nvSpPr>
        <dsp:cNvPr id="0" name=""/>
        <dsp:cNvSpPr/>
      </dsp:nvSpPr>
      <dsp:spPr>
        <a:xfrm>
          <a:off x="1909777" y="3906011"/>
          <a:ext cx="2482710" cy="6032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b="1" kern="1200" dirty="0" smtClean="0">
              <a:solidFill>
                <a:schemeClr val="accent6">
                  <a:lumMod val="10000"/>
                </a:schemeClr>
              </a:solidFill>
            </a:rPr>
            <a:t>pomniti</a:t>
          </a:r>
          <a:endParaRPr lang="sl-SI" sz="2000" b="1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1909777" y="3906011"/>
        <a:ext cx="2482710" cy="603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BC76D10-B580-4601-9FA9-D5B6F9DCD811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FB3DF44-0FE1-4999-9E44-DC66C447B8F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832589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3DF44-0FE1-4999-9E44-DC66C447B8F6}" type="slidenum">
              <a:rPr lang="sl-SI" smtClean="0"/>
              <a:pPr>
                <a:defRPr/>
              </a:pPr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20455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D388B-5CD9-403A-89B3-834A13EEC169}" type="slidenum">
              <a:rPr lang="sl-SI" smtClean="0"/>
              <a:pPr/>
              <a:t>11</a:t>
            </a:fld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3DF44-0FE1-4999-9E44-DC66C447B8F6}" type="slidenum">
              <a:rPr lang="sl-SI" smtClean="0"/>
              <a:pPr>
                <a:defRPr/>
              </a:pPr>
              <a:t>14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509A0-9789-46C5-86A3-37FC32D6E69A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92F7-3328-49F9-9CB4-F0B508CFFB4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49716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89F8F-C065-4FFF-8968-DFC74D27CC2C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31720-8A0D-4826-92CE-43535E4DF73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7218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BB87A-07BE-4F8B-B722-2EFB4045E98E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84D4A-6E94-4817-9890-0BE52E64C86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03493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ven konektor 1"/>
          <p:cNvSpPr>
            <a:spLocks noChangeShapeType="1"/>
          </p:cNvSpPr>
          <p:nvPr/>
        </p:nvSpPr>
        <p:spPr bwMode="auto">
          <a:xfrm>
            <a:off x="514350" y="6072206"/>
            <a:ext cx="8629650" cy="2381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pic>
        <p:nvPicPr>
          <p:cNvPr id="3" name="Slika 7" descr="Logotip_FNM_barvn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6143625"/>
            <a:ext cx="25939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9" descr="LOGOTIP-ESS-SLO-CB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6429375" y="6046788"/>
            <a:ext cx="2928938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10" descr="logo mšš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0" y="6072188"/>
            <a:ext cx="36131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ven konektor 1"/>
          <p:cNvSpPr>
            <a:spLocks noChangeShapeType="1"/>
          </p:cNvSpPr>
          <p:nvPr/>
        </p:nvSpPr>
        <p:spPr bwMode="auto">
          <a:xfrm>
            <a:off x="514350" y="6072206"/>
            <a:ext cx="8629650" cy="2381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pic>
        <p:nvPicPr>
          <p:cNvPr id="3" name="Slika 7" descr="Logotip_FNM_barvn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6143625"/>
            <a:ext cx="25939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9" descr="LOGOTIP-ESS-SLO-CB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6429375" y="6046788"/>
            <a:ext cx="2928938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10" descr="logo mšš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0" y="6072188"/>
            <a:ext cx="36131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konektor 6"/>
          <p:cNvSpPr>
            <a:spLocks noChangeShapeType="1"/>
          </p:cNvSpPr>
          <p:nvPr/>
        </p:nvSpPr>
        <p:spPr bwMode="auto">
          <a:xfrm>
            <a:off x="514350" y="6072206"/>
            <a:ext cx="8629650" cy="2381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0" name="Slika 9" descr="Logotip_FNM_barvn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71868" y="6143644"/>
            <a:ext cx="2593276" cy="596229"/>
          </a:xfrm>
          <a:prstGeom prst="rect">
            <a:avLst/>
          </a:prstGeom>
        </p:spPr>
      </p:pic>
      <p:pic>
        <p:nvPicPr>
          <p:cNvPr id="12" name="Slika 11" descr="LOGOTIP-ESS-SLO-CB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tretch>
            <a:fillRect/>
          </a:stretch>
        </p:blipFill>
        <p:spPr>
          <a:xfrm>
            <a:off x="6429388" y="6046066"/>
            <a:ext cx="2928926" cy="811934"/>
          </a:xfrm>
          <a:prstGeom prst="rect">
            <a:avLst/>
          </a:prstGeom>
        </p:spPr>
      </p:pic>
      <p:pic>
        <p:nvPicPr>
          <p:cNvPr id="13" name="Slika 12" descr="logo mšš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40000"/>
          </a:blip>
          <a:stretch>
            <a:fillRect/>
          </a:stretch>
        </p:blipFill>
        <p:spPr>
          <a:xfrm>
            <a:off x="0" y="6072206"/>
            <a:ext cx="3612896" cy="785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slov in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tabel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8E26475-FE92-4DA4-A969-B8F794BE97F2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slov in 4 vseb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698FFF-8D58-49B3-9360-277F394F97F8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EC8CB-CFC7-424C-9BDB-33B3DE07295E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65B12-9AFD-4FB6-8CC7-8197B528EFF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24847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D7967-68D8-48CE-8E39-39572957E34F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9E25-8554-4BB5-B1FF-1D5B9BD27E9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37522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4546D-CC27-4EFA-96E8-CF4FFFAA4E3E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070CC-2465-44FF-A39C-4A7E6995C3A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49486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DB594-0D98-494A-8E03-98444CA7C6EC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39C4C-8EEA-43C7-906B-DD06DB06A50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58201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15BA5-BB40-4FBE-AE7A-70221F0365CD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4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8C144-3BD8-4756-8193-3DB2EE7D49C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03371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32630-2207-4B30-A095-22F2FC88FBF8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3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6DFB3-6112-4D61-8355-C02BD3233AF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7187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A97C5-F197-469E-8F56-6CB8F6F60EEE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FEE52-65DE-4F85-AFB2-B5086F3BA0F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1460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 smtClean="0"/>
              <a:t>Kliknite ikono, če želite dodati sliko</a:t>
            </a:r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533F7-9A3A-4F6D-8B73-A68649DA7613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278B8-2CCB-4926-9368-D0A1B07EA7E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62375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Ograda besedila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4A02B6-DD69-4DFE-88B2-640D2EA1B0FC}" type="datetimeFigureOut">
              <a:rPr lang="sl-SI"/>
              <a:pPr>
                <a:defRPr/>
              </a:pPr>
              <a:t>26.8.2011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5120EB-0E8D-4ACE-A9AC-461923E91C7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xUriServ/LexUriServ.do?uri=OJ:L:2006:394:0010:0018:SL:PDF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xUriServ/LexUriServ.do?uri=OJ:L:2006:394:0010:0018:SL:PDF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fnm.koroska.uni-mb.si/owa/redir.aspx?C=4a5bc930b195473885d871ae6cb16b6e&amp;URL=http://www.dest.gov.au/sectors/training_skills/publications_resources/profiles/nbeet/post_compulsory_education_training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isiknowledge.com/full_record.do?product=WOS&amp;search_mode=GeneralSearch&amp;qid=2&amp;SID=W2bkFClCkaafJCihHo9&amp;page=1&amp;doc=1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mihamazzini.com/slonadom/dom47.htm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kompetence.uni-mb.si/default.htm" TargetMode="Externa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aj.org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jpe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hyperlink" Target="http://universitypressclub.blogspot.com/2009/03/crackdown-on-laptops-in-class.html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67544" y="486916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/>
              <a:t>POUK NARAVOSLOVNIH PREDMETOV, ZASNOVAN NA KOMPETENČNEM PRISTOPU</a:t>
            </a:r>
            <a:endParaRPr lang="sl-SI" sz="2400" b="1" dirty="0"/>
          </a:p>
        </p:txBody>
      </p:sp>
      <p:pic>
        <p:nvPicPr>
          <p:cNvPr id="3" name="Slika 11" descr="logo_fn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373216"/>
            <a:ext cx="151362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6" name="Slika 5" descr="logRN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5229200"/>
            <a:ext cx="1170130" cy="936104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51520" y="56612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Doc. dr. Andrej </a:t>
            </a:r>
            <a:r>
              <a:rPr lang="sl-SI" b="1" dirty="0" err="1" smtClean="0"/>
              <a:t>Šorgo</a:t>
            </a:r>
            <a:endParaRPr lang="sl-SI" b="1" dirty="0" smtClean="0"/>
          </a:p>
          <a:p>
            <a:pPr algn="ctr"/>
            <a:r>
              <a:rPr lang="sl-SI" b="1" dirty="0" smtClean="0"/>
              <a:t>Fakulteta za naravoslovje in matematiko UM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xmlns="" val="3981244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ndrej Šorgo\My Documents\FNM_Projekt_kompetence\predstavitev_ministrstvo\vedezevan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44824"/>
            <a:ext cx="3569316" cy="4104456"/>
          </a:xfrm>
          <a:prstGeom prst="rect">
            <a:avLst/>
          </a:prstGeom>
          <a:noFill/>
        </p:spPr>
      </p:pic>
      <p:pic>
        <p:nvPicPr>
          <p:cNvPr id="1027" name="Picture 3" descr="C:\Documents and Settings\Andrej Šorgo\My Documents\FNM_Projekt_kompetence\predstavitev_ministrstvo\atlantidski-prst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5237423" cy="4536504"/>
          </a:xfrm>
          <a:prstGeom prst="rect">
            <a:avLst/>
          </a:prstGeom>
          <a:noFill/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sl-SI" dirty="0" smtClean="0"/>
              <a:t>Sposobnost kritične presoje ni nujno želja vseh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84784"/>
            <a:ext cx="6070352" cy="45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jeZBesedilom 2"/>
          <p:cNvSpPr txBox="1"/>
          <p:nvPr/>
        </p:nvSpPr>
        <p:spPr>
          <a:xfrm>
            <a:off x="1043608" y="40466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Ljudje imajo številne, ne povsem konsistentne predstave o svetu, ki nas obdaja.</a:t>
            </a:r>
            <a:endParaRPr lang="sl-S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39552" y="2204864"/>
            <a:ext cx="8064896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Sposobnost </a:t>
            </a:r>
            <a:r>
              <a:rPr lang="sl-SI" sz="3200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u</a:t>
            </a:r>
            <a:r>
              <a:rPr kumimoji="0" lang="sl-SI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čenja in </a:t>
            </a:r>
            <a:r>
              <a:rPr kumimoji="0" lang="sl-SI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inoviranja</a:t>
            </a:r>
            <a:r>
              <a:rPr kumimoji="0" lang="sl-SI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je tisto, kar ločuje učence, ki so pripravljeni na naraščajočo kompleksnost življenja in dela v 21. stoletju, od tistih, ki to niso. Ključna znanja in spretnosti</a:t>
            </a:r>
            <a:r>
              <a:rPr kumimoji="0" lang="sl-SI" sz="32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so:</a:t>
            </a:r>
            <a:endParaRPr kumimoji="0" lang="sl-SI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buFont typeface="Arial" pitchFamily="34" charset="0"/>
              <a:buChar char="•"/>
            </a:pPr>
            <a:r>
              <a:rPr kumimoji="0" lang="en-GB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l-SI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ustvarjalnost in inovativnost</a:t>
            </a:r>
            <a:r>
              <a:rPr kumimoji="0" lang="en-GB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sl-SI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buFont typeface="Arial" pitchFamily="34" charset="0"/>
              <a:buChar char="•"/>
            </a:pPr>
            <a:r>
              <a:rPr kumimoji="0" lang="sl-SI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kritično razmišljanje in razreševanje problemov</a:t>
            </a:r>
            <a:r>
              <a:rPr kumimoji="0" lang="en-GB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sl-SI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buFont typeface="Arial" pitchFamily="34" charset="0"/>
              <a:buChar char="•"/>
            </a:pPr>
            <a:r>
              <a:rPr kumimoji="0" lang="en-GB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l-SI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komunikacija</a:t>
            </a:r>
            <a:r>
              <a:rPr kumimoji="0" lang="sl-SI" sz="32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in sodelovanje.</a:t>
            </a:r>
            <a:r>
              <a:rPr kumimoji="0" lang="en-GB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sl-SI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(Partnership for 21st Century Skills, p.2009, p. 8)”.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899592" y="620688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/>
              <a:t>Kaj je bistvo poučevanje in popotnica šole učencu/dijaku/študentu s trajno vrednostjo?</a:t>
            </a:r>
            <a:endParaRPr lang="sl-SI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28596" y="571480"/>
            <a:ext cx="8143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/>
              <a:t>Kako poučevati ljudi, da bi delovali na ustrezen način v situacijah, ki so bile neznane v času njihovega izobraževanja?</a:t>
            </a:r>
            <a:endParaRPr lang="sl-SI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7"/>
            <a:ext cx="2714644" cy="303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420888"/>
            <a:ext cx="5379331" cy="306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sl-SI" sz="3100" b="1" dirty="0" smtClean="0"/>
              <a:t>Znanje ni enodimenzionalna kategorija: </a:t>
            </a:r>
            <a:r>
              <a:rPr lang="sl-SI" sz="2800" b="1" dirty="0" smtClean="0"/>
              <a:t/>
            </a:r>
            <a:br>
              <a:rPr lang="sl-SI" sz="2800" b="1" dirty="0" smtClean="0"/>
            </a:br>
            <a:r>
              <a:rPr lang="sl-SI" sz="2700" b="1" dirty="0" smtClean="0"/>
              <a:t>Bloomova osnovna in revidirana taksonomija </a:t>
            </a:r>
            <a:r>
              <a:rPr lang="sl-SI" sz="2700" dirty="0" smtClean="0"/>
              <a:t>(</a:t>
            </a:r>
            <a:r>
              <a:rPr lang="sl-SI" sz="2700" dirty="0" err="1" smtClean="0"/>
              <a:t>Kratwochl</a:t>
            </a:r>
            <a:r>
              <a:rPr lang="sl-SI" sz="2700" dirty="0" smtClean="0"/>
              <a:t> , 2002 in Anderson, 2002)</a:t>
            </a:r>
            <a:endParaRPr lang="sl-SI" sz="270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67544" y="1397000"/>
          <a:ext cx="460452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4355976" y="1500174"/>
          <a:ext cx="4392488" cy="5097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868478"/>
          </a:xfrm>
        </p:spPr>
        <p:txBody>
          <a:bodyPr>
            <a:noAutofit/>
          </a:bodyPr>
          <a:lstStyle/>
          <a:p>
            <a:r>
              <a:rPr lang="sl-SI" sz="3200" b="1" dirty="0" smtClean="0"/>
              <a:t>Kompetence</a:t>
            </a:r>
            <a:r>
              <a:rPr lang="sl-SI" sz="3200" dirty="0" smtClean="0"/>
              <a:t> so opredeljene kot kombinacija znanja, spretnosti in odnosov, ustrezajočih okoliščinam.</a:t>
            </a:r>
            <a:endParaRPr lang="sl-SI" sz="3200" dirty="0"/>
          </a:p>
        </p:txBody>
      </p:sp>
      <p:sp>
        <p:nvSpPr>
          <p:cNvPr id="5" name="Elipsa 4"/>
          <p:cNvSpPr/>
          <p:nvPr/>
        </p:nvSpPr>
        <p:spPr>
          <a:xfrm>
            <a:off x="2051720" y="2492896"/>
            <a:ext cx="2428892" cy="2571768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 smtClean="0">
                <a:solidFill>
                  <a:schemeClr val="tx1"/>
                </a:solidFill>
              </a:rPr>
              <a:t>Znanje</a:t>
            </a:r>
            <a:endParaRPr lang="sl-SI" sz="3200" b="1" dirty="0">
              <a:solidFill>
                <a:schemeClr val="tx1"/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4071934" y="2357430"/>
            <a:ext cx="2428892" cy="2571768"/>
          </a:xfrm>
          <a:prstGeom prst="ellipse">
            <a:avLst/>
          </a:prstGeom>
          <a:solidFill>
            <a:schemeClr val="accent2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tx1"/>
                </a:solidFill>
              </a:rPr>
              <a:t>Spretnosti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3143240" y="3786190"/>
            <a:ext cx="2428892" cy="2571768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 smtClean="0">
                <a:solidFill>
                  <a:schemeClr val="tx1"/>
                </a:solidFill>
              </a:rPr>
              <a:t>Odnosi</a:t>
            </a:r>
            <a:endParaRPr lang="sl-SI" sz="3200" b="1" dirty="0">
              <a:solidFill>
                <a:schemeClr val="tx1"/>
              </a:solidFill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42844" y="6286520"/>
            <a:ext cx="8572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 smtClean="0">
                <a:hlinkClick r:id="rId2"/>
              </a:rPr>
              <a:t>http://eur-lex.europa.eu/LexUriServ/LexUriServ.do?uri=OJ:L:2006:394:0010:0018:SL:PDF</a:t>
            </a:r>
            <a:r>
              <a:rPr lang="sl-SI" sz="1600" dirty="0" smtClean="0"/>
              <a:t> </a:t>
            </a:r>
            <a:endParaRPr lang="sl-SI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b="1" dirty="0" smtClean="0"/>
              <a:t>Referenčni okvir EP določa osem ključnih kompetenc: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571472" y="1785926"/>
            <a:ext cx="771530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1) sporazumevanje v maternem jeziku;</a:t>
            </a:r>
          </a:p>
          <a:p>
            <a:r>
              <a:rPr lang="pl-PL" sz="2800" dirty="0" smtClean="0"/>
              <a:t>2) sporazumevanje v tujih jezikih;</a:t>
            </a:r>
          </a:p>
          <a:p>
            <a:r>
              <a:rPr lang="sl-SI" sz="2800" dirty="0" smtClean="0"/>
              <a:t>3) matematična kompetenca ter osnovne kompetence v znanosti (naravoslovju) in tehnologiji;</a:t>
            </a:r>
          </a:p>
          <a:p>
            <a:r>
              <a:rPr lang="sl-SI" sz="2800" dirty="0" smtClean="0"/>
              <a:t>4) digitalna pismenost;</a:t>
            </a:r>
          </a:p>
          <a:p>
            <a:r>
              <a:rPr lang="sl-SI" sz="2800" dirty="0" smtClean="0"/>
              <a:t>5) učenje učenja;</a:t>
            </a:r>
          </a:p>
          <a:p>
            <a:r>
              <a:rPr lang="sl-SI" sz="2800" dirty="0" smtClean="0"/>
              <a:t>6) socialne in državljanske kompetence;</a:t>
            </a:r>
          </a:p>
          <a:p>
            <a:r>
              <a:rPr lang="sl-SI" sz="2800" dirty="0" smtClean="0"/>
              <a:t>7) samoiniciativnost in podjetnost ter</a:t>
            </a:r>
          </a:p>
          <a:p>
            <a:r>
              <a:rPr lang="sl-SI" sz="2800" dirty="0" smtClean="0"/>
              <a:t>8) kulturna zavest in izražanje.</a:t>
            </a:r>
          </a:p>
          <a:p>
            <a:endParaRPr lang="sl-SI" sz="1200" dirty="0" smtClean="0">
              <a:hlinkClick r:id="rId2"/>
            </a:endParaRPr>
          </a:p>
          <a:p>
            <a:r>
              <a:rPr lang="sl-SI" sz="1600" dirty="0" smtClean="0">
                <a:hlinkClick r:id="rId2"/>
              </a:rPr>
              <a:t>http://eur-lex.europa.eu/LexUriServ/LexUriServ.do?uri=OJ:L:2006:394:0010:0018:SL:PDF</a:t>
            </a:r>
            <a:r>
              <a:rPr lang="sl-SI" sz="1600" dirty="0" smtClean="0"/>
              <a:t> </a:t>
            </a:r>
          </a:p>
          <a:p>
            <a:endParaRPr lang="sl-SI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/>
              <a:t>Ključne kompetence in naravoslovje</a:t>
            </a:r>
            <a:endParaRPr lang="sl-SI" b="1" dirty="0"/>
          </a:p>
        </p:txBody>
      </p:sp>
      <p:pic>
        <p:nvPicPr>
          <p:cNvPr id="2050" name="Picture 2" descr="Ključne kompetence"/>
          <p:cNvPicPr>
            <a:picLocks noChangeAspect="1" noChangeArrowheads="1"/>
          </p:cNvPicPr>
          <p:nvPr/>
        </p:nvPicPr>
        <p:blipFill>
          <a:blip r:embed="rId2" cstate="print"/>
          <a:srcRect l="1788" t="3343" r="8580" b="37953"/>
          <a:stretch>
            <a:fillRect/>
          </a:stretch>
        </p:blipFill>
        <p:spPr bwMode="auto">
          <a:xfrm>
            <a:off x="357158" y="1571612"/>
            <a:ext cx="858545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14348" y="6051311"/>
            <a:ext cx="7390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sl-SI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Špernjak</a:t>
            </a:r>
            <a:r>
              <a:rPr kumimoji="0" lang="sl-SI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in </a:t>
            </a:r>
            <a:r>
              <a:rPr kumimoji="0" lang="sl-SI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Šorgo</a:t>
            </a:r>
            <a:r>
              <a:rPr kumimoji="0" lang="sl-SI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2009. Predlog za razvoj osnovne kompetence v znanosti in tehnologiji ter digitalne pismenosti </a:t>
            </a:r>
            <a:br>
              <a:rPr kumimoji="0" lang="sl-SI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sl-SI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pri pouku naravoslovnih predmetov v osnovni šoli s pomočjo računalniško podprtega laboratorijskega dela . </a:t>
            </a:r>
            <a:br>
              <a:rPr kumimoji="0" lang="sl-SI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sl-SI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Didakta</a:t>
            </a:r>
            <a:r>
              <a:rPr kumimoji="0" lang="sl-SI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1</a:t>
            </a:r>
            <a:r>
              <a:rPr lang="sl-SI" sz="1200" dirty="0" smtClean="0"/>
              <a:t>8/19, št. 127 (maj 2009), str. 20-25.</a:t>
            </a:r>
            <a:endParaRPr kumimoji="0" lang="sl-SI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b="1" dirty="0" smtClean="0"/>
              <a:t>Matematična kompetenca ter osnovne kompetence v znanosti in tehnologiji</a:t>
            </a:r>
            <a:endParaRPr lang="sl-SI" b="1" dirty="0"/>
          </a:p>
        </p:txBody>
      </p:sp>
      <p:sp>
        <p:nvSpPr>
          <p:cNvPr id="6" name="Ograda vsebine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260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800" dirty="0" smtClean="0"/>
              <a:t>Sposobnost in pripravljenost </a:t>
            </a:r>
            <a:r>
              <a:rPr lang="sl-SI" sz="2800" b="1" dirty="0" smtClean="0"/>
              <a:t>uporabe</a:t>
            </a:r>
            <a:r>
              <a:rPr lang="sl-SI" sz="2800" dirty="0" smtClean="0"/>
              <a:t> </a:t>
            </a:r>
            <a:r>
              <a:rPr lang="sl-SI" sz="2800" b="1" dirty="0" smtClean="0"/>
              <a:t>znanja</a:t>
            </a:r>
            <a:r>
              <a:rPr lang="sl-SI" sz="2800" dirty="0" smtClean="0"/>
              <a:t> in metodologije </a:t>
            </a:r>
            <a:r>
              <a:rPr lang="sl-SI" sz="2800" b="1" dirty="0" smtClean="0"/>
              <a:t>za razlago</a:t>
            </a:r>
            <a:r>
              <a:rPr lang="sl-SI" sz="2800" dirty="0" smtClean="0"/>
              <a:t> naravnega sveta z namenom ugotovitve vprašanj </a:t>
            </a:r>
            <a:r>
              <a:rPr lang="sl-SI" sz="2800" b="1" dirty="0" smtClean="0"/>
              <a:t>in </a:t>
            </a:r>
            <a:r>
              <a:rPr lang="pl-PL" sz="2800" b="1" dirty="0" smtClean="0"/>
              <a:t>sklepanja na podlagi dokazov</a:t>
            </a:r>
            <a:r>
              <a:rPr lang="pl-PL" sz="2800" dirty="0" smtClean="0"/>
              <a:t>. </a:t>
            </a:r>
          </a:p>
          <a:p>
            <a:r>
              <a:rPr lang="pl-PL" sz="2800" dirty="0" smtClean="0"/>
              <a:t>Kompetenca v tehnologiji pomeni </a:t>
            </a:r>
            <a:r>
              <a:rPr lang="pl-PL" sz="2800" b="1" dirty="0" smtClean="0"/>
              <a:t>uporabo</a:t>
            </a:r>
            <a:r>
              <a:rPr lang="pl-PL" sz="2800" dirty="0" smtClean="0"/>
              <a:t> </a:t>
            </a:r>
            <a:r>
              <a:rPr lang="sl-SI" sz="2800" dirty="0" smtClean="0"/>
              <a:t>omenjenega </a:t>
            </a:r>
            <a:r>
              <a:rPr lang="sl-SI" sz="2800" b="1" dirty="0" smtClean="0"/>
              <a:t>znanja in metodologije</a:t>
            </a:r>
            <a:r>
              <a:rPr lang="sl-SI" sz="2800" dirty="0" smtClean="0"/>
              <a:t> kot odziv na znane človeške </a:t>
            </a:r>
            <a:r>
              <a:rPr lang="sl-SI" sz="2800" b="1" dirty="0" smtClean="0"/>
              <a:t>želje ali potrebe</a:t>
            </a:r>
            <a:r>
              <a:rPr lang="sl-SI" sz="2800" dirty="0" smtClean="0"/>
              <a:t>.</a:t>
            </a:r>
          </a:p>
          <a:p>
            <a:r>
              <a:rPr lang="sl-SI" sz="2800" dirty="0" smtClean="0"/>
              <a:t>Kompetenca na področju znanosti in tehnologije vključuje </a:t>
            </a:r>
            <a:r>
              <a:rPr lang="sl-SI" sz="2800" b="1" dirty="0" smtClean="0"/>
              <a:t>razumevanje sprememb</a:t>
            </a:r>
            <a:r>
              <a:rPr lang="sl-SI" sz="2800" dirty="0" smtClean="0"/>
              <a:t>,nastalih </a:t>
            </a:r>
            <a:r>
              <a:rPr lang="sl-SI" sz="2800" b="1" dirty="0" smtClean="0"/>
              <a:t>zaradi človeške dejavnosti</a:t>
            </a:r>
            <a:r>
              <a:rPr lang="sl-SI" sz="2800" dirty="0" smtClean="0"/>
              <a:t>, in </a:t>
            </a:r>
            <a:r>
              <a:rPr lang="sl-SI" sz="2800" b="1" dirty="0" smtClean="0"/>
              <a:t>odgovornost</a:t>
            </a:r>
            <a:r>
              <a:rPr lang="sl-SI" sz="2800" dirty="0" smtClean="0"/>
              <a:t> posameznega državljana</a:t>
            </a:r>
            <a:r>
              <a:rPr lang="sl-SI" dirty="0" smtClean="0"/>
              <a:t>.</a:t>
            </a:r>
          </a:p>
          <a:p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/>
              <a:t>Delitev kompetenc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3100" dirty="0" smtClean="0"/>
              <a:t> (Razdevšek Pučko in Rugelj, 2006).</a:t>
            </a:r>
            <a:br>
              <a:rPr lang="sl-SI" sz="3100" dirty="0" smtClean="0"/>
            </a:br>
            <a:endParaRPr lang="sl-SI" sz="3100" dirty="0"/>
          </a:p>
        </p:txBody>
      </p:sp>
      <p:sp>
        <p:nvSpPr>
          <p:cNvPr id="7" name="Ograd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1) ključne </a:t>
            </a:r>
          </a:p>
          <a:p>
            <a:r>
              <a:rPr lang="sl-SI" dirty="0" smtClean="0"/>
              <a:t>2) generične </a:t>
            </a:r>
          </a:p>
          <a:p>
            <a:r>
              <a:rPr lang="sl-SI" dirty="0" smtClean="0"/>
              <a:t>3) posebne (specifične) kompetence </a:t>
            </a:r>
          </a:p>
          <a:p>
            <a:r>
              <a:rPr lang="sl-SI" dirty="0" smtClean="0"/>
              <a:t>4) predmetno specifične kompetence</a:t>
            </a:r>
          </a:p>
          <a:p>
            <a:r>
              <a:rPr lang="sl-SI" dirty="0" smtClean="0"/>
              <a:t>5) Osebne kompetence (dodal A.Š.).</a:t>
            </a:r>
            <a:endParaRPr lang="sl-SI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6218355"/>
            <a:ext cx="8688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23850" algn="l"/>
                <a:tab pos="449263" algn="l"/>
              </a:tabLst>
            </a:pPr>
            <a:r>
              <a:rPr kumimoji="0" lang="sl-SI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Razdevšek Pučko, C., Rugelj, J., 2006. Kompetence v izobraževanju učiteljev, </a:t>
            </a:r>
            <a:r>
              <a:rPr kumimoji="0" lang="sl-SI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Vzgoja in izobraževanje</a:t>
            </a:r>
            <a:r>
              <a:rPr kumimoji="0" lang="sl-SI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37, 1, 34–41.</a:t>
            </a:r>
            <a:endParaRPr kumimoji="0" lang="sl-SI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007604" y="33265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Poučevanje naravoslovja je na razpotju</a:t>
            </a:r>
            <a:endParaRPr lang="sl-SI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5766" y="1124744"/>
            <a:ext cx="4212468" cy="42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otnik 4"/>
          <p:cNvSpPr/>
          <p:nvPr/>
        </p:nvSpPr>
        <p:spPr>
          <a:xfrm>
            <a:off x="359532" y="5805264"/>
            <a:ext cx="842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 smtClean="0"/>
              <a:t>http://priyankapadode.wordpress.com/2011/04/16/a-crossroad/</a:t>
            </a:r>
            <a:endParaRPr lang="sl-SI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b="1" dirty="0" smtClean="0"/>
              <a:t>Generične  (prenosljive) kompetence </a:t>
            </a:r>
            <a:r>
              <a:rPr lang="sl-SI" sz="1800" b="1" dirty="0" smtClean="0"/>
              <a:t>(prirejeno po </a:t>
            </a:r>
            <a:r>
              <a:rPr lang="sl-SI" sz="1800" b="1" dirty="0" err="1" smtClean="0"/>
              <a:t>Mayer</a:t>
            </a:r>
            <a:r>
              <a:rPr lang="sl-SI" sz="1800" b="1" dirty="0" smtClean="0"/>
              <a:t>, 1991*)</a:t>
            </a:r>
            <a:endParaRPr lang="sl-SI" sz="18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sl-SI" dirty="0" smtClean="0"/>
              <a:t>Sposobnost zbiranja informacij </a:t>
            </a:r>
          </a:p>
          <a:p>
            <a:pPr lvl="0"/>
            <a:r>
              <a:rPr lang="sl-SI" dirty="0" smtClean="0"/>
              <a:t>Sposobnost analize literature in organizacija informacij</a:t>
            </a:r>
          </a:p>
          <a:p>
            <a:pPr lvl="0"/>
            <a:r>
              <a:rPr lang="sl-SI" dirty="0" smtClean="0"/>
              <a:t>Sposobnost interpretacije</a:t>
            </a:r>
          </a:p>
          <a:p>
            <a:pPr lvl="0"/>
            <a:r>
              <a:rPr lang="sl-SI" dirty="0" smtClean="0"/>
              <a:t>Sposobnost sinteze zaključkov</a:t>
            </a:r>
          </a:p>
          <a:p>
            <a:pPr lvl="0"/>
            <a:r>
              <a:rPr lang="sl-SI" dirty="0" smtClean="0"/>
              <a:t>Sposobnost učenja in reševanja problemov</a:t>
            </a:r>
          </a:p>
          <a:p>
            <a:pPr lvl="0"/>
            <a:r>
              <a:rPr lang="sl-SI" dirty="0" smtClean="0"/>
              <a:t>Prenos teorije v prakso</a:t>
            </a:r>
          </a:p>
          <a:p>
            <a:pPr lvl="0"/>
            <a:r>
              <a:rPr lang="sl-SI" dirty="0" smtClean="0"/>
              <a:t>Uporaba matematičnih idej in tehnik</a:t>
            </a:r>
          </a:p>
          <a:p>
            <a:pPr lvl="0"/>
            <a:r>
              <a:rPr lang="sl-SI" dirty="0" smtClean="0"/>
              <a:t>Prilagajanje novim situacijam</a:t>
            </a:r>
          </a:p>
          <a:p>
            <a:pPr lvl="0"/>
            <a:r>
              <a:rPr lang="sl-SI" dirty="0" smtClean="0"/>
              <a:t>Skrb za kakovost</a:t>
            </a:r>
          </a:p>
          <a:p>
            <a:pPr lvl="0"/>
            <a:r>
              <a:rPr lang="sl-SI" dirty="0" smtClean="0"/>
              <a:t>Sposobnost samostojnega in timskega dela</a:t>
            </a:r>
          </a:p>
          <a:p>
            <a:pPr lvl="0"/>
            <a:r>
              <a:rPr lang="sl-SI" dirty="0" smtClean="0"/>
              <a:t>Organiziranje in načrtovanje dela</a:t>
            </a:r>
          </a:p>
          <a:p>
            <a:pPr lvl="0"/>
            <a:r>
              <a:rPr lang="sl-SI" dirty="0" smtClean="0"/>
              <a:t>Verbalna in pisna komunikacija</a:t>
            </a:r>
          </a:p>
          <a:p>
            <a:pPr lvl="0"/>
            <a:r>
              <a:rPr lang="sl-SI" dirty="0" smtClean="0"/>
              <a:t>Medosebna interakcija</a:t>
            </a:r>
          </a:p>
          <a:p>
            <a:pPr lvl="0"/>
            <a:r>
              <a:rPr lang="sl-SI" dirty="0" smtClean="0"/>
              <a:t>Varnost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0" y="6000768"/>
            <a:ext cx="9144000" cy="643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 smtClean="0"/>
              <a:t>*Young </a:t>
            </a:r>
            <a:r>
              <a:rPr lang="sl-SI" sz="1200" dirty="0" err="1" smtClean="0"/>
              <a:t>people</a:t>
            </a:r>
            <a:r>
              <a:rPr lang="sl-SI" sz="1200" dirty="0" smtClean="0"/>
              <a:t>'s </a:t>
            </a:r>
            <a:r>
              <a:rPr lang="sl-SI" sz="1200" dirty="0" err="1" smtClean="0"/>
              <a:t>participation</a:t>
            </a:r>
            <a:r>
              <a:rPr lang="sl-SI" sz="1200" dirty="0" smtClean="0"/>
              <a:t> in post-</a:t>
            </a:r>
            <a:r>
              <a:rPr lang="sl-SI" sz="1200" dirty="0" err="1" smtClean="0"/>
              <a:t>compulsory</a:t>
            </a:r>
            <a:r>
              <a:rPr lang="sl-SI" sz="1200" dirty="0" smtClean="0"/>
              <a:t> </a:t>
            </a:r>
            <a:r>
              <a:rPr lang="sl-SI" sz="1200" dirty="0" err="1" smtClean="0"/>
              <a:t>education</a:t>
            </a:r>
            <a:r>
              <a:rPr lang="sl-SI" sz="1200" dirty="0" smtClean="0"/>
              <a:t> </a:t>
            </a:r>
            <a:r>
              <a:rPr lang="sl-SI" sz="1200" dirty="0" err="1" smtClean="0"/>
              <a:t>and</a:t>
            </a:r>
            <a:r>
              <a:rPr lang="sl-SI" sz="1200" dirty="0" smtClean="0"/>
              <a:t> </a:t>
            </a:r>
            <a:r>
              <a:rPr lang="sl-SI" sz="1200" dirty="0" err="1" smtClean="0"/>
              <a:t>training</a:t>
            </a:r>
            <a:r>
              <a:rPr lang="sl-SI" sz="1200" dirty="0" smtClean="0"/>
              <a:t>: </a:t>
            </a:r>
            <a:r>
              <a:rPr lang="sl-SI" sz="1200" dirty="0" err="1" smtClean="0"/>
              <a:t>report</a:t>
            </a:r>
            <a:r>
              <a:rPr lang="sl-SI" sz="1200" dirty="0" smtClean="0"/>
              <a:t> </a:t>
            </a:r>
            <a:r>
              <a:rPr lang="sl-SI" sz="1200" dirty="0" err="1" smtClean="0"/>
              <a:t>of</a:t>
            </a:r>
            <a:r>
              <a:rPr lang="sl-SI" sz="1200" dirty="0" smtClean="0"/>
              <a:t> </a:t>
            </a:r>
            <a:r>
              <a:rPr lang="sl-SI" sz="1200" dirty="0" err="1" smtClean="0"/>
              <a:t>the</a:t>
            </a:r>
            <a:r>
              <a:rPr lang="sl-SI" sz="1200" dirty="0" smtClean="0"/>
              <a:t> </a:t>
            </a:r>
            <a:r>
              <a:rPr lang="sl-SI" sz="1200" dirty="0" err="1" smtClean="0"/>
              <a:t>Australian</a:t>
            </a:r>
            <a:r>
              <a:rPr lang="sl-SI" sz="1200" dirty="0" smtClean="0"/>
              <a:t> </a:t>
            </a:r>
            <a:r>
              <a:rPr lang="sl-SI" sz="1200" dirty="0" err="1" smtClean="0"/>
              <a:t>Education</a:t>
            </a:r>
            <a:r>
              <a:rPr lang="sl-SI" sz="1200" dirty="0" smtClean="0"/>
              <a:t> </a:t>
            </a:r>
            <a:r>
              <a:rPr lang="sl-SI" sz="1200" dirty="0" err="1" smtClean="0"/>
              <a:t>Council</a:t>
            </a:r>
            <a:r>
              <a:rPr lang="sl-SI" sz="1200" dirty="0" smtClean="0"/>
              <a:t> </a:t>
            </a:r>
            <a:r>
              <a:rPr lang="sl-SI" sz="1200" dirty="0" err="1" smtClean="0"/>
              <a:t>Review</a:t>
            </a:r>
            <a:r>
              <a:rPr lang="sl-SI" sz="1200" dirty="0" smtClean="0"/>
              <a:t> </a:t>
            </a:r>
            <a:r>
              <a:rPr lang="sl-SI" sz="1200" dirty="0" err="1" smtClean="0"/>
              <a:t>Committee</a:t>
            </a:r>
            <a:r>
              <a:rPr lang="sl-SI" sz="1200" dirty="0" smtClean="0"/>
              <a:t>. (1991) </a:t>
            </a:r>
            <a:r>
              <a:rPr lang="sl-SI" sz="1200" dirty="0" err="1" smtClean="0"/>
              <a:t>Australian</a:t>
            </a:r>
            <a:r>
              <a:rPr lang="sl-SI" sz="1200" dirty="0" smtClean="0"/>
              <a:t> </a:t>
            </a:r>
            <a:r>
              <a:rPr lang="sl-SI" sz="1200" dirty="0" err="1" smtClean="0"/>
              <a:t>Education</a:t>
            </a:r>
            <a:r>
              <a:rPr lang="sl-SI" sz="1200" dirty="0" smtClean="0"/>
              <a:t> </a:t>
            </a:r>
            <a:r>
              <a:rPr lang="sl-SI" sz="1200" dirty="0" err="1" smtClean="0"/>
              <a:t>Council</a:t>
            </a:r>
            <a:r>
              <a:rPr lang="sl-SI" sz="1200" dirty="0" smtClean="0"/>
              <a:t> </a:t>
            </a:r>
            <a:r>
              <a:rPr lang="sl-SI" sz="1200" dirty="0" err="1" smtClean="0"/>
              <a:t>Review</a:t>
            </a:r>
            <a:r>
              <a:rPr lang="sl-SI" sz="1200" dirty="0" smtClean="0"/>
              <a:t> </a:t>
            </a:r>
            <a:r>
              <a:rPr lang="sl-SI" sz="1200" dirty="0" err="1" smtClean="0"/>
              <a:t>Committee</a:t>
            </a:r>
            <a:r>
              <a:rPr lang="sl-SI" sz="1200" dirty="0" smtClean="0"/>
              <a:t>; </a:t>
            </a:r>
            <a:r>
              <a:rPr lang="sl-SI" sz="1200" dirty="0" err="1" smtClean="0"/>
              <a:t>National</a:t>
            </a:r>
            <a:r>
              <a:rPr lang="sl-SI" sz="1200" dirty="0" smtClean="0"/>
              <a:t> </a:t>
            </a:r>
            <a:r>
              <a:rPr lang="sl-SI" sz="1200" dirty="0" err="1" smtClean="0"/>
              <a:t>Board</a:t>
            </a:r>
            <a:r>
              <a:rPr lang="sl-SI" sz="1200" dirty="0" smtClean="0"/>
              <a:t> </a:t>
            </a:r>
            <a:r>
              <a:rPr lang="sl-SI" sz="1200" dirty="0" err="1" smtClean="0"/>
              <a:t>of</a:t>
            </a:r>
            <a:r>
              <a:rPr lang="sl-SI" sz="1200" dirty="0" smtClean="0"/>
              <a:t> </a:t>
            </a:r>
            <a:r>
              <a:rPr lang="sl-SI" sz="1200" dirty="0" err="1" smtClean="0"/>
              <a:t>Employment</a:t>
            </a:r>
            <a:r>
              <a:rPr lang="sl-SI" sz="1200" dirty="0" smtClean="0"/>
              <a:t>, </a:t>
            </a:r>
            <a:r>
              <a:rPr lang="sl-SI" sz="1200" dirty="0" err="1" smtClean="0"/>
              <a:t>Education</a:t>
            </a:r>
            <a:r>
              <a:rPr lang="sl-SI" sz="1200" dirty="0" smtClean="0"/>
              <a:t> </a:t>
            </a:r>
            <a:r>
              <a:rPr lang="sl-SI" sz="1200" dirty="0" err="1" smtClean="0"/>
              <a:t>and</a:t>
            </a:r>
            <a:r>
              <a:rPr lang="sl-SI" sz="1200" dirty="0" smtClean="0"/>
              <a:t> </a:t>
            </a:r>
            <a:r>
              <a:rPr lang="sl-SI" sz="1200" dirty="0" err="1" smtClean="0"/>
              <a:t>Training</a:t>
            </a:r>
            <a:r>
              <a:rPr lang="sl-SI" sz="1200" dirty="0" smtClean="0"/>
              <a:t> (NBEET), dostopno na spletu: </a:t>
            </a:r>
            <a:r>
              <a:rPr lang="sl-SI" sz="1200" u="sng" dirty="0" smtClean="0">
                <a:hlinkClick r:id="rId2"/>
              </a:rPr>
              <a:t>http://www.dest.gov.au/sectors/training_skills/publications_resources/profiles/nbeet/post_compulsory_education_training.htm</a:t>
            </a:r>
            <a:endParaRPr lang="sl-SI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Posebne (specifične) kompetence</a:t>
            </a:r>
            <a:endParaRPr lang="sl-SI" b="1" dirty="0"/>
          </a:p>
        </p:txBody>
      </p:sp>
      <p:sp>
        <p:nvSpPr>
          <p:cNvPr id="4" name="Ograd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Posameznik jih razvija na širšem, a specifičnem področju (npr: naravoslovje v katerega so vključene biologija, fizika in kemija). </a:t>
            </a:r>
            <a:endParaRPr lang="sl-SI" dirty="0"/>
          </a:p>
        </p:txBody>
      </p:sp>
      <p:pic>
        <p:nvPicPr>
          <p:cNvPr id="6" name="Picture 5" descr="IMG_05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068960"/>
            <a:ext cx="441610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smtClean="0"/>
              <a:t>Predmetno specifične kompetence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Posameznik jih lahko pridobi in razvije v največji meri le pri določenem predmetu</a:t>
            </a:r>
          </a:p>
          <a:p>
            <a:endParaRPr lang="sl-SI" dirty="0"/>
          </a:p>
        </p:txBody>
      </p:sp>
      <p:pic>
        <p:nvPicPr>
          <p:cNvPr id="5" name="Picture 4" descr="IAAC_Hochen_1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39752" y="2564904"/>
            <a:ext cx="4879324" cy="329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Osebne kompetence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i="1" dirty="0" smtClean="0"/>
              <a:t>radovednost,</a:t>
            </a:r>
          </a:p>
          <a:p>
            <a:r>
              <a:rPr lang="sl-SI" i="1" dirty="0" smtClean="0"/>
              <a:t> motivacija,</a:t>
            </a:r>
          </a:p>
          <a:p>
            <a:r>
              <a:rPr lang="sl-SI" i="1" dirty="0" smtClean="0"/>
              <a:t> kreativnost,</a:t>
            </a:r>
          </a:p>
          <a:p>
            <a:r>
              <a:rPr lang="sl-SI" i="1" dirty="0" smtClean="0"/>
              <a:t> skeptičnost,</a:t>
            </a:r>
          </a:p>
          <a:p>
            <a:r>
              <a:rPr lang="sl-SI" i="1" dirty="0" smtClean="0"/>
              <a:t> poštenost, </a:t>
            </a:r>
          </a:p>
          <a:p>
            <a:r>
              <a:rPr lang="sl-SI" i="1" dirty="0" smtClean="0"/>
              <a:t>navdušenje,</a:t>
            </a:r>
          </a:p>
          <a:p>
            <a:r>
              <a:rPr lang="sl-SI" i="1" dirty="0" smtClean="0"/>
              <a:t> samospoštovanje,</a:t>
            </a:r>
          </a:p>
          <a:p>
            <a:r>
              <a:rPr lang="sl-SI" i="1" dirty="0" smtClean="0"/>
              <a:t> zanesljivost,</a:t>
            </a:r>
          </a:p>
          <a:p>
            <a:r>
              <a:rPr lang="sl-SI" i="1" dirty="0" smtClean="0"/>
              <a:t> odgovornost,</a:t>
            </a:r>
          </a:p>
          <a:p>
            <a:r>
              <a:rPr lang="sl-SI" i="1" dirty="0" smtClean="0"/>
              <a:t> iniciativnost </a:t>
            </a:r>
            <a:r>
              <a:rPr lang="sl-SI" dirty="0" smtClean="0"/>
              <a:t>in</a:t>
            </a:r>
          </a:p>
          <a:p>
            <a:r>
              <a:rPr lang="sl-SI" dirty="0" smtClean="0"/>
              <a:t> </a:t>
            </a:r>
            <a:r>
              <a:rPr lang="sl-SI" i="1" dirty="0" smtClean="0"/>
              <a:t>vztrajnost.</a:t>
            </a:r>
            <a:endParaRPr lang="sl-SI" dirty="0"/>
          </a:p>
        </p:txBody>
      </p:sp>
      <p:sp>
        <p:nvSpPr>
          <p:cNvPr id="5" name="Ograda vsebine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l-SI" b="1" dirty="0" smtClean="0"/>
              <a:t> Povprečen učenec je:</a:t>
            </a:r>
          </a:p>
          <a:p>
            <a:pPr>
              <a:buNone/>
            </a:pPr>
            <a:endParaRPr lang="sl-SI" b="1" dirty="0" smtClean="0"/>
          </a:p>
          <a:p>
            <a:r>
              <a:rPr lang="sl-SI" dirty="0" smtClean="0"/>
              <a:t>Povprečno inteligenten</a:t>
            </a:r>
          </a:p>
          <a:p>
            <a:r>
              <a:rPr lang="sl-SI" dirty="0" smtClean="0"/>
              <a:t>Povprečno lep</a:t>
            </a:r>
          </a:p>
          <a:p>
            <a:r>
              <a:rPr lang="sl-SI" dirty="0" smtClean="0"/>
              <a:t>Povprečno radoveden,</a:t>
            </a:r>
          </a:p>
          <a:p>
            <a:r>
              <a:rPr lang="sl-SI" dirty="0" smtClean="0"/>
              <a:t>…</a:t>
            </a:r>
          </a:p>
          <a:p>
            <a:r>
              <a:rPr lang="sl-SI" dirty="0" smtClean="0"/>
              <a:t>…..</a:t>
            </a:r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000504"/>
            <a:ext cx="348554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Kaj lahko napravi posamezen učitelj?</a:t>
            </a:r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779954" cy="367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4185957" cy="362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/>
              <a:t>Poučevanje in učenje za naravoslovno pismenost</a:t>
            </a:r>
            <a:endParaRPr lang="sl-SI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1340769"/>
            <a:ext cx="6984777" cy="459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otnik 5"/>
          <p:cNvSpPr/>
          <p:nvPr/>
        </p:nvSpPr>
        <p:spPr>
          <a:xfrm>
            <a:off x="323528" y="594928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Webb P </a:t>
            </a:r>
            <a:r>
              <a:rPr lang="sl-SI" sz="1200" dirty="0" smtClean="0"/>
              <a:t>, </a:t>
            </a:r>
            <a:r>
              <a:rPr lang="en-US" sz="1200" dirty="0" smtClean="0">
                <a:hlinkClick r:id="rId3"/>
              </a:rPr>
              <a:t>Science Education and Literacy: Imperatives for the Developed and Developing World</a:t>
            </a:r>
            <a:r>
              <a:rPr lang="en-US" sz="1200" dirty="0" smtClean="0"/>
              <a:t> </a:t>
            </a:r>
            <a:r>
              <a:rPr lang="sl-SI" sz="1200" dirty="0" smtClean="0"/>
              <a:t> ,</a:t>
            </a:r>
            <a:r>
              <a:rPr lang="en-US" sz="1200" dirty="0" smtClean="0"/>
              <a:t> SCIENCE   Volume: 328   Issue: 5977   Pages: 448-450   Published: APR 23 2010 </a:t>
            </a:r>
            <a:endParaRPr lang="sl-SI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Poučevanje ne more temeljiti le na pridobivanju znanja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365413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36760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789040"/>
            <a:ext cx="270892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5" name="Rectangle 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Kompetence v šoli</a:t>
            </a:r>
          </a:p>
        </p:txBody>
      </p:sp>
      <p:graphicFrame>
        <p:nvGraphicFramePr>
          <p:cNvPr id="8264" name="Group 72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PON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SRE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ČET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PET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slo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kem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švz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slo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fiz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švz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slo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sl-SI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komp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zgo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bio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sl-SI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komp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razr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geo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sl-SI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komp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kem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fiz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sl-SI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komp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geo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komp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bio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089"/>
          <a:stretch/>
        </p:blipFill>
        <p:spPr>
          <a:xfrm>
            <a:off x="0" y="6246891"/>
            <a:ext cx="9144000" cy="611108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11560" y="133341"/>
            <a:ext cx="853244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sl-SI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Temeljne podmene konstruktivizma: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ljudje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se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najbolje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učijo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če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sami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v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aktivnem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procesu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izgrajujejo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lastno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znanje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predhodno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znanje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je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izredno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pomembno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saj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predstavlja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osnovo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nadgradnjo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filter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novo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znanje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znanja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moč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prenesti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z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ene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osebe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drugo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sl-SI" sz="2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učenci se največ naučijo drug od drugega.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54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928926" y="274638"/>
            <a:ext cx="3286148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Vpelje aktivne</a:t>
            </a:r>
            <a:br>
              <a:rPr lang="sl-SI" dirty="0" smtClean="0"/>
            </a:br>
            <a:r>
              <a:rPr lang="sl-SI" dirty="0" smtClean="0"/>
              <a:t>metode dela!</a:t>
            </a:r>
            <a:endParaRPr lang="sl-SI" dirty="0"/>
          </a:p>
        </p:txBody>
      </p:sp>
      <p:pic>
        <p:nvPicPr>
          <p:cNvPr id="46084" name="Picture 4" descr="pl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60350"/>
            <a:ext cx="2644775" cy="3525838"/>
          </a:xfrm>
          <a:noFill/>
          <a:ln/>
        </p:spPr>
      </p:pic>
      <p:pic>
        <p:nvPicPr>
          <p:cNvPr id="46086" name="Picture 6" descr="pl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00788" y="260350"/>
            <a:ext cx="2644775" cy="3525838"/>
          </a:xfrm>
          <a:noFill/>
          <a:ln/>
        </p:spPr>
      </p:pic>
      <p:pic>
        <p:nvPicPr>
          <p:cNvPr id="46088" name="Picture 8" descr="pl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3938588"/>
            <a:ext cx="3465512" cy="2600325"/>
          </a:xfrm>
          <a:noFill/>
          <a:ln/>
        </p:spPr>
      </p:pic>
      <p:pic>
        <p:nvPicPr>
          <p:cNvPr id="46090" name="Picture 10" descr="pl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24525" y="3644900"/>
            <a:ext cx="2233613" cy="2978150"/>
          </a:xfrm>
          <a:noFill/>
          <a:ln/>
        </p:spPr>
      </p:pic>
      <p:pic>
        <p:nvPicPr>
          <p:cNvPr id="46092" name="Picture 12" descr="pl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357430"/>
            <a:ext cx="2268538" cy="3024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4099" name="Slika 6" descr="logo_MSS_barvni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Slika 8" descr="logo_ES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Slika 10" descr="logo_fn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Zakaj poučevati naravoslovje?</a:t>
            </a:r>
            <a:endParaRPr lang="sl-SI" dirty="0"/>
          </a:p>
        </p:txBody>
      </p:sp>
      <p:sp>
        <p:nvSpPr>
          <p:cNvPr id="11" name="Ograda vsebine 10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5112568"/>
          </a:xfrm>
        </p:spPr>
        <p:txBody>
          <a:bodyPr/>
          <a:lstStyle/>
          <a:p>
            <a:r>
              <a:rPr lang="sl-SI" sz="2000" b="1" i="1" dirty="0" smtClean="0"/>
              <a:t>Ekonomski argument:</a:t>
            </a:r>
            <a:r>
              <a:rPr lang="sl-SI" sz="2000" i="1" dirty="0" smtClean="0"/>
              <a:t>  dobrobit družbe je odvisen od stalnega dotoka naravoslovno-tehničnega kadra;</a:t>
            </a:r>
          </a:p>
          <a:p>
            <a:r>
              <a:rPr lang="sl-SI" sz="2000" b="1" i="1" dirty="0" smtClean="0"/>
              <a:t>Argument koristnosti:</a:t>
            </a:r>
            <a:r>
              <a:rPr lang="sl-SI" sz="2000" i="1" dirty="0" smtClean="0"/>
              <a:t> razumevanje naravoslovnih znanj omogoča posamezniku  izbor boljših odločitev o npr. prehrani, zdravju, varnosti, potrošniških dobrinah, itd.</a:t>
            </a:r>
            <a:endParaRPr lang="en-US" sz="2000" i="1" dirty="0" smtClean="0"/>
          </a:p>
          <a:p>
            <a:r>
              <a:rPr lang="sl-SI" sz="2000" b="1" i="1" dirty="0" smtClean="0"/>
              <a:t>Argument demokratičnosti:</a:t>
            </a:r>
            <a:r>
              <a:rPr lang="sl-SI" sz="2000" i="1" dirty="0" smtClean="0"/>
              <a:t>  posameznik se lahko vključuje v debate s tehnično-naravoslovnih in družbeno-naravoslovnih tem kot so energetska politika, genetske modifikacije, okoljski problemi, umestitev  objektov v okolje, ipd.</a:t>
            </a:r>
          </a:p>
          <a:p>
            <a:r>
              <a:rPr lang="sl-SI" sz="2000" b="1" i="1" dirty="0" smtClean="0"/>
              <a:t>Socialni argument:</a:t>
            </a:r>
            <a:r>
              <a:rPr lang="sl-SI" sz="2000" i="1" dirty="0" smtClean="0"/>
              <a:t>  družba lahko le pridobi  z medsebojnim razumevanjem  “naravoslovnega” in “humanističnega”  pogleda na svet;</a:t>
            </a:r>
          </a:p>
          <a:p>
            <a:r>
              <a:rPr lang="sl-SI" sz="2000" b="1" i="1" dirty="0" smtClean="0"/>
              <a:t>Kulturni  argument:  </a:t>
            </a:r>
            <a:r>
              <a:rPr lang="sl-SI" sz="2000" i="1" dirty="0" smtClean="0"/>
              <a:t>naravoslovna znanja so del kulturne dediščine človeštva in ljudje naj bi to dediščino poznali in razumeli.</a:t>
            </a:r>
            <a:endParaRPr lang="en-US" sz="2000" i="1" dirty="0" smtClean="0"/>
          </a:p>
          <a:p>
            <a:endParaRPr lang="sl-SI" sz="1600" i="1" dirty="0" smtClean="0"/>
          </a:p>
          <a:p>
            <a:r>
              <a:rPr lang="en-US" sz="1600" dirty="0" smtClean="0"/>
              <a:t>Millar, R. (1996) “Toward a Science Curriculum for Public Understanding,” </a:t>
            </a:r>
            <a:r>
              <a:rPr lang="en-US" sz="1600" i="1" dirty="0" smtClean="0"/>
              <a:t>School Science Review 77: 7–18.</a:t>
            </a:r>
            <a:endParaRPr lang="sl-SI" sz="1600" dirty="0" smtClean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sl-SI" smtClean="0"/>
              <a:t>Učenec mora </a:t>
            </a:r>
            <a:r>
              <a:rPr lang="sl-SI" dirty="0" smtClean="0"/>
              <a:t>biti v razredu aktiven. </a:t>
            </a:r>
            <a:br>
              <a:rPr lang="sl-SI" dirty="0" smtClean="0"/>
            </a:br>
            <a:r>
              <a:rPr lang="sl-SI" dirty="0" smtClean="0"/>
              <a:t>Učitelj mu mora to omogočiti!</a:t>
            </a:r>
            <a:endParaRPr lang="sl-SI" dirty="0"/>
          </a:p>
        </p:txBody>
      </p:sp>
      <p:sp>
        <p:nvSpPr>
          <p:cNvPr id="3075" name="Pravokotnik 5"/>
          <p:cNvSpPr>
            <a:spLocks noChangeArrowheads="1"/>
          </p:cNvSpPr>
          <p:nvPr/>
        </p:nvSpPr>
        <p:spPr bwMode="auto">
          <a:xfrm>
            <a:off x="857250" y="6072188"/>
            <a:ext cx="778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400" b="1"/>
              <a:t>Slike: Mazzini, M.Slovenski odnos do ustvarjalnosti: Kako iz Slovencev spraviti srednji vek? Delo, Sobotna priloga, 10.10.2009; </a:t>
            </a:r>
            <a:r>
              <a:rPr lang="sl-SI" sz="1400" b="1">
                <a:hlinkClick r:id="rId2"/>
              </a:rPr>
              <a:t>http://www.mihamazzini.com/slonadom/dom47.htm</a:t>
            </a:r>
            <a:r>
              <a:rPr lang="sl-SI" sz="1400" b="1"/>
              <a:t>  (12.10.2009)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571500" y="1785938"/>
          <a:ext cx="7858182" cy="407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394"/>
                <a:gridCol w="2619394"/>
                <a:gridCol w="2619394"/>
              </a:tblGrid>
              <a:tr h="1441131">
                <a:tc>
                  <a:txBody>
                    <a:bodyPr/>
                    <a:lstStyle/>
                    <a:p>
                      <a:r>
                        <a:rPr lang="sl-SI" dirty="0" smtClean="0"/>
                        <a:t>Človek pri fizičnem delu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Branje z razumevanjem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Kreativno razmišljanje</a:t>
                      </a:r>
                    </a:p>
                    <a:p>
                      <a:r>
                        <a:rPr lang="sl-SI" dirty="0" smtClean="0"/>
                        <a:t>(snovanje romana v mislih)</a:t>
                      </a:r>
                      <a:endParaRPr lang="sl-SI" dirty="0"/>
                    </a:p>
                  </a:txBody>
                  <a:tcPr/>
                </a:tc>
              </a:tr>
              <a:tr h="2630835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3643313"/>
            <a:ext cx="1495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3571875"/>
            <a:ext cx="1495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8" y="3571875"/>
            <a:ext cx="1495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RPL v 5. razredu OŠ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768752" cy="506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590491"/>
            <a:ext cx="8102049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l-SI" sz="3200" b="1" dirty="0" smtClean="0">
                <a:latin typeface="Arial" pitchFamily="34" charset="0"/>
              </a:rPr>
              <a:t>Nekaj preprostih strategij za izboljšavo pouka</a:t>
            </a:r>
            <a:endParaRPr lang="sl-SI" sz="32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sl-SI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Iskanje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predhodnega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znanja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soočenje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konceptov</a:t>
            </a: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Napovedovanje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rezultata</a:t>
            </a: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Prestavitev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demonstracije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procesa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ali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objekta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pred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teoretično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obravnavo</a:t>
            </a: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Primerjanje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razlikovanje</a:t>
            </a: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Vzpodbujanje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inovativnosti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ustvarjalnosti</a:t>
            </a:r>
            <a:endParaRPr kumimoji="0" 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7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4099" name="Slika 6" descr="logo_MSS_barvni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Slika 8" descr="logo_ES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Slika 10" descr="logo_fn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C:\Documents and Settings\Andrej Šorgo\My Documents\FNM_Projekt_kompetence\ZRSS_LASKO_20-6-2011\PROMOCIJSKO GRADIVO iz Vmesne predstavitve projekta na MSS\ZLOZENKE predstavitev projekta, kompetence, vmesni rezultati projekta\zlozenka_02a_rezultati_V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271" y="875155"/>
            <a:ext cx="8449458" cy="5982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4099" name="Slika 6" descr="logo_MSS_barvni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Slika 8" descr="logo_ES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Slika 10" descr="logo_fn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Naslov 9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786210"/>
          </a:xfrm>
        </p:spPr>
        <p:txBody>
          <a:bodyPr/>
          <a:lstStyle/>
          <a:p>
            <a:r>
              <a:rPr lang="sl-SI" dirty="0" smtClean="0"/>
              <a:t>Vsa gradiva in vsi materiali so javno dostopni in brezplačni</a:t>
            </a:r>
            <a:br>
              <a:rPr lang="sl-SI" dirty="0" smtClean="0"/>
            </a:br>
            <a:r>
              <a:rPr lang="sl-SI" sz="2800" dirty="0" smtClean="0">
                <a:hlinkClick r:id="rId5"/>
              </a:rPr>
              <a:t>http://kompetence.uni-mb.si/default.htm</a:t>
            </a:r>
            <a:endParaRPr lang="sl-SI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4099" name="Slika 6" descr="logo_MSS_barvni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Slika 8" descr="logo_ES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Slika 10" descr="logo_fn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l-SI" sz="2400" dirty="0" smtClean="0"/>
              <a:t>Študenti visokošolskega izobraževanja po področjih izobraževanja (ISCED 97) in spolu, Slovenija, 2007/08 </a:t>
            </a:r>
            <a:endParaRPr lang="sl-SI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-184666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dirty="0" smtClean="0"/>
              <a:t>   </a:t>
            </a:r>
            <a:endParaRPr lang="sl-SI" dirty="0"/>
          </a:p>
        </p:txBody>
      </p:sp>
      <p:pic>
        <p:nvPicPr>
          <p:cNvPr id="20482" name="Picture 2" descr="Študenti visokošolskega izobraževanja po področjih izobraževanja (ISCED 97) in spolu, Slovenija, 2007/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916832"/>
            <a:ext cx="6768752" cy="3593593"/>
          </a:xfrm>
          <a:prstGeom prst="rect">
            <a:avLst/>
          </a:prstGeom>
          <a:noFill/>
        </p:spPr>
      </p:pic>
      <p:sp>
        <p:nvSpPr>
          <p:cNvPr id="12" name="Pravokotnik 11"/>
          <p:cNvSpPr/>
          <p:nvPr/>
        </p:nvSpPr>
        <p:spPr>
          <a:xfrm>
            <a:off x="827584" y="5949280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http://www.stat.si/novica_prikazi.aspx?id=1568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4099" name="Slika 6" descr="logo_MSS_barvni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Slika 8" descr="logo_ES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Slika 10" descr="logo_fn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Ograda vsebine 10"/>
          <p:cNvSpPr>
            <a:spLocks noGrp="1"/>
          </p:cNvSpPr>
          <p:nvPr>
            <p:ph idx="1"/>
          </p:nvPr>
        </p:nvSpPr>
        <p:spPr>
          <a:xfrm>
            <a:off x="462372" y="620688"/>
            <a:ext cx="8219256" cy="3312368"/>
          </a:xfrm>
        </p:spPr>
        <p:txBody>
          <a:bodyPr/>
          <a:lstStyle/>
          <a:p>
            <a:pPr>
              <a:buNone/>
            </a:pPr>
            <a:r>
              <a:rPr lang="sl-SI" sz="4000" dirty="0" smtClean="0">
                <a:latin typeface="+mj-lt"/>
              </a:rPr>
              <a:t>Kaj poučevati?</a:t>
            </a:r>
            <a:r>
              <a:rPr lang="sl-SI" dirty="0" smtClean="0">
                <a:latin typeface="+mn-lt"/>
              </a:rPr>
              <a:t/>
            </a:r>
            <a:br>
              <a:rPr lang="sl-SI" dirty="0" smtClean="0">
                <a:latin typeface="+mn-lt"/>
              </a:rPr>
            </a:br>
            <a:endParaRPr lang="sl-SI" dirty="0" smtClean="0">
              <a:latin typeface="+mn-lt"/>
            </a:endParaRPr>
          </a:p>
          <a:p>
            <a:r>
              <a:rPr lang="sl-SI" dirty="0" smtClean="0">
                <a:latin typeface="+mn-lt"/>
              </a:rPr>
              <a:t>Količina znanja je postala neobvladljiva;</a:t>
            </a:r>
          </a:p>
          <a:p>
            <a:r>
              <a:rPr lang="sl-SI" dirty="0" smtClean="0">
                <a:latin typeface="+mn-lt"/>
              </a:rPr>
              <a:t>Temeljna dilema ni, kaj vključiti, temveč, kaj izločiti.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653976"/>
            <a:ext cx="3740274" cy="109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jeZBesedilom 9"/>
          <p:cNvSpPr txBox="1"/>
          <p:nvPr/>
        </p:nvSpPr>
        <p:spPr>
          <a:xfrm>
            <a:off x="306280" y="4869160"/>
            <a:ext cx="85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V zadnjem tednu je bilo dodanih 39, v zadnjem mesecu pa 191 strokovnih in znanstvenih  časopisov.</a:t>
            </a:r>
            <a:endParaRPr lang="sl-SI" b="1" dirty="0"/>
          </a:p>
        </p:txBody>
      </p:sp>
      <p:sp>
        <p:nvSpPr>
          <p:cNvPr id="13" name="Pravokotnik 12"/>
          <p:cNvSpPr/>
          <p:nvPr/>
        </p:nvSpPr>
        <p:spPr>
          <a:xfrm>
            <a:off x="827584" y="5661248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hlinkClick r:id="rId6"/>
              </a:rPr>
              <a:t>http://www.doaj.org</a:t>
            </a:r>
            <a:r>
              <a:rPr lang="sl-SI" dirty="0" smtClean="0"/>
              <a:t> (24. 8. 2011)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4099" name="Slika 6" descr="logo_MSS_barvni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Slika 8" descr="logo_ES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Slika 10" descr="logo_fn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Naslov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sl-SI" b="1" dirty="0" smtClean="0"/>
              <a:t>Smeri napredka ni mogoče določiti   </a:t>
            </a:r>
            <a:br>
              <a:rPr lang="sl-SI" b="1" dirty="0" smtClean="0"/>
            </a:br>
            <a:endParaRPr lang="sl-SI" dirty="0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836712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jeZBesedilom 14"/>
          <p:cNvSpPr txBox="1"/>
          <p:nvPr/>
        </p:nvSpPr>
        <p:spPr>
          <a:xfrm>
            <a:off x="503548" y="56612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"We can't solve problems by using the same kind of thinking we used when we created them." </a:t>
            </a:r>
            <a:r>
              <a:rPr lang="sl-SI" b="1" dirty="0" smtClean="0"/>
              <a:t> A. Einstein</a:t>
            </a:r>
            <a:endParaRPr lang="sl-SI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08720"/>
            <a:ext cx="3240360" cy="230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140968"/>
            <a:ext cx="19907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3429000"/>
            <a:ext cx="2616291" cy="214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4099" name="Slika 6" descr="logo_MSS_barvni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Slika 8" descr="logo_ES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Slika 10" descr="logo_fn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IKT v izobraževanju</a:t>
            </a: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202855" y="6237312"/>
            <a:ext cx="7918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dirty="0" smtClean="0">
                <a:hlinkClick r:id="rId5"/>
              </a:rPr>
              <a:t>http://universitypressclub.blogspot.com/2009/03/crackdown-on-laptops-in-class.html</a:t>
            </a:r>
            <a:r>
              <a:rPr lang="sl-SI" sz="1400" dirty="0" smtClean="0"/>
              <a:t>  (19. 6. 2011)</a:t>
            </a:r>
            <a:endParaRPr lang="sl-SI" sz="1400" dirty="0"/>
          </a:p>
        </p:txBody>
      </p:sp>
      <p:pic>
        <p:nvPicPr>
          <p:cNvPr id="18434" name="Picture 2" descr="http://lh5.ggpht.com/_sFjLFRTnKXU/SZ8a0vkHfvI/AAAAAAAACVE/NIYEHlTlacQ/Laptops%20in%20Lectures_thumb%5B4%5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147743"/>
            <a:ext cx="6624736" cy="5088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l-SI" sz="3200" cap="none" smtClean="0">
                <a:effectLst/>
                <a:latin typeface="Arial" charset="0"/>
              </a:rPr>
              <a:t>V šolah so dobro branjene trdnjave – šolski predmeti</a:t>
            </a:r>
            <a:endParaRPr lang="sl-SI" sz="3200" cap="none" smtClean="0">
              <a:effectLst/>
            </a:endParaRPr>
          </a:p>
        </p:txBody>
      </p:sp>
      <p:pic>
        <p:nvPicPr>
          <p:cNvPr id="71683" name="Picture 3" descr="rj_cast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362325"/>
            <a:ext cx="3509962" cy="2614613"/>
          </a:xfrm>
          <a:prstGeom prst="rect">
            <a:avLst/>
          </a:prstGeom>
          <a:noFill/>
        </p:spPr>
      </p:pic>
      <p:pic>
        <p:nvPicPr>
          <p:cNvPr id="71685" name="Picture 5" descr="castl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357563"/>
            <a:ext cx="3889375" cy="2644775"/>
          </a:xfrm>
          <a:prstGeom prst="rect">
            <a:avLst/>
          </a:prstGeom>
          <a:noFill/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 rot="1385563">
            <a:off x="900113" y="4005263"/>
            <a:ext cx="2971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6000" b="0">
                <a:solidFill>
                  <a:schemeClr val="folHlink"/>
                </a:solidFill>
                <a:cs typeface="Arial" charset="0"/>
              </a:rPr>
              <a:t>FIZIKA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 rot="-1781915">
            <a:off x="4356100" y="3860800"/>
            <a:ext cx="42037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sz="6000" b="0">
                <a:solidFill>
                  <a:schemeClr val="hlink"/>
                </a:solidFill>
                <a:cs typeface="Arial" charset="0"/>
              </a:rPr>
              <a:t>BIOLOGIJA</a:t>
            </a:r>
          </a:p>
        </p:txBody>
      </p: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268413"/>
            <a:ext cx="5438775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203575" y="1844675"/>
            <a:ext cx="3024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6000" b="0">
                <a:solidFill>
                  <a:srgbClr val="49E363"/>
                </a:solidFill>
              </a:rPr>
              <a:t>KEMIJA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8920"/>
            <a:ext cx="4539258" cy="338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4989745" cy="347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jeZBesedilom 4"/>
          <p:cNvSpPr txBox="1"/>
          <p:nvPr/>
        </p:nvSpPr>
        <p:spPr>
          <a:xfrm>
            <a:off x="0" y="548680"/>
            <a:ext cx="9082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err="1" smtClean="0"/>
              <a:t>Medpredmetno</a:t>
            </a:r>
            <a:r>
              <a:rPr lang="sl-SI" sz="2800" dirty="0" smtClean="0"/>
              <a:t> povezovanje: v naravi delitev na fiziko,</a:t>
            </a:r>
          </a:p>
          <a:p>
            <a:r>
              <a:rPr lang="sl-SI" sz="2800" dirty="0" smtClean="0"/>
              <a:t>kemijo in biologijo ne obstaja</a:t>
            </a:r>
            <a:endParaRPr lang="sl-SI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lloga_za _predstavitev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1112</Words>
  <Application>Microsoft Office PowerPoint</Application>
  <PresentationFormat>Diaprojekcija na zaslonu (4:3)</PresentationFormat>
  <Paragraphs>191</Paragraphs>
  <Slides>34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35" baseType="lpstr">
      <vt:lpstr>Predlloga_za _predstavitev</vt:lpstr>
      <vt:lpstr>Diapozitiv 1</vt:lpstr>
      <vt:lpstr>Diapozitiv 2</vt:lpstr>
      <vt:lpstr>Zakaj poučevati naravoslovje?</vt:lpstr>
      <vt:lpstr>Študenti visokošolskega izobraževanja po področjih izobraževanja (ISCED 97) in spolu, Slovenija, 2007/08 </vt:lpstr>
      <vt:lpstr>Diapozitiv 5</vt:lpstr>
      <vt:lpstr>Smeri napredka ni mogoče določiti    </vt:lpstr>
      <vt:lpstr>IKT v izobraževanju</vt:lpstr>
      <vt:lpstr>V šolah so dobro branjene trdnjave – šolski predmeti</vt:lpstr>
      <vt:lpstr>Diapozitiv 9</vt:lpstr>
      <vt:lpstr>Sposobnost kritične presoje ni nujno želja vseh</vt:lpstr>
      <vt:lpstr>Diapozitiv 11</vt:lpstr>
      <vt:lpstr>Diapozitiv 12</vt:lpstr>
      <vt:lpstr>Diapozitiv 13</vt:lpstr>
      <vt:lpstr>Znanje ni enodimenzionalna kategorija:  Bloomova osnovna in revidirana taksonomija (Kratwochl , 2002 in Anderson, 2002)</vt:lpstr>
      <vt:lpstr>Kompetence so opredeljene kot kombinacija znanja, spretnosti in odnosov, ustrezajočih okoliščinam.</vt:lpstr>
      <vt:lpstr>Referenčni okvir EP določa osem ključnih kompetenc: </vt:lpstr>
      <vt:lpstr>Ključne kompetence in naravoslovje</vt:lpstr>
      <vt:lpstr>Matematična kompetenca ter osnovne kompetence v znanosti in tehnologiji</vt:lpstr>
      <vt:lpstr>Delitev kompetenc  (Razdevšek Pučko in Rugelj, 2006). </vt:lpstr>
      <vt:lpstr>Generične  (prenosljive) kompetence (prirejeno po Mayer, 1991*)</vt:lpstr>
      <vt:lpstr>Posebne (specifične) kompetence</vt:lpstr>
      <vt:lpstr>Predmetno specifične kompetence</vt:lpstr>
      <vt:lpstr>Osebne kompetence</vt:lpstr>
      <vt:lpstr>Kaj lahko napravi posamezen učitelj?</vt:lpstr>
      <vt:lpstr>Poučevanje in učenje za naravoslovno pismenost</vt:lpstr>
      <vt:lpstr>Poučevanje ne more temeljiti le na pridobivanju znanja</vt:lpstr>
      <vt:lpstr>Kompetence v šoli</vt:lpstr>
      <vt:lpstr>Diapozitiv 28</vt:lpstr>
      <vt:lpstr>Vpelje aktivne metode dela!</vt:lpstr>
      <vt:lpstr>Učenec mora biti v razredu aktiven.  Učitelj mu mora to omogočiti!</vt:lpstr>
      <vt:lpstr>RPL v 5. razredu OŠ</vt:lpstr>
      <vt:lpstr>Diapozitiv 32</vt:lpstr>
      <vt:lpstr>Diapozitiv 33</vt:lpstr>
      <vt:lpstr>Vsa gradiva in vsi materiali so javno dostopni in brezplačni http://kompetence.uni-mb.si/default.htm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Anita Poberžnik</dc:creator>
  <cp:lastModifiedBy>Andrej Šorgo</cp:lastModifiedBy>
  <cp:revision>45</cp:revision>
  <dcterms:created xsi:type="dcterms:W3CDTF">2011-08-08T10:15:55Z</dcterms:created>
  <dcterms:modified xsi:type="dcterms:W3CDTF">2011-08-26T05:18:39Z</dcterms:modified>
</cp:coreProperties>
</file>