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1"/>
  </p:notesMasterIdLst>
  <p:handoutMasterIdLst>
    <p:handoutMasterId r:id="rId22"/>
  </p:handoutMasterIdLst>
  <p:sldIdLst>
    <p:sldId id="259"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83" r:id="rId18"/>
    <p:sldId id="281" r:id="rId19"/>
    <p:sldId id="282" r:id="rId20"/>
  </p:sldIdLst>
  <p:sldSz cx="9144000" cy="6858000" type="screen4x3"/>
  <p:notesSz cx="6797675" cy="9926638"/>
  <p:defaultTextStyle>
    <a:defPPr>
      <a:defRPr lang="sl-S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4A664"/>
    <a:srgbClr val="3AAAD2"/>
    <a:srgbClr val="7FD3F1"/>
    <a:srgbClr val="7EECF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83917" autoAdjust="0"/>
  </p:normalViewPr>
  <p:slideViewPr>
    <p:cSldViewPr>
      <p:cViewPr>
        <p:scale>
          <a:sx n="70" d="100"/>
          <a:sy n="70" d="100"/>
        </p:scale>
        <p:origin x="-1296" y="-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60DC12A-1E2A-4EFC-848D-C53953D7DFBA}" type="datetimeFigureOut">
              <a:rPr lang="sl-SI" smtClean="0"/>
              <a:pPr/>
              <a:t>25.8.2011</a:t>
            </a:fld>
            <a:endParaRPr lang="sl-SI"/>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982F559-6B3A-4766-BBA4-3DF93860DCF9}" type="slidenum">
              <a:rPr lang="sl-SI" smtClean="0"/>
              <a:pPr/>
              <a:t>‹#›</a:t>
            </a:fld>
            <a:endParaRPr lang="sl-S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sl-SI"/>
          </a:p>
        </p:txBody>
      </p:sp>
      <p:sp>
        <p:nvSpPr>
          <p:cNvPr id="3" name="Ograda datuma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BC76D10-B580-4601-9FA9-D5B6F9DCD811}" type="datetimeFigureOut">
              <a:rPr lang="sl-SI"/>
              <a:pPr>
                <a:defRPr/>
              </a:pPr>
              <a:t>25.8.2011</a:t>
            </a:fld>
            <a:endParaRPr lang="sl-SI"/>
          </a:p>
        </p:txBody>
      </p:sp>
      <p:sp>
        <p:nvSpPr>
          <p:cNvPr id="4" name="Ograda stranske slik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Ograda opomb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l-SI" noProof="0" smtClean="0"/>
              <a:t>Kliknite, če želite urediti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endParaRPr lang="sl-SI" noProof="0"/>
          </a:p>
        </p:txBody>
      </p:sp>
      <p:sp>
        <p:nvSpPr>
          <p:cNvPr id="6" name="Ograda no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sl-SI"/>
          </a:p>
        </p:txBody>
      </p:sp>
      <p:sp>
        <p:nvSpPr>
          <p:cNvPr id="7" name="Ograda številke diapoz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FB3DF44-0FE1-4999-9E44-DC66C447B8F6}" type="slidenum">
              <a:rPr lang="sl-SI"/>
              <a:pPr>
                <a:defRPr/>
              </a:pPr>
              <a:t>‹#›</a:t>
            </a:fld>
            <a:endParaRPr lang="sl-SI"/>
          </a:p>
        </p:txBody>
      </p:sp>
    </p:spTree>
    <p:extLst>
      <p:ext uri="{BB962C8B-B14F-4D97-AF65-F5344CB8AC3E}">
        <p14:creationId xmlns:p14="http://schemas.microsoft.com/office/powerpoint/2010/main" xmlns="" val="18325897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l.wikipedia.org/wiki/Ogljikovi_hidrati" TargetMode="External"/><Relationship Id="rId13" Type="http://schemas.openxmlformats.org/officeDocument/2006/relationships/hyperlink" Target="http://sl.wikipedia.org/wiki/Inulin#_note_4" TargetMode="External"/><Relationship Id="rId18" Type="http://schemas.openxmlformats.org/officeDocument/2006/relationships/hyperlink" Target="http://sl.wikipedia.org/wiki/Ma%C5%A1%C4%8Dobne_kisline" TargetMode="External"/><Relationship Id="rId3" Type="http://schemas.openxmlformats.org/officeDocument/2006/relationships/hyperlink" Target="http://sl.wikipedia.org/w/index.php?title=Polisaharid&amp;action=edit&amp;redlink=1" TargetMode="External"/><Relationship Id="rId21" Type="http://schemas.openxmlformats.org/officeDocument/2006/relationships/hyperlink" Target="http://sl.wikipedia.org/wiki/Fosfor" TargetMode="External"/><Relationship Id="rId7" Type="http://schemas.openxmlformats.org/officeDocument/2006/relationships/hyperlink" Target="http://sl.wikipedia.org/wiki/Ma%C5%A1%C4%8Doba" TargetMode="External"/><Relationship Id="rId12" Type="http://schemas.openxmlformats.org/officeDocument/2006/relationships/hyperlink" Target="http://sl.wikipedia.org/wiki/Prebiotik" TargetMode="External"/><Relationship Id="rId17" Type="http://schemas.openxmlformats.org/officeDocument/2006/relationships/hyperlink" Target="http://sl.wikipedia.org/wiki/Tanko_%C4%8Drevo" TargetMode="External"/><Relationship Id="rId25" Type="http://schemas.openxmlformats.org/officeDocument/2006/relationships/hyperlink" Target="http://sl.wikipedia.org/wiki/Kolon" TargetMode="External"/><Relationship Id="rId2" Type="http://schemas.openxmlformats.org/officeDocument/2006/relationships/slide" Target="../slides/slide13.xml"/><Relationship Id="rId16" Type="http://schemas.openxmlformats.org/officeDocument/2006/relationships/hyperlink" Target="http://sl.wikipedia.org/wiki/%C5%BDelodec" TargetMode="External"/><Relationship Id="rId20" Type="http://schemas.openxmlformats.org/officeDocument/2006/relationships/hyperlink" Target="http://sl.wikipedia.org/wiki/Magnezij" TargetMode="External"/><Relationship Id="rId1" Type="http://schemas.openxmlformats.org/officeDocument/2006/relationships/notesMaster" Target="../notesMasters/notesMaster1.xml"/><Relationship Id="rId6" Type="http://schemas.openxmlformats.org/officeDocument/2006/relationships/hyperlink" Target="http://sl.wikipedia.org/wiki/Sladkor" TargetMode="External"/><Relationship Id="rId11" Type="http://schemas.openxmlformats.org/officeDocument/2006/relationships/hyperlink" Target="http://sl.wikipedia.org/wiki/Metan" TargetMode="External"/><Relationship Id="rId24" Type="http://schemas.openxmlformats.org/officeDocument/2006/relationships/hyperlink" Target="http://sl.wikipedia.org/wiki/Inulin#_note_10" TargetMode="External"/><Relationship Id="rId5" Type="http://schemas.openxmlformats.org/officeDocument/2006/relationships/hyperlink" Target="http://sl.wikipedia.org/wiki/Radi%C4%8Devke" TargetMode="External"/><Relationship Id="rId15" Type="http://schemas.openxmlformats.org/officeDocument/2006/relationships/hyperlink" Target="http://sl.wikipedia.org/wiki/Inulin#_note_6" TargetMode="External"/><Relationship Id="rId23" Type="http://schemas.openxmlformats.org/officeDocument/2006/relationships/hyperlink" Target="http://sl.wikipedia.org/wiki/Inulin#_note_Abrams-9" TargetMode="External"/><Relationship Id="rId10" Type="http://schemas.openxmlformats.org/officeDocument/2006/relationships/hyperlink" Target="http://sl.wikipedia.org/wiki/Ogljikov_dioksid" TargetMode="External"/><Relationship Id="rId19" Type="http://schemas.openxmlformats.org/officeDocument/2006/relationships/hyperlink" Target="http://sl.wikipedia.org/wiki/Kalcij" TargetMode="External"/><Relationship Id="rId4" Type="http://schemas.openxmlformats.org/officeDocument/2006/relationships/hyperlink" Target="http://sl.wikipedia.org/wiki/Rastlina" TargetMode="External"/><Relationship Id="rId9" Type="http://schemas.openxmlformats.org/officeDocument/2006/relationships/hyperlink" Target="http://sl.wikipedia.org/wiki/Inulin#_note_vsizdravi-0" TargetMode="External"/><Relationship Id="rId14" Type="http://schemas.openxmlformats.org/officeDocument/2006/relationships/hyperlink" Target="http://sl.wikipedia.org/wiki/Inulin#_note_5" TargetMode="External"/><Relationship Id="rId22" Type="http://schemas.openxmlformats.org/officeDocument/2006/relationships/hyperlink" Target="http://sl.wikipedia.org/wiki/Inulin#_note_8"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wikipedia.org/w/index.php?title=Hidroksilna_skupina&amp;action=edit&amp;redlink=1"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l.wikipedia.org/wiki/Kalcij" TargetMode="External"/><Relationship Id="rId5" Type="http://schemas.openxmlformats.org/officeDocument/2006/relationships/hyperlink" Target="http://sl.wikipedia.org/wiki/Antioksidant" TargetMode="External"/><Relationship Id="rId4" Type="http://schemas.openxmlformats.org/officeDocument/2006/relationships/hyperlink" Target="http://sl.wikipedia.org/w/index.php?title=Fosforjeva_(V)_kislina&amp;action=edit&amp;redlink=1"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pPr>
              <a:defRPr/>
            </a:pPr>
            <a:fld id="{AFB3DF44-0FE1-4999-9E44-DC66C447B8F6}" type="slidenum">
              <a:rPr lang="sl-SI" smtClean="0"/>
              <a:pPr>
                <a:defRPr/>
              </a:pPr>
              <a:t>1</a:t>
            </a:fld>
            <a:endParaRPr lang="sl-SI"/>
          </a:p>
        </p:txBody>
      </p:sp>
    </p:spTree>
    <p:extLst>
      <p:ext uri="{BB962C8B-B14F-4D97-AF65-F5344CB8AC3E}">
        <p14:creationId xmlns:p14="http://schemas.microsoft.com/office/powerpoint/2010/main" xmlns="" val="1204556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7847B0-D84C-4CA5-9370-CA176AE42473}" type="slidenum">
              <a:rPr lang="sl-SI"/>
              <a:pPr/>
              <a:t>10</a:t>
            </a:fld>
            <a:endParaRPr lang="sl-SI"/>
          </a:p>
        </p:txBody>
      </p:sp>
      <p:sp>
        <p:nvSpPr>
          <p:cNvPr id="78850" name="Rectangle 2"/>
          <p:cNvSpPr>
            <a:spLocks noGrp="1" noRot="1" noChangeAspect="1" noChangeArrowheads="1" noTextEdit="1"/>
          </p:cNvSpPr>
          <p:nvPr>
            <p:ph type="sldImg"/>
          </p:nvPr>
        </p:nvSpPr>
        <p:spPr>
          <a:xfrm>
            <a:off x="917575" y="744538"/>
            <a:ext cx="4962525" cy="3722687"/>
          </a:xfrm>
          <a:ln/>
        </p:spPr>
      </p:sp>
      <p:sp>
        <p:nvSpPr>
          <p:cNvPr id="78851" name="Rectangle 3"/>
          <p:cNvSpPr>
            <a:spLocks noGrp="1" noChangeArrowheads="1"/>
          </p:cNvSpPr>
          <p:nvPr>
            <p:ph type="body" idx="1"/>
          </p:nvPr>
        </p:nvSpPr>
        <p:spPr/>
        <p:txBody>
          <a:bodyPr/>
          <a:lstStyle/>
          <a:p>
            <a:r>
              <a:rPr lang="sl-SI"/>
              <a:t>Kalcij je sestavina številnih živil, največ ga je v mleku in mlečnih izdelkih (sir, jogurt). Nahaja se tudi v ribah, mesu, špinači, soji, ohrovtu, suhih slivah in korenčku, vendar je vsebnost kalcija v teh živilih manjša. Poleg tega, da je kalcij naravna sestavina hrane, je tudi dodan številnim prehrambenim artiklom, npr. pomarančnemu soku. </a:t>
            </a:r>
          </a:p>
          <a:p>
            <a:r>
              <a:rPr lang="sl-SI"/>
              <a:t>Zdravi viri kalcija so zelenolistna zelenjava, sadje, semena in stročnice. Strokovnjaki priporočajo brokoli, ohrovt, brstični ohrovt, zelje, por in drugo zelenjavo. Med zelišči so koristni peteršilj, bazilika in kreša. Ne smemo pozabiti na t. i. divje rastočo zelenjavo kot so koprive, dežen, loboda, zajčja detelja, čemaž in druge, katerih prehranska vrednost je neprecenljiva v vseh pogledih. Veliko kalcija vsebujejo številne alge, na primer rdeče, modrozelene in rjave alge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D49FD7-95DE-401A-9C3D-25428988FB64}" type="slidenum">
              <a:rPr lang="sl-SI"/>
              <a:pPr/>
              <a:t>11</a:t>
            </a:fld>
            <a:endParaRPr lang="sl-SI"/>
          </a:p>
        </p:txBody>
      </p:sp>
      <p:sp>
        <p:nvSpPr>
          <p:cNvPr id="117762" name="Rectangle 2"/>
          <p:cNvSpPr>
            <a:spLocks noGrp="1" noRot="1" noChangeAspect="1" noChangeArrowheads="1" noTextEdit="1"/>
          </p:cNvSpPr>
          <p:nvPr>
            <p:ph type="sldImg"/>
          </p:nvPr>
        </p:nvSpPr>
        <p:spPr>
          <a:xfrm>
            <a:off x="917575" y="744538"/>
            <a:ext cx="4962525" cy="3722687"/>
          </a:xfrm>
          <a:ln/>
        </p:spPr>
      </p:sp>
      <p:sp>
        <p:nvSpPr>
          <p:cNvPr id="117763" name="Rectangle 3"/>
          <p:cNvSpPr>
            <a:spLocks noGrp="1" noChangeArrowheads="1"/>
          </p:cNvSpPr>
          <p:nvPr>
            <p:ph type="body" idx="1"/>
          </p:nvPr>
        </p:nvSpPr>
        <p:spPr/>
        <p:txBody>
          <a:bodyPr/>
          <a:lstStyle/>
          <a:p>
            <a:r>
              <a:rPr lang="sl-SI" dirty="0"/>
              <a:t>Viri magnezija so zelena listnata zelenjava, soja, sir, arašidi, orehi, oves, krompir v lupini, banane, avokado, rjavi riž in posušene marelice. Precej ga je tudi v nekaterih mineralnih vodah.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3112A1-61A8-4FB9-BE61-72D98EF208B5}" type="slidenum">
              <a:rPr lang="sl-SI"/>
              <a:pPr/>
              <a:t>12</a:t>
            </a:fld>
            <a:endParaRPr lang="sl-SI"/>
          </a:p>
        </p:txBody>
      </p:sp>
      <p:sp>
        <p:nvSpPr>
          <p:cNvPr id="79874" name="Rectangle 2"/>
          <p:cNvSpPr>
            <a:spLocks noGrp="1" noRot="1" noChangeAspect="1" noChangeArrowheads="1" noTextEdit="1"/>
          </p:cNvSpPr>
          <p:nvPr>
            <p:ph type="sldImg"/>
          </p:nvPr>
        </p:nvSpPr>
        <p:spPr>
          <a:xfrm>
            <a:off x="917575" y="744538"/>
            <a:ext cx="4962525" cy="3722687"/>
          </a:xfrm>
          <a:ln/>
        </p:spPr>
      </p:sp>
      <p:sp>
        <p:nvSpPr>
          <p:cNvPr id="79875" name="Rectangle 3"/>
          <p:cNvSpPr>
            <a:spLocks noGrp="1" noChangeArrowheads="1"/>
          </p:cNvSpPr>
          <p:nvPr>
            <p:ph type="body" idx="1"/>
          </p:nvPr>
        </p:nvSpPr>
        <p:spPr/>
        <p:txBody>
          <a:bodyPr/>
          <a:lstStyle/>
          <a:p>
            <a:r>
              <a:rPr lang="sl-SI" dirty="0"/>
              <a:t>Kalcijevi ioni se absorbirajo v tankem črevesju z aktivnim transportom (zahteva vitamin D) in s pasivno difuzijo. Na absorpcijo vplivajo fiziološki in </a:t>
            </a:r>
            <a:r>
              <a:rPr lang="sl-SI" dirty="0" err="1"/>
              <a:t>prehrambeni</a:t>
            </a:r>
            <a:r>
              <a:rPr lang="sl-SI" dirty="0"/>
              <a:t> dejavniki.</a:t>
            </a:r>
          </a:p>
          <a:p>
            <a:r>
              <a:rPr lang="sl-SI" dirty="0"/>
              <a:t>Celokupna gastrointestinalna absorpcija magnezija je okvirno 35-40 %. Poteka že v želodcu, po 4 urah po zaužitju hrane bogate z Mg pa je absorpcija maksimalna, kar kaže na absorpcijo v tankem črevesju, tako v višjem kot nižjem predelu </a:t>
            </a:r>
          </a:p>
          <a:p>
            <a:r>
              <a:rPr lang="sl-SI" dirty="0"/>
              <a:t>Starost: pri majhnih otrocih in dojenčkih lahko doseže absorpcija do 60 %, nato pa upade na 15 do 20 % pri odraslih; vitamin D: izboljša vsrkanje kalcija iz prebavil. </a:t>
            </a:r>
          </a:p>
          <a:p>
            <a:endParaRPr lang="sl-SI" dirty="0"/>
          </a:p>
          <a:p>
            <a:r>
              <a:rPr lang="sl-SI" dirty="0"/>
              <a:t>Absorpcijo zmanjšajo tudi oksalna kislina, alkalen medij, alkohol in kofein, boljša pa je iz kislega okolja.)</a:t>
            </a:r>
          </a:p>
          <a:p>
            <a:endParaRPr lang="sl-SI" dirty="0"/>
          </a:p>
          <a:p>
            <a:r>
              <a:rPr lang="sl-SI" dirty="0"/>
              <a:t>Absorpcijska učinkovitost kalcija je večja pri mladih ljudeh, kjer kostna masa narašča Veliko vlogo igra tudi hormonsko ravnovesje; ženske v </a:t>
            </a:r>
            <a:r>
              <a:rPr lang="sl-SI" dirty="0" err="1"/>
              <a:t>postmenopavznem</a:t>
            </a:r>
            <a:r>
              <a:rPr lang="sl-SI" dirty="0"/>
              <a:t> obdobju imajo zelo zmanjšano absorpcijo kalcija kot moški iste starosti. Raziskave so pokazale, da testosteron pospešuje absorpcijo kalcija. Absorpcija je tudi boljša v prisotnosti D vitamina. Najpomembnejši dejavniki kontrole kalcija v organizmu so vitamin D, </a:t>
            </a:r>
            <a:r>
              <a:rPr lang="sl-SI" dirty="0" err="1"/>
              <a:t>paratoroidni</a:t>
            </a:r>
            <a:r>
              <a:rPr lang="sl-SI" dirty="0"/>
              <a:t> hormon in </a:t>
            </a:r>
            <a:r>
              <a:rPr lang="sl-SI" dirty="0" err="1"/>
              <a:t>kalcitonin</a:t>
            </a:r>
            <a:r>
              <a:rPr lang="sl-SI" dirty="0"/>
              <a:t>. </a:t>
            </a:r>
            <a:r>
              <a:rPr lang="sl-SI" dirty="0" err="1"/>
              <a:t>Paratiroidni</a:t>
            </a:r>
            <a:r>
              <a:rPr lang="sl-SI" dirty="0"/>
              <a:t> hormon vpliva na sproščanje kalcija iz kosti, povišuje absorpcijo iz črevesja in povečuje </a:t>
            </a:r>
            <a:r>
              <a:rPr lang="sl-SI" dirty="0" err="1"/>
              <a:t>reabsorbcijo</a:t>
            </a:r>
            <a:r>
              <a:rPr lang="sl-SI" dirty="0"/>
              <a:t> iz ledvic in povečuje izločanje fosfatov. </a:t>
            </a:r>
            <a:r>
              <a:rPr lang="sl-SI" dirty="0" err="1"/>
              <a:t>Kalcitonin</a:t>
            </a:r>
            <a:r>
              <a:rPr lang="sl-SI" dirty="0"/>
              <a:t> </a:t>
            </a:r>
            <a:r>
              <a:rPr lang="sl-SI" dirty="0" err="1"/>
              <a:t>zamnjšuje</a:t>
            </a:r>
            <a:r>
              <a:rPr lang="sl-SI" dirty="0"/>
              <a:t> </a:t>
            </a:r>
            <a:r>
              <a:rPr lang="sl-SI" dirty="0" err="1"/>
              <a:t>reabsorpcijo</a:t>
            </a:r>
            <a:r>
              <a:rPr lang="sl-SI" dirty="0"/>
              <a:t> iz kosti in povečuje izločanje s sečem. Vitamin D povečuje črevesno absorpcijo tako kalcija kot fosfatov in zmanjšuje izločanje s sečem. </a:t>
            </a:r>
          </a:p>
          <a:p>
            <a:endParaRPr lang="sl-SI" dirty="0"/>
          </a:p>
          <a:p>
            <a:r>
              <a:rPr lang="sl-SI" dirty="0"/>
              <a:t>Ljudje s </a:t>
            </a:r>
            <a:r>
              <a:rPr lang="sl-SI" dirty="0" err="1"/>
              <a:t>primankljajem</a:t>
            </a:r>
            <a:r>
              <a:rPr lang="sl-SI" dirty="0"/>
              <a:t> magnezija z dodajanjem Ca še zmanjšajo </a:t>
            </a:r>
            <a:r>
              <a:rPr lang="sl-SI" dirty="0" err="1"/>
              <a:t>vsebnbost</a:t>
            </a:r>
            <a:r>
              <a:rPr lang="sl-SI" dirty="0"/>
              <a:t> mg v telesu. Zadostne količine vnesenega magnezija tudi </a:t>
            </a:r>
            <a:r>
              <a:rPr lang="sl-SI" dirty="0" err="1"/>
              <a:t>povzročino</a:t>
            </a:r>
            <a:r>
              <a:rPr lang="sl-SI" dirty="0"/>
              <a:t> </a:t>
            </a:r>
            <a:r>
              <a:rPr lang="sl-SI" dirty="0" err="1"/>
              <a:t>zdrževanje</a:t>
            </a:r>
            <a:r>
              <a:rPr lang="sl-SI" dirty="0"/>
              <a:t> kalcija v telesu, predvsem v kosteh. Opazili so da pri </a:t>
            </a:r>
            <a:r>
              <a:rPr lang="sl-SI" dirty="0" err="1"/>
              <a:t>paciejtih</a:t>
            </a:r>
            <a:r>
              <a:rPr lang="sl-SI" dirty="0"/>
              <a:t> s </a:t>
            </a:r>
            <a:r>
              <a:rPr lang="sl-SI" dirty="0" err="1"/>
              <a:t>hipokalcemijo</a:t>
            </a:r>
            <a:r>
              <a:rPr lang="sl-SI" dirty="0"/>
              <a:t> status kalcija močno izboljšajo z povečanjem </a:t>
            </a:r>
            <a:r>
              <a:rPr lang="sl-SI" dirty="0" err="1"/>
              <a:t>srerumske</a:t>
            </a:r>
            <a:r>
              <a:rPr lang="sl-SI" dirty="0"/>
              <a:t> koncentracije Mg. </a:t>
            </a:r>
          </a:p>
          <a:p>
            <a:r>
              <a:rPr lang="sl-SI" dirty="0"/>
              <a:t>Nekatera zdravila (diuretiki, nekateri antibiotiki) povzročijo veliko izločanje Mg iz telesa. </a:t>
            </a:r>
            <a:r>
              <a:rPr lang="sl-SI" dirty="0" err="1"/>
              <a:t>Kronova</a:t>
            </a:r>
            <a:r>
              <a:rPr lang="sl-SI" dirty="0"/>
              <a:t> bolezen, endokrine bolezni (ščitnica, nadledvična žleza) </a:t>
            </a:r>
          </a:p>
          <a:p>
            <a:endParaRPr lang="sl-SI"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4855D5-6D0B-4F93-87CB-59566EBD2D9F}" type="slidenum">
              <a:rPr lang="sl-SI"/>
              <a:pPr/>
              <a:t>13</a:t>
            </a:fld>
            <a:endParaRPr lang="sl-SI"/>
          </a:p>
        </p:txBody>
      </p:sp>
      <p:sp>
        <p:nvSpPr>
          <p:cNvPr id="72706" name="Rectangle 2"/>
          <p:cNvSpPr>
            <a:spLocks noGrp="1" noRot="1" noChangeAspect="1" noChangeArrowheads="1" noTextEdit="1"/>
          </p:cNvSpPr>
          <p:nvPr>
            <p:ph type="sldImg"/>
          </p:nvPr>
        </p:nvSpPr>
        <p:spPr>
          <a:xfrm>
            <a:off x="917575" y="744538"/>
            <a:ext cx="4962525" cy="3722687"/>
          </a:xfrm>
          <a:ln/>
        </p:spPr>
      </p:sp>
      <p:sp>
        <p:nvSpPr>
          <p:cNvPr id="72707" name="Rectangle 3"/>
          <p:cNvSpPr>
            <a:spLocks noGrp="1" noChangeArrowheads="1"/>
          </p:cNvSpPr>
          <p:nvPr>
            <p:ph type="body" idx="1"/>
          </p:nvPr>
        </p:nvSpPr>
        <p:spPr/>
        <p:txBody>
          <a:bodyPr/>
          <a:lstStyle/>
          <a:p>
            <a:pPr>
              <a:lnSpc>
                <a:spcPct val="80000"/>
              </a:lnSpc>
            </a:pPr>
            <a:r>
              <a:rPr lang="sl-SI" sz="1000" b="1"/>
              <a:t>Inulin</a:t>
            </a:r>
          </a:p>
          <a:p>
            <a:pPr>
              <a:lnSpc>
                <a:spcPct val="80000"/>
              </a:lnSpc>
            </a:pPr>
            <a:endParaRPr lang="sl-SI" sz="1000" b="1"/>
          </a:p>
          <a:p>
            <a:pPr>
              <a:lnSpc>
                <a:spcPct val="80000"/>
              </a:lnSpc>
            </a:pPr>
            <a:r>
              <a:rPr lang="sl-SI" sz="1000" b="1"/>
              <a:t>Inulin je </a:t>
            </a:r>
            <a:r>
              <a:rPr lang="sl-SI" sz="1000" b="1">
                <a:hlinkClick r:id="rId3" tooltip="Polisaharid (članek še ni napisan)"/>
              </a:rPr>
              <a:t>polisaharid</a:t>
            </a:r>
            <a:r>
              <a:rPr lang="sl-SI" sz="1000" b="1"/>
              <a:t> sestavljen iz fruktoze povezanih z beta 2,1 glikozidno vezjo, na konceh je glukoza, ki se nahaja v različnih </a:t>
            </a:r>
            <a:r>
              <a:rPr lang="sl-SI" sz="1000" b="1">
                <a:hlinkClick r:id="rId4" tooltip="Rastlina"/>
              </a:rPr>
              <a:t>rastlinah</a:t>
            </a:r>
            <a:r>
              <a:rPr lang="sl-SI" sz="1000" b="1"/>
              <a:t> kot oblika rezervne hrane. </a:t>
            </a:r>
          </a:p>
          <a:p>
            <a:pPr>
              <a:lnSpc>
                <a:spcPct val="80000"/>
              </a:lnSpc>
            </a:pPr>
            <a:r>
              <a:rPr lang="sl-SI" sz="1000" b="1"/>
              <a:t> prisoten predvsem v koreninah ali gomoljih rastlin iz družin </a:t>
            </a:r>
            <a:r>
              <a:rPr lang="sl-SI" sz="1000" b="1">
                <a:hlinkClick r:id="rId5" tooltip="Radičevke"/>
              </a:rPr>
              <a:t>radičevke</a:t>
            </a:r>
            <a:r>
              <a:rPr lang="sl-SI" sz="1000" b="1"/>
              <a:t> in nebinovk</a:t>
            </a:r>
          </a:p>
          <a:p>
            <a:pPr>
              <a:lnSpc>
                <a:spcPct val="80000"/>
              </a:lnSpc>
            </a:pPr>
            <a:r>
              <a:rPr lang="sl-SI" sz="1000" b="1"/>
              <a:t> rastline bogate z inulinom, kot denimo cikorija (</a:t>
            </a:r>
            <a:r>
              <a:rPr lang="sl-SI" sz="1000" b="1" i="1"/>
              <a:t>Cichorium intybus</a:t>
            </a:r>
            <a:r>
              <a:rPr lang="sl-SI" sz="1000" b="1"/>
              <a:t>), česen (</a:t>
            </a:r>
            <a:r>
              <a:rPr lang="sl-SI" sz="1000" b="1" i="1"/>
              <a:t>Allium sativum</a:t>
            </a:r>
            <a:r>
              <a:rPr lang="sl-SI" sz="1000" b="1"/>
              <a:t>), por (</a:t>
            </a:r>
            <a:r>
              <a:rPr lang="sl-SI" sz="1000" b="1" i="1"/>
              <a:t>Allium porrum</a:t>
            </a:r>
            <a:r>
              <a:rPr lang="sl-SI" sz="1000" b="1"/>
              <a:t>), topinambur (</a:t>
            </a:r>
            <a:r>
              <a:rPr lang="sl-SI" sz="1000" b="1" i="1"/>
              <a:t>Helianthus tuberosus</a:t>
            </a:r>
            <a:r>
              <a:rPr lang="sl-SI" sz="1000" b="1"/>
              <a:t>), </a:t>
            </a:r>
          </a:p>
          <a:p>
            <a:pPr>
              <a:lnSpc>
                <a:spcPct val="80000"/>
              </a:lnSpc>
            </a:pPr>
            <a:endParaRPr lang="sl-SI" sz="1000"/>
          </a:p>
          <a:p>
            <a:pPr>
              <a:lnSpc>
                <a:spcPct val="80000"/>
              </a:lnSpc>
            </a:pPr>
            <a:r>
              <a:rPr lang="sl-SI" sz="1000"/>
              <a:t>Lahko ga uporabljamo kot nadomestek </a:t>
            </a:r>
            <a:r>
              <a:rPr lang="sl-SI" sz="1000">
                <a:hlinkClick r:id="rId6" tooltip="Sladkor"/>
              </a:rPr>
              <a:t>sladkorja</a:t>
            </a:r>
            <a:r>
              <a:rPr lang="sl-SI" sz="1000"/>
              <a:t>, </a:t>
            </a:r>
            <a:r>
              <a:rPr lang="sl-SI" sz="1000">
                <a:hlinkClick r:id="rId7" tooltip="Maščoba"/>
              </a:rPr>
              <a:t>maščobe</a:t>
            </a:r>
            <a:r>
              <a:rPr lang="sl-SI" sz="1000"/>
              <a:t> ali moke. Vsebuje le tretjino do četrtino energije v primerjavi z enako količino sladkorja ali drugih </a:t>
            </a:r>
            <a:r>
              <a:rPr lang="sl-SI" sz="1000">
                <a:hlinkClick r:id="rId8" tooltip="Ogljikovi hidrati"/>
              </a:rPr>
              <a:t>ogljikovih hidratov</a:t>
            </a:r>
            <a:r>
              <a:rPr lang="sl-SI" sz="1000"/>
              <a:t> in le šestino do devetino energije v primerjavi maščobo.</a:t>
            </a:r>
            <a:r>
              <a:rPr lang="sl-SI" sz="1000">
                <a:hlinkClick r:id="rId9"/>
              </a:rPr>
              <a:t>[1]</a:t>
            </a:r>
            <a:r>
              <a:rPr lang="sl-SI" sz="1000"/>
              <a:t> V vodi in mleku tvori mikrokristalne oblike, ki v ustih dajejo kremast občutek. Zaradi te organoleptične lastnosti lahko z inulinom nadomestimo maščobe v različnih namazih in kremah. Šele v debelem črevesju ga prebavijo bakterije, pri čemer se sproščajo določene količine </a:t>
            </a:r>
            <a:r>
              <a:rPr lang="sl-SI" sz="1000">
                <a:hlinkClick r:id="rId10" tooltip="Ogljikov dioksid"/>
              </a:rPr>
              <a:t>ogljikovega dioksida</a:t>
            </a:r>
            <a:r>
              <a:rPr lang="sl-SI" sz="1000"/>
              <a:t> in </a:t>
            </a:r>
            <a:r>
              <a:rPr lang="sl-SI" sz="1000">
                <a:hlinkClick r:id="rId11" tooltip="Metan"/>
              </a:rPr>
              <a:t>metana</a:t>
            </a:r>
            <a:r>
              <a:rPr lang="sl-SI" sz="1000"/>
              <a:t>. </a:t>
            </a:r>
          </a:p>
          <a:p>
            <a:pPr>
              <a:lnSpc>
                <a:spcPct val="80000"/>
              </a:lnSpc>
            </a:pPr>
            <a:r>
              <a:rPr lang="sl-SI" sz="1000" b="1"/>
              <a:t>Inulin je tudi zelo učinkovit </a:t>
            </a:r>
            <a:r>
              <a:rPr lang="sl-SI" sz="1000" b="1">
                <a:hlinkClick r:id="rId12" tooltip="Prebiotik"/>
              </a:rPr>
              <a:t>prebiotik</a:t>
            </a:r>
            <a:r>
              <a:rPr lang="sl-SI" sz="1000" b="1"/>
              <a:t>, saj v črevesju spodbuja rast koristnih probiotičnih bakterij, kar je potrdilo tudi kar nekaj kliničnih študij.</a:t>
            </a:r>
            <a:r>
              <a:rPr lang="sl-SI" sz="1000" b="1">
                <a:hlinkClick r:id="rId13"/>
              </a:rPr>
              <a:t>[5]</a:t>
            </a:r>
            <a:r>
              <a:rPr lang="sl-SI" sz="1000" b="1">
                <a:hlinkClick r:id="rId14"/>
              </a:rPr>
              <a:t>[6]</a:t>
            </a:r>
            <a:r>
              <a:rPr lang="sl-SI" sz="1000" b="1">
                <a:hlinkClick r:id="rId15"/>
              </a:rPr>
              <a:t>[7]</a:t>
            </a:r>
            <a:r>
              <a:rPr lang="sl-SI" sz="1000" b="1"/>
              <a:t> Kot je bilo že omenjeno, inulin potuje skozi </a:t>
            </a:r>
            <a:r>
              <a:rPr lang="sl-SI" sz="1000" b="1">
                <a:hlinkClick r:id="rId16" tooltip="Želodec"/>
              </a:rPr>
              <a:t>želodec</a:t>
            </a:r>
            <a:r>
              <a:rPr lang="sl-SI" sz="1000" b="1"/>
              <a:t> in </a:t>
            </a:r>
            <a:r>
              <a:rPr lang="sl-SI" sz="1000" b="1">
                <a:hlinkClick r:id="rId17" tooltip="Tanko črevo"/>
              </a:rPr>
              <a:t>tanko črevo</a:t>
            </a:r>
            <a:r>
              <a:rPr lang="sl-SI" sz="1000" b="1"/>
              <a:t> nespremenjen, in je tako v celoti na voljo bakterijski flori v debelem črevesu. Te bakterije proizvajajo iz inulina kratkoverižne </a:t>
            </a:r>
            <a:r>
              <a:rPr lang="sl-SI" sz="1000" b="1">
                <a:hlinkClick r:id="rId18" tooltip="Maščobne kisline"/>
              </a:rPr>
              <a:t>maščobne kisline</a:t>
            </a:r>
            <a:r>
              <a:rPr lang="sl-SI" sz="1000" b="1"/>
              <a:t>, s katerimi znižajo pH-vrednost vsebine v debelem črevesu. Maščobne kisline so pomembne za zagotavljanje optimalnega delovanja celic sluznice kolona in za dobro absorpcijo kalcijevih, magnezijevih in železovih ionov. Z mehanizmi povečanja absorpcije določenih mineralov (</a:t>
            </a:r>
            <a:r>
              <a:rPr lang="sl-SI" sz="1000" b="1">
                <a:hlinkClick r:id="rId19" tooltip="Kalcij"/>
              </a:rPr>
              <a:t>kalcija</a:t>
            </a:r>
            <a:r>
              <a:rPr lang="sl-SI" sz="1000" b="1"/>
              <a:t>, </a:t>
            </a:r>
            <a:r>
              <a:rPr lang="sl-SI" sz="1000" b="1">
                <a:hlinkClick r:id="rId20" tooltip="Magnezij"/>
              </a:rPr>
              <a:t>magnezija</a:t>
            </a:r>
            <a:r>
              <a:rPr lang="sl-SI" sz="1000" b="1"/>
              <a:t> in v nekaterih primerih še </a:t>
            </a:r>
            <a:r>
              <a:rPr lang="sl-SI" sz="1000" b="1">
                <a:hlinkClick r:id="rId21" tooltip="Fosfor"/>
              </a:rPr>
              <a:t>fosforja</a:t>
            </a:r>
            <a:r>
              <a:rPr lang="sl-SI" sz="1000" b="1"/>
              <a:t>) in elementov v sledovih (Cu, Fe, Zn) so se ukvarjali v mnogih kliničnih študijah.</a:t>
            </a:r>
            <a:r>
              <a:rPr lang="sl-SI" sz="1000" b="1">
                <a:hlinkClick r:id="rId22"/>
              </a:rPr>
              <a:t>[9]</a:t>
            </a:r>
            <a:r>
              <a:rPr lang="sl-SI" sz="1000" b="1">
                <a:hlinkClick r:id="rId23"/>
              </a:rPr>
              <a:t>[10]</a:t>
            </a:r>
            <a:r>
              <a:rPr lang="sl-SI" sz="1000" b="1">
                <a:hlinkClick r:id="rId24"/>
              </a:rPr>
              <a:t>[11]</a:t>
            </a:r>
            <a:r>
              <a:rPr lang="sl-SI" sz="1000" b="1"/>
              <a:t> Ugotovljeno je bilo, da inulin res izboljša absorpcijo preko treh možnih mehanizmov, ki so: 1) poveča pasivno absorpcijo v </a:t>
            </a:r>
            <a:r>
              <a:rPr lang="sl-SI" sz="1000" b="1">
                <a:hlinkClick r:id="rId25" tooltip="Kolon"/>
              </a:rPr>
              <a:t>kolonu</a:t>
            </a:r>
            <a:r>
              <a:rPr lang="sl-SI" sz="1000" b="1"/>
              <a:t> s povečano topnostjo kalcija, ki je povezana s spremembo pH in s spremembo mikroflore; 2) direktni efekt nastalih kratkoverižnih maščobnih kislin, ki povečanjo transcelularni prehod Ca; 3) pospeši rast celic in tako se poveča razpoložljiva površina za absorpcijo v tankem in debelem črevesju.</a:t>
            </a:r>
            <a:r>
              <a:rPr lang="sl-SI" sz="1000" b="1">
                <a:hlinkClick r:id="rId23"/>
              </a:rPr>
              <a:t>[10]</a:t>
            </a:r>
            <a:endParaRPr lang="sl-SI" sz="1000" b="1"/>
          </a:p>
          <a:p>
            <a:pPr>
              <a:lnSpc>
                <a:spcPct val="80000"/>
              </a:lnSpc>
            </a:pPr>
            <a:endParaRPr lang="sl-SI"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64D8D6-A327-4942-A33C-39ABB96E6C9E}" type="slidenum">
              <a:rPr lang="sl-SI"/>
              <a:pPr/>
              <a:t>14</a:t>
            </a:fld>
            <a:endParaRPr lang="sl-SI"/>
          </a:p>
        </p:txBody>
      </p:sp>
      <p:sp>
        <p:nvSpPr>
          <p:cNvPr id="106498" name="Rectangle 2"/>
          <p:cNvSpPr>
            <a:spLocks noGrp="1" noRot="1" noChangeAspect="1" noChangeArrowheads="1" noTextEdit="1"/>
          </p:cNvSpPr>
          <p:nvPr>
            <p:ph type="sldImg"/>
          </p:nvPr>
        </p:nvSpPr>
        <p:spPr>
          <a:xfrm>
            <a:off x="917575" y="744538"/>
            <a:ext cx="4962525" cy="3722687"/>
          </a:xfrm>
          <a:ln/>
        </p:spPr>
      </p:sp>
      <p:sp>
        <p:nvSpPr>
          <p:cNvPr id="106499" name="Rectangle 3"/>
          <p:cNvSpPr>
            <a:spLocks noGrp="1" noChangeArrowheads="1"/>
          </p:cNvSpPr>
          <p:nvPr>
            <p:ph type="body" idx="1"/>
          </p:nvPr>
        </p:nvSpPr>
        <p:spPr/>
        <p:txBody>
          <a:bodyPr/>
          <a:lstStyle/>
          <a:p>
            <a:pPr>
              <a:lnSpc>
                <a:spcPct val="90000"/>
              </a:lnSpc>
            </a:pPr>
            <a:r>
              <a:rPr lang="sl-SI" b="1"/>
              <a:t>Kzein tvori velike micelije, ki vsebujejo kalcijev fosfat v koloidni obliki. Med prebavo kazeina nastanjo </a:t>
            </a:r>
            <a:r>
              <a:rPr lang="sl-SI"/>
              <a:t>kazeinofosfopeptidi, ki vežejo kalcij in tako kalcij zadržijo v topni obliki (večja biorazpoložljivost) Obarjanje kalcijevega fosfata je tako inhibirano. Kazeinoproteini imajo tudi zaščitni efekt na atagonistične reakcije med kalcijem in drugimi kovinskimi ioni. Tako Kazeinoproteini pospešujejo biorazpoložljivost železa in zmanjžšajo tekmovanje Fe Zn.</a:t>
            </a:r>
          </a:p>
          <a:p>
            <a:pPr>
              <a:lnSpc>
                <a:spcPct val="90000"/>
              </a:lnSpc>
            </a:pPr>
            <a:endParaRPr lang="sl-S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719D5E-0FCB-4DCB-A820-00D09F149A3E}" type="slidenum">
              <a:rPr lang="sl-SI"/>
              <a:pPr/>
              <a:t>15</a:t>
            </a:fld>
            <a:endParaRPr lang="sl-SI"/>
          </a:p>
        </p:txBody>
      </p:sp>
      <p:sp>
        <p:nvSpPr>
          <p:cNvPr id="97282" name="Rectangle 2"/>
          <p:cNvSpPr>
            <a:spLocks noGrp="1" noRot="1" noChangeAspect="1" noChangeArrowheads="1" noTextEdit="1"/>
          </p:cNvSpPr>
          <p:nvPr>
            <p:ph type="sldImg"/>
          </p:nvPr>
        </p:nvSpPr>
        <p:spPr>
          <a:xfrm>
            <a:off x="917575" y="744538"/>
            <a:ext cx="4962525" cy="3722687"/>
          </a:xfrm>
          <a:ln/>
        </p:spPr>
      </p:sp>
      <p:sp>
        <p:nvSpPr>
          <p:cNvPr id="97283" name="Rectangle 3"/>
          <p:cNvSpPr>
            <a:spLocks noGrp="1" noChangeArrowheads="1"/>
          </p:cNvSpPr>
          <p:nvPr>
            <p:ph type="body" idx="1"/>
          </p:nvPr>
        </p:nvSpPr>
        <p:spPr/>
        <p:txBody>
          <a:bodyPr/>
          <a:lstStyle/>
          <a:p>
            <a:r>
              <a:rPr lang="sl-SI"/>
              <a:t>Fitijska kislina </a:t>
            </a:r>
            <a:r>
              <a:rPr lang="sl-SI" b="1"/>
              <a:t>inositol hexakisphosphate </a:t>
            </a:r>
            <a:r>
              <a:rPr lang="sl-SI"/>
              <a:t>predstavlja zalogo fosforja v rastlinah v semenskih delih. inozitol heksafosfat (IP6). Osnovni skelet predstavlja inozitol, vsaka izmed njegovih šestih </a:t>
            </a:r>
            <a:r>
              <a:rPr lang="sl-SI">
                <a:hlinkClick r:id="rId3" tooltip="Hidroksilna skupina (članek še ni napisan)"/>
              </a:rPr>
              <a:t>hidroksilnih skupin</a:t>
            </a:r>
            <a:r>
              <a:rPr lang="sl-SI"/>
              <a:t> pa je zaestrena z eno molekulo </a:t>
            </a:r>
            <a:r>
              <a:rPr lang="sl-SI">
                <a:hlinkClick r:id="rId4" tooltip="Fosforjeva (V) kislina (članek še ni napisan)"/>
              </a:rPr>
              <a:t>fosforjeve (V) kisline</a:t>
            </a:r>
            <a:r>
              <a:rPr lang="sl-SI"/>
              <a:t> (H3PO4). Lahko obstaja tudi kot fitat v obliki soli s K+, Ca2+, Mg2+. Kovinski ioni so lahko vezani dvovezno ali pa enovezno</a:t>
            </a:r>
          </a:p>
          <a:p>
            <a:r>
              <a:rPr lang="sl-SI"/>
              <a:t>Zaradi njenega </a:t>
            </a:r>
            <a:r>
              <a:rPr lang="sl-SI">
                <a:hlinkClick r:id="rId5" tooltip="Antioksidant"/>
              </a:rPr>
              <a:t>antioksidativnega</a:t>
            </a:r>
            <a:r>
              <a:rPr lang="sl-SI"/>
              <a:t> delovanja fitinsko kislino uporabljamo tudi kot dodatek (aditiv) v živilih, kar je označeno s številko E391. Poleg potencialnih koristnih učinkov na zdravje, ki so opisani v naslednjem poglavju, ima fitinska kislina tudi nekaj neželjenih učinkov. Zaradi sposobnosti vezave nekaterih mineralov, predvsem </a:t>
            </a:r>
            <a:r>
              <a:rPr lang="sl-SI">
                <a:hlinkClick r:id="rId6" tooltip="Kalcij"/>
              </a:rPr>
              <a:t>kalcija</a:t>
            </a:r>
            <a:r>
              <a:rPr lang="sl-SI"/>
              <a:t>, zmanjšuje učinkovitost absorbcije le teh iz črevesja v kri. </a:t>
            </a:r>
          </a:p>
          <a:p>
            <a:r>
              <a:rPr lang="sl-SI"/>
              <a:t>Topmost kovinskih kompleksov je odvisna od pH vrednosti. V intestinalnem traktu je tonost kalcijevih kompeksov zelo slaba in s tem je biorazpoložljivost majhna. Podobno velja za komplekse z železim cinkom in magnezijem.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0F36B1-8D4F-446E-8405-B8E6506D84C1}" type="slidenum">
              <a:rPr lang="sl-SI"/>
              <a:pPr/>
              <a:t>16</a:t>
            </a:fld>
            <a:endParaRPr lang="sl-SI"/>
          </a:p>
        </p:txBody>
      </p:sp>
      <p:sp>
        <p:nvSpPr>
          <p:cNvPr id="86018" name="Rectangle 2"/>
          <p:cNvSpPr>
            <a:spLocks noGrp="1" noRot="1" noChangeAspect="1" noChangeArrowheads="1" noTextEdit="1"/>
          </p:cNvSpPr>
          <p:nvPr>
            <p:ph type="sldImg"/>
          </p:nvPr>
        </p:nvSpPr>
        <p:spPr>
          <a:xfrm>
            <a:off x="917575" y="744538"/>
            <a:ext cx="4962525" cy="3722687"/>
          </a:xfrm>
          <a:ln/>
        </p:spPr>
      </p:sp>
      <p:sp>
        <p:nvSpPr>
          <p:cNvPr id="86019" name="Rectangle 3"/>
          <p:cNvSpPr>
            <a:spLocks noGrp="1" noChangeArrowheads="1"/>
          </p:cNvSpPr>
          <p:nvPr>
            <p:ph type="body" idx="1"/>
          </p:nvPr>
        </p:nvSpPr>
        <p:spPr/>
        <p:txBody>
          <a:bodyPr/>
          <a:lstStyle/>
          <a:p>
            <a:r>
              <a:rPr lang="sl-SI" dirty="0" err="1"/>
              <a:t>Pomankanje</a:t>
            </a:r>
            <a:r>
              <a:rPr lang="sl-SI" dirty="0"/>
              <a:t> kalcija je relativno pogosto in povečan vnos v nekaterih </a:t>
            </a:r>
            <a:r>
              <a:rPr lang="sl-SI" dirty="0" err="1"/>
              <a:t>življenskih</a:t>
            </a:r>
            <a:r>
              <a:rPr lang="sl-SI" dirty="0"/>
              <a:t> obdobjih je izredno pomemben, zlasti v obdobju rasti, nosečnosti in starosti. Nizek, premajhen vnos kalcija ob nekaterih drugih dejavnikih lahko privede do negativne bilance kalcija in s tem pospešenega izgubljanja kostne mase, kar je pogost pojav v menopavzi. To je tudi najpogostejši vzrok za osteoporozo. </a:t>
            </a:r>
            <a:r>
              <a:rPr lang="sl-SI" dirty="0" err="1"/>
              <a:t>Pomankajnje</a:t>
            </a:r>
            <a:r>
              <a:rPr lang="sl-SI" dirty="0"/>
              <a:t> kalcija se najpogosteje pojavi zaradi pomanjkanja D vitamina, zmanjšane produkcije estrogena, </a:t>
            </a:r>
            <a:r>
              <a:rPr lang="sl-SI" dirty="0" err="1"/>
              <a:t>anrenalinske</a:t>
            </a:r>
            <a:r>
              <a:rPr lang="sl-SI" dirty="0"/>
              <a:t> disfunkcije, nepravilnega delovanja žleze ščitnice in drugo. </a:t>
            </a:r>
          </a:p>
          <a:p>
            <a:r>
              <a:rPr lang="sl-SI" dirty="0"/>
              <a:t>Hujšanje z enostransko prehrano, hrana bogata z maščobami, bela moka, veliko kuhane in pečene zelenjave.</a:t>
            </a:r>
          </a:p>
          <a:p>
            <a:r>
              <a:rPr lang="sl-SI" dirty="0"/>
              <a:t>Priporočen dnevni vnos magnezija je odvisen od starosti in spola, za odrasle ženske je 320 mg, za moške pa 420 mg. Potrebe po magneziju so pri ženskah povečane v nosečnosti in med dojenjem. Povečane potrebe po magneziju so tudi v primerih povečanega izločanja z urinom (diuretiki), pri pogostem uživanju odvajal, pri športnikih, pri dnevni izpostavljenosti stresu ter pri zlorabi alkohola. Študije so pokazale, da povprečni </a:t>
            </a:r>
            <a:r>
              <a:rPr lang="sl-SI" dirty="0" err="1"/>
              <a:t>Američa</a:t>
            </a:r>
            <a:r>
              <a:rPr lang="sl-SI" dirty="0"/>
              <a:t> in Evropejec z vsakodnevno prehrano težko doseže dnevne potrebe po magneziju. Prehrana prebivalcev Azije je bogatejša z magnezijem, zaradi večjega vnosa sadja, zelenjave in </a:t>
            </a:r>
            <a:r>
              <a:rPr lang="sl-SI" dirty="0" err="1"/>
              <a:t>neluščenega</a:t>
            </a:r>
            <a:r>
              <a:rPr lang="sl-SI" dirty="0"/>
              <a:t> riža, kjer je veliko magnezija. Ekstremni športi, nosečnost tudi močno </a:t>
            </a:r>
            <a:r>
              <a:rPr lang="sl-SI" dirty="0" err="1"/>
              <a:t>spremennita</a:t>
            </a:r>
            <a:r>
              <a:rPr lang="sl-SI" dirty="0"/>
              <a:t> </a:t>
            </a:r>
            <a:r>
              <a:rPr lang="sl-SI" dirty="0" err="1"/>
              <a:t>potebe</a:t>
            </a:r>
            <a:r>
              <a:rPr lang="sl-SI" dirty="0"/>
              <a:t> po Mg.</a:t>
            </a:r>
          </a:p>
          <a:p>
            <a:endParaRPr lang="sl-SI" dirty="0"/>
          </a:p>
          <a:p>
            <a:r>
              <a:rPr lang="sl-SI" dirty="0"/>
              <a:t>Kalcij je eden najpogosteje uporabljenih dodatkov hrani, zato je možnost interakcij z zdravili in sestavinami hrane zelo pogosta. Zelo je pomemben čas jemanja oralnih preparatov kalcija v kombinaciji s prehrano. </a:t>
            </a:r>
          </a:p>
          <a:p>
            <a:endParaRPr lang="sl-SI"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F7F1BFF-F62B-4624-A0B7-55E9E758D9D7}" type="slidenum">
              <a:rPr lang="sl-SI"/>
              <a:pPr/>
              <a:t>17</a:t>
            </a:fld>
            <a:endParaRPr lang="sl-SI"/>
          </a:p>
        </p:txBody>
      </p:sp>
      <p:sp>
        <p:nvSpPr>
          <p:cNvPr id="40963" name="Rectangle 2"/>
          <p:cNvSpPr>
            <a:spLocks noGrp="1" noRot="1" noChangeAspect="1" noChangeArrowheads="1" noTextEdit="1"/>
          </p:cNvSpPr>
          <p:nvPr>
            <p:ph type="sldImg"/>
          </p:nvPr>
        </p:nvSpPr>
        <p:spPr>
          <a:xfrm>
            <a:off x="917575" y="744538"/>
            <a:ext cx="4962525" cy="3722687"/>
          </a:xfrm>
          <a:ln/>
        </p:spPr>
      </p:sp>
      <p:sp>
        <p:nvSpPr>
          <p:cNvPr id="40964" name="Rectangle 3"/>
          <p:cNvSpPr>
            <a:spLocks noGrp="1" noChangeArrowheads="1"/>
          </p:cNvSpPr>
          <p:nvPr>
            <p:ph type="body" idx="1"/>
          </p:nvPr>
        </p:nvSpPr>
        <p:spPr>
          <a:noFill/>
          <a:ln/>
        </p:spPr>
        <p:txBody>
          <a:bodyPr/>
          <a:lstStyle/>
          <a:p>
            <a:pPr eaLnBrk="1" hangingPunct="1"/>
            <a:r>
              <a:rPr lang="sl-SI" smtClean="0"/>
              <a:t>Osteoporoza je progresivna, napredujoča bolezen, pri kateri se masa kosti ( v bistvu specifična teža in trdnost ) zmanjšuje, kar poveča njihovo krhkost in podvrženost lomljivosti. </a:t>
            </a:r>
          </a:p>
          <a:p>
            <a:pPr eaLnBrk="1" hangingPunct="1"/>
            <a:endParaRPr lang="sl-SI" smtClean="0"/>
          </a:p>
          <a:p>
            <a:pPr eaLnBrk="1" hangingPunct="1"/>
            <a:r>
              <a:rPr lang="sl-SI" smtClean="0"/>
              <a:t>Osteoporoza je bolezen, za katero je značilno zmanjševanje kostne mase in zmanjšanje trdnosti kosti. Kosti postanejo krhke in se pogosteje zlomijo. Posebno hitro izgubljajo kostno maso ženske v menopavzi zaradi sprememb v hormonskem ravnovesju. Razvoj osteoporoze lahko traja več let, ne da bi prišlo do kakršnihkoli bolezenskih znakov ali bolečin. Zato pravimo osteoporozi "tiha bolezen". Osteoporoza predstavlja izredno velik zdravstveni problem, saj ocenjujejo število obolelih v svetu kar na 75 milijonov. Bolezen je v porastu posebej v zahodnem svetu, kar je posledica daljše življenjske dobe, boljšega sistema odkrivanja bolezni in tudi </a:t>
            </a:r>
          </a:p>
          <a:p>
            <a:pPr eaLnBrk="1" hangingPunct="1"/>
            <a:r>
              <a:rPr lang="sl-SI" smtClean="0"/>
              <a:t>življenjskih navad, ki pripomorejo k nastanku osteoporoze. Bolezen je pogostejša pri ženskah, čeprav je vedno več tudi t.i. moške osteoporoze. Strokovnjaki ocenjujejo, da doživi okoli 30 - 40 % žensk in 13 % moških zlom kosti, ki je posledica osteoporoze. Primerna prehrana in zadostna fizična aktivnost sta najpomembnejša dejavnika pri preprečevanju in zdravljenju osteoporoze. Velik pomen imajo mikroelementi, vitamina C in K in uravnoteženo razmerje med kalcijem, kalijem, magnezijem in fosforjem (Nieves, 2005).</a:t>
            </a:r>
          </a:p>
          <a:p>
            <a:pPr eaLnBrk="1" hangingPunct="1"/>
            <a:endParaRPr lang="sl-SI"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9DFC5F-9738-4296-8EAB-B36B6C3CE965}" type="slidenum">
              <a:rPr lang="sl-SI"/>
              <a:pPr/>
              <a:t>18</a:t>
            </a:fld>
            <a:endParaRPr lang="sl-SI"/>
          </a:p>
        </p:txBody>
      </p:sp>
      <p:sp>
        <p:nvSpPr>
          <p:cNvPr id="140290" name="Rectangle 2"/>
          <p:cNvSpPr>
            <a:spLocks noGrp="1" noRot="1" noChangeAspect="1" noChangeArrowheads="1" noTextEdit="1"/>
          </p:cNvSpPr>
          <p:nvPr>
            <p:ph type="sldImg"/>
          </p:nvPr>
        </p:nvSpPr>
        <p:spPr>
          <a:xfrm>
            <a:off x="917575" y="744538"/>
            <a:ext cx="4962525" cy="3722687"/>
          </a:xfrm>
          <a:ln/>
        </p:spPr>
      </p:sp>
      <p:sp>
        <p:nvSpPr>
          <p:cNvPr id="140291" name="Rectangle 3"/>
          <p:cNvSpPr>
            <a:spLocks noGrp="1" noChangeArrowheads="1"/>
          </p:cNvSpPr>
          <p:nvPr>
            <p:ph type="body" idx="1"/>
          </p:nvPr>
        </p:nvSpPr>
        <p:spPr/>
        <p:txBody>
          <a:bodyPr/>
          <a:lstStyle/>
          <a:p>
            <a:endParaRPr lang="sl-SI"/>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9BA432-5DF9-418E-83B3-4A69B55D2A06}" type="slidenum">
              <a:rPr lang="sl-SI"/>
              <a:pPr/>
              <a:t>19</a:t>
            </a:fld>
            <a:endParaRPr lang="sl-SI"/>
          </a:p>
        </p:txBody>
      </p:sp>
      <p:sp>
        <p:nvSpPr>
          <p:cNvPr id="141314" name="Rectangle 2"/>
          <p:cNvSpPr>
            <a:spLocks noGrp="1" noRot="1" noChangeAspect="1" noChangeArrowheads="1" noTextEdit="1"/>
          </p:cNvSpPr>
          <p:nvPr>
            <p:ph type="sldImg"/>
          </p:nvPr>
        </p:nvSpPr>
        <p:spPr>
          <a:xfrm>
            <a:off x="917575" y="744538"/>
            <a:ext cx="4962525" cy="3722687"/>
          </a:xfrm>
          <a:ln/>
        </p:spPr>
      </p:sp>
      <p:sp>
        <p:nvSpPr>
          <p:cNvPr id="141315" name="Rectangle 3"/>
          <p:cNvSpPr>
            <a:spLocks noGrp="1" noChangeArrowheads="1"/>
          </p:cNvSpPr>
          <p:nvPr>
            <p:ph type="body" idx="1"/>
          </p:nvPr>
        </p:nvSpPr>
        <p:spPr/>
        <p:txBody>
          <a:bodyPr/>
          <a:lstStyle/>
          <a:p>
            <a:endParaRPr 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81E44-EFCC-4388-B283-7C7B12CB6F88}" type="slidenum">
              <a:rPr lang="sl-SI"/>
              <a:pPr/>
              <a:t>2</a:t>
            </a:fld>
            <a:endParaRPr lang="sl-SI"/>
          </a:p>
        </p:txBody>
      </p:sp>
      <p:sp>
        <p:nvSpPr>
          <p:cNvPr id="46082" name="Rectangle 2"/>
          <p:cNvSpPr>
            <a:spLocks noGrp="1" noRot="1" noChangeAspect="1" noChangeArrowheads="1" noTextEdit="1"/>
          </p:cNvSpPr>
          <p:nvPr>
            <p:ph type="sldImg"/>
          </p:nvPr>
        </p:nvSpPr>
        <p:spPr>
          <a:xfrm>
            <a:off x="917575" y="744538"/>
            <a:ext cx="4962525" cy="3722687"/>
          </a:xfrm>
          <a:ln/>
        </p:spPr>
      </p:sp>
      <p:sp>
        <p:nvSpPr>
          <p:cNvPr id="46083" name="Rectangle 3"/>
          <p:cNvSpPr>
            <a:spLocks noGrp="1" noChangeArrowheads="1"/>
          </p:cNvSpPr>
          <p:nvPr>
            <p:ph type="body" idx="1"/>
          </p:nvPr>
        </p:nvSpPr>
        <p:spPr/>
        <p:txBody>
          <a:bodyPr/>
          <a:lstStyle/>
          <a:p>
            <a:pPr>
              <a:lnSpc>
                <a:spcPct val="90000"/>
              </a:lnSpc>
            </a:pPr>
            <a:r>
              <a:rPr lang="sl-SI" dirty="0"/>
              <a:t>Pojem </a:t>
            </a:r>
            <a:r>
              <a:rPr lang="sl-SI" dirty="0" err="1"/>
              <a:t>makroelementi</a:t>
            </a:r>
            <a:r>
              <a:rPr lang="sl-SI" dirty="0"/>
              <a:t> se nanaša na tiste elemente v našem telesu, ki jih potrebujemo več kot 100 mg na dan. Sem spadajo: natrij, kalij, klor, kalcij, magnezij in fosfor. Navedeni elementi služijo kot elektroliti, imajo strukturno vlogo in sodelujejo v regulaciji metabolizma. </a:t>
            </a:r>
          </a:p>
          <a:p>
            <a:pPr>
              <a:lnSpc>
                <a:spcPct val="90000"/>
              </a:lnSpc>
            </a:pPr>
            <a:r>
              <a:rPr lang="sl-SI" dirty="0" err="1"/>
              <a:t>Makroelementi</a:t>
            </a:r>
            <a:r>
              <a:rPr lang="sl-SI" dirty="0"/>
              <a:t> so med seboj povezani, zlasti tisti iz istih skupin periodnega sistema. Pomanjkanje enega elementa vpliva na celo vrsto medsebojno povezanih procesov, organizem pa lahko nekatere elemente celo zamenjuje.</a:t>
            </a:r>
          </a:p>
          <a:p>
            <a:pPr>
              <a:lnSpc>
                <a:spcPct val="90000"/>
              </a:lnSpc>
            </a:pPr>
            <a:endParaRPr lang="sl-SI" dirty="0"/>
          </a:p>
          <a:p>
            <a:pPr>
              <a:lnSpc>
                <a:spcPct val="90000"/>
              </a:lnSpc>
            </a:pPr>
            <a:endParaRPr lang="sl-SI" dirty="0"/>
          </a:p>
          <a:p>
            <a:pPr>
              <a:lnSpc>
                <a:spcPct val="90000"/>
              </a:lnSpc>
            </a:pPr>
            <a:r>
              <a:rPr lang="sl-SI" dirty="0"/>
              <a:t>Ne moremo jih niti ustvarjati niti izrabiti, vse življenje pa jih je potrebno vnašati s hrano, vodo in zdravili oziroma </a:t>
            </a:r>
            <a:r>
              <a:rPr lang="sl-SI" dirty="0" err="1"/>
              <a:t>prehrambenimi</a:t>
            </a:r>
            <a:r>
              <a:rPr lang="sl-SI" dirty="0"/>
              <a:t> dodatki. Človeški organizem vzdržuje stabilne koncentracije v plazmi, pogosto v zelo ozkih mejah, kar je nujno za normalno in optimalno delovanje organizma.</a:t>
            </a:r>
          </a:p>
          <a:p>
            <a:pPr>
              <a:lnSpc>
                <a:spcPct val="90000"/>
              </a:lnSpc>
            </a:pPr>
            <a:endParaRPr lang="sl-SI"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6C3F35-5650-4E88-AC9C-3668341754B1}" type="slidenum">
              <a:rPr lang="sl-SI"/>
              <a:pPr/>
              <a:t>3</a:t>
            </a:fld>
            <a:endParaRPr lang="sl-SI"/>
          </a:p>
        </p:txBody>
      </p:sp>
      <p:sp>
        <p:nvSpPr>
          <p:cNvPr id="45058" name="Rectangle 2"/>
          <p:cNvSpPr>
            <a:spLocks noGrp="1" noRot="1" noChangeAspect="1" noChangeArrowheads="1" noTextEdit="1"/>
          </p:cNvSpPr>
          <p:nvPr>
            <p:ph type="sldImg"/>
          </p:nvPr>
        </p:nvSpPr>
        <p:spPr>
          <a:xfrm>
            <a:off x="917575" y="744538"/>
            <a:ext cx="4962525" cy="3722687"/>
          </a:xfrm>
          <a:ln/>
        </p:spPr>
      </p:sp>
      <p:sp>
        <p:nvSpPr>
          <p:cNvPr id="45059" name="Rectangle 3"/>
          <p:cNvSpPr>
            <a:spLocks noGrp="1" noChangeArrowheads="1"/>
          </p:cNvSpPr>
          <p:nvPr>
            <p:ph type="body" idx="1"/>
          </p:nvPr>
        </p:nvSpPr>
        <p:spPr/>
        <p:txBody>
          <a:bodyPr/>
          <a:lstStyle/>
          <a:p>
            <a:r>
              <a:rPr lang="sl-SI"/>
              <a:t>Hrana je glavni vir makroelementov. S sodobnim načinom življenja so se spremenile tudi prehrambene navade, predvsem pa tudi vsebnost nekaterih elementov hrani. Stres, hujšanje, fizična neaktivnost vplivajo na homeostazo elementov v telesu. </a:t>
            </a:r>
          </a:p>
          <a:p>
            <a:r>
              <a:rPr lang="sl-SI"/>
              <a:t>Dovolj velik vnos makroelementov v telo še ne pomeni zadostne količine v organizmu, saj na absorpcijo vpliva mnogo različnih dejavnikov. Človeški organizem ima veliko kontrolnih mehanizmov za uravnavanje homeostaze makroelementov v telesu. </a:t>
            </a:r>
          </a:p>
          <a:p>
            <a:endParaRPr 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D7C0C7-146E-4140-9154-6A9F24661D61}" type="slidenum">
              <a:rPr lang="sl-SI"/>
              <a:pPr/>
              <a:t>4</a:t>
            </a:fld>
            <a:endParaRPr lang="sl-SI"/>
          </a:p>
        </p:txBody>
      </p:sp>
      <p:sp>
        <p:nvSpPr>
          <p:cNvPr id="49154" name="Rectangle 2"/>
          <p:cNvSpPr>
            <a:spLocks noGrp="1" noRot="1" noChangeAspect="1" noChangeArrowheads="1" noTextEdit="1"/>
          </p:cNvSpPr>
          <p:nvPr>
            <p:ph type="sldImg"/>
          </p:nvPr>
        </p:nvSpPr>
        <p:spPr>
          <a:xfrm>
            <a:off x="917575" y="744538"/>
            <a:ext cx="4962525" cy="3722687"/>
          </a:xfrm>
          <a:ln/>
        </p:spPr>
      </p:sp>
      <p:sp>
        <p:nvSpPr>
          <p:cNvPr id="49155" name="Rectangle 3"/>
          <p:cNvSpPr>
            <a:spLocks noGrp="1" noChangeArrowheads="1"/>
          </p:cNvSpPr>
          <p:nvPr>
            <p:ph type="body" idx="1"/>
          </p:nvPr>
        </p:nvSpPr>
        <p:spPr/>
        <p:txBody>
          <a:bodyPr/>
          <a:lstStyle/>
          <a:p>
            <a:r>
              <a:rPr lang="sl-SI" dirty="0"/>
              <a:t>Natrij spada med najbolj razširjene elemente v naravi, v zemeljski skorji ga je 2,83 %. V človeškem organizmu je 60 g natrija, od tega več kot polovica v zunajcelični tekočini. Približno 70 % tega je vezanega v mineralu apatitu v kosteh. </a:t>
            </a:r>
          </a:p>
          <a:p>
            <a:r>
              <a:rPr lang="sl-SI" dirty="0"/>
              <a:t>Mehanizmi, ki regulirajo koncentracijo natrija v krvi so vključeni pri regulaciji pH, osmotskega tlaka in količino vode v telesu.</a:t>
            </a:r>
          </a:p>
          <a:p>
            <a:endParaRPr lang="sl-SI" dirty="0"/>
          </a:p>
          <a:p>
            <a:r>
              <a:rPr lang="sl-SI" dirty="0"/>
              <a:t>V človeškem organizmu je od 160 do 200 g kalija, od tega kar 98 % v celicah. Celice izčrpavajo natrijeve ione in vsrkavajo kalijeve, s tem pa preprečujejo nabrekanje. Med živčno transmisijo in krčenjem mišic kalijevi ioni izstopijo iz celice, natrijevi pa vstopijo, zaradi česar se spremeni električni naboj - to povzroči živčni impulz ali skrčenje mišice. Prav to je razlog, da pomanjkanje kalija najprej prizadene mišice in živčni sistem. </a:t>
            </a:r>
          </a:p>
          <a:p>
            <a:r>
              <a:rPr lang="sl-SI" dirty="0"/>
              <a:t>Kalij sodeluje pri pretvorbi glukoze v glikogen, ki ga mišice uporabljajo za energijo, zato pomanjkanje tega </a:t>
            </a:r>
            <a:r>
              <a:rPr lang="sl-SI" dirty="0" err="1"/>
              <a:t>makroelementa</a:t>
            </a:r>
            <a:r>
              <a:rPr lang="sl-SI" dirty="0"/>
              <a:t> povzroči utrujenost in mišično oslabelost. Kalijevo uravnavanje prenosa hranil skozi celične membrane z leti upada, s tem lahko razložimo del poškodb v krvnem obtoku, malodušnost in splošno šibkost pri starejših ljudeh. Potreben je pri beljakovinski sintezi, presnovi ogljikovih hidratov in izločanju inzulina iz trebušne slinavke. </a:t>
            </a:r>
          </a:p>
          <a:p>
            <a:endParaRPr lang="sl-SI" dirty="0"/>
          </a:p>
          <a:p>
            <a:r>
              <a:rPr lang="sl-SI" dirty="0"/>
              <a:t>Kalij skupaj z natrijem in s klorom vzdržuje razporeditev tekočine in pH v celicah, pospešuje prenašanje živčnih impulzov in krčenje mišic, uravnava srčni utrip in krvni tlak ter pomaga pri pravilnem delovanju ledvic in adrenalinskih funkcij.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FAD163-36FD-4E1A-9962-85AB5311379B}" type="slidenum">
              <a:rPr lang="sl-SI"/>
              <a:pPr/>
              <a:t>5</a:t>
            </a:fld>
            <a:endParaRPr lang="sl-SI"/>
          </a:p>
        </p:txBody>
      </p:sp>
      <p:sp>
        <p:nvSpPr>
          <p:cNvPr id="94210" name="Rectangle 2"/>
          <p:cNvSpPr>
            <a:spLocks noGrp="1" noRot="1" noChangeAspect="1" noChangeArrowheads="1" noTextEdit="1"/>
          </p:cNvSpPr>
          <p:nvPr>
            <p:ph type="sldImg"/>
          </p:nvPr>
        </p:nvSpPr>
        <p:spPr>
          <a:xfrm>
            <a:off x="917575" y="744538"/>
            <a:ext cx="4962525" cy="3722687"/>
          </a:xfrm>
          <a:ln/>
        </p:spPr>
      </p:sp>
      <p:sp>
        <p:nvSpPr>
          <p:cNvPr id="94211" name="Rectangle 3"/>
          <p:cNvSpPr>
            <a:spLocks noGrp="1" noChangeArrowheads="1"/>
          </p:cNvSpPr>
          <p:nvPr>
            <p:ph type="body" idx="1"/>
          </p:nvPr>
        </p:nvSpPr>
        <p:spPr/>
        <p:txBody>
          <a:bodyPr/>
          <a:lstStyle/>
          <a:p>
            <a:pPr>
              <a:lnSpc>
                <a:spcPct val="90000"/>
              </a:lnSpc>
            </a:pPr>
            <a:r>
              <a:rPr lang="sl-SI"/>
              <a:t>Z uravnoteženo prehrano znaša poprečni dnevni vnos natrija od 2 do 10 g na dan, največ v obliki natrijevega klorida. Predvsem industrijsko predelana hrana vsebuje veliko dodane soli, ki ne le, da izboljša okus, ampak tudi hrano konzervira (siri, krekerji, vložena zelenjava, kečap, mesnine,…). Praktično vsa hrana vsebuje natrij, zato običajno ne moremo govoriti o njegovem premajhnem vnosu. Človek naj bi dnevno zaužil do 500 mg na dan, kar ustreza približno 1,3 g natrijevega klorida, priporočena zgornja meja pa je 5 g za zdravo odraslo osebo (po priporočilih Svetovne zdravstvene organizacije iz leta 2003). Potrebno je upoštevati posameznikovo fizično aktivnost, zunanje pogoje (vročina) in zdravstvene pogoje (diareja, bruhanje, anoreksija) (RDA, 1989).</a:t>
            </a:r>
          </a:p>
          <a:p>
            <a:pPr>
              <a:lnSpc>
                <a:spcPct val="90000"/>
              </a:lnSpc>
            </a:pPr>
            <a:r>
              <a:rPr lang="sl-SI"/>
              <a:t>Natrijevi ioni se zaradi dobre topnosti popolnoma absorbirajo vzdolž celotnega črevesja. Največ natrija se izloča preko ledvic s sečem, del s fecesom, nekaj malega tudi skozi kožo. </a:t>
            </a:r>
          </a:p>
          <a:p>
            <a:pPr>
              <a:lnSpc>
                <a:spcPct val="90000"/>
              </a:lnSpc>
            </a:pPr>
            <a:endParaRPr lang="sl-SI"/>
          </a:p>
          <a:p>
            <a:pPr>
              <a:lnSpc>
                <a:spcPct val="90000"/>
              </a:lnSpc>
            </a:pPr>
            <a:r>
              <a:rPr lang="sl-SI"/>
              <a:t>Vpliv natrija na krvni tlak ni dobro pojasnjen, vsekakor pa ima najpomembnejšo vlogo razmerje med kalijem in natrijem, ne samo natrij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8FA1CB-7F0D-4CE7-8ACD-6EFA52EC8B58}" type="slidenum">
              <a:rPr lang="sl-SI"/>
              <a:pPr/>
              <a:t>6</a:t>
            </a:fld>
            <a:endParaRPr lang="sl-SI"/>
          </a:p>
        </p:txBody>
      </p:sp>
      <p:sp>
        <p:nvSpPr>
          <p:cNvPr id="52226" name="Rectangle 2"/>
          <p:cNvSpPr>
            <a:spLocks noGrp="1" noRot="1" noChangeAspect="1" noChangeArrowheads="1" noTextEdit="1"/>
          </p:cNvSpPr>
          <p:nvPr>
            <p:ph type="sldImg"/>
          </p:nvPr>
        </p:nvSpPr>
        <p:spPr>
          <a:xfrm>
            <a:off x="917575" y="744538"/>
            <a:ext cx="4962525" cy="3722687"/>
          </a:xfrm>
          <a:ln/>
        </p:spPr>
      </p:sp>
      <p:sp>
        <p:nvSpPr>
          <p:cNvPr id="52227" name="Rectangle 3"/>
          <p:cNvSpPr>
            <a:spLocks noGrp="1" noChangeArrowheads="1"/>
          </p:cNvSpPr>
          <p:nvPr>
            <p:ph type="body" idx="1"/>
          </p:nvPr>
        </p:nvSpPr>
        <p:spPr/>
        <p:txBody>
          <a:bodyPr/>
          <a:lstStyle/>
          <a:p>
            <a:pPr>
              <a:lnSpc>
                <a:spcPct val="90000"/>
              </a:lnSpc>
            </a:pPr>
            <a:r>
              <a:rPr lang="sl-SI"/>
              <a:t>Standardne dnevne količine za vnos kalija ni, toda večina strokovnjakov se strinja, da je najmanjši priporočen odmerek za odrasle od 2 do 5 gramov na dan.</a:t>
            </a:r>
          </a:p>
          <a:p>
            <a:pPr>
              <a:lnSpc>
                <a:spcPct val="90000"/>
              </a:lnSpc>
            </a:pPr>
            <a:r>
              <a:rPr lang="sl-SI"/>
              <a:t>Večinoma je vsa hrana bogata s kalijem, predvsem sadje in zelenjava. Z običajno prehrano je dnevni vnos kalija približno 2,5 g. Absorbira se v tankem črevesju, izloča se iz ledvic s sečem, preko žolča in trebušne slinavke. Do pomanjkanja kalija lahko pride pri povečanem uriniranju (uporaba diuretikov), dolgotrajni diareji ali bruhanju. Hiperkalimija se pojavi, če se plazemska koncentracija kalija poveča nad 270 mg/L. Vzrok zanjo je predvsem v zmanjšanem izločanju ali pa prevelik vnos kalija s hrano. Pretirano jemanje prehranskih dopolnil bogatih s kalijem lahko vodi do resnih zdravstvenih težav, oz. menjava NaCl s KCl.</a:t>
            </a:r>
          </a:p>
          <a:p>
            <a:pPr>
              <a:lnSpc>
                <a:spcPct val="90000"/>
              </a:lnSpc>
            </a:pPr>
            <a:r>
              <a:rPr lang="sl-SI"/>
              <a:t>Pomankanje kalija in natrija se pojavljata izjemno redko, običajno pri dolgotrajnih diarejah, bruhanju potenju in opleklinah, če se tekočina ne nadomešča. </a:t>
            </a:r>
          </a:p>
          <a:p>
            <a:pPr>
              <a:lnSpc>
                <a:spcPct val="90000"/>
              </a:lnSpc>
            </a:pPr>
            <a:r>
              <a:rPr lang="sl-SI"/>
              <a:t>Za dobro delovanje organizma je nadvse pomembno pravilno razmerje med natrijem in kalijem - prehrana, bogata z natrijem in revna s kalijem, lahko povzroči raka, visok krvni tlak in srčne bolezni. V prehrani večine ljudi je razmerje med kalijem in natrijem manj kot 1 : 2 (zaužijejo torej dvakrat toliko natrija kot kalija), medtem ko je priporočeno razmerje 5 : 1. Tega niti ni težko doseči, saj je pri večini svežega sadja in zelenjave razmerje med kalijem in natrijem več kot 50 : 1 (Cook s sod., 2009).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B5E08D-3D8F-4A63-B143-17568E78FC1C}" type="slidenum">
              <a:rPr lang="sl-SI"/>
              <a:pPr/>
              <a:t>7</a:t>
            </a:fld>
            <a:endParaRPr lang="sl-SI"/>
          </a:p>
        </p:txBody>
      </p:sp>
      <p:sp>
        <p:nvSpPr>
          <p:cNvPr id="114690" name="Rectangle 2"/>
          <p:cNvSpPr>
            <a:spLocks noGrp="1" noRot="1" noChangeAspect="1" noChangeArrowheads="1" noTextEdit="1"/>
          </p:cNvSpPr>
          <p:nvPr>
            <p:ph type="sldImg"/>
          </p:nvPr>
        </p:nvSpPr>
        <p:spPr>
          <a:xfrm>
            <a:off x="917575" y="744538"/>
            <a:ext cx="4962525" cy="3722687"/>
          </a:xfrm>
          <a:ln/>
        </p:spPr>
      </p:sp>
      <p:sp>
        <p:nvSpPr>
          <p:cNvPr id="114691" name="Rectangle 3"/>
          <p:cNvSpPr>
            <a:spLocks noGrp="1" noChangeArrowheads="1"/>
          </p:cNvSpPr>
          <p:nvPr>
            <p:ph type="body" idx="1"/>
          </p:nvPr>
        </p:nvSpPr>
        <p:spPr/>
        <p:txBody>
          <a:bodyPr/>
          <a:lstStyle/>
          <a:p>
            <a:pPr>
              <a:lnSpc>
                <a:spcPct val="90000"/>
              </a:lnSpc>
            </a:pPr>
            <a:r>
              <a:rPr lang="sl-SI" sz="900"/>
              <a:t>Magnezija vsebuje človeško telo približno 1 mol (24 g), od tega ga je približno 60 5 v kosteh, ostalo pa v intracelularnem prostoru, 1% pa v krvi. </a:t>
            </a:r>
          </a:p>
          <a:p>
            <a:pPr>
              <a:lnSpc>
                <a:spcPct val="90000"/>
              </a:lnSpc>
            </a:pPr>
            <a:r>
              <a:rPr lang="sl-SI" sz="900"/>
              <a:t>Dejstvo, da je Mg nepogrešljiv pri metabolizmu ATP pomeni, da je esencialen v večina metabolnih procesov kot so koriščenje glukoze, sinteza maščob, proteinov in nukleinskih kislin, krčenje mišic in nekateri transporni procesi skozi membrano. V splošnem MG vpliva na delovanje več kot 300 različnih encimskih krčenje mišic in nekateri transporni procesi skozi membrano. V splošnem MG vpliva na delovanje več kot 300 različnih encimskih sistemov. Magnezij služi kot fiziološki regulator v nevromuskularnih, kardiovaskularnih, imunskih in hormonskih funkcijah (npr. izločanje in delovanje paratiroidnega hormona). V splošnem lahko magnezij obravnavamo kot centralni makroelement v regulaciji metabolizma celične energije in tako posledično limitirajoč faktor fizične zmogljivosti </a:t>
            </a:r>
          </a:p>
          <a:p>
            <a:pPr>
              <a:lnSpc>
                <a:spcPct val="90000"/>
              </a:lnSpc>
            </a:pPr>
            <a:endParaRPr lang="sl-SI" sz="900"/>
          </a:p>
          <a:p>
            <a:pPr>
              <a:lnSpc>
                <a:spcPct val="90000"/>
              </a:lnSpc>
            </a:pPr>
            <a:r>
              <a:rPr lang="sl-SI" sz="900"/>
              <a:t>Človeško telo v povprečju vsebuje 1 kg Ca in je peti najpogostejši element v človeškem telesu. Največ ga je v kosteh in zobeh, kjer se nahaja skupaj s fosforjem v obliki hidroksiapatia [3Ca3(PO4)2·Ca(OH)2]. Kalcij sodeluje v mnogih življenjsko pomembnih procesih v človeškem organizmu; nujno je potreben za osifikacijo kosti, za normalno krčenje prečno-progastih in gladkih mišic, sodeluje v uravnavanju prepustnosti celičnih membran, pospešuje strjevanje krvi, močno deluje na centralni živčni sistem in izločanje živčnih prenosnikov v sinapsah (Sigel in Sigel, 1984). Na raven kalcija vplivajo vitamin D, paratiroidni hormon in kalcitonin, ti hormoni pa so regulirani z magnezijevimi ioni.</a:t>
            </a:r>
          </a:p>
          <a:p>
            <a:pPr>
              <a:lnSpc>
                <a:spcPct val="90000"/>
              </a:lnSpc>
            </a:pPr>
            <a:r>
              <a:rPr lang="sl-SI" sz="900"/>
              <a:t>Kalcij posredno sodeluje pri tansmisiji živčnega impulza, magnezij pa je potreben za relaksacijo mišic. Kalcij pospeši strjevanje krvim magnezij pa pomaga preprečevati nastajanje krvnih strdkov, kar lahko vodi do arteroskleroze. </a:t>
            </a:r>
          </a:p>
          <a:p>
            <a:pPr>
              <a:lnSpc>
                <a:spcPct val="90000"/>
              </a:lnSpc>
            </a:pPr>
            <a:r>
              <a:rPr lang="sl-SI" sz="900"/>
              <a:t>Ustrezno razmerje Ca Mg je potrebno tudi pri regulaciji stesa. Takrat je srčni ritem pospešen, ko so potrebe po kalciju velike, ga regulacijski mehanizem sprošča iz kosti, ta mehanizem pa je uravnavan z magnezijevimi ioni. Mg je tudi poterben za hepatično 25-hidroksilacijo vitamina D. </a:t>
            </a:r>
          </a:p>
          <a:p>
            <a:pPr>
              <a:lnSpc>
                <a:spcPct val="90000"/>
              </a:lnSpc>
            </a:pPr>
            <a:endParaRPr lang="sl-SI" sz="900"/>
          </a:p>
          <a:p>
            <a:pPr>
              <a:lnSpc>
                <a:spcPct val="90000"/>
              </a:lnSpc>
            </a:pPr>
            <a:endParaRPr lang="sl-SI" sz="900"/>
          </a:p>
          <a:p>
            <a:pPr>
              <a:lnSpc>
                <a:spcPct val="90000"/>
              </a:lnSpc>
            </a:pPr>
            <a:endParaRPr lang="sl-SI" sz="900"/>
          </a:p>
          <a:p>
            <a:pPr>
              <a:lnSpc>
                <a:spcPct val="90000"/>
              </a:lnSpc>
            </a:pPr>
            <a:endParaRPr lang="sl-SI" sz="9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008E60-CEDC-41B2-9542-08F82684B329}" type="slidenum">
              <a:rPr lang="sl-SI"/>
              <a:pPr/>
              <a:t>8</a:t>
            </a:fld>
            <a:endParaRPr lang="sl-SI"/>
          </a:p>
        </p:txBody>
      </p:sp>
      <p:sp>
        <p:nvSpPr>
          <p:cNvPr id="149506" name="Rectangle 2"/>
          <p:cNvSpPr>
            <a:spLocks noGrp="1" noRot="1" noChangeAspect="1" noChangeArrowheads="1" noTextEdit="1"/>
          </p:cNvSpPr>
          <p:nvPr>
            <p:ph type="sldImg"/>
          </p:nvPr>
        </p:nvSpPr>
        <p:spPr>
          <a:xfrm>
            <a:off x="917575" y="744538"/>
            <a:ext cx="4962525" cy="3722687"/>
          </a:xfrm>
          <a:ln/>
        </p:spPr>
      </p:sp>
      <p:sp>
        <p:nvSpPr>
          <p:cNvPr id="149507" name="Rectangle 3"/>
          <p:cNvSpPr>
            <a:spLocks noGrp="1" noChangeArrowheads="1"/>
          </p:cNvSpPr>
          <p:nvPr>
            <p:ph type="body" idx="1"/>
          </p:nvPr>
        </p:nvSpPr>
        <p:spPr/>
        <p:txBody>
          <a:bodyPr/>
          <a:lstStyle/>
          <a:p>
            <a:pPr>
              <a:lnSpc>
                <a:spcPct val="90000"/>
              </a:lnSpc>
            </a:pPr>
            <a:r>
              <a:rPr lang="sl-SI" sz="900"/>
              <a:t>Na raven kalcija vplivajo vitamin D, paratiroidni hormon in kalcitonin, ti hormoni pa so regulirani z magnezijevimi ioni.</a:t>
            </a:r>
          </a:p>
          <a:p>
            <a:endParaRPr lang="sl-SI"/>
          </a:p>
          <a:p>
            <a:r>
              <a:rPr lang="sl-SI"/>
              <a:t>Normalna koncentracija Ca v krvi je 2.2 do 2.5 mmol/L. Če konc pade pod spodnjo mejo nastopijo mišični krči, zaradi nezadostne konc. Ca, ki je potreben pri signalni transdukciji v živčnem sistemu.Nivo kalcija v krvi je regulirana s tremi hormoni: vit D, kalcitoninom in paratiriodnim hormonom.</a:t>
            </a:r>
          </a:p>
          <a:p>
            <a:endParaRPr lang="sl-SI"/>
          </a:p>
          <a:p>
            <a:r>
              <a:rPr lang="sl-SI"/>
              <a:t>Absorpcija Ca iz črevesja je večja, če je kalcija malo,oz. razmerje Ca/Mg 1:2. </a:t>
            </a:r>
          </a:p>
          <a:p>
            <a:r>
              <a:rPr lang="sl-SI"/>
              <a:t>PHT deluje na metabolizem ledvic in kopsti. V ledvicah stimulira reabsorpcijo Ca iz seča, v kosteh pa pospeši kostno raztapljanje oz. sproščanje Ca iz kosti, hkrati pa inhibira sintezo kolagena v kosteh.Konc. Ca se v krvi povecaj in pri optimalnem delovanju organizma, ko so potebe po Ca zadoščene pa ima Mg ravno nasprotni učinek. Pospešuje delovanje kalcitonina, ki ponovno nalaga kalcij v kosti in hkrati inhibira delovanje PHT</a:t>
            </a:r>
          </a:p>
          <a:p>
            <a:endParaRPr lang="sl-S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79B72E-34DE-4B20-9C45-42A93087943C}" type="slidenum">
              <a:rPr lang="sl-SI"/>
              <a:pPr/>
              <a:t>9</a:t>
            </a:fld>
            <a:endParaRPr lang="sl-SI"/>
          </a:p>
        </p:txBody>
      </p:sp>
      <p:sp>
        <p:nvSpPr>
          <p:cNvPr id="151554" name="Rectangle 2"/>
          <p:cNvSpPr>
            <a:spLocks noGrp="1" noRot="1" noChangeAspect="1" noChangeArrowheads="1" noTextEdit="1"/>
          </p:cNvSpPr>
          <p:nvPr>
            <p:ph type="sldImg"/>
          </p:nvPr>
        </p:nvSpPr>
        <p:spPr>
          <a:xfrm>
            <a:off x="917575" y="744538"/>
            <a:ext cx="4962525" cy="3722687"/>
          </a:xfrm>
          <a:ln/>
        </p:spPr>
      </p:sp>
      <p:sp>
        <p:nvSpPr>
          <p:cNvPr id="151555" name="Rectangle 3"/>
          <p:cNvSpPr>
            <a:spLocks noGrp="1" noChangeArrowheads="1"/>
          </p:cNvSpPr>
          <p:nvPr>
            <p:ph type="body" idx="1"/>
          </p:nvPr>
        </p:nvSpPr>
        <p:spPr/>
        <p:txBody>
          <a:bodyPr/>
          <a:lstStyle/>
          <a:p>
            <a:pPr>
              <a:lnSpc>
                <a:spcPct val="90000"/>
              </a:lnSpc>
            </a:pPr>
            <a:r>
              <a:rPr lang="sl-SI" sz="900" dirty="0"/>
              <a:t>Na raven kalcija vplivajo vitamin D, </a:t>
            </a:r>
            <a:r>
              <a:rPr lang="sl-SI" sz="900" dirty="0" err="1"/>
              <a:t>paratiroidni</a:t>
            </a:r>
            <a:r>
              <a:rPr lang="sl-SI" sz="900" dirty="0"/>
              <a:t> hormon in </a:t>
            </a:r>
            <a:r>
              <a:rPr lang="sl-SI" sz="900" dirty="0" err="1"/>
              <a:t>kalcitonin</a:t>
            </a:r>
            <a:r>
              <a:rPr lang="sl-SI" sz="900" dirty="0"/>
              <a:t>, ti hormoni pa so regulirani z magnezijevimi ioni.</a:t>
            </a:r>
          </a:p>
          <a:p>
            <a:endParaRPr lang="sl-SI" dirty="0"/>
          </a:p>
          <a:p>
            <a:r>
              <a:rPr lang="sl-SI" dirty="0"/>
              <a:t>Normalna koncentracija Ca v krvi je 2.2 do 2.5 </a:t>
            </a:r>
            <a:r>
              <a:rPr lang="sl-SI" dirty="0" err="1"/>
              <a:t>mmol</a:t>
            </a:r>
            <a:r>
              <a:rPr lang="sl-SI" dirty="0"/>
              <a:t>/L. Če </a:t>
            </a:r>
            <a:r>
              <a:rPr lang="sl-SI" dirty="0" err="1"/>
              <a:t>konc</a:t>
            </a:r>
            <a:r>
              <a:rPr lang="sl-SI" dirty="0"/>
              <a:t> pade pod spodnjo mejo nastopijo mišični krči, zaradi nezadostne </a:t>
            </a:r>
            <a:r>
              <a:rPr lang="sl-SI" dirty="0" err="1"/>
              <a:t>konc</a:t>
            </a:r>
            <a:r>
              <a:rPr lang="sl-SI" dirty="0"/>
              <a:t>. Ca, ki je potreben pri signalni </a:t>
            </a:r>
            <a:r>
              <a:rPr lang="sl-SI" dirty="0" err="1"/>
              <a:t>transdukciji</a:t>
            </a:r>
            <a:r>
              <a:rPr lang="sl-SI" dirty="0"/>
              <a:t> v živčnem </a:t>
            </a:r>
            <a:r>
              <a:rPr lang="sl-SI" dirty="0" err="1"/>
              <a:t>sistemu.Nivo</a:t>
            </a:r>
            <a:r>
              <a:rPr lang="sl-SI" dirty="0"/>
              <a:t> kalcija v krvi je regulirana s tremi hormoni: vit D, </a:t>
            </a:r>
            <a:r>
              <a:rPr lang="sl-SI" dirty="0" err="1"/>
              <a:t>kalcitoninom</a:t>
            </a:r>
            <a:r>
              <a:rPr lang="sl-SI" dirty="0"/>
              <a:t> in </a:t>
            </a:r>
            <a:r>
              <a:rPr lang="sl-SI" dirty="0" err="1"/>
              <a:t>paratiriodnim</a:t>
            </a:r>
            <a:r>
              <a:rPr lang="sl-SI" dirty="0"/>
              <a:t> hormonom.</a:t>
            </a:r>
          </a:p>
          <a:p>
            <a:endParaRPr lang="sl-SI" dirty="0"/>
          </a:p>
          <a:p>
            <a:r>
              <a:rPr lang="sl-SI" dirty="0"/>
              <a:t>Absorpcija Ca iz črevesja je večja, če je kalcija malo,oz. razmerje Ca/Mg 1:2. </a:t>
            </a:r>
          </a:p>
          <a:p>
            <a:r>
              <a:rPr lang="sl-SI" dirty="0"/>
              <a:t>PHT deluje na metabolizem ledvic in </a:t>
            </a:r>
            <a:r>
              <a:rPr lang="sl-SI" dirty="0" err="1"/>
              <a:t>kopsti</a:t>
            </a:r>
            <a:r>
              <a:rPr lang="sl-SI" dirty="0"/>
              <a:t>. V ledvicah stimulira </a:t>
            </a:r>
            <a:r>
              <a:rPr lang="sl-SI" dirty="0" err="1"/>
              <a:t>reabsorpcijo</a:t>
            </a:r>
            <a:r>
              <a:rPr lang="sl-SI" dirty="0"/>
              <a:t> Ca iz seča, v kosteh pa pospeši kostno raztapljanje oz. sproščanje Ca iz kosti, hkrati pa </a:t>
            </a:r>
            <a:r>
              <a:rPr lang="sl-SI" dirty="0" err="1"/>
              <a:t>inhibira</a:t>
            </a:r>
            <a:r>
              <a:rPr lang="sl-SI" dirty="0"/>
              <a:t> sintezo kolagena v kosteh.Konc. Ca se v krvi </a:t>
            </a:r>
            <a:r>
              <a:rPr lang="sl-SI" dirty="0" err="1"/>
              <a:t>povecaj</a:t>
            </a:r>
            <a:r>
              <a:rPr lang="sl-SI" dirty="0"/>
              <a:t> in pri optimalnem delovanju organizma, ko so </a:t>
            </a:r>
            <a:r>
              <a:rPr lang="sl-SI" dirty="0" err="1"/>
              <a:t>potebe</a:t>
            </a:r>
            <a:r>
              <a:rPr lang="sl-SI" dirty="0"/>
              <a:t> po Ca zadoščene pa ima Mg ravno nasprotni učinek. Pospešuje delovanje </a:t>
            </a:r>
            <a:r>
              <a:rPr lang="sl-SI" dirty="0" err="1"/>
              <a:t>kalcitonina</a:t>
            </a:r>
            <a:r>
              <a:rPr lang="sl-SI" dirty="0"/>
              <a:t>, ki ponovno nalaga kalcij v kosti in hkrati </a:t>
            </a:r>
            <a:r>
              <a:rPr lang="sl-SI" dirty="0" err="1"/>
              <a:t>inhibira</a:t>
            </a:r>
            <a:r>
              <a:rPr lang="sl-SI" dirty="0"/>
              <a:t> delovanje PHT</a:t>
            </a:r>
          </a:p>
          <a:p>
            <a:endParaRPr lang="sl-SI"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lvl1pPr>
              <a:defRPr/>
            </a:lvl1pPr>
          </a:lstStyle>
          <a:p>
            <a:pPr>
              <a:defRPr/>
            </a:pPr>
            <a:fld id="{2CE509A0-9789-46C5-86A3-37FC32D6E69A}" type="datetimeFigureOut">
              <a:rPr lang="sl-SI"/>
              <a:pPr>
                <a:defRPr/>
              </a:pPr>
              <a:t>25.8.2011</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7F0492F7-3328-49F9-9CB4-F0B508CFFB49}" type="slidenum">
              <a:rPr lang="sl-SI"/>
              <a:pPr>
                <a:defRPr/>
              </a:pPr>
              <a:t>‹#›</a:t>
            </a:fld>
            <a:endParaRPr lang="sl-SI"/>
          </a:p>
        </p:txBody>
      </p:sp>
    </p:spTree>
    <p:extLst>
      <p:ext uri="{BB962C8B-B14F-4D97-AF65-F5344CB8AC3E}">
        <p14:creationId xmlns:p14="http://schemas.microsoft.com/office/powerpoint/2010/main" xmlns="" val="349716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49789F8F-C065-4FFF-8968-DFC74D27CC2C}" type="datetimeFigureOut">
              <a:rPr lang="sl-SI"/>
              <a:pPr>
                <a:defRPr/>
              </a:pPr>
              <a:t>25.8.2011</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59E31720-8A0D-4826-92CE-43535E4DF732}" type="slidenum">
              <a:rPr lang="sl-SI"/>
              <a:pPr>
                <a:defRPr/>
              </a:pPr>
              <a:t>‹#›</a:t>
            </a:fld>
            <a:endParaRPr lang="sl-SI"/>
          </a:p>
        </p:txBody>
      </p:sp>
    </p:spTree>
    <p:extLst>
      <p:ext uri="{BB962C8B-B14F-4D97-AF65-F5344CB8AC3E}">
        <p14:creationId xmlns:p14="http://schemas.microsoft.com/office/powerpoint/2010/main" xmlns="" val="2572188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369BB87A-07BE-4F8B-B722-2EFB4045E98E}" type="datetimeFigureOut">
              <a:rPr lang="sl-SI"/>
              <a:pPr>
                <a:defRPr/>
              </a:pPr>
              <a:t>25.8.2011</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E1D84D4A-6E94-4817-9890-0BE52E64C86A}" type="slidenum">
              <a:rPr lang="sl-SI"/>
              <a:pPr>
                <a:defRPr/>
              </a:pPr>
              <a:t>‹#›</a:t>
            </a:fld>
            <a:endParaRPr lang="sl-SI"/>
          </a:p>
        </p:txBody>
      </p:sp>
    </p:spTree>
    <p:extLst>
      <p:ext uri="{BB962C8B-B14F-4D97-AF65-F5344CB8AC3E}">
        <p14:creationId xmlns:p14="http://schemas.microsoft.com/office/powerpoint/2010/main" xmlns="" val="2034934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sl-SI"/>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sl-SI"/>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sl-SI"/>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62B9F609-AC3E-4EFC-B4CC-0F5E27F3C9A2}" type="slidenum">
              <a:rPr lang="sl-SI"/>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343EC8CB-CFC7-424C-9BDB-33B3DE07295E}" type="datetimeFigureOut">
              <a:rPr lang="sl-SI"/>
              <a:pPr>
                <a:defRPr/>
              </a:pPr>
              <a:t>25.8.2011</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C1865B12-9AFD-4FB6-8CC7-8197B528EFFE}" type="slidenum">
              <a:rPr lang="sl-SI"/>
              <a:pPr>
                <a:defRPr/>
              </a:pPr>
              <a:t>‹#›</a:t>
            </a:fld>
            <a:endParaRPr lang="sl-SI"/>
          </a:p>
        </p:txBody>
      </p:sp>
    </p:spTree>
    <p:extLst>
      <p:ext uri="{BB962C8B-B14F-4D97-AF65-F5344CB8AC3E}">
        <p14:creationId xmlns:p14="http://schemas.microsoft.com/office/powerpoint/2010/main" xmlns="" val="4248478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lvl1pPr>
              <a:defRPr/>
            </a:lvl1pPr>
          </a:lstStyle>
          <a:p>
            <a:pPr>
              <a:defRPr/>
            </a:pPr>
            <a:fld id="{DBED7967-68D8-48CE-8E39-39572957E34F}" type="datetimeFigureOut">
              <a:rPr lang="sl-SI"/>
              <a:pPr>
                <a:defRPr/>
              </a:pPr>
              <a:t>25.8.2011</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31F79E25-8554-4BB5-B1FF-1D5B9BD27E9A}" type="slidenum">
              <a:rPr lang="sl-SI"/>
              <a:pPr>
                <a:defRPr/>
              </a:pPr>
              <a:t>‹#›</a:t>
            </a:fld>
            <a:endParaRPr lang="sl-SI"/>
          </a:p>
        </p:txBody>
      </p:sp>
    </p:spTree>
    <p:extLst>
      <p:ext uri="{BB962C8B-B14F-4D97-AF65-F5344CB8AC3E}">
        <p14:creationId xmlns:p14="http://schemas.microsoft.com/office/powerpoint/2010/main" xmlns="" val="1375225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3"/>
          <p:cNvSpPr>
            <a:spLocks noGrp="1"/>
          </p:cNvSpPr>
          <p:nvPr>
            <p:ph type="dt" sz="half" idx="10"/>
          </p:nvPr>
        </p:nvSpPr>
        <p:spPr/>
        <p:txBody>
          <a:bodyPr/>
          <a:lstStyle>
            <a:lvl1pPr>
              <a:defRPr/>
            </a:lvl1pPr>
          </a:lstStyle>
          <a:p>
            <a:pPr>
              <a:defRPr/>
            </a:pPr>
            <a:fld id="{2ED4546D-CC27-4EFA-96E8-CF4FFFAA4E3E}" type="datetimeFigureOut">
              <a:rPr lang="sl-SI"/>
              <a:pPr>
                <a:defRPr/>
              </a:pPr>
              <a:t>25.8.2011</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pPr>
              <a:defRPr/>
            </a:pPr>
            <a:fld id="{D11070CC-2465-44FF-A39C-4A7E6995C3A0}" type="slidenum">
              <a:rPr lang="sl-SI"/>
              <a:pPr>
                <a:defRPr/>
              </a:pPr>
              <a:t>‹#›</a:t>
            </a:fld>
            <a:endParaRPr lang="sl-SI"/>
          </a:p>
        </p:txBody>
      </p:sp>
    </p:spTree>
    <p:extLst>
      <p:ext uri="{BB962C8B-B14F-4D97-AF65-F5344CB8AC3E}">
        <p14:creationId xmlns:p14="http://schemas.microsoft.com/office/powerpoint/2010/main" xmlns="" val="1494861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3"/>
          <p:cNvSpPr>
            <a:spLocks noGrp="1"/>
          </p:cNvSpPr>
          <p:nvPr>
            <p:ph type="dt" sz="half" idx="10"/>
          </p:nvPr>
        </p:nvSpPr>
        <p:spPr/>
        <p:txBody>
          <a:bodyPr/>
          <a:lstStyle>
            <a:lvl1pPr>
              <a:defRPr/>
            </a:lvl1pPr>
          </a:lstStyle>
          <a:p>
            <a:pPr>
              <a:defRPr/>
            </a:pPr>
            <a:fld id="{3DBDB594-0D98-494A-8E03-98444CA7C6EC}" type="datetimeFigureOut">
              <a:rPr lang="sl-SI"/>
              <a:pPr>
                <a:defRPr/>
              </a:pPr>
              <a:t>25.8.2011</a:t>
            </a:fld>
            <a:endParaRPr lang="sl-SI"/>
          </a:p>
        </p:txBody>
      </p:sp>
      <p:sp>
        <p:nvSpPr>
          <p:cNvPr id="8" name="Ograda noge 4"/>
          <p:cNvSpPr>
            <a:spLocks noGrp="1"/>
          </p:cNvSpPr>
          <p:nvPr>
            <p:ph type="ftr" sz="quarter" idx="11"/>
          </p:nvPr>
        </p:nvSpPr>
        <p:spPr/>
        <p:txBody>
          <a:bodyPr/>
          <a:lstStyle>
            <a:lvl1pPr>
              <a:defRPr/>
            </a:lvl1pPr>
          </a:lstStyle>
          <a:p>
            <a:pPr>
              <a:defRPr/>
            </a:pPr>
            <a:endParaRPr lang="sl-SI"/>
          </a:p>
        </p:txBody>
      </p:sp>
      <p:sp>
        <p:nvSpPr>
          <p:cNvPr id="9" name="Ograda številke diapozitiva 5"/>
          <p:cNvSpPr>
            <a:spLocks noGrp="1"/>
          </p:cNvSpPr>
          <p:nvPr>
            <p:ph type="sldNum" sz="quarter" idx="12"/>
          </p:nvPr>
        </p:nvSpPr>
        <p:spPr/>
        <p:txBody>
          <a:bodyPr/>
          <a:lstStyle>
            <a:lvl1pPr>
              <a:defRPr/>
            </a:lvl1pPr>
          </a:lstStyle>
          <a:p>
            <a:pPr>
              <a:defRPr/>
            </a:pPr>
            <a:fld id="{12B39C4C-8EEA-43C7-906B-DD06DB06A502}" type="slidenum">
              <a:rPr lang="sl-SI"/>
              <a:pPr>
                <a:defRPr/>
              </a:pPr>
              <a:t>‹#›</a:t>
            </a:fld>
            <a:endParaRPr lang="sl-SI"/>
          </a:p>
        </p:txBody>
      </p:sp>
    </p:spTree>
    <p:extLst>
      <p:ext uri="{BB962C8B-B14F-4D97-AF65-F5344CB8AC3E}">
        <p14:creationId xmlns:p14="http://schemas.microsoft.com/office/powerpoint/2010/main" xmlns="" val="58201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3"/>
          <p:cNvSpPr>
            <a:spLocks noGrp="1"/>
          </p:cNvSpPr>
          <p:nvPr>
            <p:ph type="dt" sz="half" idx="10"/>
          </p:nvPr>
        </p:nvSpPr>
        <p:spPr/>
        <p:txBody>
          <a:bodyPr/>
          <a:lstStyle>
            <a:lvl1pPr>
              <a:defRPr/>
            </a:lvl1pPr>
          </a:lstStyle>
          <a:p>
            <a:pPr>
              <a:defRPr/>
            </a:pPr>
            <a:fld id="{8FE15BA5-BB40-4FBE-AE7A-70221F0365CD}" type="datetimeFigureOut">
              <a:rPr lang="sl-SI"/>
              <a:pPr>
                <a:defRPr/>
              </a:pPr>
              <a:t>25.8.2011</a:t>
            </a:fld>
            <a:endParaRPr lang="sl-SI"/>
          </a:p>
        </p:txBody>
      </p:sp>
      <p:sp>
        <p:nvSpPr>
          <p:cNvPr id="4" name="Ograda noge 4"/>
          <p:cNvSpPr>
            <a:spLocks noGrp="1"/>
          </p:cNvSpPr>
          <p:nvPr>
            <p:ph type="ftr" sz="quarter" idx="11"/>
          </p:nvPr>
        </p:nvSpPr>
        <p:spPr/>
        <p:txBody>
          <a:bodyPr/>
          <a:lstStyle>
            <a:lvl1pPr>
              <a:defRPr/>
            </a:lvl1pPr>
          </a:lstStyle>
          <a:p>
            <a:pPr>
              <a:defRPr/>
            </a:pPr>
            <a:endParaRPr lang="sl-SI"/>
          </a:p>
        </p:txBody>
      </p:sp>
      <p:sp>
        <p:nvSpPr>
          <p:cNvPr id="5" name="Ograda številke diapozitiva 5"/>
          <p:cNvSpPr>
            <a:spLocks noGrp="1"/>
          </p:cNvSpPr>
          <p:nvPr>
            <p:ph type="sldNum" sz="quarter" idx="12"/>
          </p:nvPr>
        </p:nvSpPr>
        <p:spPr/>
        <p:txBody>
          <a:bodyPr/>
          <a:lstStyle>
            <a:lvl1pPr>
              <a:defRPr/>
            </a:lvl1pPr>
          </a:lstStyle>
          <a:p>
            <a:pPr>
              <a:defRPr/>
            </a:pPr>
            <a:fld id="{D438C144-3BD8-4756-8193-3DB2EE7D49C5}" type="slidenum">
              <a:rPr lang="sl-SI"/>
              <a:pPr>
                <a:defRPr/>
              </a:pPr>
              <a:t>‹#›</a:t>
            </a:fld>
            <a:endParaRPr lang="sl-SI"/>
          </a:p>
        </p:txBody>
      </p:sp>
    </p:spTree>
    <p:extLst>
      <p:ext uri="{BB962C8B-B14F-4D97-AF65-F5344CB8AC3E}">
        <p14:creationId xmlns:p14="http://schemas.microsoft.com/office/powerpoint/2010/main" xmlns="" val="203371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p:cNvSpPr>
            <a:spLocks noGrp="1"/>
          </p:cNvSpPr>
          <p:nvPr>
            <p:ph type="dt" sz="half" idx="10"/>
          </p:nvPr>
        </p:nvSpPr>
        <p:spPr/>
        <p:txBody>
          <a:bodyPr/>
          <a:lstStyle>
            <a:lvl1pPr>
              <a:defRPr/>
            </a:lvl1pPr>
          </a:lstStyle>
          <a:p>
            <a:pPr>
              <a:defRPr/>
            </a:pPr>
            <a:fld id="{90E32630-2207-4B30-A095-22F2FC88FBF8}" type="datetimeFigureOut">
              <a:rPr lang="sl-SI"/>
              <a:pPr>
                <a:defRPr/>
              </a:pPr>
              <a:t>25.8.2011</a:t>
            </a:fld>
            <a:endParaRPr lang="sl-SI"/>
          </a:p>
        </p:txBody>
      </p:sp>
      <p:sp>
        <p:nvSpPr>
          <p:cNvPr id="3" name="Ograda noge 4"/>
          <p:cNvSpPr>
            <a:spLocks noGrp="1"/>
          </p:cNvSpPr>
          <p:nvPr>
            <p:ph type="ftr" sz="quarter" idx="11"/>
          </p:nvPr>
        </p:nvSpPr>
        <p:spPr/>
        <p:txBody>
          <a:bodyPr/>
          <a:lstStyle>
            <a:lvl1pPr>
              <a:defRPr/>
            </a:lvl1pPr>
          </a:lstStyle>
          <a:p>
            <a:pPr>
              <a:defRPr/>
            </a:pPr>
            <a:endParaRPr lang="sl-SI"/>
          </a:p>
        </p:txBody>
      </p:sp>
      <p:sp>
        <p:nvSpPr>
          <p:cNvPr id="4" name="Ograda številke diapozitiva 5"/>
          <p:cNvSpPr>
            <a:spLocks noGrp="1"/>
          </p:cNvSpPr>
          <p:nvPr>
            <p:ph type="sldNum" sz="quarter" idx="12"/>
          </p:nvPr>
        </p:nvSpPr>
        <p:spPr/>
        <p:txBody>
          <a:bodyPr/>
          <a:lstStyle>
            <a:lvl1pPr>
              <a:defRPr/>
            </a:lvl1pPr>
          </a:lstStyle>
          <a:p>
            <a:pPr>
              <a:defRPr/>
            </a:pPr>
            <a:fld id="{0E36DFB3-6112-4D61-8355-C02BD3233AF1}" type="slidenum">
              <a:rPr lang="sl-SI"/>
              <a:pPr>
                <a:defRPr/>
              </a:pPr>
              <a:t>‹#›</a:t>
            </a:fld>
            <a:endParaRPr lang="sl-SI"/>
          </a:p>
        </p:txBody>
      </p:sp>
    </p:spTree>
    <p:extLst>
      <p:ext uri="{BB962C8B-B14F-4D97-AF65-F5344CB8AC3E}">
        <p14:creationId xmlns:p14="http://schemas.microsoft.com/office/powerpoint/2010/main" xmlns="" val="2718716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3"/>
          <p:cNvSpPr>
            <a:spLocks noGrp="1"/>
          </p:cNvSpPr>
          <p:nvPr>
            <p:ph type="dt" sz="half" idx="10"/>
          </p:nvPr>
        </p:nvSpPr>
        <p:spPr/>
        <p:txBody>
          <a:bodyPr/>
          <a:lstStyle>
            <a:lvl1pPr>
              <a:defRPr/>
            </a:lvl1pPr>
          </a:lstStyle>
          <a:p>
            <a:pPr>
              <a:defRPr/>
            </a:pPr>
            <a:fld id="{8E9A97C5-F197-469E-8F56-6CB8F6F60EEE}" type="datetimeFigureOut">
              <a:rPr lang="sl-SI"/>
              <a:pPr>
                <a:defRPr/>
              </a:pPr>
              <a:t>25.8.2011</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pPr>
              <a:defRPr/>
            </a:pPr>
            <a:fld id="{9B6FEE52-65DE-4F85-AFB2-B5086F3BA0F3}" type="slidenum">
              <a:rPr lang="sl-SI"/>
              <a:pPr>
                <a:defRPr/>
              </a:pPr>
              <a:t>‹#›</a:t>
            </a:fld>
            <a:endParaRPr lang="sl-SI"/>
          </a:p>
        </p:txBody>
      </p:sp>
    </p:spTree>
    <p:extLst>
      <p:ext uri="{BB962C8B-B14F-4D97-AF65-F5344CB8AC3E}">
        <p14:creationId xmlns:p14="http://schemas.microsoft.com/office/powerpoint/2010/main" xmlns="" val="314605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l-SI" noProof="0" smtClean="0"/>
              <a:t>Kliknite ikono, če želite dodati sliko</a:t>
            </a:r>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3"/>
          <p:cNvSpPr>
            <a:spLocks noGrp="1"/>
          </p:cNvSpPr>
          <p:nvPr>
            <p:ph type="dt" sz="half" idx="10"/>
          </p:nvPr>
        </p:nvSpPr>
        <p:spPr/>
        <p:txBody>
          <a:bodyPr/>
          <a:lstStyle>
            <a:lvl1pPr>
              <a:defRPr/>
            </a:lvl1pPr>
          </a:lstStyle>
          <a:p>
            <a:pPr>
              <a:defRPr/>
            </a:pPr>
            <a:fld id="{4CA533F7-9A3A-4F6D-8B73-A68649DA7613}" type="datetimeFigureOut">
              <a:rPr lang="sl-SI"/>
              <a:pPr>
                <a:defRPr/>
              </a:pPr>
              <a:t>25.8.2011</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pPr>
              <a:defRPr/>
            </a:pPr>
            <a:fld id="{6F8278B8-2CCB-4926-9368-D0A1B07EA7EB}" type="slidenum">
              <a:rPr lang="sl-SI"/>
              <a:pPr>
                <a:defRPr/>
              </a:pPr>
              <a:t>‹#›</a:t>
            </a:fld>
            <a:endParaRPr lang="sl-SI"/>
          </a:p>
        </p:txBody>
      </p:sp>
    </p:spTree>
    <p:extLst>
      <p:ext uri="{BB962C8B-B14F-4D97-AF65-F5344CB8AC3E}">
        <p14:creationId xmlns:p14="http://schemas.microsoft.com/office/powerpoint/2010/main" xmlns="" val="623755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1026" name="Ograda naslova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smtClean="0"/>
              <a:t>Kliknite, če želite urediti slog naslova matrice</a:t>
            </a:r>
          </a:p>
        </p:txBody>
      </p:sp>
      <p:sp>
        <p:nvSpPr>
          <p:cNvPr id="1027" name="Ograda besedila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54A02B6-DD69-4DFE-88B2-640D2EA1B0FC}" type="datetimeFigureOut">
              <a:rPr lang="sl-SI"/>
              <a:pPr>
                <a:defRPr/>
              </a:pPr>
              <a:t>25.8.2011</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35120EB-0E8D-4ACE-A9AC-461923E91C7D}"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 id="2147483684"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9.wmf"/><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89000"/>
            <a:lum/>
          </a:blip>
          <a:srcRect/>
          <a:stretch>
            <a:fillRect/>
          </a:stretch>
        </a:blipFill>
        <a:effectLst/>
      </p:bgPr>
    </p:bg>
    <p:spTree>
      <p:nvGrpSpPr>
        <p:cNvPr id="1" name=""/>
        <p:cNvGrpSpPr/>
        <p:nvPr/>
      </p:nvGrpSpPr>
      <p:grpSpPr>
        <a:xfrm>
          <a:off x="0" y="0"/>
          <a:ext cx="0" cy="0"/>
          <a:chOff x="0" y="0"/>
          <a:chExt cx="0" cy="0"/>
        </a:xfrm>
      </p:grpSpPr>
      <p:sp>
        <p:nvSpPr>
          <p:cNvPr id="4" name="Naslov 3"/>
          <p:cNvSpPr>
            <a:spLocks noGrp="1"/>
          </p:cNvSpPr>
          <p:nvPr>
            <p:ph type="title"/>
          </p:nvPr>
        </p:nvSpPr>
        <p:spPr>
          <a:xfrm>
            <a:off x="611560" y="1700808"/>
            <a:ext cx="7772400" cy="1362075"/>
          </a:xfrm>
        </p:spPr>
        <p:txBody>
          <a:bodyPr/>
          <a:lstStyle/>
          <a:p>
            <a:pPr algn="ctr"/>
            <a:r>
              <a:rPr lang="en-US" sz="2800" i="1" dirty="0" smtClean="0">
                <a:solidFill>
                  <a:srgbClr val="FFFF00"/>
                </a:solidFill>
                <a:latin typeface="Times New Roman" pitchFamily="18" charset="0"/>
                <a:cs typeface="Times New Roman" pitchFamily="18" charset="0"/>
              </a:rPr>
              <a:t>MEDSEBOJNO DELOVANJE MAKROELEMENTOV IN NJIHOV VPLIV NA ZDRAVJE</a:t>
            </a:r>
            <a:r>
              <a:rPr lang="sl-SI" dirty="0" smtClean="0"/>
              <a:t/>
            </a:r>
            <a:br>
              <a:rPr lang="sl-SI" dirty="0" smtClean="0"/>
            </a:br>
            <a:endParaRPr lang="sl-SI" dirty="0"/>
          </a:p>
        </p:txBody>
      </p:sp>
      <p:sp>
        <p:nvSpPr>
          <p:cNvPr id="6" name="Rectangle 5"/>
          <p:cNvSpPr/>
          <p:nvPr/>
        </p:nvSpPr>
        <p:spPr>
          <a:xfrm>
            <a:off x="2051720" y="4941168"/>
            <a:ext cx="5976664" cy="784830"/>
          </a:xfrm>
          <a:prstGeom prst="rect">
            <a:avLst/>
          </a:prstGeom>
        </p:spPr>
        <p:txBody>
          <a:bodyPr wrap="square">
            <a:spAutoFit/>
          </a:bodyPr>
          <a:lstStyle/>
          <a:p>
            <a:pPr>
              <a:spcBef>
                <a:spcPct val="50000"/>
              </a:spcBef>
            </a:pPr>
            <a:r>
              <a:rPr lang="sl-SI" b="1" i="1" dirty="0" smtClean="0">
                <a:latin typeface="Times New Roman" pitchFamily="18" charset="0"/>
              </a:rPr>
              <a:t>Elizabeta Tratar Pirc</a:t>
            </a:r>
          </a:p>
          <a:p>
            <a:pPr>
              <a:spcBef>
                <a:spcPct val="50000"/>
              </a:spcBef>
            </a:pPr>
            <a:r>
              <a:rPr lang="sl-SI" b="1" i="1" dirty="0" smtClean="0">
                <a:latin typeface="Times New Roman" pitchFamily="18" charset="0"/>
              </a:rPr>
              <a:t>Fakulteta za kemijo in kemijsko tehnologijo, Ljubljana</a:t>
            </a:r>
            <a:endParaRPr lang="sl-SI" b="1" i="1" dirty="0">
              <a:latin typeface="Times New Roman" pitchFamily="18" charset="0"/>
            </a:endParaRPr>
          </a:p>
        </p:txBody>
      </p:sp>
    </p:spTree>
    <p:extLst>
      <p:ext uri="{BB962C8B-B14F-4D97-AF65-F5344CB8AC3E}">
        <p14:creationId xmlns:p14="http://schemas.microsoft.com/office/powerpoint/2010/main" xmlns="" val="39812449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935" name="Picture 111" descr="_Calcitonin_salmon_3"/>
          <p:cNvPicPr>
            <a:picLocks noChangeAspect="1" noChangeArrowheads="1"/>
          </p:cNvPicPr>
          <p:nvPr/>
        </p:nvPicPr>
        <p:blipFill>
          <a:blip r:embed="rId3" cstate="print">
            <a:lum bright="82000" contrast="-62000"/>
          </a:blip>
          <a:srcRect b="11644"/>
          <a:stretch>
            <a:fillRect/>
          </a:stretch>
        </p:blipFill>
        <p:spPr bwMode="auto">
          <a:xfrm>
            <a:off x="0" y="12700"/>
            <a:ext cx="9144000" cy="6845300"/>
          </a:xfrm>
          <a:prstGeom prst="rect">
            <a:avLst/>
          </a:prstGeom>
          <a:solidFill>
            <a:srgbClr val="FFFF99">
              <a:alpha val="42000"/>
            </a:srgbClr>
          </a:solidFill>
          <a:ln w="9525">
            <a:noFill/>
            <a:miter lim="800000"/>
            <a:headEnd/>
            <a:tailEnd/>
          </a:ln>
        </p:spPr>
      </p:pic>
      <p:grpSp>
        <p:nvGrpSpPr>
          <p:cNvPr id="2" name="Group 6"/>
          <p:cNvGrpSpPr>
            <a:grpSpLocks/>
          </p:cNvGrpSpPr>
          <p:nvPr/>
        </p:nvGrpSpPr>
        <p:grpSpPr bwMode="auto">
          <a:xfrm>
            <a:off x="0" y="333375"/>
            <a:ext cx="9144000" cy="431800"/>
            <a:chOff x="0" y="210"/>
            <a:chExt cx="5760" cy="272"/>
          </a:xfrm>
        </p:grpSpPr>
        <p:sp>
          <p:nvSpPr>
            <p:cNvPr id="77831" name="Line 7"/>
            <p:cNvSpPr>
              <a:spLocks noChangeShapeType="1"/>
            </p:cNvSpPr>
            <p:nvPr/>
          </p:nvSpPr>
          <p:spPr bwMode="auto">
            <a:xfrm>
              <a:off x="0" y="482"/>
              <a:ext cx="5760" cy="0"/>
            </a:xfrm>
            <a:prstGeom prst="line">
              <a:avLst/>
            </a:prstGeom>
            <a:noFill/>
            <a:ln w="9525">
              <a:solidFill>
                <a:schemeClr val="tx1"/>
              </a:solidFill>
              <a:round/>
              <a:headEnd/>
              <a:tailEnd/>
            </a:ln>
            <a:effectLst/>
          </p:spPr>
          <p:txBody>
            <a:bodyPr wrap="none" anchor="ctr"/>
            <a:lstStyle/>
            <a:p>
              <a:endParaRPr lang="sl-SI"/>
            </a:p>
          </p:txBody>
        </p:sp>
        <p:sp>
          <p:nvSpPr>
            <p:cNvPr id="77832" name="Text Box 8"/>
            <p:cNvSpPr txBox="1">
              <a:spLocks noChangeArrowheads="1"/>
            </p:cNvSpPr>
            <p:nvPr/>
          </p:nvSpPr>
          <p:spPr bwMode="auto">
            <a:xfrm>
              <a:off x="3742" y="210"/>
              <a:ext cx="2018" cy="231"/>
            </a:xfrm>
            <a:prstGeom prst="rect">
              <a:avLst/>
            </a:prstGeom>
            <a:noFill/>
            <a:ln w="9525" algn="ctr">
              <a:noFill/>
              <a:miter lim="800000"/>
              <a:headEnd/>
              <a:tailEnd/>
            </a:ln>
            <a:effectLst/>
          </p:spPr>
          <p:txBody>
            <a:bodyPr>
              <a:spAutoFit/>
            </a:bodyPr>
            <a:lstStyle/>
            <a:p>
              <a:pPr>
                <a:spcBef>
                  <a:spcPct val="50000"/>
                </a:spcBef>
              </a:pPr>
              <a:r>
                <a:rPr lang="sl-SI" b="1" i="1">
                  <a:latin typeface="Times New Roman" pitchFamily="18" charset="0"/>
                </a:rPr>
                <a:t>VIRI</a:t>
              </a:r>
              <a:r>
                <a:rPr lang="sl-SI" i="1">
                  <a:latin typeface="Times New Roman" pitchFamily="18" charset="0"/>
                </a:rPr>
                <a:t> </a:t>
              </a:r>
            </a:p>
          </p:txBody>
        </p:sp>
      </p:grpSp>
      <p:sp>
        <p:nvSpPr>
          <p:cNvPr id="77857" name="Text Box 33"/>
          <p:cNvSpPr txBox="1">
            <a:spLocks noChangeArrowheads="1"/>
          </p:cNvSpPr>
          <p:nvPr/>
        </p:nvSpPr>
        <p:spPr bwMode="auto">
          <a:xfrm>
            <a:off x="250825" y="333375"/>
            <a:ext cx="2017713" cy="396875"/>
          </a:xfrm>
          <a:prstGeom prst="rect">
            <a:avLst/>
          </a:prstGeom>
          <a:noFill/>
          <a:ln w="9525" algn="ctr">
            <a:noFill/>
            <a:miter lim="800000"/>
            <a:headEnd/>
            <a:tailEnd/>
          </a:ln>
          <a:effectLst/>
        </p:spPr>
        <p:txBody>
          <a:bodyPr>
            <a:spAutoFit/>
          </a:bodyPr>
          <a:lstStyle/>
          <a:p>
            <a:pPr>
              <a:spcBef>
                <a:spcPct val="50000"/>
              </a:spcBef>
            </a:pPr>
            <a:r>
              <a:rPr lang="sl-SI" sz="2000" b="1" i="1">
                <a:latin typeface="Times New Roman" pitchFamily="18" charset="0"/>
              </a:rPr>
              <a:t>Kalcij</a:t>
            </a:r>
          </a:p>
        </p:txBody>
      </p:sp>
      <p:sp>
        <p:nvSpPr>
          <p:cNvPr id="77929" name="Text Box 105"/>
          <p:cNvSpPr txBox="1">
            <a:spLocks noChangeArrowheads="1"/>
          </p:cNvSpPr>
          <p:nvPr/>
        </p:nvSpPr>
        <p:spPr bwMode="auto">
          <a:xfrm>
            <a:off x="2016125" y="1125538"/>
            <a:ext cx="5111750" cy="396875"/>
          </a:xfrm>
          <a:prstGeom prst="rect">
            <a:avLst/>
          </a:prstGeom>
          <a:noFill/>
          <a:ln w="9525" algn="ctr">
            <a:noFill/>
            <a:miter lim="800000"/>
            <a:headEnd/>
            <a:tailEnd/>
          </a:ln>
          <a:effectLst/>
        </p:spPr>
        <p:txBody>
          <a:bodyPr>
            <a:spAutoFit/>
          </a:bodyPr>
          <a:lstStyle/>
          <a:p>
            <a:pPr>
              <a:spcBef>
                <a:spcPct val="50000"/>
              </a:spcBef>
            </a:pPr>
            <a:r>
              <a:rPr lang="sl-SI" sz="2000" b="1" i="1">
                <a:latin typeface="Times New Roman" pitchFamily="18" charset="0"/>
              </a:rPr>
              <a:t>Priporočen dnevni vnos kalcija 800 – 1200 mg </a:t>
            </a:r>
          </a:p>
        </p:txBody>
      </p:sp>
      <p:pic>
        <p:nvPicPr>
          <p:cNvPr id="77936" name="Picture 112"/>
          <p:cNvPicPr>
            <a:picLocks noChangeAspect="1" noChangeArrowheads="1"/>
          </p:cNvPicPr>
          <p:nvPr/>
        </p:nvPicPr>
        <p:blipFill>
          <a:blip r:embed="rId4" cstate="print"/>
          <a:srcRect/>
          <a:stretch>
            <a:fillRect/>
          </a:stretch>
        </p:blipFill>
        <p:spPr bwMode="auto">
          <a:xfrm>
            <a:off x="1697038" y="1700213"/>
            <a:ext cx="5748337" cy="4733925"/>
          </a:xfrm>
          <a:prstGeom prst="rect">
            <a:avLst/>
          </a:prstGeom>
          <a:noFill/>
          <a:ln w="9525" algn="ctr">
            <a:noFill/>
            <a:miter lim="800000"/>
            <a:headEnd/>
            <a:tailEnd/>
          </a:ln>
          <a:effectLst/>
        </p:spPr>
      </p:pic>
      <p:sp>
        <p:nvSpPr>
          <p:cNvPr id="77938" name="Text Box 114"/>
          <p:cNvSpPr txBox="1">
            <a:spLocks noChangeArrowheads="1"/>
          </p:cNvSpPr>
          <p:nvPr/>
        </p:nvSpPr>
        <p:spPr bwMode="auto">
          <a:xfrm>
            <a:off x="4679950" y="6459538"/>
            <a:ext cx="5653088" cy="398462"/>
          </a:xfrm>
          <a:prstGeom prst="rect">
            <a:avLst/>
          </a:prstGeom>
          <a:noFill/>
          <a:ln w="9525" algn="ctr">
            <a:noFill/>
            <a:miter lim="800000"/>
            <a:headEnd/>
            <a:tailEnd/>
          </a:ln>
          <a:effectLst/>
        </p:spPr>
        <p:txBody>
          <a:bodyPr>
            <a:spAutoFit/>
          </a:bodyPr>
          <a:lstStyle/>
          <a:p>
            <a:pPr algn="l">
              <a:spcBef>
                <a:spcPct val="50000"/>
              </a:spcBef>
            </a:pPr>
            <a:r>
              <a:rPr lang="sl-SI" sz="800"/>
              <a:t>www.healthyeatingclub.org/</a:t>
            </a:r>
          </a:p>
          <a:p>
            <a:pPr algn="l">
              <a:spcBef>
                <a:spcPct val="50000"/>
              </a:spcBef>
            </a:pPr>
            <a:r>
              <a:rPr lang="sl-SI" sz="800"/>
              <a:t>Berdanier, C.D. (Ur.) Wolinski, I. 1998. Advanced nutrition microelements. CRC Press LLC, Boca Ration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_Calcitonin_salmon_3"/>
          <p:cNvPicPr>
            <a:picLocks noChangeAspect="1" noChangeArrowheads="1"/>
          </p:cNvPicPr>
          <p:nvPr/>
        </p:nvPicPr>
        <p:blipFill>
          <a:blip r:embed="rId3" cstate="print">
            <a:lum bright="82000" contrast="-62000"/>
          </a:blip>
          <a:srcRect b="11644"/>
          <a:stretch>
            <a:fillRect/>
          </a:stretch>
        </p:blipFill>
        <p:spPr bwMode="auto">
          <a:xfrm>
            <a:off x="0" y="0"/>
            <a:ext cx="9144000" cy="6858000"/>
          </a:xfrm>
          <a:prstGeom prst="rect">
            <a:avLst/>
          </a:prstGeom>
          <a:solidFill>
            <a:srgbClr val="FFFF99">
              <a:alpha val="42000"/>
            </a:srgbClr>
          </a:solidFill>
          <a:ln w="9525">
            <a:noFill/>
            <a:miter lim="800000"/>
            <a:headEnd/>
            <a:tailEnd/>
          </a:ln>
        </p:spPr>
      </p:pic>
      <p:grpSp>
        <p:nvGrpSpPr>
          <p:cNvPr id="2" name="Group 47"/>
          <p:cNvGrpSpPr>
            <a:grpSpLocks/>
          </p:cNvGrpSpPr>
          <p:nvPr/>
        </p:nvGrpSpPr>
        <p:grpSpPr bwMode="auto">
          <a:xfrm>
            <a:off x="0" y="333375"/>
            <a:ext cx="9144000" cy="431800"/>
            <a:chOff x="0" y="210"/>
            <a:chExt cx="5760" cy="272"/>
          </a:xfrm>
        </p:grpSpPr>
        <p:sp>
          <p:nvSpPr>
            <p:cNvPr id="116784" name="Line 48"/>
            <p:cNvSpPr>
              <a:spLocks noChangeShapeType="1"/>
            </p:cNvSpPr>
            <p:nvPr/>
          </p:nvSpPr>
          <p:spPr bwMode="auto">
            <a:xfrm>
              <a:off x="0" y="482"/>
              <a:ext cx="5760" cy="0"/>
            </a:xfrm>
            <a:prstGeom prst="line">
              <a:avLst/>
            </a:prstGeom>
            <a:noFill/>
            <a:ln w="9525">
              <a:solidFill>
                <a:schemeClr val="tx1"/>
              </a:solidFill>
              <a:round/>
              <a:headEnd/>
              <a:tailEnd/>
            </a:ln>
            <a:effectLst/>
          </p:spPr>
          <p:txBody>
            <a:bodyPr wrap="none" anchor="ctr"/>
            <a:lstStyle/>
            <a:p>
              <a:endParaRPr lang="sl-SI"/>
            </a:p>
          </p:txBody>
        </p:sp>
        <p:sp>
          <p:nvSpPr>
            <p:cNvPr id="116785" name="Text Box 49"/>
            <p:cNvSpPr txBox="1">
              <a:spLocks noChangeArrowheads="1"/>
            </p:cNvSpPr>
            <p:nvPr/>
          </p:nvSpPr>
          <p:spPr bwMode="auto">
            <a:xfrm>
              <a:off x="3742" y="210"/>
              <a:ext cx="2018" cy="231"/>
            </a:xfrm>
            <a:prstGeom prst="rect">
              <a:avLst/>
            </a:prstGeom>
            <a:noFill/>
            <a:ln w="9525" algn="ctr">
              <a:noFill/>
              <a:miter lim="800000"/>
              <a:headEnd/>
              <a:tailEnd/>
            </a:ln>
            <a:effectLst/>
          </p:spPr>
          <p:txBody>
            <a:bodyPr>
              <a:spAutoFit/>
            </a:bodyPr>
            <a:lstStyle/>
            <a:p>
              <a:pPr>
                <a:spcBef>
                  <a:spcPct val="50000"/>
                </a:spcBef>
              </a:pPr>
              <a:r>
                <a:rPr lang="sl-SI" b="1" i="1">
                  <a:latin typeface="Times New Roman" pitchFamily="18" charset="0"/>
                </a:rPr>
                <a:t>VIRI </a:t>
              </a:r>
            </a:p>
          </p:txBody>
        </p:sp>
      </p:grpSp>
      <p:sp>
        <p:nvSpPr>
          <p:cNvPr id="116786" name="Text Box 50"/>
          <p:cNvSpPr txBox="1">
            <a:spLocks noChangeArrowheads="1"/>
          </p:cNvSpPr>
          <p:nvPr/>
        </p:nvSpPr>
        <p:spPr bwMode="auto">
          <a:xfrm>
            <a:off x="250825" y="333375"/>
            <a:ext cx="2017713" cy="396875"/>
          </a:xfrm>
          <a:prstGeom prst="rect">
            <a:avLst/>
          </a:prstGeom>
          <a:noFill/>
          <a:ln w="9525" algn="ctr">
            <a:noFill/>
            <a:miter lim="800000"/>
            <a:headEnd/>
            <a:tailEnd/>
          </a:ln>
          <a:effectLst/>
        </p:spPr>
        <p:txBody>
          <a:bodyPr>
            <a:spAutoFit/>
          </a:bodyPr>
          <a:lstStyle/>
          <a:p>
            <a:pPr>
              <a:spcBef>
                <a:spcPct val="50000"/>
              </a:spcBef>
            </a:pPr>
            <a:r>
              <a:rPr lang="sl-SI" sz="2000" b="1" i="1">
                <a:latin typeface="Times New Roman" pitchFamily="18" charset="0"/>
              </a:rPr>
              <a:t>Magnezij</a:t>
            </a:r>
          </a:p>
        </p:txBody>
      </p:sp>
      <p:sp>
        <p:nvSpPr>
          <p:cNvPr id="116790" name="Text Box 54"/>
          <p:cNvSpPr txBox="1">
            <a:spLocks noChangeArrowheads="1"/>
          </p:cNvSpPr>
          <p:nvPr/>
        </p:nvSpPr>
        <p:spPr bwMode="auto">
          <a:xfrm>
            <a:off x="1781175" y="1087438"/>
            <a:ext cx="5580063" cy="396875"/>
          </a:xfrm>
          <a:prstGeom prst="rect">
            <a:avLst/>
          </a:prstGeom>
          <a:noFill/>
          <a:ln w="9525" algn="ctr">
            <a:noFill/>
            <a:miter lim="800000"/>
            <a:headEnd/>
            <a:tailEnd/>
          </a:ln>
          <a:effectLst/>
        </p:spPr>
        <p:txBody>
          <a:bodyPr>
            <a:spAutoFit/>
          </a:bodyPr>
          <a:lstStyle/>
          <a:p>
            <a:pPr>
              <a:spcBef>
                <a:spcPct val="50000"/>
              </a:spcBef>
            </a:pPr>
            <a:r>
              <a:rPr lang="sl-SI" sz="2000" b="1" i="1">
                <a:latin typeface="Times New Roman" pitchFamily="18" charset="0"/>
              </a:rPr>
              <a:t>Priporočen dnevni vnos magnezija 300 - 400 mg </a:t>
            </a:r>
          </a:p>
        </p:txBody>
      </p:sp>
      <p:pic>
        <p:nvPicPr>
          <p:cNvPr id="116793" name="Picture 57"/>
          <p:cNvPicPr>
            <a:picLocks noChangeAspect="1" noChangeArrowheads="1"/>
          </p:cNvPicPr>
          <p:nvPr/>
        </p:nvPicPr>
        <p:blipFill>
          <a:blip r:embed="rId4" cstate="print"/>
          <a:srcRect/>
          <a:stretch>
            <a:fillRect/>
          </a:stretch>
        </p:blipFill>
        <p:spPr bwMode="auto">
          <a:xfrm>
            <a:off x="1682750" y="1503363"/>
            <a:ext cx="5776913" cy="4949825"/>
          </a:xfrm>
          <a:prstGeom prst="rect">
            <a:avLst/>
          </a:prstGeom>
          <a:noFill/>
          <a:ln w="9525" algn="ctr">
            <a:noFill/>
            <a:miter lim="800000"/>
            <a:headEnd/>
            <a:tailEnd/>
          </a:ln>
          <a:effectLst/>
        </p:spPr>
      </p:pic>
      <p:sp>
        <p:nvSpPr>
          <p:cNvPr id="116795" name="Text Box 59"/>
          <p:cNvSpPr txBox="1">
            <a:spLocks noChangeArrowheads="1"/>
          </p:cNvSpPr>
          <p:nvPr/>
        </p:nvSpPr>
        <p:spPr bwMode="auto">
          <a:xfrm>
            <a:off x="4679950" y="6459538"/>
            <a:ext cx="5653088" cy="398462"/>
          </a:xfrm>
          <a:prstGeom prst="rect">
            <a:avLst/>
          </a:prstGeom>
          <a:noFill/>
          <a:ln w="9525" algn="ctr">
            <a:noFill/>
            <a:miter lim="800000"/>
            <a:headEnd/>
            <a:tailEnd/>
          </a:ln>
          <a:effectLst/>
        </p:spPr>
        <p:txBody>
          <a:bodyPr>
            <a:spAutoFit/>
          </a:bodyPr>
          <a:lstStyle/>
          <a:p>
            <a:pPr algn="l">
              <a:spcBef>
                <a:spcPct val="50000"/>
              </a:spcBef>
            </a:pPr>
            <a:r>
              <a:rPr lang="sl-SI" sz="800"/>
              <a:t>www.healthyeatingclub.org/</a:t>
            </a:r>
          </a:p>
          <a:p>
            <a:pPr algn="l">
              <a:spcBef>
                <a:spcPct val="50000"/>
              </a:spcBef>
            </a:pPr>
            <a:r>
              <a:rPr lang="sl-SI" sz="800"/>
              <a:t>Berdanier, C.D. (Ur.) Wolinski, I. 1998. Advanced nutrition microelements. CRC Press LLC, Boca Ration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0" name="Picture 10" descr="_Calcitonin_salmon_3"/>
          <p:cNvPicPr>
            <a:picLocks noChangeAspect="1" noChangeArrowheads="1"/>
          </p:cNvPicPr>
          <p:nvPr/>
        </p:nvPicPr>
        <p:blipFill>
          <a:blip r:embed="rId3" cstate="print">
            <a:lum bright="82000" contrast="-62000"/>
          </a:blip>
          <a:srcRect b="11644"/>
          <a:stretch>
            <a:fillRect/>
          </a:stretch>
        </p:blipFill>
        <p:spPr bwMode="auto">
          <a:xfrm>
            <a:off x="0" y="0"/>
            <a:ext cx="9144000" cy="6858000"/>
          </a:xfrm>
          <a:prstGeom prst="rect">
            <a:avLst/>
          </a:prstGeom>
          <a:solidFill>
            <a:srgbClr val="FFFF99">
              <a:alpha val="42000"/>
            </a:srgbClr>
          </a:solidFill>
          <a:ln w="9525">
            <a:noFill/>
            <a:miter lim="800000"/>
            <a:headEnd/>
            <a:tailEnd/>
          </a:ln>
        </p:spPr>
      </p:pic>
      <p:sp>
        <p:nvSpPr>
          <p:cNvPr id="71684" name="Text Box 4"/>
          <p:cNvSpPr txBox="1">
            <a:spLocks noChangeArrowheads="1"/>
          </p:cNvSpPr>
          <p:nvPr/>
        </p:nvSpPr>
        <p:spPr bwMode="auto">
          <a:xfrm>
            <a:off x="2041525" y="2565400"/>
            <a:ext cx="7102475" cy="3597275"/>
          </a:xfrm>
          <a:prstGeom prst="rect">
            <a:avLst/>
          </a:prstGeom>
          <a:noFill/>
          <a:ln w="9525">
            <a:noFill/>
            <a:miter lim="800000"/>
            <a:headEnd/>
            <a:tailEnd/>
          </a:ln>
          <a:effectLst/>
        </p:spPr>
        <p:txBody>
          <a:bodyPr>
            <a:spAutoFit/>
          </a:bodyPr>
          <a:lstStyle/>
          <a:p>
            <a:pPr algn="l">
              <a:spcBef>
                <a:spcPct val="50000"/>
              </a:spcBef>
            </a:pPr>
            <a:r>
              <a:rPr lang="sl-SI" sz="2000" b="1" i="1">
                <a:latin typeface="Times New Roman" pitchFamily="18" charset="0"/>
              </a:rPr>
              <a:t>Vplivi na absorpcijo kalcija in magnezija</a:t>
            </a:r>
            <a:r>
              <a:rPr lang="sl-SI" sz="2000" i="1">
                <a:latin typeface="Times New Roman" pitchFamily="18" charset="0"/>
              </a:rPr>
              <a:t>:</a:t>
            </a:r>
          </a:p>
          <a:p>
            <a:pPr algn="l">
              <a:spcBef>
                <a:spcPct val="50000"/>
              </a:spcBef>
              <a:buFontTx/>
              <a:buChar char="•"/>
            </a:pPr>
            <a:r>
              <a:rPr lang="sl-SI"/>
              <a:t> </a:t>
            </a:r>
            <a:r>
              <a:rPr lang="sl-SI" sz="2000" b="1" i="1">
                <a:latin typeface="Times New Roman" pitchFamily="18" charset="0"/>
              </a:rPr>
              <a:t>starost,</a:t>
            </a:r>
          </a:p>
          <a:p>
            <a:pPr algn="l">
              <a:spcBef>
                <a:spcPct val="50000"/>
              </a:spcBef>
              <a:buFontTx/>
              <a:buChar char="•"/>
            </a:pPr>
            <a:r>
              <a:rPr lang="sl-SI" sz="2000" b="1" i="1">
                <a:latin typeface="Times New Roman" pitchFamily="18" charset="0"/>
              </a:rPr>
              <a:t> zdravila,</a:t>
            </a:r>
          </a:p>
          <a:p>
            <a:pPr algn="l">
              <a:spcBef>
                <a:spcPct val="50000"/>
              </a:spcBef>
              <a:buFontTx/>
              <a:buChar char="•"/>
            </a:pPr>
            <a:r>
              <a:rPr lang="sl-SI" sz="2000" b="1" i="1">
                <a:latin typeface="Times New Roman" pitchFamily="18" charset="0"/>
              </a:rPr>
              <a:t> razmerje Ca/Mg, Ca/P,</a:t>
            </a:r>
          </a:p>
          <a:p>
            <a:pPr algn="l">
              <a:spcBef>
                <a:spcPct val="50000"/>
              </a:spcBef>
              <a:buFontTx/>
              <a:buChar char="•"/>
            </a:pPr>
            <a:r>
              <a:rPr lang="sl-SI" sz="2000" b="1" i="1">
                <a:latin typeface="Times New Roman" pitchFamily="18" charset="0"/>
              </a:rPr>
              <a:t> hormonsko ravnovesje/neravnovesje (PHT, estrogen),</a:t>
            </a:r>
          </a:p>
          <a:p>
            <a:pPr algn="l">
              <a:spcBef>
                <a:spcPct val="50000"/>
              </a:spcBef>
              <a:buFontTx/>
              <a:buChar char="•"/>
            </a:pPr>
            <a:r>
              <a:rPr lang="sl-SI" sz="2000" b="1" i="1">
                <a:latin typeface="Times New Roman" pitchFamily="18" charset="0"/>
              </a:rPr>
              <a:t> bolezni,</a:t>
            </a:r>
          </a:p>
          <a:p>
            <a:pPr algn="l">
              <a:spcBef>
                <a:spcPct val="50000"/>
              </a:spcBef>
              <a:buFontTx/>
              <a:buChar char="•"/>
            </a:pPr>
            <a:r>
              <a:rPr lang="sl-SI" sz="2000" b="1" i="1">
                <a:latin typeface="Times New Roman" pitchFamily="18" charset="0"/>
              </a:rPr>
              <a:t> prisotnost komponent v hrani.</a:t>
            </a:r>
          </a:p>
          <a:p>
            <a:pPr algn="l">
              <a:spcBef>
                <a:spcPct val="50000"/>
              </a:spcBef>
              <a:buFontTx/>
              <a:buChar char="•"/>
            </a:pPr>
            <a:endParaRPr lang="sl-SI" sz="2000" b="1" i="1">
              <a:latin typeface="Times New Roman" pitchFamily="18" charset="0"/>
            </a:endParaRPr>
          </a:p>
        </p:txBody>
      </p:sp>
      <p:grpSp>
        <p:nvGrpSpPr>
          <p:cNvPr id="2" name="Group 5"/>
          <p:cNvGrpSpPr>
            <a:grpSpLocks/>
          </p:cNvGrpSpPr>
          <p:nvPr/>
        </p:nvGrpSpPr>
        <p:grpSpPr bwMode="auto">
          <a:xfrm>
            <a:off x="0" y="333375"/>
            <a:ext cx="9144000" cy="431800"/>
            <a:chOff x="0" y="210"/>
            <a:chExt cx="5760" cy="272"/>
          </a:xfrm>
        </p:grpSpPr>
        <p:sp>
          <p:nvSpPr>
            <p:cNvPr id="71686" name="Line 6"/>
            <p:cNvSpPr>
              <a:spLocks noChangeShapeType="1"/>
            </p:cNvSpPr>
            <p:nvPr/>
          </p:nvSpPr>
          <p:spPr bwMode="auto">
            <a:xfrm>
              <a:off x="0" y="482"/>
              <a:ext cx="5760" cy="0"/>
            </a:xfrm>
            <a:prstGeom prst="line">
              <a:avLst/>
            </a:prstGeom>
            <a:noFill/>
            <a:ln w="9525">
              <a:solidFill>
                <a:schemeClr val="tx1"/>
              </a:solidFill>
              <a:round/>
              <a:headEnd/>
              <a:tailEnd/>
            </a:ln>
            <a:effectLst/>
          </p:spPr>
          <p:txBody>
            <a:bodyPr wrap="none" anchor="ctr"/>
            <a:lstStyle/>
            <a:p>
              <a:endParaRPr lang="sl-SI"/>
            </a:p>
          </p:txBody>
        </p:sp>
        <p:sp>
          <p:nvSpPr>
            <p:cNvPr id="71687" name="Text Box 7"/>
            <p:cNvSpPr txBox="1">
              <a:spLocks noChangeArrowheads="1"/>
            </p:cNvSpPr>
            <p:nvPr/>
          </p:nvSpPr>
          <p:spPr bwMode="auto">
            <a:xfrm>
              <a:off x="3742" y="210"/>
              <a:ext cx="2018" cy="231"/>
            </a:xfrm>
            <a:prstGeom prst="rect">
              <a:avLst/>
            </a:prstGeom>
            <a:noFill/>
            <a:ln w="9525" algn="ctr">
              <a:noFill/>
              <a:miter lim="800000"/>
              <a:headEnd/>
              <a:tailEnd/>
            </a:ln>
            <a:effectLst/>
          </p:spPr>
          <p:txBody>
            <a:bodyPr>
              <a:spAutoFit/>
            </a:bodyPr>
            <a:lstStyle/>
            <a:p>
              <a:pPr>
                <a:spcBef>
                  <a:spcPct val="50000"/>
                </a:spcBef>
              </a:pPr>
              <a:r>
                <a:rPr lang="sl-SI" b="1" i="1">
                  <a:latin typeface="Times New Roman" pitchFamily="18" charset="0"/>
                </a:rPr>
                <a:t>ABSORPCIJA</a:t>
              </a:r>
            </a:p>
          </p:txBody>
        </p:sp>
      </p:grpSp>
      <p:sp>
        <p:nvSpPr>
          <p:cNvPr id="71688" name="Text Box 8"/>
          <p:cNvSpPr txBox="1">
            <a:spLocks noChangeArrowheads="1"/>
          </p:cNvSpPr>
          <p:nvPr/>
        </p:nvSpPr>
        <p:spPr bwMode="auto">
          <a:xfrm>
            <a:off x="2699792" y="1340768"/>
            <a:ext cx="4176464" cy="707886"/>
          </a:xfrm>
          <a:prstGeom prst="rect">
            <a:avLst/>
          </a:prstGeom>
          <a:noFill/>
          <a:ln w="9525" algn="ctr">
            <a:noFill/>
            <a:miter lim="800000"/>
            <a:headEnd/>
            <a:tailEnd/>
          </a:ln>
          <a:effectLst/>
        </p:spPr>
        <p:txBody>
          <a:bodyPr wrap="square">
            <a:spAutoFit/>
          </a:bodyPr>
          <a:lstStyle/>
          <a:p>
            <a:pPr algn="l">
              <a:spcBef>
                <a:spcPct val="50000"/>
              </a:spcBef>
            </a:pPr>
            <a:r>
              <a:rPr lang="sl-SI" sz="2000" b="1" i="1" dirty="0">
                <a:latin typeface="Times New Roman" pitchFamily="18" charset="0"/>
              </a:rPr>
              <a:t>Celokupna absorpcija </a:t>
            </a:r>
            <a:r>
              <a:rPr lang="sl-SI" sz="2000" b="1" i="1" dirty="0" smtClean="0">
                <a:latin typeface="Times New Roman" pitchFamily="18" charset="0"/>
              </a:rPr>
              <a:t>kalcija in magnezija </a:t>
            </a:r>
            <a:r>
              <a:rPr lang="sl-SI" sz="2000" b="1" i="1" dirty="0">
                <a:latin typeface="Times New Roman" pitchFamily="18" charset="0"/>
              </a:rPr>
              <a:t>vnesenega s hrano  ~ 40 %</a:t>
            </a:r>
          </a:p>
        </p:txBody>
      </p:sp>
      <p:sp>
        <p:nvSpPr>
          <p:cNvPr id="71689" name="Text Box 9"/>
          <p:cNvSpPr txBox="1">
            <a:spLocks noChangeArrowheads="1"/>
          </p:cNvSpPr>
          <p:nvPr/>
        </p:nvSpPr>
        <p:spPr bwMode="auto">
          <a:xfrm>
            <a:off x="250825" y="333375"/>
            <a:ext cx="2736850" cy="396875"/>
          </a:xfrm>
          <a:prstGeom prst="rect">
            <a:avLst/>
          </a:prstGeom>
          <a:noFill/>
          <a:ln w="9525" algn="ctr">
            <a:noFill/>
            <a:miter lim="800000"/>
            <a:headEnd/>
            <a:tailEnd/>
          </a:ln>
          <a:effectLst/>
        </p:spPr>
        <p:txBody>
          <a:bodyPr>
            <a:spAutoFit/>
          </a:bodyPr>
          <a:lstStyle/>
          <a:p>
            <a:pPr>
              <a:spcBef>
                <a:spcPct val="50000"/>
              </a:spcBef>
            </a:pPr>
            <a:r>
              <a:rPr lang="sl-SI" sz="2000" b="1" i="1">
                <a:latin typeface="Times New Roman" pitchFamily="18" charset="0"/>
              </a:rPr>
              <a:t>Kalcij in magnezij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688"/>
                                        </p:tgtEl>
                                        <p:attrNameLst>
                                          <p:attrName>style.visibility</p:attrName>
                                        </p:attrNameLst>
                                      </p:cBhvr>
                                      <p:to>
                                        <p:strVal val="visible"/>
                                      </p:to>
                                    </p:set>
                                    <p:animEffect transition="in" filter="wipe(left)">
                                      <p:cBhvr>
                                        <p:cTn id="7" dur="500"/>
                                        <p:tgtEl>
                                          <p:spTgt spid="716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684"/>
                                        </p:tgtEl>
                                        <p:attrNameLst>
                                          <p:attrName>style.visibility</p:attrName>
                                        </p:attrNameLst>
                                      </p:cBhvr>
                                      <p:to>
                                        <p:strVal val="visible"/>
                                      </p:to>
                                    </p:set>
                                    <p:animEffect transition="in" filter="wipe(left)">
                                      <p:cBhvr>
                                        <p:cTn id="12"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P spid="7168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38" name="Picture 22" descr="_Calcitonin_salmon_3"/>
          <p:cNvPicPr>
            <a:picLocks noChangeAspect="1" noChangeArrowheads="1"/>
          </p:cNvPicPr>
          <p:nvPr/>
        </p:nvPicPr>
        <p:blipFill>
          <a:blip r:embed="rId3" cstate="print">
            <a:lum bright="82000" contrast="-62000"/>
          </a:blip>
          <a:srcRect b="11644"/>
          <a:stretch>
            <a:fillRect/>
          </a:stretch>
        </p:blipFill>
        <p:spPr bwMode="auto">
          <a:xfrm>
            <a:off x="0" y="0"/>
            <a:ext cx="9467850" cy="6858000"/>
          </a:xfrm>
          <a:prstGeom prst="rect">
            <a:avLst/>
          </a:prstGeom>
          <a:solidFill>
            <a:srgbClr val="FFFF99">
              <a:alpha val="42000"/>
            </a:srgbClr>
          </a:solidFill>
          <a:ln w="9525">
            <a:noFill/>
            <a:miter lim="800000"/>
            <a:headEnd/>
            <a:tailEnd/>
          </a:ln>
        </p:spPr>
      </p:pic>
      <p:sp>
        <p:nvSpPr>
          <p:cNvPr id="60420" name="Text Box 4"/>
          <p:cNvSpPr txBox="1">
            <a:spLocks noChangeArrowheads="1"/>
          </p:cNvSpPr>
          <p:nvPr/>
        </p:nvSpPr>
        <p:spPr bwMode="auto">
          <a:xfrm>
            <a:off x="1511300" y="1412875"/>
            <a:ext cx="6121400" cy="854075"/>
          </a:xfrm>
          <a:prstGeom prst="rect">
            <a:avLst/>
          </a:prstGeom>
          <a:noFill/>
          <a:ln w="9525">
            <a:noFill/>
            <a:miter lim="800000"/>
            <a:headEnd/>
            <a:tailEnd/>
          </a:ln>
          <a:effectLst/>
        </p:spPr>
        <p:txBody>
          <a:bodyPr>
            <a:spAutoFit/>
          </a:bodyPr>
          <a:lstStyle/>
          <a:p>
            <a:pPr algn="l">
              <a:spcBef>
                <a:spcPct val="50000"/>
              </a:spcBef>
            </a:pPr>
            <a:r>
              <a:rPr lang="sl-SI" sz="2000" b="1" i="1">
                <a:latin typeface="Times New Roman" pitchFamily="18" charset="0"/>
              </a:rPr>
              <a:t>Komponente v hrani, ki pospešujejo absorpcijo:</a:t>
            </a:r>
          </a:p>
          <a:p>
            <a:pPr algn="l">
              <a:spcBef>
                <a:spcPct val="50000"/>
              </a:spcBef>
              <a:buFontTx/>
              <a:buChar char="•"/>
            </a:pPr>
            <a:r>
              <a:rPr lang="sl-SI">
                <a:latin typeface="Times New Roman" pitchFamily="18" charset="0"/>
              </a:rPr>
              <a:t> </a:t>
            </a:r>
            <a:r>
              <a:rPr lang="sl-SI" sz="2000" i="1">
                <a:latin typeface="Times New Roman" pitchFamily="18" charset="0"/>
              </a:rPr>
              <a:t>inulin</a:t>
            </a:r>
            <a:r>
              <a:rPr lang="sl-SI">
                <a:latin typeface="Times New Roman" pitchFamily="18" charset="0"/>
              </a:rPr>
              <a:t> </a:t>
            </a:r>
            <a:r>
              <a:rPr lang="sl-SI" sz="2000" i="1">
                <a:latin typeface="Times New Roman" pitchFamily="18" charset="0"/>
              </a:rPr>
              <a:t>(oligo-fruktozni derivati) </a:t>
            </a:r>
          </a:p>
        </p:txBody>
      </p:sp>
      <p:grpSp>
        <p:nvGrpSpPr>
          <p:cNvPr id="2" name="Group 17"/>
          <p:cNvGrpSpPr>
            <a:grpSpLocks/>
          </p:cNvGrpSpPr>
          <p:nvPr/>
        </p:nvGrpSpPr>
        <p:grpSpPr bwMode="auto">
          <a:xfrm>
            <a:off x="5508625" y="2205038"/>
            <a:ext cx="3924300" cy="3741737"/>
            <a:chOff x="3969" y="210"/>
            <a:chExt cx="1791" cy="1913"/>
          </a:xfrm>
        </p:grpSpPr>
        <p:pic>
          <p:nvPicPr>
            <p:cNvPr id="60423" name="Picture 7"/>
            <p:cNvPicPr>
              <a:picLocks noChangeAspect="1" noChangeArrowheads="1"/>
            </p:cNvPicPr>
            <p:nvPr/>
          </p:nvPicPr>
          <p:blipFill>
            <a:blip r:embed="rId4" cstate="print"/>
            <a:srcRect/>
            <a:stretch>
              <a:fillRect/>
            </a:stretch>
          </p:blipFill>
          <p:spPr bwMode="auto">
            <a:xfrm>
              <a:off x="3969" y="210"/>
              <a:ext cx="1398" cy="1686"/>
            </a:xfrm>
            <a:prstGeom prst="rect">
              <a:avLst/>
            </a:prstGeom>
            <a:noFill/>
            <a:ln w="9525">
              <a:noFill/>
              <a:miter lim="800000"/>
              <a:headEnd/>
              <a:tailEnd/>
            </a:ln>
            <a:effectLst/>
          </p:spPr>
        </p:pic>
        <p:sp>
          <p:nvSpPr>
            <p:cNvPr id="60424" name="Text Box 8"/>
            <p:cNvSpPr txBox="1">
              <a:spLocks noChangeArrowheads="1"/>
            </p:cNvSpPr>
            <p:nvPr/>
          </p:nvSpPr>
          <p:spPr bwMode="auto">
            <a:xfrm>
              <a:off x="4263" y="1968"/>
              <a:ext cx="1497" cy="155"/>
            </a:xfrm>
            <a:prstGeom prst="rect">
              <a:avLst/>
            </a:prstGeom>
            <a:noFill/>
            <a:ln w="9525">
              <a:noFill/>
              <a:miter lim="800000"/>
              <a:headEnd/>
              <a:tailEnd/>
            </a:ln>
            <a:effectLst/>
          </p:spPr>
          <p:txBody>
            <a:bodyPr>
              <a:spAutoFit/>
            </a:bodyPr>
            <a:lstStyle/>
            <a:p>
              <a:pPr algn="l">
                <a:spcBef>
                  <a:spcPct val="50000"/>
                </a:spcBef>
              </a:pPr>
              <a:r>
                <a:rPr lang="sl-SI" sz="1400" i="1">
                  <a:latin typeface="Times New Roman" pitchFamily="18" charset="0"/>
                </a:rPr>
                <a:t>Inulin, n=35</a:t>
              </a:r>
            </a:p>
          </p:txBody>
        </p:sp>
      </p:grpSp>
      <p:sp>
        <p:nvSpPr>
          <p:cNvPr id="60430" name="Text Box 14"/>
          <p:cNvSpPr txBox="1">
            <a:spLocks noChangeArrowheads="1"/>
          </p:cNvSpPr>
          <p:nvPr/>
        </p:nvSpPr>
        <p:spPr bwMode="auto">
          <a:xfrm>
            <a:off x="3276600" y="2205038"/>
            <a:ext cx="184150" cy="366712"/>
          </a:xfrm>
          <a:prstGeom prst="rect">
            <a:avLst/>
          </a:prstGeom>
          <a:noFill/>
          <a:ln w="9525">
            <a:noFill/>
            <a:miter lim="800000"/>
            <a:headEnd/>
            <a:tailEnd/>
          </a:ln>
          <a:effectLst/>
        </p:spPr>
        <p:txBody>
          <a:bodyPr wrap="none">
            <a:spAutoFit/>
          </a:bodyPr>
          <a:lstStyle/>
          <a:p>
            <a:pPr algn="l"/>
            <a:endParaRPr lang="sl-SI"/>
          </a:p>
        </p:txBody>
      </p:sp>
      <p:grpSp>
        <p:nvGrpSpPr>
          <p:cNvPr id="3" name="Group 18"/>
          <p:cNvGrpSpPr>
            <a:grpSpLocks/>
          </p:cNvGrpSpPr>
          <p:nvPr/>
        </p:nvGrpSpPr>
        <p:grpSpPr bwMode="auto">
          <a:xfrm>
            <a:off x="0" y="333375"/>
            <a:ext cx="9144000" cy="431800"/>
            <a:chOff x="0" y="210"/>
            <a:chExt cx="5760" cy="272"/>
          </a:xfrm>
        </p:grpSpPr>
        <p:sp>
          <p:nvSpPr>
            <p:cNvPr id="60435" name="Line 19"/>
            <p:cNvSpPr>
              <a:spLocks noChangeShapeType="1"/>
            </p:cNvSpPr>
            <p:nvPr/>
          </p:nvSpPr>
          <p:spPr bwMode="auto">
            <a:xfrm>
              <a:off x="0" y="482"/>
              <a:ext cx="5760" cy="0"/>
            </a:xfrm>
            <a:prstGeom prst="line">
              <a:avLst/>
            </a:prstGeom>
            <a:noFill/>
            <a:ln w="9525">
              <a:solidFill>
                <a:schemeClr val="tx1"/>
              </a:solidFill>
              <a:round/>
              <a:headEnd/>
              <a:tailEnd/>
            </a:ln>
            <a:effectLst/>
          </p:spPr>
          <p:txBody>
            <a:bodyPr wrap="none" anchor="ctr"/>
            <a:lstStyle/>
            <a:p>
              <a:endParaRPr lang="sl-SI"/>
            </a:p>
          </p:txBody>
        </p:sp>
        <p:sp>
          <p:nvSpPr>
            <p:cNvPr id="60436" name="Text Box 20"/>
            <p:cNvSpPr txBox="1">
              <a:spLocks noChangeArrowheads="1"/>
            </p:cNvSpPr>
            <p:nvPr/>
          </p:nvSpPr>
          <p:spPr bwMode="auto">
            <a:xfrm>
              <a:off x="3742" y="210"/>
              <a:ext cx="2018" cy="231"/>
            </a:xfrm>
            <a:prstGeom prst="rect">
              <a:avLst/>
            </a:prstGeom>
            <a:noFill/>
            <a:ln w="9525" algn="ctr">
              <a:noFill/>
              <a:miter lim="800000"/>
              <a:headEnd/>
              <a:tailEnd/>
            </a:ln>
            <a:effectLst/>
          </p:spPr>
          <p:txBody>
            <a:bodyPr>
              <a:spAutoFit/>
            </a:bodyPr>
            <a:lstStyle/>
            <a:p>
              <a:pPr>
                <a:spcBef>
                  <a:spcPct val="50000"/>
                </a:spcBef>
              </a:pPr>
              <a:r>
                <a:rPr lang="sl-SI" b="1" i="1">
                  <a:latin typeface="Times New Roman" pitchFamily="18" charset="0"/>
                </a:rPr>
                <a:t>ABSORPCIJA</a:t>
              </a:r>
            </a:p>
          </p:txBody>
        </p:sp>
      </p:grpSp>
      <p:sp>
        <p:nvSpPr>
          <p:cNvPr id="60437" name="Text Box 21"/>
          <p:cNvSpPr txBox="1">
            <a:spLocks noChangeArrowheads="1"/>
          </p:cNvSpPr>
          <p:nvPr/>
        </p:nvSpPr>
        <p:spPr bwMode="auto">
          <a:xfrm>
            <a:off x="250825" y="333375"/>
            <a:ext cx="2736850" cy="396875"/>
          </a:xfrm>
          <a:prstGeom prst="rect">
            <a:avLst/>
          </a:prstGeom>
          <a:noFill/>
          <a:ln w="9525" algn="ctr">
            <a:noFill/>
            <a:miter lim="800000"/>
            <a:headEnd/>
            <a:tailEnd/>
          </a:ln>
          <a:effectLst/>
        </p:spPr>
        <p:txBody>
          <a:bodyPr>
            <a:spAutoFit/>
          </a:bodyPr>
          <a:lstStyle/>
          <a:p>
            <a:pPr>
              <a:spcBef>
                <a:spcPct val="50000"/>
              </a:spcBef>
            </a:pPr>
            <a:r>
              <a:rPr lang="sl-SI" sz="2000" b="1" i="1">
                <a:latin typeface="Times New Roman" pitchFamily="18" charset="0"/>
              </a:rPr>
              <a:t>Kalcij in magnezij</a:t>
            </a:r>
          </a:p>
        </p:txBody>
      </p:sp>
      <p:pic>
        <p:nvPicPr>
          <p:cNvPr id="60441" name="Picture 25"/>
          <p:cNvPicPr>
            <a:picLocks noChangeAspect="1" noChangeArrowheads="1"/>
          </p:cNvPicPr>
          <p:nvPr/>
        </p:nvPicPr>
        <p:blipFill>
          <a:blip r:embed="rId5" cstate="print"/>
          <a:srcRect/>
          <a:stretch>
            <a:fillRect/>
          </a:stretch>
        </p:blipFill>
        <p:spPr bwMode="auto">
          <a:xfrm>
            <a:off x="2339975" y="2924175"/>
            <a:ext cx="2808288" cy="1852613"/>
          </a:xfrm>
          <a:prstGeom prst="rect">
            <a:avLst/>
          </a:prstGeom>
          <a:noFill/>
          <a:ln w="9525" algn="ctr">
            <a:noFill/>
            <a:miter lim="800000"/>
            <a:headEnd/>
            <a:tailEnd/>
          </a:ln>
          <a:effectLst/>
        </p:spPr>
      </p:pic>
      <p:sp>
        <p:nvSpPr>
          <p:cNvPr id="60443" name="Text Box 27"/>
          <p:cNvSpPr txBox="1">
            <a:spLocks noChangeArrowheads="1"/>
          </p:cNvSpPr>
          <p:nvPr/>
        </p:nvSpPr>
        <p:spPr bwMode="auto">
          <a:xfrm>
            <a:off x="1187450" y="3429000"/>
            <a:ext cx="3168650" cy="366713"/>
          </a:xfrm>
          <a:prstGeom prst="rect">
            <a:avLst/>
          </a:prstGeom>
          <a:noFill/>
          <a:ln w="9525" algn="ctr">
            <a:noFill/>
            <a:miter lim="800000"/>
            <a:headEnd/>
            <a:tailEnd/>
          </a:ln>
          <a:effectLst/>
        </p:spPr>
        <p:txBody>
          <a:bodyPr>
            <a:spAutoFit/>
          </a:bodyPr>
          <a:lstStyle/>
          <a:p>
            <a:pPr>
              <a:spcBef>
                <a:spcPct val="50000"/>
              </a:spcBef>
            </a:pPr>
            <a:endParaRPr lang="sl-SI"/>
          </a:p>
        </p:txBody>
      </p:sp>
      <p:grpSp>
        <p:nvGrpSpPr>
          <p:cNvPr id="4" name="Group 29"/>
          <p:cNvGrpSpPr>
            <a:grpSpLocks/>
          </p:cNvGrpSpPr>
          <p:nvPr/>
        </p:nvGrpSpPr>
        <p:grpSpPr bwMode="auto">
          <a:xfrm>
            <a:off x="1116013" y="2420938"/>
            <a:ext cx="3455987" cy="3646487"/>
            <a:chOff x="703" y="1525"/>
            <a:chExt cx="2177" cy="2297"/>
          </a:xfrm>
        </p:grpSpPr>
        <p:sp>
          <p:nvSpPr>
            <p:cNvPr id="60442" name="Line 26"/>
            <p:cNvSpPr>
              <a:spLocks noChangeShapeType="1"/>
            </p:cNvSpPr>
            <p:nvPr/>
          </p:nvSpPr>
          <p:spPr bwMode="auto">
            <a:xfrm>
              <a:off x="1746" y="1525"/>
              <a:ext cx="0" cy="635"/>
            </a:xfrm>
            <a:prstGeom prst="line">
              <a:avLst/>
            </a:prstGeom>
            <a:noFill/>
            <a:ln w="9525">
              <a:solidFill>
                <a:schemeClr val="tx1"/>
              </a:solidFill>
              <a:round/>
              <a:headEnd/>
              <a:tailEnd type="triangle" w="med" len="med"/>
            </a:ln>
            <a:effectLst/>
          </p:spPr>
          <p:txBody>
            <a:bodyPr wrap="none" anchor="ctr"/>
            <a:lstStyle/>
            <a:p>
              <a:endParaRPr lang="sl-SI"/>
            </a:p>
          </p:txBody>
        </p:sp>
        <p:sp>
          <p:nvSpPr>
            <p:cNvPr id="60444" name="Text Box 28"/>
            <p:cNvSpPr txBox="1">
              <a:spLocks noChangeArrowheads="1"/>
            </p:cNvSpPr>
            <p:nvPr/>
          </p:nvSpPr>
          <p:spPr bwMode="auto">
            <a:xfrm>
              <a:off x="703" y="2160"/>
              <a:ext cx="2177" cy="1662"/>
            </a:xfrm>
            <a:prstGeom prst="rect">
              <a:avLst/>
            </a:prstGeom>
            <a:noFill/>
            <a:ln w="9525" algn="ctr">
              <a:noFill/>
              <a:miter lim="800000"/>
              <a:headEnd/>
              <a:tailEnd/>
            </a:ln>
            <a:effectLst/>
          </p:spPr>
          <p:txBody>
            <a:bodyPr>
              <a:spAutoFit/>
            </a:bodyPr>
            <a:lstStyle/>
            <a:p>
              <a:pPr marL="268288" indent="-268288" algn="l">
                <a:spcBef>
                  <a:spcPct val="50000"/>
                </a:spcBef>
                <a:buFont typeface="Wingdings" pitchFamily="2" charset="2"/>
                <a:buChar char="Ø"/>
              </a:pPr>
              <a:r>
                <a:rPr lang="sl-SI" sz="2000" i="1">
                  <a:latin typeface="Times New Roman" pitchFamily="18" charset="0"/>
                </a:rPr>
                <a:t>nastanek kratkoverižnih maščobnih kislin</a:t>
              </a:r>
            </a:p>
            <a:p>
              <a:pPr marL="268288" indent="-268288" algn="l">
                <a:spcBef>
                  <a:spcPct val="50000"/>
                </a:spcBef>
                <a:buFont typeface="Wingdings" pitchFamily="2" charset="2"/>
                <a:buChar char="Ø"/>
              </a:pPr>
              <a:r>
                <a:rPr lang="sl-SI" sz="2000" i="1">
                  <a:latin typeface="Times New Roman" pitchFamily="18" charset="0"/>
                </a:rPr>
                <a:t>povečana absorpcija zaradi spremembe pH</a:t>
              </a:r>
            </a:p>
            <a:p>
              <a:pPr marL="268288" indent="-268288" algn="l">
                <a:spcBef>
                  <a:spcPct val="50000"/>
                </a:spcBef>
                <a:buFont typeface="Wingdings" pitchFamily="2" charset="2"/>
                <a:buChar char="Ø"/>
              </a:pPr>
              <a:r>
                <a:rPr lang="sl-SI" sz="2000" i="1">
                  <a:latin typeface="Times New Roman" pitchFamily="18" charset="0"/>
                </a:rPr>
                <a:t>povečana absorpcijska površina</a:t>
              </a:r>
            </a:p>
            <a:p>
              <a:pPr marL="268288" indent="-268288">
                <a:spcBef>
                  <a:spcPct val="50000"/>
                </a:spcBef>
              </a:pPr>
              <a:endParaRPr lang="sl-SI"/>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20">
                                            <p:txEl>
                                              <p:pRg st="0" end="0"/>
                                            </p:txEl>
                                          </p:spTgt>
                                        </p:tgtEl>
                                        <p:attrNameLst>
                                          <p:attrName>style.visibility</p:attrName>
                                        </p:attrNameLst>
                                      </p:cBhvr>
                                      <p:to>
                                        <p:strVal val="visible"/>
                                      </p:to>
                                    </p:set>
                                    <p:animEffect transition="in" filter="wipe(left)">
                                      <p:cBhvr>
                                        <p:cTn id="7" dur="500"/>
                                        <p:tgtEl>
                                          <p:spTgt spid="604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420">
                                            <p:txEl>
                                              <p:pRg st="1" end="1"/>
                                            </p:txEl>
                                          </p:spTgt>
                                        </p:tgtEl>
                                        <p:attrNameLst>
                                          <p:attrName>style.visibility</p:attrName>
                                        </p:attrNameLst>
                                      </p:cBhvr>
                                      <p:to>
                                        <p:strVal val="visible"/>
                                      </p:to>
                                    </p:set>
                                    <p:animEffect transition="in" filter="wipe(left)">
                                      <p:cBhvr>
                                        <p:cTn id="12" dur="500"/>
                                        <p:tgtEl>
                                          <p:spTgt spid="604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0441"/>
                                        </p:tgtEl>
                                        <p:attrNameLst>
                                          <p:attrName>style.visibility</p:attrName>
                                        </p:attrNameLst>
                                      </p:cBhvr>
                                      <p:to>
                                        <p:strVal val="visible"/>
                                      </p:to>
                                    </p:set>
                                    <p:anim calcmode="lin" valueType="num">
                                      <p:cBhvr additive="base">
                                        <p:cTn id="23" dur="500" fill="hold"/>
                                        <p:tgtEl>
                                          <p:spTgt spid="60441"/>
                                        </p:tgtEl>
                                        <p:attrNameLst>
                                          <p:attrName>ppt_x</p:attrName>
                                        </p:attrNameLst>
                                      </p:cBhvr>
                                      <p:tavLst>
                                        <p:tav tm="0">
                                          <p:val>
                                            <p:strVal val="#ppt_x"/>
                                          </p:val>
                                        </p:tav>
                                        <p:tav tm="100000">
                                          <p:val>
                                            <p:strVal val="#ppt_x"/>
                                          </p:val>
                                        </p:tav>
                                      </p:tavLst>
                                    </p:anim>
                                    <p:anim calcmode="lin" valueType="num">
                                      <p:cBhvr additive="base">
                                        <p:cTn id="24" dur="500" fill="hold"/>
                                        <p:tgtEl>
                                          <p:spTgt spid="6044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0441"/>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amond(in)">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_Calcitonin_salmon_3"/>
          <p:cNvPicPr>
            <a:picLocks noChangeAspect="1" noChangeArrowheads="1"/>
          </p:cNvPicPr>
          <p:nvPr/>
        </p:nvPicPr>
        <p:blipFill>
          <a:blip r:embed="rId3" cstate="print">
            <a:lum bright="82000" contrast="-62000"/>
          </a:blip>
          <a:srcRect b="11644"/>
          <a:stretch>
            <a:fillRect/>
          </a:stretch>
        </p:blipFill>
        <p:spPr bwMode="auto">
          <a:xfrm>
            <a:off x="0" y="0"/>
            <a:ext cx="9144000" cy="6858000"/>
          </a:xfrm>
          <a:prstGeom prst="rect">
            <a:avLst/>
          </a:prstGeom>
          <a:solidFill>
            <a:srgbClr val="FFFF99">
              <a:alpha val="42000"/>
            </a:srgbClr>
          </a:solidFill>
          <a:ln w="9525">
            <a:noFill/>
            <a:miter lim="800000"/>
            <a:headEnd/>
            <a:tailEnd/>
          </a:ln>
        </p:spPr>
      </p:pic>
      <p:sp>
        <p:nvSpPr>
          <p:cNvPr id="105475" name="Text Box 3"/>
          <p:cNvSpPr txBox="1">
            <a:spLocks noChangeArrowheads="1"/>
          </p:cNvSpPr>
          <p:nvPr/>
        </p:nvSpPr>
        <p:spPr bwMode="auto">
          <a:xfrm>
            <a:off x="1258888" y="1628775"/>
            <a:ext cx="6121400" cy="1311275"/>
          </a:xfrm>
          <a:prstGeom prst="rect">
            <a:avLst/>
          </a:prstGeom>
          <a:noFill/>
          <a:ln w="9525">
            <a:noFill/>
            <a:miter lim="800000"/>
            <a:headEnd/>
            <a:tailEnd/>
          </a:ln>
          <a:effectLst/>
        </p:spPr>
        <p:txBody>
          <a:bodyPr>
            <a:spAutoFit/>
          </a:bodyPr>
          <a:lstStyle/>
          <a:p>
            <a:pPr algn="l">
              <a:spcBef>
                <a:spcPct val="50000"/>
              </a:spcBef>
            </a:pPr>
            <a:r>
              <a:rPr lang="sl-SI" sz="2000" b="1" i="1">
                <a:latin typeface="Times New Roman" pitchFamily="18" charset="0"/>
              </a:rPr>
              <a:t>Komponente v hrani, ki pospešujejo absorpcijo kalcija:</a:t>
            </a:r>
          </a:p>
          <a:p>
            <a:pPr algn="l">
              <a:spcBef>
                <a:spcPct val="50000"/>
              </a:spcBef>
              <a:buFontTx/>
              <a:buChar char="•"/>
            </a:pPr>
            <a:r>
              <a:rPr lang="sl-SI" sz="2000" i="1">
                <a:latin typeface="Times New Roman" pitchFamily="18" charset="0"/>
              </a:rPr>
              <a:t> oligo-fruktozni derivati (inulin),</a:t>
            </a:r>
          </a:p>
          <a:p>
            <a:pPr algn="l">
              <a:spcBef>
                <a:spcPct val="50000"/>
              </a:spcBef>
              <a:buFontTx/>
              <a:buChar char="•"/>
            </a:pPr>
            <a:r>
              <a:rPr lang="sl-SI" sz="2000" i="1">
                <a:latin typeface="Times New Roman" pitchFamily="18" charset="0"/>
              </a:rPr>
              <a:t> proteini v mleku (kazein, albumin),</a:t>
            </a:r>
          </a:p>
        </p:txBody>
      </p:sp>
      <p:sp>
        <p:nvSpPr>
          <p:cNvPr id="105479" name="Text Box 7"/>
          <p:cNvSpPr txBox="1">
            <a:spLocks noChangeArrowheads="1"/>
          </p:cNvSpPr>
          <p:nvPr/>
        </p:nvSpPr>
        <p:spPr bwMode="auto">
          <a:xfrm>
            <a:off x="3276600" y="2205038"/>
            <a:ext cx="184150" cy="366712"/>
          </a:xfrm>
          <a:prstGeom prst="rect">
            <a:avLst/>
          </a:prstGeom>
          <a:noFill/>
          <a:ln w="9525">
            <a:noFill/>
            <a:miter lim="800000"/>
            <a:headEnd/>
            <a:tailEnd/>
          </a:ln>
          <a:effectLst/>
        </p:spPr>
        <p:txBody>
          <a:bodyPr wrap="none">
            <a:spAutoFit/>
          </a:bodyPr>
          <a:lstStyle/>
          <a:p>
            <a:pPr algn="l"/>
            <a:endParaRPr lang="sl-SI"/>
          </a:p>
        </p:txBody>
      </p:sp>
      <p:grpSp>
        <p:nvGrpSpPr>
          <p:cNvPr id="2" name="Group 8"/>
          <p:cNvGrpSpPr>
            <a:grpSpLocks/>
          </p:cNvGrpSpPr>
          <p:nvPr/>
        </p:nvGrpSpPr>
        <p:grpSpPr bwMode="auto">
          <a:xfrm>
            <a:off x="0" y="333375"/>
            <a:ext cx="9144000" cy="431800"/>
            <a:chOff x="0" y="210"/>
            <a:chExt cx="5760" cy="272"/>
          </a:xfrm>
        </p:grpSpPr>
        <p:sp>
          <p:nvSpPr>
            <p:cNvPr id="105481" name="Line 9"/>
            <p:cNvSpPr>
              <a:spLocks noChangeShapeType="1"/>
            </p:cNvSpPr>
            <p:nvPr/>
          </p:nvSpPr>
          <p:spPr bwMode="auto">
            <a:xfrm>
              <a:off x="0" y="482"/>
              <a:ext cx="5760" cy="0"/>
            </a:xfrm>
            <a:prstGeom prst="line">
              <a:avLst/>
            </a:prstGeom>
            <a:noFill/>
            <a:ln w="9525">
              <a:solidFill>
                <a:schemeClr val="tx1"/>
              </a:solidFill>
              <a:round/>
              <a:headEnd/>
              <a:tailEnd/>
            </a:ln>
            <a:effectLst/>
          </p:spPr>
          <p:txBody>
            <a:bodyPr wrap="none" anchor="ctr"/>
            <a:lstStyle/>
            <a:p>
              <a:endParaRPr lang="sl-SI"/>
            </a:p>
          </p:txBody>
        </p:sp>
        <p:sp>
          <p:nvSpPr>
            <p:cNvPr id="105482" name="Text Box 10"/>
            <p:cNvSpPr txBox="1">
              <a:spLocks noChangeArrowheads="1"/>
            </p:cNvSpPr>
            <p:nvPr/>
          </p:nvSpPr>
          <p:spPr bwMode="auto">
            <a:xfrm>
              <a:off x="3742" y="210"/>
              <a:ext cx="2018" cy="231"/>
            </a:xfrm>
            <a:prstGeom prst="rect">
              <a:avLst/>
            </a:prstGeom>
            <a:noFill/>
            <a:ln w="9525" algn="ctr">
              <a:noFill/>
              <a:miter lim="800000"/>
              <a:headEnd/>
              <a:tailEnd/>
            </a:ln>
            <a:effectLst/>
          </p:spPr>
          <p:txBody>
            <a:bodyPr>
              <a:spAutoFit/>
            </a:bodyPr>
            <a:lstStyle/>
            <a:p>
              <a:pPr>
                <a:spcBef>
                  <a:spcPct val="50000"/>
                </a:spcBef>
              </a:pPr>
              <a:r>
                <a:rPr lang="sl-SI" b="1" i="1">
                  <a:latin typeface="Times New Roman" pitchFamily="18" charset="0"/>
                </a:rPr>
                <a:t>ABSORPCIJA</a:t>
              </a:r>
            </a:p>
          </p:txBody>
        </p:sp>
      </p:grpSp>
      <p:pic>
        <p:nvPicPr>
          <p:cNvPr id="105484" name="Picture 12" descr="casein"/>
          <p:cNvPicPr>
            <a:picLocks noChangeAspect="1" noChangeArrowheads="1"/>
          </p:cNvPicPr>
          <p:nvPr/>
        </p:nvPicPr>
        <p:blipFill>
          <a:blip r:embed="rId4" cstate="print"/>
          <a:srcRect r="34143"/>
          <a:stretch>
            <a:fillRect/>
          </a:stretch>
        </p:blipFill>
        <p:spPr bwMode="auto">
          <a:xfrm>
            <a:off x="4284663" y="3141663"/>
            <a:ext cx="2986087" cy="2581275"/>
          </a:xfrm>
          <a:prstGeom prst="rect">
            <a:avLst/>
          </a:prstGeom>
          <a:noFill/>
        </p:spPr>
      </p:pic>
      <p:sp>
        <p:nvSpPr>
          <p:cNvPr id="105486" name="Text Box 14"/>
          <p:cNvSpPr txBox="1">
            <a:spLocks noChangeArrowheads="1"/>
          </p:cNvSpPr>
          <p:nvPr/>
        </p:nvSpPr>
        <p:spPr bwMode="auto">
          <a:xfrm>
            <a:off x="250825" y="333375"/>
            <a:ext cx="2736850" cy="396875"/>
          </a:xfrm>
          <a:prstGeom prst="rect">
            <a:avLst/>
          </a:prstGeom>
          <a:noFill/>
          <a:ln w="9525" algn="ctr">
            <a:noFill/>
            <a:miter lim="800000"/>
            <a:headEnd/>
            <a:tailEnd/>
          </a:ln>
          <a:effectLst/>
        </p:spPr>
        <p:txBody>
          <a:bodyPr>
            <a:spAutoFit/>
          </a:bodyPr>
          <a:lstStyle/>
          <a:p>
            <a:pPr>
              <a:spcBef>
                <a:spcPct val="50000"/>
              </a:spcBef>
            </a:pPr>
            <a:r>
              <a:rPr lang="sl-SI" sz="2000" b="1" i="1">
                <a:latin typeface="Times New Roman" pitchFamily="18" charset="0"/>
              </a:rPr>
              <a:t>Kalcij in magnezij</a:t>
            </a:r>
          </a:p>
        </p:txBody>
      </p:sp>
      <p:sp>
        <p:nvSpPr>
          <p:cNvPr id="105487" name="Text Box 15"/>
          <p:cNvSpPr txBox="1">
            <a:spLocks noChangeArrowheads="1"/>
          </p:cNvSpPr>
          <p:nvPr/>
        </p:nvSpPr>
        <p:spPr bwMode="auto">
          <a:xfrm>
            <a:off x="1295400" y="2971800"/>
            <a:ext cx="2743200" cy="1266825"/>
          </a:xfrm>
          <a:prstGeom prst="rect">
            <a:avLst/>
          </a:prstGeom>
          <a:noFill/>
          <a:ln w="9525">
            <a:noFill/>
            <a:miter lim="800000"/>
            <a:headEnd/>
            <a:tailEnd/>
          </a:ln>
          <a:effectLst/>
        </p:spPr>
        <p:txBody>
          <a:bodyPr>
            <a:spAutoFit/>
          </a:bodyPr>
          <a:lstStyle/>
          <a:p>
            <a:pPr algn="l">
              <a:spcBef>
                <a:spcPct val="50000"/>
              </a:spcBef>
              <a:buFontTx/>
              <a:buChar char="•"/>
            </a:pPr>
            <a:r>
              <a:rPr lang="sl-SI" sz="2000" i="1">
                <a:latin typeface="Times New Roman" pitchFamily="18" charset="0"/>
              </a:rPr>
              <a:t> vitamin C,</a:t>
            </a:r>
          </a:p>
          <a:p>
            <a:pPr algn="l">
              <a:spcBef>
                <a:spcPct val="50000"/>
              </a:spcBef>
              <a:buFontTx/>
              <a:buChar char="•"/>
            </a:pPr>
            <a:r>
              <a:rPr lang="sl-SI" sz="2000" i="1">
                <a:latin typeface="Times New Roman" pitchFamily="18" charset="0"/>
              </a:rPr>
              <a:t> laktoza.</a:t>
            </a:r>
          </a:p>
          <a:p>
            <a:pPr algn="l">
              <a:spcBef>
                <a:spcPct val="50000"/>
              </a:spcBef>
            </a:pPr>
            <a:endParaRPr lang="sl-SI"/>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484"/>
                                        </p:tgtEl>
                                        <p:attrNameLst>
                                          <p:attrName>style.visibility</p:attrName>
                                        </p:attrNameLst>
                                      </p:cBhvr>
                                      <p:to>
                                        <p:strVal val="visible"/>
                                      </p:to>
                                    </p:set>
                                    <p:anim calcmode="lin" valueType="num">
                                      <p:cBhvr additive="base">
                                        <p:cTn id="7" dur="500" fill="hold"/>
                                        <p:tgtEl>
                                          <p:spTgt spid="105484"/>
                                        </p:tgtEl>
                                        <p:attrNameLst>
                                          <p:attrName>ppt_x</p:attrName>
                                        </p:attrNameLst>
                                      </p:cBhvr>
                                      <p:tavLst>
                                        <p:tav tm="0">
                                          <p:val>
                                            <p:strVal val="#ppt_x"/>
                                          </p:val>
                                        </p:tav>
                                        <p:tav tm="100000">
                                          <p:val>
                                            <p:strVal val="#ppt_x"/>
                                          </p:val>
                                        </p:tav>
                                      </p:tavLst>
                                    </p:anim>
                                    <p:anim calcmode="lin" valueType="num">
                                      <p:cBhvr additive="base">
                                        <p:cTn id="8" dur="500" fill="hold"/>
                                        <p:tgtEl>
                                          <p:spTgt spid="10548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548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5487">
                                            <p:txEl>
                                              <p:pRg st="0" end="0"/>
                                            </p:txEl>
                                          </p:spTgt>
                                        </p:tgtEl>
                                        <p:attrNameLst>
                                          <p:attrName>style.visibility</p:attrName>
                                        </p:attrNameLst>
                                      </p:cBhvr>
                                      <p:to>
                                        <p:strVal val="visible"/>
                                      </p:to>
                                    </p:set>
                                    <p:animEffect transition="in" filter="wipe(left)">
                                      <p:cBhvr>
                                        <p:cTn id="13" dur="500"/>
                                        <p:tgtEl>
                                          <p:spTgt spid="10548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5487">
                                            <p:txEl>
                                              <p:pRg st="1" end="1"/>
                                            </p:txEl>
                                          </p:spTgt>
                                        </p:tgtEl>
                                        <p:attrNameLst>
                                          <p:attrName>style.visibility</p:attrName>
                                        </p:attrNameLst>
                                      </p:cBhvr>
                                      <p:to>
                                        <p:strVal val="visible"/>
                                      </p:to>
                                    </p:set>
                                    <p:animEffect transition="in" filter="wipe(left)">
                                      <p:cBhvr>
                                        <p:cTn id="18" dur="500"/>
                                        <p:tgtEl>
                                          <p:spTgt spid="1054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40" name="Picture 8" descr="_Calcitonin_salmon_3"/>
          <p:cNvPicPr>
            <a:picLocks noChangeAspect="1" noChangeArrowheads="1"/>
          </p:cNvPicPr>
          <p:nvPr/>
        </p:nvPicPr>
        <p:blipFill>
          <a:blip r:embed="rId3" cstate="print">
            <a:lum bright="82000" contrast="-62000"/>
          </a:blip>
          <a:srcRect b="11644"/>
          <a:stretch>
            <a:fillRect/>
          </a:stretch>
        </p:blipFill>
        <p:spPr bwMode="auto">
          <a:xfrm>
            <a:off x="0" y="0"/>
            <a:ext cx="9144000" cy="6858000"/>
          </a:xfrm>
          <a:prstGeom prst="rect">
            <a:avLst/>
          </a:prstGeom>
          <a:solidFill>
            <a:srgbClr val="FFFF99">
              <a:alpha val="42000"/>
            </a:srgbClr>
          </a:solidFill>
          <a:ln w="9525">
            <a:noFill/>
            <a:miter lim="800000"/>
            <a:headEnd/>
            <a:tailEnd/>
          </a:ln>
        </p:spPr>
      </p:pic>
      <p:grpSp>
        <p:nvGrpSpPr>
          <p:cNvPr id="2" name="Group 4"/>
          <p:cNvGrpSpPr>
            <a:grpSpLocks/>
          </p:cNvGrpSpPr>
          <p:nvPr/>
        </p:nvGrpSpPr>
        <p:grpSpPr bwMode="auto">
          <a:xfrm>
            <a:off x="0" y="333375"/>
            <a:ext cx="9144000" cy="431800"/>
            <a:chOff x="0" y="210"/>
            <a:chExt cx="5760" cy="272"/>
          </a:xfrm>
        </p:grpSpPr>
        <p:sp>
          <p:nvSpPr>
            <p:cNvPr id="95237" name="Line 5"/>
            <p:cNvSpPr>
              <a:spLocks noChangeShapeType="1"/>
            </p:cNvSpPr>
            <p:nvPr/>
          </p:nvSpPr>
          <p:spPr bwMode="auto">
            <a:xfrm>
              <a:off x="0" y="482"/>
              <a:ext cx="5760" cy="0"/>
            </a:xfrm>
            <a:prstGeom prst="line">
              <a:avLst/>
            </a:prstGeom>
            <a:noFill/>
            <a:ln w="9525">
              <a:solidFill>
                <a:schemeClr val="tx1"/>
              </a:solidFill>
              <a:round/>
              <a:headEnd/>
              <a:tailEnd/>
            </a:ln>
            <a:effectLst/>
          </p:spPr>
          <p:txBody>
            <a:bodyPr wrap="none" anchor="ctr"/>
            <a:lstStyle/>
            <a:p>
              <a:endParaRPr lang="sl-SI"/>
            </a:p>
          </p:txBody>
        </p:sp>
        <p:sp>
          <p:nvSpPr>
            <p:cNvPr id="95238" name="Text Box 6"/>
            <p:cNvSpPr txBox="1">
              <a:spLocks noChangeArrowheads="1"/>
            </p:cNvSpPr>
            <p:nvPr/>
          </p:nvSpPr>
          <p:spPr bwMode="auto">
            <a:xfrm>
              <a:off x="3742" y="210"/>
              <a:ext cx="2018" cy="231"/>
            </a:xfrm>
            <a:prstGeom prst="rect">
              <a:avLst/>
            </a:prstGeom>
            <a:noFill/>
            <a:ln w="9525" algn="ctr">
              <a:noFill/>
              <a:miter lim="800000"/>
              <a:headEnd/>
              <a:tailEnd/>
            </a:ln>
            <a:effectLst/>
          </p:spPr>
          <p:txBody>
            <a:bodyPr>
              <a:spAutoFit/>
            </a:bodyPr>
            <a:lstStyle/>
            <a:p>
              <a:pPr>
                <a:spcBef>
                  <a:spcPct val="50000"/>
                </a:spcBef>
              </a:pPr>
              <a:r>
                <a:rPr lang="sl-SI" i="1">
                  <a:latin typeface="Times New Roman" pitchFamily="18" charset="0"/>
                </a:rPr>
                <a:t>ABSORPCIJA</a:t>
              </a:r>
            </a:p>
          </p:txBody>
        </p:sp>
      </p:grpSp>
      <p:sp>
        <p:nvSpPr>
          <p:cNvPr id="95239" name="Text Box 7"/>
          <p:cNvSpPr txBox="1">
            <a:spLocks noChangeArrowheads="1"/>
          </p:cNvSpPr>
          <p:nvPr/>
        </p:nvSpPr>
        <p:spPr bwMode="auto">
          <a:xfrm>
            <a:off x="250825" y="333375"/>
            <a:ext cx="2592388" cy="396875"/>
          </a:xfrm>
          <a:prstGeom prst="rect">
            <a:avLst/>
          </a:prstGeom>
          <a:noFill/>
          <a:ln w="9525" algn="ctr">
            <a:noFill/>
            <a:miter lim="800000"/>
            <a:headEnd/>
            <a:tailEnd/>
          </a:ln>
          <a:effectLst/>
        </p:spPr>
        <p:txBody>
          <a:bodyPr>
            <a:spAutoFit/>
          </a:bodyPr>
          <a:lstStyle/>
          <a:p>
            <a:pPr>
              <a:spcBef>
                <a:spcPct val="50000"/>
              </a:spcBef>
            </a:pPr>
            <a:r>
              <a:rPr lang="sl-SI" sz="2000" b="1" i="1">
                <a:latin typeface="Times New Roman" pitchFamily="18" charset="0"/>
              </a:rPr>
              <a:t>Kalcij in magnezij</a:t>
            </a:r>
          </a:p>
        </p:txBody>
      </p:sp>
      <p:sp>
        <p:nvSpPr>
          <p:cNvPr id="95241" name="Text Box 9"/>
          <p:cNvSpPr txBox="1">
            <a:spLocks noChangeArrowheads="1"/>
          </p:cNvSpPr>
          <p:nvPr/>
        </p:nvSpPr>
        <p:spPr bwMode="auto">
          <a:xfrm>
            <a:off x="1582738" y="1484313"/>
            <a:ext cx="5976937" cy="2682875"/>
          </a:xfrm>
          <a:prstGeom prst="rect">
            <a:avLst/>
          </a:prstGeom>
          <a:noFill/>
          <a:ln w="9525">
            <a:noFill/>
            <a:miter lim="800000"/>
            <a:headEnd/>
            <a:tailEnd/>
          </a:ln>
          <a:effectLst/>
        </p:spPr>
        <p:txBody>
          <a:bodyPr>
            <a:spAutoFit/>
          </a:bodyPr>
          <a:lstStyle/>
          <a:p>
            <a:pPr algn="l">
              <a:spcBef>
                <a:spcPct val="50000"/>
              </a:spcBef>
            </a:pPr>
            <a:r>
              <a:rPr lang="sl-SI" sz="2000" b="1" i="1">
                <a:latin typeface="Times New Roman" pitchFamily="18" charset="0"/>
              </a:rPr>
              <a:t>Komponente v hrani, ki zmanjšujejo absorpcijo:</a:t>
            </a:r>
          </a:p>
          <a:p>
            <a:pPr algn="l">
              <a:spcBef>
                <a:spcPct val="50000"/>
              </a:spcBef>
              <a:buFontTx/>
              <a:buChar char="•"/>
            </a:pPr>
            <a:r>
              <a:rPr lang="sl-SI">
                <a:latin typeface="Times New Roman" pitchFamily="18" charset="0"/>
              </a:rPr>
              <a:t> </a:t>
            </a:r>
            <a:r>
              <a:rPr lang="sl-SI" sz="2000" i="1">
                <a:latin typeface="Times New Roman" pitchFamily="18" charset="0"/>
              </a:rPr>
              <a:t>fitijska kislina (fitati),</a:t>
            </a:r>
          </a:p>
          <a:p>
            <a:pPr algn="l">
              <a:spcBef>
                <a:spcPct val="50000"/>
              </a:spcBef>
              <a:buFontTx/>
              <a:buChar char="•"/>
            </a:pPr>
            <a:r>
              <a:rPr lang="sl-SI" sz="2000" i="1">
                <a:latin typeface="Times New Roman" pitchFamily="18" charset="0"/>
              </a:rPr>
              <a:t> tanini,</a:t>
            </a:r>
          </a:p>
          <a:p>
            <a:pPr algn="l">
              <a:spcBef>
                <a:spcPct val="50000"/>
              </a:spcBef>
              <a:buFontTx/>
              <a:buChar char="•"/>
            </a:pPr>
            <a:r>
              <a:rPr lang="sl-SI" sz="2000" i="1">
                <a:latin typeface="Times New Roman" pitchFamily="18" charset="0"/>
              </a:rPr>
              <a:t> celuloza,</a:t>
            </a:r>
          </a:p>
          <a:p>
            <a:pPr algn="l">
              <a:spcBef>
                <a:spcPct val="50000"/>
              </a:spcBef>
              <a:buFontTx/>
              <a:buChar char="•"/>
            </a:pPr>
            <a:r>
              <a:rPr lang="sl-SI" sz="2000" i="1">
                <a:latin typeface="Times New Roman" pitchFamily="18" charset="0"/>
              </a:rPr>
              <a:t> oksalati,</a:t>
            </a:r>
          </a:p>
          <a:p>
            <a:pPr algn="l">
              <a:spcBef>
                <a:spcPct val="50000"/>
              </a:spcBef>
              <a:buFontTx/>
              <a:buChar char="•"/>
            </a:pPr>
            <a:r>
              <a:rPr lang="sl-SI" sz="2000" i="1">
                <a:latin typeface="Times New Roman" pitchFamily="18" charset="0"/>
              </a:rPr>
              <a:t> uronske kisline.</a:t>
            </a:r>
          </a:p>
        </p:txBody>
      </p:sp>
      <p:pic>
        <p:nvPicPr>
          <p:cNvPr id="95242" name="Picture 10" descr="fitati_pop"/>
          <p:cNvPicPr>
            <a:picLocks noChangeAspect="1" noChangeArrowheads="1"/>
          </p:cNvPicPr>
          <p:nvPr/>
        </p:nvPicPr>
        <p:blipFill>
          <a:blip r:embed="rId4" cstate="print"/>
          <a:srcRect/>
          <a:stretch>
            <a:fillRect/>
          </a:stretch>
        </p:blipFill>
        <p:spPr bwMode="auto">
          <a:xfrm>
            <a:off x="5580063" y="2565400"/>
            <a:ext cx="2916237" cy="2797175"/>
          </a:xfrm>
          <a:prstGeom prst="rect">
            <a:avLst/>
          </a:prstGeom>
          <a:noFill/>
        </p:spPr>
      </p:pic>
      <p:pic>
        <p:nvPicPr>
          <p:cNvPr id="95245" name="Picture 13"/>
          <p:cNvPicPr>
            <a:picLocks noChangeAspect="1" noChangeArrowheads="1"/>
          </p:cNvPicPr>
          <p:nvPr/>
        </p:nvPicPr>
        <p:blipFill>
          <a:blip r:embed="rId5" cstate="print"/>
          <a:srcRect/>
          <a:stretch>
            <a:fillRect/>
          </a:stretch>
        </p:blipFill>
        <p:spPr bwMode="auto">
          <a:xfrm>
            <a:off x="323850" y="2349500"/>
            <a:ext cx="4676775" cy="3581400"/>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241">
                                            <p:txEl>
                                              <p:pRg st="1" end="1"/>
                                            </p:txEl>
                                          </p:spTgt>
                                        </p:tgtEl>
                                        <p:attrNameLst>
                                          <p:attrName>style.visibility</p:attrName>
                                        </p:attrNameLst>
                                      </p:cBhvr>
                                      <p:to>
                                        <p:strVal val="visible"/>
                                      </p:to>
                                    </p:set>
                                    <p:animEffect transition="in" filter="wipe(left)">
                                      <p:cBhvr>
                                        <p:cTn id="7" dur="500"/>
                                        <p:tgtEl>
                                          <p:spTgt spid="9524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5242"/>
                                        </p:tgtEl>
                                        <p:attrNameLst>
                                          <p:attrName>style.visibility</p:attrName>
                                        </p:attrNameLst>
                                      </p:cBhvr>
                                      <p:to>
                                        <p:strVal val="visible"/>
                                      </p:to>
                                    </p:set>
                                    <p:anim calcmode="lin" valueType="num">
                                      <p:cBhvr additive="base">
                                        <p:cTn id="12" dur="500" fill="hold"/>
                                        <p:tgtEl>
                                          <p:spTgt spid="95242"/>
                                        </p:tgtEl>
                                        <p:attrNameLst>
                                          <p:attrName>ppt_x</p:attrName>
                                        </p:attrNameLst>
                                      </p:cBhvr>
                                      <p:tavLst>
                                        <p:tav tm="0">
                                          <p:val>
                                            <p:strVal val="#ppt_x"/>
                                          </p:val>
                                        </p:tav>
                                        <p:tav tm="100000">
                                          <p:val>
                                            <p:strVal val="#ppt_x"/>
                                          </p:val>
                                        </p:tav>
                                      </p:tavLst>
                                    </p:anim>
                                    <p:anim calcmode="lin" valueType="num">
                                      <p:cBhvr additive="base">
                                        <p:cTn id="13" dur="500" fill="hold"/>
                                        <p:tgtEl>
                                          <p:spTgt spid="9524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5245"/>
                                        </p:tgtEl>
                                        <p:attrNameLst>
                                          <p:attrName>style.visibility</p:attrName>
                                        </p:attrNameLst>
                                      </p:cBhvr>
                                      <p:to>
                                        <p:strVal val="visible"/>
                                      </p:to>
                                    </p:set>
                                    <p:animEffect transition="in" filter="wipe(left)">
                                      <p:cBhvr>
                                        <p:cTn id="18" dur="500"/>
                                        <p:tgtEl>
                                          <p:spTgt spid="95245"/>
                                        </p:tgtEl>
                                      </p:cBhvr>
                                    </p:animEffect>
                                  </p:childTnLst>
                                  <p:subTnLst>
                                    <p:set>
                                      <p:cBhvr override="childStyle">
                                        <p:cTn dur="1" fill="hold" display="0" masterRel="nextClick" afterEffect="1"/>
                                        <p:tgtEl>
                                          <p:spTgt spid="9524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5241">
                                            <p:txEl>
                                              <p:pRg st="2" end="2"/>
                                            </p:txEl>
                                          </p:spTgt>
                                        </p:tgtEl>
                                        <p:attrNameLst>
                                          <p:attrName>style.visibility</p:attrName>
                                        </p:attrNameLst>
                                      </p:cBhvr>
                                      <p:to>
                                        <p:strVal val="visible"/>
                                      </p:to>
                                    </p:set>
                                    <p:animEffect transition="in" filter="wipe(left)">
                                      <p:cBhvr>
                                        <p:cTn id="23" dur="500"/>
                                        <p:tgtEl>
                                          <p:spTgt spid="9524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5241">
                                            <p:txEl>
                                              <p:pRg st="3" end="3"/>
                                            </p:txEl>
                                          </p:spTgt>
                                        </p:tgtEl>
                                        <p:attrNameLst>
                                          <p:attrName>style.visibility</p:attrName>
                                        </p:attrNameLst>
                                      </p:cBhvr>
                                      <p:to>
                                        <p:strVal val="visible"/>
                                      </p:to>
                                    </p:set>
                                    <p:animEffect transition="in" filter="wipe(left)">
                                      <p:cBhvr>
                                        <p:cTn id="28" dur="500"/>
                                        <p:tgtEl>
                                          <p:spTgt spid="9524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5241">
                                            <p:txEl>
                                              <p:pRg st="4" end="4"/>
                                            </p:txEl>
                                          </p:spTgt>
                                        </p:tgtEl>
                                        <p:attrNameLst>
                                          <p:attrName>style.visibility</p:attrName>
                                        </p:attrNameLst>
                                      </p:cBhvr>
                                      <p:to>
                                        <p:strVal val="visible"/>
                                      </p:to>
                                    </p:set>
                                    <p:animEffect transition="in" filter="wipe(left)">
                                      <p:cBhvr>
                                        <p:cTn id="33" dur="500"/>
                                        <p:tgtEl>
                                          <p:spTgt spid="95241">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5241">
                                            <p:txEl>
                                              <p:pRg st="5" end="5"/>
                                            </p:txEl>
                                          </p:spTgt>
                                        </p:tgtEl>
                                        <p:attrNameLst>
                                          <p:attrName>style.visibility</p:attrName>
                                        </p:attrNameLst>
                                      </p:cBhvr>
                                      <p:to>
                                        <p:strVal val="visible"/>
                                      </p:to>
                                    </p:set>
                                    <p:animEffect transition="in" filter="wipe(left)">
                                      <p:cBhvr>
                                        <p:cTn id="38" dur="500"/>
                                        <p:tgtEl>
                                          <p:spTgt spid="9524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9" name="Picture 11" descr="_Calcitonin_salmon_3"/>
          <p:cNvPicPr>
            <a:picLocks noChangeAspect="1" noChangeArrowheads="1"/>
          </p:cNvPicPr>
          <p:nvPr/>
        </p:nvPicPr>
        <p:blipFill>
          <a:blip r:embed="rId3" cstate="print">
            <a:lum bright="82000" contrast="-62000"/>
          </a:blip>
          <a:srcRect b="11644"/>
          <a:stretch>
            <a:fillRect/>
          </a:stretch>
        </p:blipFill>
        <p:spPr bwMode="auto">
          <a:xfrm>
            <a:off x="0" y="0"/>
            <a:ext cx="9144000" cy="6858000"/>
          </a:xfrm>
          <a:prstGeom prst="rect">
            <a:avLst/>
          </a:prstGeom>
          <a:solidFill>
            <a:srgbClr val="FFFF99">
              <a:alpha val="42000"/>
            </a:srgbClr>
          </a:solidFill>
          <a:ln w="9525">
            <a:noFill/>
            <a:miter lim="800000"/>
            <a:headEnd/>
            <a:tailEnd/>
          </a:ln>
        </p:spPr>
      </p:pic>
      <p:sp>
        <p:nvSpPr>
          <p:cNvPr id="83972" name="Text Box 4"/>
          <p:cNvSpPr txBox="1">
            <a:spLocks noChangeArrowheads="1"/>
          </p:cNvSpPr>
          <p:nvPr/>
        </p:nvSpPr>
        <p:spPr bwMode="auto">
          <a:xfrm>
            <a:off x="2484438" y="2276475"/>
            <a:ext cx="4175125" cy="366713"/>
          </a:xfrm>
          <a:prstGeom prst="rect">
            <a:avLst/>
          </a:prstGeom>
          <a:noFill/>
          <a:ln w="9525">
            <a:noFill/>
            <a:miter lim="800000"/>
            <a:headEnd/>
            <a:tailEnd/>
          </a:ln>
          <a:effectLst/>
        </p:spPr>
        <p:txBody>
          <a:bodyPr>
            <a:spAutoFit/>
          </a:bodyPr>
          <a:lstStyle/>
          <a:p>
            <a:pPr algn="l">
              <a:spcBef>
                <a:spcPct val="50000"/>
              </a:spcBef>
            </a:pPr>
            <a:endParaRPr lang="sl-SI"/>
          </a:p>
        </p:txBody>
      </p:sp>
      <p:sp>
        <p:nvSpPr>
          <p:cNvPr id="83974" name="Text Box 6"/>
          <p:cNvSpPr txBox="1">
            <a:spLocks noChangeArrowheads="1"/>
          </p:cNvSpPr>
          <p:nvPr/>
        </p:nvSpPr>
        <p:spPr bwMode="auto">
          <a:xfrm>
            <a:off x="1582738" y="1557338"/>
            <a:ext cx="5976937" cy="4511675"/>
          </a:xfrm>
          <a:prstGeom prst="rect">
            <a:avLst/>
          </a:prstGeom>
          <a:noFill/>
          <a:ln w="9525" algn="ctr">
            <a:noFill/>
            <a:miter lim="800000"/>
            <a:headEnd/>
            <a:tailEnd/>
          </a:ln>
          <a:effectLst/>
        </p:spPr>
        <p:txBody>
          <a:bodyPr>
            <a:spAutoFit/>
          </a:bodyPr>
          <a:lstStyle/>
          <a:p>
            <a:pPr algn="l">
              <a:spcBef>
                <a:spcPct val="50000"/>
              </a:spcBef>
            </a:pPr>
            <a:r>
              <a:rPr lang="sl-SI" sz="2000" b="1" i="1" dirty="0">
                <a:latin typeface="Times New Roman" pitchFamily="18" charset="0"/>
              </a:rPr>
              <a:t>Vzroki za pomanjkanje:</a:t>
            </a:r>
          </a:p>
          <a:p>
            <a:pPr algn="l">
              <a:spcBef>
                <a:spcPct val="50000"/>
              </a:spcBef>
              <a:buFontTx/>
              <a:buChar char="•"/>
            </a:pPr>
            <a:r>
              <a:rPr lang="sl-SI" sz="2000" b="1" i="1" dirty="0">
                <a:latin typeface="Times New Roman" pitchFamily="18" charset="0"/>
              </a:rPr>
              <a:t>  hujšanje,</a:t>
            </a:r>
          </a:p>
          <a:p>
            <a:pPr algn="l">
              <a:spcBef>
                <a:spcPct val="50000"/>
              </a:spcBef>
              <a:buFontTx/>
              <a:buChar char="•"/>
            </a:pPr>
            <a:r>
              <a:rPr lang="sl-SI" sz="2000" b="1" i="1" dirty="0">
                <a:latin typeface="Times New Roman" pitchFamily="18" charset="0"/>
              </a:rPr>
              <a:t> prehranske navade (mastna hrana, sladkorji…),</a:t>
            </a:r>
          </a:p>
          <a:p>
            <a:pPr algn="l">
              <a:spcBef>
                <a:spcPct val="50000"/>
              </a:spcBef>
              <a:buFontTx/>
              <a:buChar char="•"/>
            </a:pPr>
            <a:r>
              <a:rPr lang="sl-SI" sz="2000" b="1" i="1" dirty="0">
                <a:latin typeface="Times New Roman" pitchFamily="18" charset="0"/>
              </a:rPr>
              <a:t> izločanje preko ledvic (alkohol, zdravila),</a:t>
            </a:r>
          </a:p>
          <a:p>
            <a:pPr algn="l">
              <a:spcBef>
                <a:spcPct val="50000"/>
              </a:spcBef>
              <a:buFontTx/>
              <a:buChar char="•"/>
            </a:pPr>
            <a:r>
              <a:rPr lang="sl-SI" sz="2000" b="1" i="1" dirty="0">
                <a:latin typeface="Times New Roman" pitchFamily="18" charset="0"/>
              </a:rPr>
              <a:t> bolezni,</a:t>
            </a:r>
          </a:p>
          <a:p>
            <a:pPr algn="l">
              <a:spcBef>
                <a:spcPct val="50000"/>
              </a:spcBef>
              <a:buFontTx/>
              <a:buChar char="•"/>
            </a:pPr>
            <a:r>
              <a:rPr lang="sl-SI" sz="2000" b="1" i="1" dirty="0">
                <a:latin typeface="Times New Roman" pitchFamily="18" charset="0"/>
              </a:rPr>
              <a:t> hormonsko neravnovesje,</a:t>
            </a:r>
          </a:p>
          <a:p>
            <a:pPr algn="l">
              <a:spcBef>
                <a:spcPct val="50000"/>
              </a:spcBef>
              <a:buFontTx/>
              <a:buChar char="•"/>
            </a:pPr>
            <a:r>
              <a:rPr lang="sl-SI" sz="2000" b="1" i="1" dirty="0">
                <a:latin typeface="Times New Roman" pitchFamily="18" charset="0"/>
              </a:rPr>
              <a:t> stres, </a:t>
            </a:r>
          </a:p>
          <a:p>
            <a:pPr algn="l">
              <a:spcBef>
                <a:spcPct val="50000"/>
              </a:spcBef>
              <a:buFontTx/>
              <a:buChar char="•"/>
            </a:pPr>
            <a:r>
              <a:rPr lang="sl-SI" sz="2000" b="1" i="1" dirty="0">
                <a:latin typeface="Times New Roman" pitchFamily="18" charset="0"/>
              </a:rPr>
              <a:t> intenzivno kmetijstvo,</a:t>
            </a:r>
          </a:p>
          <a:p>
            <a:pPr algn="l">
              <a:spcBef>
                <a:spcPct val="50000"/>
              </a:spcBef>
              <a:buFontTx/>
              <a:buChar char="•"/>
            </a:pPr>
            <a:r>
              <a:rPr lang="sl-SI" sz="2000" b="1" i="1" dirty="0">
                <a:latin typeface="Times New Roman" pitchFamily="18" charset="0"/>
              </a:rPr>
              <a:t> predelava/obdelava živil.</a:t>
            </a:r>
          </a:p>
          <a:p>
            <a:pPr algn="l">
              <a:spcBef>
                <a:spcPct val="50000"/>
              </a:spcBef>
              <a:buFontTx/>
              <a:buChar char="•"/>
            </a:pPr>
            <a:endParaRPr lang="sl-SI" sz="2000" b="1" i="1" dirty="0">
              <a:latin typeface="Times New Roman" pitchFamily="18" charset="0"/>
            </a:endParaRPr>
          </a:p>
        </p:txBody>
      </p:sp>
      <p:grpSp>
        <p:nvGrpSpPr>
          <p:cNvPr id="2" name="Group 7"/>
          <p:cNvGrpSpPr>
            <a:grpSpLocks/>
          </p:cNvGrpSpPr>
          <p:nvPr/>
        </p:nvGrpSpPr>
        <p:grpSpPr bwMode="auto">
          <a:xfrm>
            <a:off x="0" y="333375"/>
            <a:ext cx="9144000" cy="431800"/>
            <a:chOff x="0" y="210"/>
            <a:chExt cx="5760" cy="272"/>
          </a:xfrm>
        </p:grpSpPr>
        <p:sp>
          <p:nvSpPr>
            <p:cNvPr id="83976" name="Line 8"/>
            <p:cNvSpPr>
              <a:spLocks noChangeShapeType="1"/>
            </p:cNvSpPr>
            <p:nvPr/>
          </p:nvSpPr>
          <p:spPr bwMode="auto">
            <a:xfrm>
              <a:off x="0" y="482"/>
              <a:ext cx="5760" cy="0"/>
            </a:xfrm>
            <a:prstGeom prst="line">
              <a:avLst/>
            </a:prstGeom>
            <a:noFill/>
            <a:ln w="9525">
              <a:solidFill>
                <a:schemeClr val="tx1"/>
              </a:solidFill>
              <a:round/>
              <a:headEnd/>
              <a:tailEnd/>
            </a:ln>
            <a:effectLst/>
          </p:spPr>
          <p:txBody>
            <a:bodyPr wrap="none" anchor="ctr"/>
            <a:lstStyle/>
            <a:p>
              <a:endParaRPr lang="sl-SI"/>
            </a:p>
          </p:txBody>
        </p:sp>
        <p:sp>
          <p:nvSpPr>
            <p:cNvPr id="83977" name="Text Box 9"/>
            <p:cNvSpPr txBox="1">
              <a:spLocks noChangeArrowheads="1"/>
            </p:cNvSpPr>
            <p:nvPr/>
          </p:nvSpPr>
          <p:spPr bwMode="auto">
            <a:xfrm>
              <a:off x="3742" y="210"/>
              <a:ext cx="2018" cy="231"/>
            </a:xfrm>
            <a:prstGeom prst="rect">
              <a:avLst/>
            </a:prstGeom>
            <a:noFill/>
            <a:ln w="9525" algn="ctr">
              <a:noFill/>
              <a:miter lim="800000"/>
              <a:headEnd/>
              <a:tailEnd/>
            </a:ln>
            <a:effectLst/>
          </p:spPr>
          <p:txBody>
            <a:bodyPr>
              <a:spAutoFit/>
            </a:bodyPr>
            <a:lstStyle/>
            <a:p>
              <a:pPr>
                <a:spcBef>
                  <a:spcPct val="50000"/>
                </a:spcBef>
              </a:pPr>
              <a:r>
                <a:rPr lang="sl-SI" b="1" i="1">
                  <a:latin typeface="Times New Roman" pitchFamily="18" charset="0"/>
                </a:rPr>
                <a:t>POMANJKANJE</a:t>
              </a:r>
            </a:p>
          </p:txBody>
        </p:sp>
      </p:grpSp>
      <p:sp>
        <p:nvSpPr>
          <p:cNvPr id="83978" name="Text Box 10"/>
          <p:cNvSpPr txBox="1">
            <a:spLocks noChangeArrowheads="1"/>
          </p:cNvSpPr>
          <p:nvPr/>
        </p:nvSpPr>
        <p:spPr bwMode="auto">
          <a:xfrm>
            <a:off x="250825" y="333375"/>
            <a:ext cx="2665413" cy="396875"/>
          </a:xfrm>
          <a:prstGeom prst="rect">
            <a:avLst/>
          </a:prstGeom>
          <a:noFill/>
          <a:ln w="9525" algn="ctr">
            <a:noFill/>
            <a:miter lim="800000"/>
            <a:headEnd/>
            <a:tailEnd/>
          </a:ln>
          <a:effectLst/>
        </p:spPr>
        <p:txBody>
          <a:bodyPr>
            <a:spAutoFit/>
          </a:bodyPr>
          <a:lstStyle/>
          <a:p>
            <a:pPr>
              <a:spcBef>
                <a:spcPct val="50000"/>
              </a:spcBef>
            </a:pPr>
            <a:r>
              <a:rPr lang="sl-SI" sz="2000" b="1" i="1">
                <a:latin typeface="Times New Roman" pitchFamily="18" charset="0"/>
              </a:rPr>
              <a:t>Kalcij in magnezij</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_Calcitonin_salmon_3"/>
          <p:cNvPicPr>
            <a:picLocks noChangeAspect="1" noChangeArrowheads="1"/>
          </p:cNvPicPr>
          <p:nvPr/>
        </p:nvPicPr>
        <p:blipFill>
          <a:blip r:embed="rId3" cstate="print">
            <a:lum bright="82000" contrast="-62000"/>
          </a:blip>
          <a:srcRect b="11644"/>
          <a:stretch>
            <a:fillRect/>
          </a:stretch>
        </p:blipFill>
        <p:spPr bwMode="auto">
          <a:xfrm>
            <a:off x="0" y="0"/>
            <a:ext cx="9144000" cy="6858000"/>
          </a:xfrm>
          <a:prstGeom prst="rect">
            <a:avLst/>
          </a:prstGeom>
          <a:solidFill>
            <a:srgbClr val="FFFF99">
              <a:alpha val="41960"/>
            </a:srgbClr>
          </a:solidFill>
          <a:ln w="9525">
            <a:noFill/>
            <a:miter lim="800000"/>
            <a:headEnd/>
            <a:tailEnd/>
          </a:ln>
        </p:spPr>
      </p:pic>
      <p:sp>
        <p:nvSpPr>
          <p:cNvPr id="19459" name="Rectangle 3"/>
          <p:cNvSpPr>
            <a:spLocks noChangeArrowheads="1"/>
          </p:cNvSpPr>
          <p:nvPr/>
        </p:nvSpPr>
        <p:spPr bwMode="auto">
          <a:xfrm>
            <a:off x="1109663" y="1196975"/>
            <a:ext cx="6924675" cy="396875"/>
          </a:xfrm>
          <a:prstGeom prst="rect">
            <a:avLst/>
          </a:prstGeom>
          <a:noFill/>
          <a:ln w="9525" algn="ctr">
            <a:noFill/>
            <a:miter lim="800000"/>
            <a:headEnd/>
            <a:tailEnd/>
          </a:ln>
        </p:spPr>
        <p:txBody>
          <a:bodyPr>
            <a:spAutoFit/>
          </a:bodyPr>
          <a:lstStyle/>
          <a:p>
            <a:pPr>
              <a:spcBef>
                <a:spcPct val="50000"/>
              </a:spcBef>
            </a:pPr>
            <a:r>
              <a:rPr lang="sl-SI" sz="2000" b="1" i="1">
                <a:latin typeface="Times New Roman" pitchFamily="18" charset="0"/>
              </a:rPr>
              <a:t>OSTEOPOROZA</a:t>
            </a:r>
            <a:endParaRPr lang="sl-SI" b="1" i="1">
              <a:latin typeface="Times New Roman" pitchFamily="18" charset="0"/>
            </a:endParaRPr>
          </a:p>
        </p:txBody>
      </p:sp>
      <p:grpSp>
        <p:nvGrpSpPr>
          <p:cNvPr id="2" name="Group 5"/>
          <p:cNvGrpSpPr>
            <a:grpSpLocks/>
          </p:cNvGrpSpPr>
          <p:nvPr/>
        </p:nvGrpSpPr>
        <p:grpSpPr bwMode="auto">
          <a:xfrm>
            <a:off x="0" y="333375"/>
            <a:ext cx="9144000" cy="431800"/>
            <a:chOff x="0" y="210"/>
            <a:chExt cx="5760" cy="272"/>
          </a:xfrm>
        </p:grpSpPr>
        <p:sp>
          <p:nvSpPr>
            <p:cNvPr id="19466" name="Line 6"/>
            <p:cNvSpPr>
              <a:spLocks noChangeShapeType="1"/>
            </p:cNvSpPr>
            <p:nvPr/>
          </p:nvSpPr>
          <p:spPr bwMode="auto">
            <a:xfrm>
              <a:off x="0" y="482"/>
              <a:ext cx="5760" cy="0"/>
            </a:xfrm>
            <a:prstGeom prst="line">
              <a:avLst/>
            </a:prstGeom>
            <a:noFill/>
            <a:ln w="9525">
              <a:solidFill>
                <a:schemeClr val="tx1"/>
              </a:solidFill>
              <a:round/>
              <a:headEnd/>
              <a:tailEnd/>
            </a:ln>
          </p:spPr>
          <p:txBody>
            <a:bodyPr wrap="none" anchor="ctr"/>
            <a:lstStyle/>
            <a:p>
              <a:endParaRPr lang="sl-SI"/>
            </a:p>
          </p:txBody>
        </p:sp>
        <p:sp>
          <p:nvSpPr>
            <p:cNvPr id="19467" name="Text Box 7"/>
            <p:cNvSpPr txBox="1">
              <a:spLocks noChangeArrowheads="1"/>
            </p:cNvSpPr>
            <p:nvPr/>
          </p:nvSpPr>
          <p:spPr bwMode="auto">
            <a:xfrm>
              <a:off x="3742" y="210"/>
              <a:ext cx="2018" cy="231"/>
            </a:xfrm>
            <a:prstGeom prst="rect">
              <a:avLst/>
            </a:prstGeom>
            <a:noFill/>
            <a:ln w="9525" algn="ctr">
              <a:noFill/>
              <a:miter lim="800000"/>
              <a:headEnd/>
              <a:tailEnd/>
            </a:ln>
          </p:spPr>
          <p:txBody>
            <a:bodyPr>
              <a:spAutoFit/>
            </a:bodyPr>
            <a:lstStyle/>
            <a:p>
              <a:pPr>
                <a:spcBef>
                  <a:spcPct val="50000"/>
                </a:spcBef>
              </a:pPr>
              <a:r>
                <a:rPr lang="sl-SI" b="1" i="1">
                  <a:latin typeface="Times New Roman" pitchFamily="18" charset="0"/>
                </a:rPr>
                <a:t>OSTEOPOROZA</a:t>
              </a:r>
            </a:p>
          </p:txBody>
        </p:sp>
      </p:grpSp>
      <p:sp>
        <p:nvSpPr>
          <p:cNvPr id="19461" name="Text Box 9"/>
          <p:cNvSpPr txBox="1">
            <a:spLocks noChangeArrowheads="1"/>
          </p:cNvSpPr>
          <p:nvPr/>
        </p:nvSpPr>
        <p:spPr bwMode="auto">
          <a:xfrm>
            <a:off x="250825" y="333375"/>
            <a:ext cx="3025775" cy="396875"/>
          </a:xfrm>
          <a:prstGeom prst="rect">
            <a:avLst/>
          </a:prstGeom>
          <a:noFill/>
          <a:ln w="9525" algn="ctr">
            <a:noFill/>
            <a:miter lim="800000"/>
            <a:headEnd/>
            <a:tailEnd/>
          </a:ln>
        </p:spPr>
        <p:txBody>
          <a:bodyPr>
            <a:spAutoFit/>
          </a:bodyPr>
          <a:lstStyle/>
          <a:p>
            <a:pPr>
              <a:spcBef>
                <a:spcPct val="50000"/>
              </a:spcBef>
            </a:pPr>
            <a:r>
              <a:rPr lang="sl-SI" sz="2000" b="1" i="1">
                <a:latin typeface="Times New Roman" pitchFamily="18" charset="0"/>
              </a:rPr>
              <a:t>Kalcij in magnezij</a:t>
            </a:r>
          </a:p>
        </p:txBody>
      </p:sp>
      <p:sp>
        <p:nvSpPr>
          <p:cNvPr id="19462" name="Text Box 10"/>
          <p:cNvSpPr txBox="1">
            <a:spLocks noChangeArrowheads="1"/>
          </p:cNvSpPr>
          <p:nvPr/>
        </p:nvSpPr>
        <p:spPr bwMode="auto">
          <a:xfrm>
            <a:off x="684213" y="2060575"/>
            <a:ext cx="4175125" cy="1616075"/>
          </a:xfrm>
          <a:prstGeom prst="rect">
            <a:avLst/>
          </a:prstGeom>
          <a:noFill/>
          <a:ln w="9525" algn="ctr">
            <a:noFill/>
            <a:miter lim="800000"/>
            <a:headEnd/>
            <a:tailEnd/>
          </a:ln>
        </p:spPr>
        <p:txBody>
          <a:bodyPr>
            <a:spAutoFit/>
          </a:bodyPr>
          <a:lstStyle/>
          <a:p>
            <a:pPr marL="171450" indent="-171450" algn="l">
              <a:spcBef>
                <a:spcPct val="50000"/>
              </a:spcBef>
              <a:buFontTx/>
              <a:buChar char="•"/>
            </a:pPr>
            <a:r>
              <a:rPr lang="sl-SI" sz="2000" i="1">
                <a:latin typeface="Times New Roman" pitchFamily="18" charset="0"/>
              </a:rPr>
              <a:t> tiha bolezen,</a:t>
            </a:r>
          </a:p>
          <a:p>
            <a:pPr marL="171450" indent="-171450" algn="l">
              <a:spcBef>
                <a:spcPct val="50000"/>
              </a:spcBef>
              <a:buFontTx/>
              <a:buChar char="•"/>
            </a:pPr>
            <a:r>
              <a:rPr lang="sl-SI" sz="2000" i="1">
                <a:latin typeface="Times New Roman" pitchFamily="18" charset="0"/>
              </a:rPr>
              <a:t> zmanjševanje kostne mase,</a:t>
            </a:r>
          </a:p>
          <a:p>
            <a:pPr marL="171450" indent="-171450" algn="l">
              <a:spcBef>
                <a:spcPct val="50000"/>
              </a:spcBef>
              <a:buFontTx/>
              <a:buChar char="•"/>
            </a:pPr>
            <a:r>
              <a:rPr lang="sl-SI" sz="2000" i="1">
                <a:latin typeface="Times New Roman" pitchFamily="18" charset="0"/>
              </a:rPr>
              <a:t> </a:t>
            </a:r>
            <a:r>
              <a:rPr lang="sl-SI" sz="2000" b="1" i="1">
                <a:latin typeface="Times New Roman" pitchFamily="18" charset="0"/>
              </a:rPr>
              <a:t>uravnoteženo razmerje med kalcijem  in magnezijem</a:t>
            </a:r>
          </a:p>
        </p:txBody>
      </p:sp>
      <p:pic>
        <p:nvPicPr>
          <p:cNvPr id="19463" name="Picture 11"/>
          <p:cNvPicPr>
            <a:picLocks noChangeAspect="1" noChangeArrowheads="1"/>
          </p:cNvPicPr>
          <p:nvPr/>
        </p:nvPicPr>
        <p:blipFill>
          <a:blip r:embed="rId4" cstate="print"/>
          <a:srcRect/>
          <a:stretch>
            <a:fillRect/>
          </a:stretch>
        </p:blipFill>
        <p:spPr bwMode="auto">
          <a:xfrm>
            <a:off x="5076825" y="1944688"/>
            <a:ext cx="3268663" cy="2967037"/>
          </a:xfrm>
          <a:prstGeom prst="rect">
            <a:avLst/>
          </a:prstGeom>
          <a:noFill/>
          <a:ln w="9525" algn="ctr">
            <a:noFill/>
            <a:miter lim="800000"/>
            <a:headEnd/>
            <a:tailEnd/>
          </a:ln>
        </p:spPr>
      </p:pic>
      <p:sp>
        <p:nvSpPr>
          <p:cNvPr id="19464" name="Line 12"/>
          <p:cNvSpPr>
            <a:spLocks noChangeShapeType="1"/>
          </p:cNvSpPr>
          <p:nvPr/>
        </p:nvSpPr>
        <p:spPr bwMode="auto">
          <a:xfrm>
            <a:off x="2124075" y="3716338"/>
            <a:ext cx="0" cy="1368425"/>
          </a:xfrm>
          <a:prstGeom prst="line">
            <a:avLst/>
          </a:prstGeom>
          <a:noFill/>
          <a:ln w="9525">
            <a:solidFill>
              <a:schemeClr val="tx1"/>
            </a:solidFill>
            <a:round/>
            <a:headEnd/>
            <a:tailEnd type="triangle" w="med" len="med"/>
          </a:ln>
        </p:spPr>
        <p:txBody>
          <a:bodyPr wrap="none" anchor="ctr"/>
          <a:lstStyle/>
          <a:p>
            <a:endParaRPr lang="sl-SI"/>
          </a:p>
        </p:txBody>
      </p:sp>
      <p:sp>
        <p:nvSpPr>
          <p:cNvPr id="19465" name="Text Box 13"/>
          <p:cNvSpPr txBox="1">
            <a:spLocks noChangeArrowheads="1"/>
          </p:cNvSpPr>
          <p:nvPr/>
        </p:nvSpPr>
        <p:spPr bwMode="auto">
          <a:xfrm>
            <a:off x="900113" y="5084763"/>
            <a:ext cx="2592387" cy="1006475"/>
          </a:xfrm>
          <a:prstGeom prst="rect">
            <a:avLst/>
          </a:prstGeom>
          <a:noFill/>
          <a:ln w="9525" algn="ctr">
            <a:noFill/>
            <a:miter lim="800000"/>
            <a:headEnd/>
            <a:tailEnd/>
          </a:ln>
        </p:spPr>
        <p:txBody>
          <a:bodyPr>
            <a:spAutoFit/>
          </a:bodyPr>
          <a:lstStyle/>
          <a:p>
            <a:pPr>
              <a:spcBef>
                <a:spcPct val="50000"/>
              </a:spcBef>
            </a:pPr>
            <a:r>
              <a:rPr lang="sl-SI" sz="2000">
                <a:latin typeface="Times New Roman" pitchFamily="18" charset="0"/>
              </a:rPr>
              <a:t>optimalno delovanje PHT, vit.D in kalcitonina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7" name="Picture 11" descr="_Calcitonin_salmon_3"/>
          <p:cNvPicPr>
            <a:picLocks noChangeAspect="1" noChangeArrowheads="1"/>
          </p:cNvPicPr>
          <p:nvPr/>
        </p:nvPicPr>
        <p:blipFill>
          <a:blip r:embed="rId3" cstate="print">
            <a:lum bright="82000" contrast="-62000"/>
          </a:blip>
          <a:srcRect b="11644"/>
          <a:stretch>
            <a:fillRect/>
          </a:stretch>
        </p:blipFill>
        <p:spPr bwMode="auto">
          <a:xfrm>
            <a:off x="0" y="0"/>
            <a:ext cx="9144000" cy="6858000"/>
          </a:xfrm>
          <a:prstGeom prst="rect">
            <a:avLst/>
          </a:prstGeom>
          <a:solidFill>
            <a:srgbClr val="FFFF99">
              <a:alpha val="42000"/>
            </a:srgbClr>
          </a:solidFill>
          <a:ln w="9525">
            <a:noFill/>
            <a:miter lim="800000"/>
            <a:headEnd/>
            <a:tailEnd/>
          </a:ln>
        </p:spPr>
      </p:pic>
      <p:grpSp>
        <p:nvGrpSpPr>
          <p:cNvPr id="2" name="Group 5"/>
          <p:cNvGrpSpPr>
            <a:grpSpLocks/>
          </p:cNvGrpSpPr>
          <p:nvPr/>
        </p:nvGrpSpPr>
        <p:grpSpPr bwMode="auto">
          <a:xfrm>
            <a:off x="0" y="333375"/>
            <a:ext cx="9144000" cy="431800"/>
            <a:chOff x="0" y="210"/>
            <a:chExt cx="5760" cy="272"/>
          </a:xfrm>
        </p:grpSpPr>
        <p:sp>
          <p:nvSpPr>
            <p:cNvPr id="96262" name="Line 6"/>
            <p:cNvSpPr>
              <a:spLocks noChangeShapeType="1"/>
            </p:cNvSpPr>
            <p:nvPr/>
          </p:nvSpPr>
          <p:spPr bwMode="auto">
            <a:xfrm>
              <a:off x="0" y="482"/>
              <a:ext cx="5760" cy="0"/>
            </a:xfrm>
            <a:prstGeom prst="line">
              <a:avLst/>
            </a:prstGeom>
            <a:noFill/>
            <a:ln w="9525">
              <a:solidFill>
                <a:schemeClr val="tx1"/>
              </a:solidFill>
              <a:round/>
              <a:headEnd/>
              <a:tailEnd/>
            </a:ln>
            <a:effectLst/>
          </p:spPr>
          <p:txBody>
            <a:bodyPr wrap="none" anchor="ctr"/>
            <a:lstStyle/>
            <a:p>
              <a:endParaRPr lang="sl-SI"/>
            </a:p>
          </p:txBody>
        </p:sp>
        <p:sp>
          <p:nvSpPr>
            <p:cNvPr id="96263" name="Text Box 7"/>
            <p:cNvSpPr txBox="1">
              <a:spLocks noChangeArrowheads="1"/>
            </p:cNvSpPr>
            <p:nvPr/>
          </p:nvSpPr>
          <p:spPr bwMode="auto">
            <a:xfrm>
              <a:off x="3742" y="210"/>
              <a:ext cx="2018" cy="231"/>
            </a:xfrm>
            <a:prstGeom prst="rect">
              <a:avLst/>
            </a:prstGeom>
            <a:noFill/>
            <a:ln w="9525" algn="ctr">
              <a:noFill/>
              <a:miter lim="800000"/>
              <a:headEnd/>
              <a:tailEnd/>
            </a:ln>
            <a:effectLst/>
          </p:spPr>
          <p:txBody>
            <a:bodyPr>
              <a:spAutoFit/>
            </a:bodyPr>
            <a:lstStyle/>
            <a:p>
              <a:pPr>
                <a:spcBef>
                  <a:spcPct val="50000"/>
                </a:spcBef>
              </a:pPr>
              <a:r>
                <a:rPr lang="sl-SI" b="1" i="1">
                  <a:latin typeface="Times New Roman" pitchFamily="18" charset="0"/>
                </a:rPr>
                <a:t>ZAKLJUČEK</a:t>
              </a:r>
            </a:p>
          </p:txBody>
        </p:sp>
      </p:grpSp>
      <p:sp>
        <p:nvSpPr>
          <p:cNvPr id="96264" name="Text Box 8"/>
          <p:cNvSpPr txBox="1">
            <a:spLocks noChangeArrowheads="1"/>
          </p:cNvSpPr>
          <p:nvPr/>
        </p:nvSpPr>
        <p:spPr bwMode="auto">
          <a:xfrm>
            <a:off x="917575" y="4797425"/>
            <a:ext cx="7308850" cy="1616075"/>
          </a:xfrm>
          <a:prstGeom prst="rect">
            <a:avLst/>
          </a:prstGeom>
          <a:noFill/>
          <a:ln w="9525" algn="ctr">
            <a:noFill/>
            <a:miter lim="800000"/>
            <a:headEnd/>
            <a:tailEnd/>
          </a:ln>
          <a:effectLst/>
        </p:spPr>
        <p:txBody>
          <a:bodyPr>
            <a:spAutoFit/>
          </a:bodyPr>
          <a:lstStyle/>
          <a:p>
            <a:pPr marL="176213" indent="-176213" algn="l">
              <a:spcBef>
                <a:spcPct val="50000"/>
              </a:spcBef>
              <a:buFontTx/>
              <a:buChar char="•"/>
            </a:pPr>
            <a:r>
              <a:rPr lang="sl-SI" sz="2000" b="1" i="1" dirty="0" err="1">
                <a:latin typeface="Times New Roman" pitchFamily="18" charset="0"/>
              </a:rPr>
              <a:t>biorazpoložljivost</a:t>
            </a:r>
            <a:r>
              <a:rPr lang="sl-SI" sz="2000" b="1" i="1" dirty="0">
                <a:latin typeface="Times New Roman" pitchFamily="18" charset="0"/>
              </a:rPr>
              <a:t> </a:t>
            </a:r>
            <a:r>
              <a:rPr lang="sl-SI" sz="2000" b="1" i="1" dirty="0" err="1">
                <a:latin typeface="Times New Roman" pitchFamily="18" charset="0"/>
              </a:rPr>
              <a:t>makroelementov</a:t>
            </a:r>
            <a:r>
              <a:rPr lang="sl-SI" sz="2000" b="1" i="1" dirty="0">
                <a:latin typeface="Times New Roman" pitchFamily="18" charset="0"/>
              </a:rPr>
              <a:t> odvisna od fiziološkega stanja posameznika in vrste hrane </a:t>
            </a:r>
          </a:p>
          <a:p>
            <a:pPr marL="176213" indent="-176213" algn="l">
              <a:spcBef>
                <a:spcPct val="50000"/>
              </a:spcBef>
              <a:buFontTx/>
              <a:buChar char="•"/>
            </a:pPr>
            <a:r>
              <a:rPr lang="sl-SI" sz="2000" b="1" i="1" dirty="0">
                <a:latin typeface="Times New Roman" pitchFamily="18" charset="0"/>
              </a:rPr>
              <a:t>razmerje K </a:t>
            </a:r>
            <a:r>
              <a:rPr lang="sl-SI" sz="2000" b="1" i="1" baseline="30000" dirty="0" smtClean="0">
                <a:latin typeface="Times New Roman" pitchFamily="18" charset="0"/>
              </a:rPr>
              <a:t>+</a:t>
            </a:r>
            <a:r>
              <a:rPr lang="sl-SI" sz="2000" b="1" i="1" dirty="0" smtClean="0">
                <a:latin typeface="Times New Roman" pitchFamily="18" charset="0"/>
              </a:rPr>
              <a:t>/ Na</a:t>
            </a:r>
            <a:r>
              <a:rPr lang="sl-SI" sz="2000" b="1" i="1" baseline="30000" dirty="0" smtClean="0">
                <a:latin typeface="Times New Roman" pitchFamily="18" charset="0"/>
              </a:rPr>
              <a:t>+</a:t>
            </a:r>
            <a:r>
              <a:rPr lang="sl-SI" sz="2000" b="1" i="1" dirty="0" smtClean="0">
                <a:latin typeface="Times New Roman" pitchFamily="18" charset="0"/>
              </a:rPr>
              <a:t> </a:t>
            </a:r>
            <a:r>
              <a:rPr lang="sl-SI" sz="2000" b="1" i="1" dirty="0">
                <a:latin typeface="Times New Roman" pitchFamily="18" charset="0"/>
              </a:rPr>
              <a:t>in </a:t>
            </a:r>
            <a:r>
              <a:rPr lang="sl-SI" sz="2000" b="1" i="1" dirty="0" smtClean="0">
                <a:latin typeface="Times New Roman" pitchFamily="18" charset="0"/>
              </a:rPr>
              <a:t>Ca</a:t>
            </a:r>
            <a:r>
              <a:rPr lang="sl-SI" sz="2000" b="1" i="1" baseline="30000" dirty="0" smtClean="0">
                <a:latin typeface="Times New Roman" pitchFamily="18" charset="0"/>
              </a:rPr>
              <a:t>2+</a:t>
            </a:r>
            <a:r>
              <a:rPr lang="sl-SI" sz="2000" b="1" i="1" dirty="0" smtClean="0">
                <a:latin typeface="Times New Roman" pitchFamily="18" charset="0"/>
              </a:rPr>
              <a:t> </a:t>
            </a:r>
            <a:r>
              <a:rPr lang="sl-SI" sz="2000" b="1" i="1" dirty="0">
                <a:latin typeface="Times New Roman" pitchFamily="18" charset="0"/>
              </a:rPr>
              <a:t>/</a:t>
            </a:r>
            <a:r>
              <a:rPr lang="sl-SI" sz="2000" b="1" i="1" dirty="0" smtClean="0">
                <a:latin typeface="Times New Roman" pitchFamily="18" charset="0"/>
              </a:rPr>
              <a:t>Mg</a:t>
            </a:r>
            <a:r>
              <a:rPr lang="sl-SI" sz="2000" b="1" i="1" baseline="30000" dirty="0" smtClean="0">
                <a:latin typeface="Times New Roman" pitchFamily="18" charset="0"/>
              </a:rPr>
              <a:t>2+</a:t>
            </a:r>
            <a:r>
              <a:rPr lang="sl-SI" sz="2000" b="1" i="1" dirty="0" smtClean="0">
                <a:latin typeface="Times New Roman" pitchFamily="18" charset="0"/>
              </a:rPr>
              <a:t> </a:t>
            </a:r>
            <a:endParaRPr lang="sl-SI" sz="2000" b="1" i="1" dirty="0">
              <a:latin typeface="Times New Roman" pitchFamily="18" charset="0"/>
            </a:endParaRPr>
          </a:p>
          <a:p>
            <a:pPr marL="176213" indent="-176213" algn="l">
              <a:spcBef>
                <a:spcPct val="50000"/>
              </a:spcBef>
              <a:buFontTx/>
              <a:buChar char="•"/>
            </a:pPr>
            <a:r>
              <a:rPr lang="sl-SI" sz="2000" b="1" i="1" dirty="0" err="1">
                <a:latin typeface="Times New Roman" pitchFamily="18" charset="0"/>
              </a:rPr>
              <a:t>prehrambeni</a:t>
            </a:r>
            <a:r>
              <a:rPr lang="sl-SI" sz="2000" b="1" i="1" dirty="0">
                <a:latin typeface="Times New Roman" pitchFamily="18" charset="0"/>
              </a:rPr>
              <a:t> dodatki  ???</a:t>
            </a:r>
          </a:p>
        </p:txBody>
      </p:sp>
      <p:grpSp>
        <p:nvGrpSpPr>
          <p:cNvPr id="3" name="Group 13"/>
          <p:cNvGrpSpPr>
            <a:grpSpLocks/>
          </p:cNvGrpSpPr>
          <p:nvPr/>
        </p:nvGrpSpPr>
        <p:grpSpPr bwMode="auto">
          <a:xfrm>
            <a:off x="1222375" y="836613"/>
            <a:ext cx="6697663" cy="3930650"/>
            <a:chOff x="770" y="482"/>
            <a:chExt cx="4219" cy="2476"/>
          </a:xfrm>
        </p:grpSpPr>
        <p:pic>
          <p:nvPicPr>
            <p:cNvPr id="96266" name="Picture 10"/>
            <p:cNvPicPr>
              <a:picLocks noChangeAspect="1" noChangeArrowheads="1"/>
            </p:cNvPicPr>
            <p:nvPr/>
          </p:nvPicPr>
          <p:blipFill>
            <a:blip r:embed="rId4" cstate="print"/>
            <a:srcRect/>
            <a:stretch>
              <a:fillRect/>
            </a:stretch>
          </p:blipFill>
          <p:spPr bwMode="auto">
            <a:xfrm>
              <a:off x="1899" y="482"/>
              <a:ext cx="1961" cy="1961"/>
            </a:xfrm>
            <a:prstGeom prst="rect">
              <a:avLst/>
            </a:prstGeom>
            <a:noFill/>
            <a:ln w="9525">
              <a:noFill/>
              <a:miter lim="800000"/>
              <a:headEnd/>
              <a:tailEnd/>
            </a:ln>
            <a:effectLst/>
          </p:spPr>
        </p:pic>
        <p:sp>
          <p:nvSpPr>
            <p:cNvPr id="96268" name="Text Box 12"/>
            <p:cNvSpPr txBox="1">
              <a:spLocks noChangeArrowheads="1"/>
            </p:cNvSpPr>
            <p:nvPr/>
          </p:nvSpPr>
          <p:spPr bwMode="auto">
            <a:xfrm>
              <a:off x="770" y="2478"/>
              <a:ext cx="4219" cy="480"/>
            </a:xfrm>
            <a:prstGeom prst="rect">
              <a:avLst/>
            </a:prstGeom>
            <a:noFill/>
            <a:ln w="9525" algn="ctr">
              <a:noFill/>
              <a:miter lim="800000"/>
              <a:headEnd/>
              <a:tailEnd/>
            </a:ln>
            <a:effectLst/>
          </p:spPr>
          <p:txBody>
            <a:bodyPr>
              <a:spAutoFit/>
            </a:bodyPr>
            <a:lstStyle/>
            <a:p>
              <a:pPr algn="ctr">
                <a:spcBef>
                  <a:spcPct val="50000"/>
                </a:spcBef>
              </a:pPr>
              <a:r>
                <a:rPr lang="sl-SI" sz="2000" b="1" i="1" dirty="0">
                  <a:latin typeface="Times New Roman" pitchFamily="18" charset="0"/>
                </a:rPr>
                <a:t>Uravnotežena prehrana - dovolj velik vnos </a:t>
              </a:r>
              <a:r>
                <a:rPr lang="sl-SI" sz="2000" b="1" i="1" dirty="0" err="1">
                  <a:latin typeface="Times New Roman" pitchFamily="18" charset="0"/>
                </a:rPr>
                <a:t>makroelementov</a:t>
              </a:r>
              <a:r>
                <a:rPr lang="sl-SI" sz="2000" b="1" i="1" dirty="0">
                  <a:latin typeface="Times New Roman" pitchFamily="18" charset="0"/>
                </a:rPr>
                <a:t>  </a:t>
              </a:r>
              <a:r>
                <a:rPr lang="sl-SI" sz="2400" b="1" i="1" dirty="0">
                  <a:latin typeface="Times New Roman" pitchFamily="18"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264">
                                            <p:txEl>
                                              <p:pRg st="0" end="0"/>
                                            </p:txEl>
                                          </p:spTgt>
                                        </p:tgtEl>
                                        <p:attrNameLst>
                                          <p:attrName>style.visibility</p:attrName>
                                        </p:attrNameLst>
                                      </p:cBhvr>
                                      <p:to>
                                        <p:strVal val="visible"/>
                                      </p:to>
                                    </p:set>
                                    <p:animEffect transition="in" filter="wipe(left)">
                                      <p:cBhvr>
                                        <p:cTn id="12" dur="500"/>
                                        <p:tgtEl>
                                          <p:spTgt spid="9626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6264">
                                            <p:txEl>
                                              <p:pRg st="1" end="1"/>
                                            </p:txEl>
                                          </p:spTgt>
                                        </p:tgtEl>
                                        <p:attrNameLst>
                                          <p:attrName>style.visibility</p:attrName>
                                        </p:attrNameLst>
                                      </p:cBhvr>
                                      <p:to>
                                        <p:strVal val="visible"/>
                                      </p:to>
                                    </p:set>
                                    <p:animEffect transition="in" filter="wipe(left)">
                                      <p:cBhvr>
                                        <p:cTn id="17" dur="500"/>
                                        <p:tgtEl>
                                          <p:spTgt spid="9626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6264">
                                            <p:txEl>
                                              <p:pRg st="2" end="2"/>
                                            </p:txEl>
                                          </p:spTgt>
                                        </p:tgtEl>
                                        <p:attrNameLst>
                                          <p:attrName>style.visibility</p:attrName>
                                        </p:attrNameLst>
                                      </p:cBhvr>
                                      <p:to>
                                        <p:strVal val="visible"/>
                                      </p:to>
                                    </p:set>
                                    <p:animEffect transition="in" filter="wipe(left)">
                                      <p:cBhvr>
                                        <p:cTn id="22" dur="500"/>
                                        <p:tgtEl>
                                          <p:spTgt spid="962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8" name="Picture 4"/>
          <p:cNvPicPr>
            <a:picLocks noChangeAspect="1" noChangeArrowheads="1"/>
          </p:cNvPicPr>
          <p:nvPr/>
        </p:nvPicPr>
        <p:blipFill>
          <a:blip r:embed="rId3" cstate="print"/>
          <a:srcRect/>
          <a:stretch>
            <a:fillRect/>
          </a:stretch>
        </p:blipFill>
        <p:spPr bwMode="auto">
          <a:xfrm>
            <a:off x="0" y="260350"/>
            <a:ext cx="5616575" cy="3733800"/>
          </a:xfrm>
          <a:prstGeom prst="rect">
            <a:avLst/>
          </a:prstGeom>
          <a:noFill/>
          <a:ln w="9525" algn="ctr">
            <a:noFill/>
            <a:miter lim="800000"/>
            <a:headEnd/>
            <a:tailEnd/>
          </a:ln>
          <a:effectLst/>
        </p:spPr>
      </p:pic>
      <p:pic>
        <p:nvPicPr>
          <p:cNvPr id="118789" name="Picture 5"/>
          <p:cNvPicPr>
            <a:picLocks noChangeAspect="1" noChangeArrowheads="1"/>
          </p:cNvPicPr>
          <p:nvPr/>
        </p:nvPicPr>
        <p:blipFill>
          <a:blip r:embed="rId4" cstate="print"/>
          <a:srcRect/>
          <a:stretch>
            <a:fillRect/>
          </a:stretch>
        </p:blipFill>
        <p:spPr bwMode="auto">
          <a:xfrm>
            <a:off x="6084888" y="404813"/>
            <a:ext cx="1943100" cy="3384550"/>
          </a:xfrm>
          <a:prstGeom prst="rect">
            <a:avLst/>
          </a:prstGeom>
          <a:noFill/>
          <a:ln w="9525" algn="ctr">
            <a:noFill/>
            <a:miter lim="800000"/>
            <a:headEnd/>
            <a:tailEnd/>
          </a:ln>
          <a:effectLst/>
        </p:spPr>
      </p:pic>
      <p:pic>
        <p:nvPicPr>
          <p:cNvPr id="118790" name="Picture 6"/>
          <p:cNvPicPr>
            <a:picLocks noChangeAspect="1" noChangeArrowheads="1"/>
          </p:cNvPicPr>
          <p:nvPr/>
        </p:nvPicPr>
        <p:blipFill>
          <a:blip r:embed="rId5" cstate="print"/>
          <a:srcRect/>
          <a:stretch>
            <a:fillRect/>
          </a:stretch>
        </p:blipFill>
        <p:spPr bwMode="auto">
          <a:xfrm>
            <a:off x="1476375" y="3429000"/>
            <a:ext cx="3095625" cy="3095625"/>
          </a:xfrm>
          <a:prstGeom prst="rect">
            <a:avLst/>
          </a:prstGeom>
          <a:noFill/>
          <a:ln w="9525" algn="ctr">
            <a:noFill/>
            <a:miter lim="800000"/>
            <a:headEnd/>
            <a:tailEnd/>
          </a:ln>
          <a:effectLst/>
        </p:spPr>
      </p:pic>
      <p:pic>
        <p:nvPicPr>
          <p:cNvPr id="118791" name="Picture 7"/>
          <p:cNvPicPr>
            <a:picLocks noChangeAspect="1" noChangeArrowheads="1"/>
          </p:cNvPicPr>
          <p:nvPr/>
        </p:nvPicPr>
        <p:blipFill>
          <a:blip r:embed="rId6" cstate="print"/>
          <a:srcRect/>
          <a:stretch>
            <a:fillRect/>
          </a:stretch>
        </p:blipFill>
        <p:spPr bwMode="auto">
          <a:xfrm>
            <a:off x="3131840" y="3155950"/>
            <a:ext cx="2470150" cy="3702050"/>
          </a:xfrm>
          <a:prstGeom prst="rect">
            <a:avLst/>
          </a:prstGeom>
          <a:noFill/>
          <a:ln w="9525" algn="ctr">
            <a:noFill/>
            <a:miter lim="800000"/>
            <a:headEnd/>
            <a:tailEnd/>
          </a:ln>
          <a:effectLst/>
        </p:spPr>
      </p:pic>
      <p:pic>
        <p:nvPicPr>
          <p:cNvPr id="118794" name="Picture 10" descr="sadje in zelenjava"/>
          <p:cNvPicPr>
            <a:picLocks noChangeAspect="1" noChangeArrowheads="1"/>
          </p:cNvPicPr>
          <p:nvPr/>
        </p:nvPicPr>
        <p:blipFill>
          <a:blip r:embed="rId7" cstate="print"/>
          <a:srcRect/>
          <a:stretch>
            <a:fillRect/>
          </a:stretch>
        </p:blipFill>
        <p:spPr bwMode="auto">
          <a:xfrm>
            <a:off x="5364088" y="2943225"/>
            <a:ext cx="4859338" cy="3914775"/>
          </a:xfrm>
          <a:prstGeom prst="rect">
            <a:avLst/>
          </a:prstGeom>
          <a:noFill/>
        </p:spPr>
      </p:pic>
      <p:pic>
        <p:nvPicPr>
          <p:cNvPr id="118795" name="Picture 11" descr="sadje"/>
          <p:cNvPicPr>
            <a:picLocks noChangeAspect="1" noChangeArrowheads="1"/>
          </p:cNvPicPr>
          <p:nvPr/>
        </p:nvPicPr>
        <p:blipFill>
          <a:blip r:embed="rId8" cstate="print"/>
          <a:srcRect/>
          <a:stretch>
            <a:fillRect/>
          </a:stretch>
        </p:blipFill>
        <p:spPr bwMode="auto">
          <a:xfrm>
            <a:off x="0" y="0"/>
            <a:ext cx="4859338" cy="3810000"/>
          </a:xfrm>
          <a:prstGeom prst="rect">
            <a:avLst/>
          </a:prstGeom>
          <a:noFill/>
        </p:spPr>
      </p:pic>
      <p:pic>
        <p:nvPicPr>
          <p:cNvPr id="118796" name="Picture 12"/>
          <p:cNvPicPr>
            <a:picLocks noChangeAspect="1" noChangeArrowheads="1"/>
          </p:cNvPicPr>
          <p:nvPr/>
        </p:nvPicPr>
        <p:blipFill>
          <a:blip r:embed="rId9" cstate="print"/>
          <a:srcRect/>
          <a:stretch>
            <a:fillRect/>
          </a:stretch>
        </p:blipFill>
        <p:spPr bwMode="auto">
          <a:xfrm>
            <a:off x="4572000" y="0"/>
            <a:ext cx="4862513" cy="3259138"/>
          </a:xfrm>
          <a:prstGeom prst="rect">
            <a:avLst/>
          </a:prstGeom>
          <a:noFill/>
          <a:ln w="9525" algn="ctr">
            <a:noFill/>
            <a:miter lim="800000"/>
            <a:headEnd/>
            <a:tailEnd/>
          </a:ln>
          <a:effectLst/>
        </p:spPr>
      </p:pic>
      <p:pic>
        <p:nvPicPr>
          <p:cNvPr id="118799" name="Picture 15"/>
          <p:cNvPicPr>
            <a:picLocks noChangeAspect="1" noChangeArrowheads="1"/>
          </p:cNvPicPr>
          <p:nvPr/>
        </p:nvPicPr>
        <p:blipFill>
          <a:blip r:embed="rId10" cstate="print"/>
          <a:srcRect/>
          <a:stretch>
            <a:fillRect/>
          </a:stretch>
        </p:blipFill>
        <p:spPr bwMode="auto">
          <a:xfrm>
            <a:off x="4529088" y="0"/>
            <a:ext cx="4939432" cy="3789040"/>
          </a:xfrm>
          <a:prstGeom prst="rect">
            <a:avLst/>
          </a:prstGeom>
          <a:noFill/>
          <a:ln w="9525" algn="ctr">
            <a:noFill/>
            <a:miter lim="800000"/>
            <a:headEnd/>
            <a:tailEnd/>
          </a:ln>
          <a:effectLst/>
        </p:spPr>
      </p:pic>
      <p:pic>
        <p:nvPicPr>
          <p:cNvPr id="118800" name="Picture 16"/>
          <p:cNvPicPr>
            <a:picLocks noChangeAspect="1" noChangeArrowheads="1"/>
          </p:cNvPicPr>
          <p:nvPr/>
        </p:nvPicPr>
        <p:blipFill>
          <a:blip r:embed="rId11" cstate="print"/>
          <a:srcRect/>
          <a:stretch>
            <a:fillRect/>
          </a:stretch>
        </p:blipFill>
        <p:spPr bwMode="auto">
          <a:xfrm>
            <a:off x="0" y="3813175"/>
            <a:ext cx="3095625" cy="3044825"/>
          </a:xfrm>
          <a:prstGeom prst="rect">
            <a:avLst/>
          </a:prstGeom>
          <a:noFill/>
          <a:ln w="9525" algn="ctr">
            <a:noFill/>
            <a:miter lim="800000"/>
            <a:headEnd/>
            <a:tailEnd/>
          </a:ln>
          <a:effectLst/>
        </p:spPr>
      </p:pic>
      <p:sp>
        <p:nvSpPr>
          <p:cNvPr id="118801" name="Text Box 17"/>
          <p:cNvSpPr txBox="1">
            <a:spLocks noChangeArrowheads="1"/>
          </p:cNvSpPr>
          <p:nvPr/>
        </p:nvSpPr>
        <p:spPr bwMode="auto">
          <a:xfrm>
            <a:off x="1676400" y="2743200"/>
            <a:ext cx="7239000" cy="1738313"/>
          </a:xfrm>
          <a:prstGeom prst="rect">
            <a:avLst/>
          </a:prstGeom>
          <a:solidFill>
            <a:schemeClr val="bg1">
              <a:alpha val="50000"/>
            </a:schemeClr>
          </a:solidFill>
          <a:ln w="9525">
            <a:noFill/>
            <a:miter lim="800000"/>
            <a:headEnd/>
            <a:tailEnd/>
          </a:ln>
          <a:effectLst/>
        </p:spPr>
        <p:txBody>
          <a:bodyPr>
            <a:spAutoFit/>
          </a:bodyPr>
          <a:lstStyle/>
          <a:p>
            <a:pPr algn="ctr">
              <a:spcBef>
                <a:spcPct val="50000"/>
              </a:spcBef>
            </a:pPr>
            <a:r>
              <a:rPr lang="sl-SI" sz="3600" b="1" i="1" dirty="0">
                <a:latin typeface="Times New Roman" pitchFamily="18" charset="0"/>
                <a:cs typeface="Times New Roman" pitchFamily="18" charset="0"/>
              </a:rPr>
              <a:t>"Zdravilo naj vam bo hrana in hrana naj vam bo zdravilo" </a:t>
            </a:r>
          </a:p>
          <a:p>
            <a:pPr algn="ctr">
              <a:spcBef>
                <a:spcPct val="50000"/>
              </a:spcBef>
            </a:pPr>
            <a:r>
              <a:rPr lang="sl-SI" sz="2400" b="1" i="1" dirty="0">
                <a:latin typeface="Times New Roman" pitchFamily="18" charset="0"/>
                <a:cs typeface="Times New Roman" pitchFamily="18" charset="0"/>
              </a:rPr>
              <a:t>Hipokrat (300 p.n.št.)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8788"/>
                                        </p:tgtEl>
                                        <p:attrNameLst>
                                          <p:attrName>style.visibility</p:attrName>
                                        </p:attrNameLst>
                                      </p:cBhvr>
                                      <p:to>
                                        <p:strVal val="visible"/>
                                      </p:to>
                                    </p:set>
                                    <p:anim calcmode="lin" valueType="num">
                                      <p:cBhvr additive="base">
                                        <p:cTn id="7" dur="500" fill="hold"/>
                                        <p:tgtEl>
                                          <p:spTgt spid="118788"/>
                                        </p:tgtEl>
                                        <p:attrNameLst>
                                          <p:attrName>ppt_x</p:attrName>
                                        </p:attrNameLst>
                                      </p:cBhvr>
                                      <p:tavLst>
                                        <p:tav tm="0">
                                          <p:val>
                                            <p:strVal val="#ppt_x"/>
                                          </p:val>
                                        </p:tav>
                                        <p:tav tm="100000">
                                          <p:val>
                                            <p:strVal val="#ppt_x"/>
                                          </p:val>
                                        </p:tav>
                                      </p:tavLst>
                                    </p:anim>
                                    <p:anim calcmode="lin" valueType="num">
                                      <p:cBhvr additive="base">
                                        <p:cTn id="8" dur="500" fill="hold"/>
                                        <p:tgtEl>
                                          <p:spTgt spid="11878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118789"/>
                                        </p:tgtEl>
                                        <p:attrNameLst>
                                          <p:attrName>style.visibility</p:attrName>
                                        </p:attrNameLst>
                                      </p:cBhvr>
                                      <p:to>
                                        <p:strVal val="visible"/>
                                      </p:to>
                                    </p:set>
                                    <p:animEffect transition="in" filter="wipe(right)">
                                      <p:cBhvr>
                                        <p:cTn id="12" dur="500"/>
                                        <p:tgtEl>
                                          <p:spTgt spid="118789"/>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18790"/>
                                        </p:tgtEl>
                                        <p:attrNameLst>
                                          <p:attrName>style.visibility</p:attrName>
                                        </p:attrNameLst>
                                      </p:cBhvr>
                                      <p:to>
                                        <p:strVal val="visible"/>
                                      </p:to>
                                    </p:set>
                                    <p:anim calcmode="lin" valueType="num">
                                      <p:cBhvr additive="base">
                                        <p:cTn id="16" dur="500" fill="hold"/>
                                        <p:tgtEl>
                                          <p:spTgt spid="118790"/>
                                        </p:tgtEl>
                                        <p:attrNameLst>
                                          <p:attrName>ppt_x</p:attrName>
                                        </p:attrNameLst>
                                      </p:cBhvr>
                                      <p:tavLst>
                                        <p:tav tm="0">
                                          <p:val>
                                            <p:strVal val="0-#ppt_w/2"/>
                                          </p:val>
                                        </p:tav>
                                        <p:tav tm="100000">
                                          <p:val>
                                            <p:strVal val="#ppt_x"/>
                                          </p:val>
                                        </p:tav>
                                      </p:tavLst>
                                    </p:anim>
                                    <p:anim calcmode="lin" valueType="num">
                                      <p:cBhvr additive="base">
                                        <p:cTn id="17" dur="500" fill="hold"/>
                                        <p:tgtEl>
                                          <p:spTgt spid="11879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3" presetClass="entr" presetSubtype="10" fill="hold" nodeType="afterEffect">
                                  <p:stCondLst>
                                    <p:cond delay="0"/>
                                  </p:stCondLst>
                                  <p:childTnLst>
                                    <p:set>
                                      <p:cBhvr>
                                        <p:cTn id="20" dur="1" fill="hold">
                                          <p:stCondLst>
                                            <p:cond delay="0"/>
                                          </p:stCondLst>
                                        </p:cTn>
                                        <p:tgtEl>
                                          <p:spTgt spid="118795"/>
                                        </p:tgtEl>
                                        <p:attrNameLst>
                                          <p:attrName>style.visibility</p:attrName>
                                        </p:attrNameLst>
                                      </p:cBhvr>
                                      <p:to>
                                        <p:strVal val="visible"/>
                                      </p:to>
                                    </p:set>
                                    <p:animEffect transition="in" filter="blinds(horizontal)">
                                      <p:cBhvr>
                                        <p:cTn id="21" dur="500"/>
                                        <p:tgtEl>
                                          <p:spTgt spid="118795"/>
                                        </p:tgtEl>
                                      </p:cBhvr>
                                    </p:animEffect>
                                  </p:childTnLst>
                                </p:cTn>
                              </p:par>
                            </p:childTnLst>
                          </p:cTn>
                        </p:par>
                        <p:par>
                          <p:cTn id="22" fill="hold">
                            <p:stCondLst>
                              <p:cond delay="2000"/>
                            </p:stCondLst>
                            <p:childTnLst>
                              <p:par>
                                <p:cTn id="23" presetID="4" presetClass="entr" presetSubtype="16" fill="hold" nodeType="afterEffect">
                                  <p:stCondLst>
                                    <p:cond delay="0"/>
                                  </p:stCondLst>
                                  <p:childTnLst>
                                    <p:set>
                                      <p:cBhvr>
                                        <p:cTn id="24" dur="1" fill="hold">
                                          <p:stCondLst>
                                            <p:cond delay="0"/>
                                          </p:stCondLst>
                                        </p:cTn>
                                        <p:tgtEl>
                                          <p:spTgt spid="118794"/>
                                        </p:tgtEl>
                                        <p:attrNameLst>
                                          <p:attrName>style.visibility</p:attrName>
                                        </p:attrNameLst>
                                      </p:cBhvr>
                                      <p:to>
                                        <p:strVal val="visible"/>
                                      </p:to>
                                    </p:set>
                                    <p:animEffect transition="in" filter="box(in)">
                                      <p:cBhvr>
                                        <p:cTn id="25" dur="500"/>
                                        <p:tgtEl>
                                          <p:spTgt spid="118794"/>
                                        </p:tgtEl>
                                      </p:cBhvr>
                                    </p:animEffect>
                                  </p:childTnLst>
                                </p:cTn>
                              </p:par>
                            </p:childTnLst>
                          </p:cTn>
                        </p:par>
                        <p:par>
                          <p:cTn id="26" fill="hold">
                            <p:stCondLst>
                              <p:cond delay="2500"/>
                            </p:stCondLst>
                            <p:childTnLst>
                              <p:par>
                                <p:cTn id="27" presetID="4" presetClass="entr" presetSubtype="16" fill="hold" nodeType="afterEffect">
                                  <p:stCondLst>
                                    <p:cond delay="0"/>
                                  </p:stCondLst>
                                  <p:childTnLst>
                                    <p:set>
                                      <p:cBhvr>
                                        <p:cTn id="28" dur="1" fill="hold">
                                          <p:stCondLst>
                                            <p:cond delay="0"/>
                                          </p:stCondLst>
                                        </p:cTn>
                                        <p:tgtEl>
                                          <p:spTgt spid="118796"/>
                                        </p:tgtEl>
                                        <p:attrNameLst>
                                          <p:attrName>style.visibility</p:attrName>
                                        </p:attrNameLst>
                                      </p:cBhvr>
                                      <p:to>
                                        <p:strVal val="visible"/>
                                      </p:to>
                                    </p:set>
                                    <p:animEffect transition="in" filter="box(in)">
                                      <p:cBhvr>
                                        <p:cTn id="29" dur="500"/>
                                        <p:tgtEl>
                                          <p:spTgt spid="118796"/>
                                        </p:tgtEl>
                                      </p:cBhvr>
                                    </p:animEffect>
                                  </p:childTnLst>
                                </p:cTn>
                              </p:par>
                            </p:childTnLst>
                          </p:cTn>
                        </p:par>
                        <p:par>
                          <p:cTn id="30" fill="hold">
                            <p:stCondLst>
                              <p:cond delay="3000"/>
                            </p:stCondLst>
                            <p:childTnLst>
                              <p:par>
                                <p:cTn id="31" presetID="1" presetClass="entr" presetSubtype="0" fill="hold" nodeType="afterEffect">
                                  <p:stCondLst>
                                    <p:cond delay="0"/>
                                  </p:stCondLst>
                                  <p:childTnLst>
                                    <p:set>
                                      <p:cBhvr>
                                        <p:cTn id="32" dur="1" fill="hold">
                                          <p:stCondLst>
                                            <p:cond delay="499"/>
                                          </p:stCondLst>
                                        </p:cTn>
                                        <p:tgtEl>
                                          <p:spTgt spid="118791"/>
                                        </p:tgtEl>
                                        <p:attrNameLst>
                                          <p:attrName>style.visibility</p:attrName>
                                        </p:attrNameLst>
                                      </p:cBhvr>
                                      <p:to>
                                        <p:strVal val="visible"/>
                                      </p:to>
                                    </p:set>
                                  </p:childTnLst>
                                </p:cTn>
                              </p:par>
                            </p:childTnLst>
                          </p:cTn>
                        </p:par>
                        <p:par>
                          <p:cTn id="33" fill="hold">
                            <p:stCondLst>
                              <p:cond delay="3500"/>
                            </p:stCondLst>
                            <p:childTnLst>
                              <p:par>
                                <p:cTn id="34" presetID="4" presetClass="entr" presetSubtype="16" fill="hold" nodeType="afterEffect">
                                  <p:stCondLst>
                                    <p:cond delay="0"/>
                                  </p:stCondLst>
                                  <p:childTnLst>
                                    <p:set>
                                      <p:cBhvr>
                                        <p:cTn id="35" dur="1" fill="hold">
                                          <p:stCondLst>
                                            <p:cond delay="0"/>
                                          </p:stCondLst>
                                        </p:cTn>
                                        <p:tgtEl>
                                          <p:spTgt spid="118799"/>
                                        </p:tgtEl>
                                        <p:attrNameLst>
                                          <p:attrName>style.visibility</p:attrName>
                                        </p:attrNameLst>
                                      </p:cBhvr>
                                      <p:to>
                                        <p:strVal val="visible"/>
                                      </p:to>
                                    </p:set>
                                    <p:animEffect transition="in" filter="box(in)">
                                      <p:cBhvr>
                                        <p:cTn id="36" dur="500"/>
                                        <p:tgtEl>
                                          <p:spTgt spid="118799"/>
                                        </p:tgtEl>
                                      </p:cBhvr>
                                    </p:animEffect>
                                  </p:childTnLst>
                                </p:cTn>
                              </p:par>
                            </p:childTnLst>
                          </p:cTn>
                        </p:par>
                        <p:par>
                          <p:cTn id="37" fill="hold">
                            <p:stCondLst>
                              <p:cond delay="4000"/>
                            </p:stCondLst>
                            <p:childTnLst>
                              <p:par>
                                <p:cTn id="38" presetID="4" presetClass="entr" presetSubtype="16" fill="hold" nodeType="afterEffect">
                                  <p:stCondLst>
                                    <p:cond delay="0"/>
                                  </p:stCondLst>
                                  <p:childTnLst>
                                    <p:set>
                                      <p:cBhvr>
                                        <p:cTn id="39" dur="1" fill="hold">
                                          <p:stCondLst>
                                            <p:cond delay="0"/>
                                          </p:stCondLst>
                                        </p:cTn>
                                        <p:tgtEl>
                                          <p:spTgt spid="118800"/>
                                        </p:tgtEl>
                                        <p:attrNameLst>
                                          <p:attrName>style.visibility</p:attrName>
                                        </p:attrNameLst>
                                      </p:cBhvr>
                                      <p:to>
                                        <p:strVal val="visible"/>
                                      </p:to>
                                    </p:set>
                                    <p:animEffect transition="in" filter="box(in)">
                                      <p:cBhvr>
                                        <p:cTn id="40" dur="500"/>
                                        <p:tgtEl>
                                          <p:spTgt spid="118800"/>
                                        </p:tgtEl>
                                      </p:cBhvr>
                                    </p:animEffect>
                                  </p:childTnLst>
                                </p:cTn>
                              </p:par>
                            </p:childTnLst>
                          </p:cTn>
                        </p:par>
                        <p:par>
                          <p:cTn id="41" fill="hold">
                            <p:stCondLst>
                              <p:cond delay="4500"/>
                            </p:stCondLst>
                            <p:childTnLst>
                              <p:par>
                                <p:cTn id="42" presetID="23" presetClass="entr" presetSubtype="16" fill="hold" grpId="0" nodeType="afterEffect">
                                  <p:stCondLst>
                                    <p:cond delay="0"/>
                                  </p:stCondLst>
                                  <p:childTnLst>
                                    <p:set>
                                      <p:cBhvr>
                                        <p:cTn id="43" dur="1" fill="hold">
                                          <p:stCondLst>
                                            <p:cond delay="0"/>
                                          </p:stCondLst>
                                        </p:cTn>
                                        <p:tgtEl>
                                          <p:spTgt spid="118801"/>
                                        </p:tgtEl>
                                        <p:attrNameLst>
                                          <p:attrName>style.visibility</p:attrName>
                                        </p:attrNameLst>
                                      </p:cBhvr>
                                      <p:to>
                                        <p:strVal val="visible"/>
                                      </p:to>
                                    </p:set>
                                    <p:anim calcmode="lin" valueType="num">
                                      <p:cBhvr>
                                        <p:cTn id="44" dur="500" fill="hold"/>
                                        <p:tgtEl>
                                          <p:spTgt spid="118801"/>
                                        </p:tgtEl>
                                        <p:attrNameLst>
                                          <p:attrName>ppt_w</p:attrName>
                                        </p:attrNameLst>
                                      </p:cBhvr>
                                      <p:tavLst>
                                        <p:tav tm="0">
                                          <p:val>
                                            <p:fltVal val="0"/>
                                          </p:val>
                                        </p:tav>
                                        <p:tav tm="100000">
                                          <p:val>
                                            <p:strVal val="#ppt_w"/>
                                          </p:val>
                                        </p:tav>
                                      </p:tavLst>
                                    </p:anim>
                                    <p:anim calcmode="lin" valueType="num">
                                      <p:cBhvr>
                                        <p:cTn id="45" dur="500" fill="hold"/>
                                        <p:tgtEl>
                                          <p:spTgt spid="1188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1"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7" name="Picture 37" descr="_Calcitonin_salmon_3"/>
          <p:cNvPicPr>
            <a:picLocks noChangeAspect="1" noChangeArrowheads="1"/>
          </p:cNvPicPr>
          <p:nvPr/>
        </p:nvPicPr>
        <p:blipFill>
          <a:blip r:embed="rId3" cstate="print">
            <a:lum bright="80000" contrast="-62000"/>
          </a:blip>
          <a:srcRect b="11644"/>
          <a:stretch>
            <a:fillRect/>
          </a:stretch>
        </p:blipFill>
        <p:spPr bwMode="auto">
          <a:xfrm>
            <a:off x="0" y="128588"/>
            <a:ext cx="9144000" cy="6729412"/>
          </a:xfrm>
          <a:prstGeom prst="rect">
            <a:avLst/>
          </a:prstGeom>
          <a:solidFill>
            <a:srgbClr val="FFFF99">
              <a:alpha val="42000"/>
            </a:srgbClr>
          </a:solidFill>
          <a:ln w="9525">
            <a:noFill/>
            <a:miter lim="800000"/>
            <a:headEnd/>
            <a:tailEnd/>
          </a:ln>
        </p:spPr>
      </p:pic>
      <p:sp>
        <p:nvSpPr>
          <p:cNvPr id="40973" name="Oval 13"/>
          <p:cNvSpPr>
            <a:spLocks noChangeArrowheads="1"/>
          </p:cNvSpPr>
          <p:nvPr/>
        </p:nvSpPr>
        <p:spPr bwMode="auto">
          <a:xfrm>
            <a:off x="3990975" y="1844675"/>
            <a:ext cx="1157288" cy="1090613"/>
          </a:xfrm>
          <a:prstGeom prst="ellipse">
            <a:avLst/>
          </a:prstGeom>
          <a:solidFill>
            <a:srgbClr val="CC99FF">
              <a:alpha val="49001"/>
            </a:srgbClr>
          </a:solidFill>
          <a:ln w="9525" algn="ctr">
            <a:solidFill>
              <a:schemeClr val="tx1"/>
            </a:solidFill>
            <a:round/>
            <a:headEnd/>
            <a:tailEnd/>
          </a:ln>
          <a:effectLst/>
        </p:spPr>
        <p:txBody>
          <a:bodyPr wrap="none" anchor="ctr"/>
          <a:lstStyle/>
          <a:p>
            <a:endParaRPr lang="sl-SI"/>
          </a:p>
        </p:txBody>
      </p:sp>
      <p:sp>
        <p:nvSpPr>
          <p:cNvPr id="40974" name="Oval 14"/>
          <p:cNvSpPr>
            <a:spLocks noChangeArrowheads="1"/>
          </p:cNvSpPr>
          <p:nvPr/>
        </p:nvSpPr>
        <p:spPr bwMode="auto">
          <a:xfrm>
            <a:off x="5422900" y="2451100"/>
            <a:ext cx="1157288" cy="1092200"/>
          </a:xfrm>
          <a:prstGeom prst="ellipse">
            <a:avLst/>
          </a:prstGeom>
          <a:solidFill>
            <a:srgbClr val="00FF00">
              <a:alpha val="37000"/>
            </a:srgbClr>
          </a:solidFill>
          <a:ln w="9525" algn="ctr">
            <a:solidFill>
              <a:schemeClr val="tx1"/>
            </a:solidFill>
            <a:round/>
            <a:headEnd/>
            <a:tailEnd/>
          </a:ln>
          <a:effectLst/>
        </p:spPr>
        <p:txBody>
          <a:bodyPr wrap="none" anchor="ctr"/>
          <a:lstStyle/>
          <a:p>
            <a:endParaRPr lang="sl-SI"/>
          </a:p>
        </p:txBody>
      </p:sp>
      <p:grpSp>
        <p:nvGrpSpPr>
          <p:cNvPr id="2" name="Group 46"/>
          <p:cNvGrpSpPr>
            <a:grpSpLocks/>
          </p:cNvGrpSpPr>
          <p:nvPr/>
        </p:nvGrpSpPr>
        <p:grpSpPr bwMode="auto">
          <a:xfrm>
            <a:off x="2468563" y="2451100"/>
            <a:ext cx="1157287" cy="1092200"/>
            <a:chOff x="1555" y="1544"/>
            <a:chExt cx="729" cy="688"/>
          </a:xfrm>
        </p:grpSpPr>
        <p:sp>
          <p:nvSpPr>
            <p:cNvPr id="40968" name="Oval 8"/>
            <p:cNvSpPr>
              <a:spLocks noChangeArrowheads="1"/>
            </p:cNvSpPr>
            <p:nvPr/>
          </p:nvSpPr>
          <p:spPr bwMode="auto">
            <a:xfrm>
              <a:off x="1555" y="1544"/>
              <a:ext cx="729" cy="688"/>
            </a:xfrm>
            <a:prstGeom prst="ellipse">
              <a:avLst/>
            </a:prstGeom>
            <a:solidFill>
              <a:schemeClr val="accent1">
                <a:alpha val="49001"/>
              </a:schemeClr>
            </a:solidFill>
            <a:ln w="9525" algn="ctr">
              <a:solidFill>
                <a:schemeClr val="tx1"/>
              </a:solidFill>
              <a:round/>
              <a:headEnd/>
              <a:tailEnd/>
            </a:ln>
            <a:effectLst/>
          </p:spPr>
          <p:txBody>
            <a:bodyPr wrap="none" anchor="ctr"/>
            <a:lstStyle/>
            <a:p>
              <a:endParaRPr lang="sl-SI"/>
            </a:p>
          </p:txBody>
        </p:sp>
        <p:sp>
          <p:nvSpPr>
            <p:cNvPr id="40985" name="Text Box 25"/>
            <p:cNvSpPr txBox="1">
              <a:spLocks noChangeArrowheads="1"/>
            </p:cNvSpPr>
            <p:nvPr/>
          </p:nvSpPr>
          <p:spPr bwMode="auto">
            <a:xfrm>
              <a:off x="1699" y="1707"/>
              <a:ext cx="454" cy="327"/>
            </a:xfrm>
            <a:prstGeom prst="rect">
              <a:avLst/>
            </a:prstGeom>
            <a:noFill/>
            <a:ln w="9525" algn="ctr">
              <a:noFill/>
              <a:miter lim="800000"/>
              <a:headEnd/>
              <a:tailEnd/>
            </a:ln>
            <a:effectLst/>
          </p:spPr>
          <p:txBody>
            <a:bodyPr>
              <a:spAutoFit/>
            </a:bodyPr>
            <a:lstStyle/>
            <a:p>
              <a:pPr>
                <a:spcBef>
                  <a:spcPct val="50000"/>
                </a:spcBef>
              </a:pPr>
              <a:r>
                <a:rPr lang="sl-SI" sz="2800" b="1">
                  <a:latin typeface="Times New Roman" pitchFamily="18" charset="0"/>
                </a:rPr>
                <a:t>Ca</a:t>
              </a:r>
            </a:p>
          </p:txBody>
        </p:sp>
      </p:grpSp>
      <p:sp>
        <p:nvSpPr>
          <p:cNvPr id="40986" name="Text Box 26"/>
          <p:cNvSpPr txBox="1">
            <a:spLocks noChangeArrowheads="1"/>
          </p:cNvSpPr>
          <p:nvPr/>
        </p:nvSpPr>
        <p:spPr bwMode="auto">
          <a:xfrm>
            <a:off x="4211638" y="2117725"/>
            <a:ext cx="720725" cy="519113"/>
          </a:xfrm>
          <a:prstGeom prst="rect">
            <a:avLst/>
          </a:prstGeom>
          <a:noFill/>
          <a:ln w="9525" algn="ctr">
            <a:noFill/>
            <a:miter lim="800000"/>
            <a:headEnd/>
            <a:tailEnd/>
          </a:ln>
          <a:effectLst/>
        </p:spPr>
        <p:txBody>
          <a:bodyPr>
            <a:spAutoFit/>
          </a:bodyPr>
          <a:lstStyle/>
          <a:p>
            <a:pPr>
              <a:spcBef>
                <a:spcPct val="50000"/>
              </a:spcBef>
            </a:pPr>
            <a:r>
              <a:rPr lang="sl-SI" sz="2800" b="1">
                <a:latin typeface="Times New Roman" pitchFamily="18" charset="0"/>
              </a:rPr>
              <a:t>Mg</a:t>
            </a:r>
          </a:p>
        </p:txBody>
      </p:sp>
      <p:grpSp>
        <p:nvGrpSpPr>
          <p:cNvPr id="3" name="Group 45"/>
          <p:cNvGrpSpPr>
            <a:grpSpLocks/>
          </p:cNvGrpSpPr>
          <p:nvPr/>
        </p:nvGrpSpPr>
        <p:grpSpPr bwMode="auto">
          <a:xfrm>
            <a:off x="2263775" y="3933825"/>
            <a:ext cx="1157288" cy="1090613"/>
            <a:chOff x="1426" y="2478"/>
            <a:chExt cx="729" cy="687"/>
          </a:xfrm>
        </p:grpSpPr>
        <p:sp>
          <p:nvSpPr>
            <p:cNvPr id="40970" name="Oval 10"/>
            <p:cNvSpPr>
              <a:spLocks noChangeArrowheads="1"/>
            </p:cNvSpPr>
            <p:nvPr/>
          </p:nvSpPr>
          <p:spPr bwMode="auto">
            <a:xfrm>
              <a:off x="1426" y="2478"/>
              <a:ext cx="729" cy="687"/>
            </a:xfrm>
            <a:prstGeom prst="ellipse">
              <a:avLst/>
            </a:prstGeom>
            <a:solidFill>
              <a:srgbClr val="FF0000">
                <a:alpha val="50999"/>
              </a:srgbClr>
            </a:solidFill>
            <a:ln w="9525" algn="ctr">
              <a:solidFill>
                <a:schemeClr val="tx1"/>
              </a:solidFill>
              <a:round/>
              <a:headEnd/>
              <a:tailEnd/>
            </a:ln>
            <a:effectLst/>
          </p:spPr>
          <p:txBody>
            <a:bodyPr wrap="none" anchor="ctr"/>
            <a:lstStyle/>
            <a:p>
              <a:endParaRPr lang="sl-SI"/>
            </a:p>
          </p:txBody>
        </p:sp>
        <p:sp>
          <p:nvSpPr>
            <p:cNvPr id="40987" name="Text Box 27"/>
            <p:cNvSpPr txBox="1">
              <a:spLocks noChangeArrowheads="1"/>
            </p:cNvSpPr>
            <p:nvPr/>
          </p:nvSpPr>
          <p:spPr bwMode="auto">
            <a:xfrm>
              <a:off x="1655" y="2659"/>
              <a:ext cx="454" cy="327"/>
            </a:xfrm>
            <a:prstGeom prst="rect">
              <a:avLst/>
            </a:prstGeom>
            <a:noFill/>
            <a:ln w="9525" algn="ctr">
              <a:noFill/>
              <a:miter lim="800000"/>
              <a:headEnd/>
              <a:tailEnd/>
            </a:ln>
            <a:effectLst/>
          </p:spPr>
          <p:txBody>
            <a:bodyPr>
              <a:spAutoFit/>
            </a:bodyPr>
            <a:lstStyle/>
            <a:p>
              <a:pPr>
                <a:spcBef>
                  <a:spcPct val="50000"/>
                </a:spcBef>
              </a:pPr>
              <a:r>
                <a:rPr lang="sl-SI" sz="2800" b="1" dirty="0">
                  <a:latin typeface="Times New Roman" pitchFamily="18" charset="0"/>
                </a:rPr>
                <a:t>P</a:t>
              </a:r>
            </a:p>
          </p:txBody>
        </p:sp>
      </p:grpSp>
      <p:sp>
        <p:nvSpPr>
          <p:cNvPr id="40988" name="Text Box 28"/>
          <p:cNvSpPr txBox="1">
            <a:spLocks noChangeArrowheads="1"/>
          </p:cNvSpPr>
          <p:nvPr/>
        </p:nvSpPr>
        <p:spPr bwMode="auto">
          <a:xfrm>
            <a:off x="5651500" y="2708275"/>
            <a:ext cx="720725" cy="519113"/>
          </a:xfrm>
          <a:prstGeom prst="rect">
            <a:avLst/>
          </a:prstGeom>
          <a:noFill/>
          <a:ln w="9525" algn="ctr">
            <a:noFill/>
            <a:miter lim="800000"/>
            <a:headEnd/>
            <a:tailEnd/>
          </a:ln>
          <a:effectLst/>
        </p:spPr>
        <p:txBody>
          <a:bodyPr>
            <a:spAutoFit/>
          </a:bodyPr>
          <a:lstStyle/>
          <a:p>
            <a:pPr>
              <a:spcBef>
                <a:spcPct val="50000"/>
              </a:spcBef>
            </a:pPr>
            <a:r>
              <a:rPr lang="sl-SI" sz="2800" b="1">
                <a:latin typeface="Times New Roman" pitchFamily="18" charset="0"/>
              </a:rPr>
              <a:t>Na</a:t>
            </a:r>
          </a:p>
        </p:txBody>
      </p:sp>
      <p:grpSp>
        <p:nvGrpSpPr>
          <p:cNvPr id="4" name="Group 42"/>
          <p:cNvGrpSpPr>
            <a:grpSpLocks/>
          </p:cNvGrpSpPr>
          <p:nvPr/>
        </p:nvGrpSpPr>
        <p:grpSpPr bwMode="auto">
          <a:xfrm>
            <a:off x="5724525" y="4005263"/>
            <a:ext cx="1157288" cy="1090612"/>
            <a:chOff x="3606" y="2614"/>
            <a:chExt cx="729" cy="687"/>
          </a:xfrm>
        </p:grpSpPr>
        <p:sp>
          <p:nvSpPr>
            <p:cNvPr id="40975" name="Oval 15"/>
            <p:cNvSpPr>
              <a:spLocks noChangeArrowheads="1"/>
            </p:cNvSpPr>
            <p:nvPr/>
          </p:nvSpPr>
          <p:spPr bwMode="auto">
            <a:xfrm>
              <a:off x="3606" y="2614"/>
              <a:ext cx="729" cy="687"/>
            </a:xfrm>
            <a:prstGeom prst="ellipse">
              <a:avLst/>
            </a:prstGeom>
            <a:solidFill>
              <a:srgbClr val="FFCC99">
                <a:alpha val="49001"/>
              </a:srgbClr>
            </a:solidFill>
            <a:ln w="9525" algn="ctr">
              <a:solidFill>
                <a:schemeClr val="tx1"/>
              </a:solidFill>
              <a:round/>
              <a:headEnd/>
              <a:tailEnd/>
            </a:ln>
            <a:effectLst/>
          </p:spPr>
          <p:txBody>
            <a:bodyPr wrap="none" anchor="ctr"/>
            <a:lstStyle/>
            <a:p>
              <a:endParaRPr lang="sl-SI"/>
            </a:p>
          </p:txBody>
        </p:sp>
        <p:sp>
          <p:nvSpPr>
            <p:cNvPr id="40989" name="Text Box 29"/>
            <p:cNvSpPr txBox="1">
              <a:spLocks noChangeArrowheads="1"/>
            </p:cNvSpPr>
            <p:nvPr/>
          </p:nvSpPr>
          <p:spPr bwMode="auto">
            <a:xfrm>
              <a:off x="3833" y="2795"/>
              <a:ext cx="454" cy="327"/>
            </a:xfrm>
            <a:prstGeom prst="rect">
              <a:avLst/>
            </a:prstGeom>
            <a:noFill/>
            <a:ln w="9525" algn="ctr">
              <a:noFill/>
              <a:miter lim="800000"/>
              <a:headEnd/>
              <a:tailEnd/>
            </a:ln>
            <a:effectLst/>
          </p:spPr>
          <p:txBody>
            <a:bodyPr>
              <a:spAutoFit/>
            </a:bodyPr>
            <a:lstStyle/>
            <a:p>
              <a:pPr>
                <a:spcBef>
                  <a:spcPct val="50000"/>
                </a:spcBef>
              </a:pPr>
              <a:r>
                <a:rPr lang="sl-SI" sz="2800" b="1" dirty="0">
                  <a:latin typeface="Times New Roman" pitchFamily="18" charset="0"/>
                </a:rPr>
                <a:t>K</a:t>
              </a:r>
            </a:p>
          </p:txBody>
        </p:sp>
      </p:grpSp>
      <p:grpSp>
        <p:nvGrpSpPr>
          <p:cNvPr id="5" name="Group 43"/>
          <p:cNvGrpSpPr>
            <a:grpSpLocks/>
          </p:cNvGrpSpPr>
          <p:nvPr/>
        </p:nvGrpSpPr>
        <p:grpSpPr bwMode="auto">
          <a:xfrm>
            <a:off x="4859337" y="5229225"/>
            <a:ext cx="1157288" cy="1090613"/>
            <a:chOff x="3008" y="3379"/>
            <a:chExt cx="729" cy="687"/>
          </a:xfrm>
        </p:grpSpPr>
        <p:sp>
          <p:nvSpPr>
            <p:cNvPr id="40976" name="Oval 16"/>
            <p:cNvSpPr>
              <a:spLocks noChangeArrowheads="1"/>
            </p:cNvSpPr>
            <p:nvPr/>
          </p:nvSpPr>
          <p:spPr bwMode="auto">
            <a:xfrm>
              <a:off x="3008" y="3379"/>
              <a:ext cx="729" cy="687"/>
            </a:xfrm>
            <a:prstGeom prst="ellipse">
              <a:avLst/>
            </a:prstGeom>
            <a:solidFill>
              <a:srgbClr val="FFFF00">
                <a:alpha val="50999"/>
              </a:srgbClr>
            </a:solidFill>
            <a:ln w="9525" algn="ctr">
              <a:solidFill>
                <a:schemeClr val="tx1"/>
              </a:solidFill>
              <a:round/>
              <a:headEnd/>
              <a:tailEnd/>
            </a:ln>
            <a:effectLst/>
          </p:spPr>
          <p:txBody>
            <a:bodyPr wrap="none" anchor="ctr"/>
            <a:lstStyle/>
            <a:p>
              <a:endParaRPr lang="sl-SI"/>
            </a:p>
          </p:txBody>
        </p:sp>
        <p:sp>
          <p:nvSpPr>
            <p:cNvPr id="40990" name="Text Box 30"/>
            <p:cNvSpPr txBox="1">
              <a:spLocks noChangeArrowheads="1"/>
            </p:cNvSpPr>
            <p:nvPr/>
          </p:nvSpPr>
          <p:spPr bwMode="auto">
            <a:xfrm>
              <a:off x="3235" y="3560"/>
              <a:ext cx="454" cy="327"/>
            </a:xfrm>
            <a:prstGeom prst="rect">
              <a:avLst/>
            </a:prstGeom>
            <a:noFill/>
            <a:ln w="9525" algn="ctr">
              <a:noFill/>
              <a:miter lim="800000"/>
              <a:headEnd/>
              <a:tailEnd/>
            </a:ln>
            <a:effectLst/>
          </p:spPr>
          <p:txBody>
            <a:bodyPr>
              <a:spAutoFit/>
            </a:bodyPr>
            <a:lstStyle/>
            <a:p>
              <a:pPr>
                <a:spcBef>
                  <a:spcPct val="50000"/>
                </a:spcBef>
              </a:pPr>
              <a:r>
                <a:rPr lang="sl-SI" sz="2800" b="1" dirty="0">
                  <a:latin typeface="Times New Roman" pitchFamily="18" charset="0"/>
                </a:rPr>
                <a:t>S</a:t>
              </a:r>
            </a:p>
          </p:txBody>
        </p:sp>
      </p:grpSp>
      <p:grpSp>
        <p:nvGrpSpPr>
          <p:cNvPr id="6" name="Group 44"/>
          <p:cNvGrpSpPr>
            <a:grpSpLocks/>
          </p:cNvGrpSpPr>
          <p:nvPr/>
        </p:nvGrpSpPr>
        <p:grpSpPr bwMode="auto">
          <a:xfrm>
            <a:off x="3127375" y="5229225"/>
            <a:ext cx="1157288" cy="1090613"/>
            <a:chOff x="1919" y="3379"/>
            <a:chExt cx="729" cy="687"/>
          </a:xfrm>
        </p:grpSpPr>
        <p:sp>
          <p:nvSpPr>
            <p:cNvPr id="40971" name="Oval 11"/>
            <p:cNvSpPr>
              <a:spLocks noChangeArrowheads="1"/>
            </p:cNvSpPr>
            <p:nvPr/>
          </p:nvSpPr>
          <p:spPr bwMode="auto">
            <a:xfrm>
              <a:off x="1919" y="3379"/>
              <a:ext cx="729" cy="687"/>
            </a:xfrm>
            <a:prstGeom prst="ellipse">
              <a:avLst/>
            </a:prstGeom>
            <a:solidFill>
              <a:srgbClr val="808000">
                <a:alpha val="28999"/>
              </a:srgbClr>
            </a:solidFill>
            <a:ln w="9525" algn="ctr">
              <a:solidFill>
                <a:schemeClr val="tx1"/>
              </a:solidFill>
              <a:round/>
              <a:headEnd/>
              <a:tailEnd/>
            </a:ln>
            <a:effectLst/>
          </p:spPr>
          <p:txBody>
            <a:bodyPr wrap="none" anchor="ctr"/>
            <a:lstStyle/>
            <a:p>
              <a:endParaRPr lang="sl-SI"/>
            </a:p>
          </p:txBody>
        </p:sp>
        <p:sp>
          <p:nvSpPr>
            <p:cNvPr id="40991" name="Text Box 31"/>
            <p:cNvSpPr txBox="1">
              <a:spLocks noChangeArrowheads="1"/>
            </p:cNvSpPr>
            <p:nvPr/>
          </p:nvSpPr>
          <p:spPr bwMode="auto">
            <a:xfrm>
              <a:off x="2103" y="3606"/>
              <a:ext cx="408" cy="327"/>
            </a:xfrm>
            <a:prstGeom prst="rect">
              <a:avLst/>
            </a:prstGeom>
            <a:noFill/>
            <a:ln w="9525" algn="ctr">
              <a:noFill/>
              <a:miter lim="800000"/>
              <a:headEnd/>
              <a:tailEnd/>
            </a:ln>
            <a:effectLst/>
          </p:spPr>
          <p:txBody>
            <a:bodyPr wrap="square">
              <a:spAutoFit/>
            </a:bodyPr>
            <a:lstStyle/>
            <a:p>
              <a:pPr>
                <a:spcBef>
                  <a:spcPct val="50000"/>
                </a:spcBef>
              </a:pPr>
              <a:r>
                <a:rPr lang="sl-SI" sz="2800" b="1" dirty="0" err="1">
                  <a:latin typeface="Times New Roman" pitchFamily="18" charset="0"/>
                </a:rPr>
                <a:t>Cl</a:t>
              </a:r>
              <a:endParaRPr lang="sl-SI" sz="2800" b="1" dirty="0">
                <a:latin typeface="Times New Roman" pitchFamily="18" charset="0"/>
              </a:endParaRPr>
            </a:p>
          </p:txBody>
        </p:sp>
      </p:grpSp>
      <p:sp>
        <p:nvSpPr>
          <p:cNvPr id="40993" name="Text Box 33"/>
          <p:cNvSpPr txBox="1">
            <a:spLocks noChangeArrowheads="1"/>
          </p:cNvSpPr>
          <p:nvPr/>
        </p:nvSpPr>
        <p:spPr bwMode="auto">
          <a:xfrm>
            <a:off x="3527425" y="3933825"/>
            <a:ext cx="2089150" cy="457200"/>
          </a:xfrm>
          <a:prstGeom prst="rect">
            <a:avLst/>
          </a:prstGeom>
          <a:noFill/>
          <a:ln w="9525" algn="ctr">
            <a:noFill/>
            <a:miter lim="800000"/>
            <a:headEnd/>
            <a:tailEnd/>
          </a:ln>
          <a:effectLst/>
        </p:spPr>
        <p:txBody>
          <a:bodyPr>
            <a:spAutoFit/>
          </a:bodyPr>
          <a:lstStyle/>
          <a:p>
            <a:pPr>
              <a:spcBef>
                <a:spcPct val="50000"/>
              </a:spcBef>
            </a:pPr>
            <a:r>
              <a:rPr lang="sl-SI" sz="2400">
                <a:latin typeface="Times New Roman" pitchFamily="18" charset="0"/>
              </a:rPr>
              <a:t>&gt; 100 mg/dan</a:t>
            </a:r>
          </a:p>
        </p:txBody>
      </p:sp>
      <p:sp>
        <p:nvSpPr>
          <p:cNvPr id="40998" name="Text Box 38"/>
          <p:cNvSpPr txBox="1">
            <a:spLocks noChangeArrowheads="1"/>
          </p:cNvSpPr>
          <p:nvPr/>
        </p:nvSpPr>
        <p:spPr bwMode="auto">
          <a:xfrm>
            <a:off x="2987824" y="1124744"/>
            <a:ext cx="5472113" cy="523220"/>
          </a:xfrm>
          <a:prstGeom prst="rect">
            <a:avLst/>
          </a:prstGeom>
          <a:noFill/>
          <a:ln w="9525" algn="ctr">
            <a:noFill/>
            <a:miter lim="800000"/>
            <a:headEnd/>
            <a:tailEnd/>
          </a:ln>
          <a:effectLst/>
        </p:spPr>
        <p:txBody>
          <a:bodyPr wrap="square">
            <a:spAutoFit/>
          </a:bodyPr>
          <a:lstStyle/>
          <a:p>
            <a:pPr>
              <a:spcBef>
                <a:spcPct val="50000"/>
              </a:spcBef>
            </a:pPr>
            <a:r>
              <a:rPr lang="sl-SI" sz="2800" b="1" i="1" dirty="0">
                <a:latin typeface="Times New Roman" pitchFamily="18" charset="0"/>
              </a:rPr>
              <a:t>MAKROELEMENTI</a:t>
            </a:r>
          </a:p>
        </p:txBody>
      </p:sp>
      <p:grpSp>
        <p:nvGrpSpPr>
          <p:cNvPr id="7" name="Group 39"/>
          <p:cNvGrpSpPr>
            <a:grpSpLocks/>
          </p:cNvGrpSpPr>
          <p:nvPr/>
        </p:nvGrpSpPr>
        <p:grpSpPr bwMode="auto">
          <a:xfrm>
            <a:off x="0" y="333375"/>
            <a:ext cx="9144000" cy="431800"/>
            <a:chOff x="0" y="210"/>
            <a:chExt cx="5760" cy="272"/>
          </a:xfrm>
        </p:grpSpPr>
        <p:sp>
          <p:nvSpPr>
            <p:cNvPr id="41000" name="Line 40"/>
            <p:cNvSpPr>
              <a:spLocks noChangeShapeType="1"/>
            </p:cNvSpPr>
            <p:nvPr/>
          </p:nvSpPr>
          <p:spPr bwMode="auto">
            <a:xfrm>
              <a:off x="0" y="482"/>
              <a:ext cx="5760" cy="0"/>
            </a:xfrm>
            <a:prstGeom prst="line">
              <a:avLst/>
            </a:prstGeom>
            <a:noFill/>
            <a:ln w="9525">
              <a:solidFill>
                <a:schemeClr val="tx1"/>
              </a:solidFill>
              <a:round/>
              <a:headEnd/>
              <a:tailEnd/>
            </a:ln>
            <a:effectLst/>
          </p:spPr>
          <p:txBody>
            <a:bodyPr wrap="none" anchor="ctr"/>
            <a:lstStyle/>
            <a:p>
              <a:endParaRPr lang="sl-SI"/>
            </a:p>
          </p:txBody>
        </p:sp>
        <p:sp>
          <p:nvSpPr>
            <p:cNvPr id="41001" name="Text Box 41"/>
            <p:cNvSpPr txBox="1">
              <a:spLocks noChangeArrowheads="1"/>
            </p:cNvSpPr>
            <p:nvPr/>
          </p:nvSpPr>
          <p:spPr bwMode="auto">
            <a:xfrm>
              <a:off x="3742" y="210"/>
              <a:ext cx="2018" cy="231"/>
            </a:xfrm>
            <a:prstGeom prst="rect">
              <a:avLst/>
            </a:prstGeom>
            <a:noFill/>
            <a:ln w="9525" algn="ctr">
              <a:noFill/>
              <a:miter lim="800000"/>
              <a:headEnd/>
              <a:tailEnd/>
            </a:ln>
            <a:effectLst/>
          </p:spPr>
          <p:txBody>
            <a:bodyPr>
              <a:spAutoFit/>
            </a:bodyPr>
            <a:lstStyle/>
            <a:p>
              <a:pPr>
                <a:spcBef>
                  <a:spcPct val="50000"/>
                </a:spcBef>
              </a:pPr>
              <a:r>
                <a:rPr lang="sl-SI" i="1">
                  <a:latin typeface="Times New Roman" pitchFamily="18" charset="0"/>
                </a:rPr>
                <a:t>Uvod</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20" name="Picture 12" descr="_Calcitonin_salmon_3"/>
          <p:cNvPicPr>
            <a:picLocks noChangeAspect="1" noChangeArrowheads="1"/>
          </p:cNvPicPr>
          <p:nvPr/>
        </p:nvPicPr>
        <p:blipFill>
          <a:blip r:embed="rId3" cstate="print">
            <a:lum bright="82000" contrast="-62000"/>
          </a:blip>
          <a:srcRect b="11644"/>
          <a:stretch>
            <a:fillRect/>
          </a:stretch>
        </p:blipFill>
        <p:spPr bwMode="auto">
          <a:xfrm>
            <a:off x="0" y="0"/>
            <a:ext cx="9144000" cy="6858000"/>
          </a:xfrm>
          <a:prstGeom prst="rect">
            <a:avLst/>
          </a:prstGeom>
          <a:solidFill>
            <a:srgbClr val="FFFF99">
              <a:alpha val="42000"/>
            </a:srgbClr>
          </a:solidFill>
          <a:ln w="9525">
            <a:noFill/>
            <a:miter lim="800000"/>
            <a:headEnd/>
            <a:tailEnd/>
          </a:ln>
        </p:spPr>
      </p:pic>
      <p:sp>
        <p:nvSpPr>
          <p:cNvPr id="43017" name="Text Box 9"/>
          <p:cNvSpPr txBox="1">
            <a:spLocks noChangeArrowheads="1"/>
          </p:cNvSpPr>
          <p:nvPr/>
        </p:nvSpPr>
        <p:spPr bwMode="auto">
          <a:xfrm>
            <a:off x="574675" y="4365625"/>
            <a:ext cx="7993063" cy="1190625"/>
          </a:xfrm>
          <a:prstGeom prst="rect">
            <a:avLst/>
          </a:prstGeom>
          <a:noFill/>
          <a:ln w="9525">
            <a:noFill/>
            <a:miter lim="800000"/>
            <a:headEnd/>
            <a:tailEnd/>
          </a:ln>
          <a:effectLst/>
        </p:spPr>
        <p:txBody>
          <a:bodyPr>
            <a:spAutoFit/>
          </a:bodyPr>
          <a:lstStyle/>
          <a:p>
            <a:pPr>
              <a:spcAft>
                <a:spcPct val="30000"/>
              </a:spcAft>
            </a:pPr>
            <a:r>
              <a:rPr lang="sl-SI" sz="2000" b="1" i="1">
                <a:latin typeface="Times New Roman" pitchFamily="18" charset="0"/>
              </a:rPr>
              <a:t>Dovolj velik vnos makroelementov  ???</a:t>
            </a:r>
          </a:p>
          <a:p>
            <a:pPr algn="l">
              <a:spcAft>
                <a:spcPct val="30000"/>
              </a:spcAft>
              <a:buFontTx/>
              <a:buChar char="•"/>
            </a:pPr>
            <a:r>
              <a:rPr lang="sl-SI" i="1"/>
              <a:t> </a:t>
            </a:r>
            <a:r>
              <a:rPr lang="sl-SI" sz="2000" i="1">
                <a:latin typeface="Times New Roman" pitchFamily="18" charset="0"/>
              </a:rPr>
              <a:t>medsebojno delovanje K</a:t>
            </a:r>
            <a:r>
              <a:rPr lang="sl-SI" sz="2000" i="1" baseline="30000">
                <a:latin typeface="Times New Roman" pitchFamily="18" charset="0"/>
              </a:rPr>
              <a:t>+</a:t>
            </a:r>
            <a:r>
              <a:rPr lang="sl-SI" sz="2000" i="1">
                <a:latin typeface="Times New Roman" pitchFamily="18" charset="0"/>
              </a:rPr>
              <a:t> / Na</a:t>
            </a:r>
            <a:r>
              <a:rPr lang="sl-SI" sz="2000" i="1" baseline="30000">
                <a:latin typeface="Times New Roman" pitchFamily="18" charset="0"/>
              </a:rPr>
              <a:t>+</a:t>
            </a:r>
            <a:r>
              <a:rPr lang="sl-SI" sz="2000" i="1">
                <a:latin typeface="Times New Roman" pitchFamily="18" charset="0"/>
              </a:rPr>
              <a:t> in Ca</a:t>
            </a:r>
            <a:r>
              <a:rPr lang="sl-SI" sz="2000" i="1" baseline="30000">
                <a:latin typeface="Times New Roman" pitchFamily="18" charset="0"/>
              </a:rPr>
              <a:t>2+</a:t>
            </a:r>
            <a:r>
              <a:rPr lang="sl-SI" sz="2000" i="1">
                <a:latin typeface="Times New Roman" pitchFamily="18" charset="0"/>
              </a:rPr>
              <a:t>/ Mg</a:t>
            </a:r>
            <a:r>
              <a:rPr lang="sl-SI" sz="2000" i="1" baseline="30000">
                <a:latin typeface="Times New Roman" pitchFamily="18" charset="0"/>
              </a:rPr>
              <a:t>2+</a:t>
            </a:r>
          </a:p>
          <a:p>
            <a:pPr algn="l">
              <a:spcAft>
                <a:spcPct val="30000"/>
              </a:spcAft>
              <a:buFontTx/>
              <a:buChar char="•"/>
            </a:pPr>
            <a:r>
              <a:rPr lang="sl-SI" sz="2000" i="1">
                <a:latin typeface="Times New Roman" pitchFamily="18" charset="0"/>
              </a:rPr>
              <a:t> absorpcija posameznih makroelementov v telesu</a:t>
            </a:r>
            <a:endParaRPr lang="sl-SI" sz="2000" b="1" i="1">
              <a:latin typeface="Times New Roman" pitchFamily="18" charset="0"/>
            </a:endParaRPr>
          </a:p>
        </p:txBody>
      </p:sp>
      <p:pic>
        <p:nvPicPr>
          <p:cNvPr id="43022" name="Picture 14"/>
          <p:cNvPicPr>
            <a:picLocks noChangeAspect="1" noChangeArrowheads="1"/>
          </p:cNvPicPr>
          <p:nvPr/>
        </p:nvPicPr>
        <p:blipFill>
          <a:blip r:embed="rId4" cstate="print"/>
          <a:srcRect/>
          <a:stretch>
            <a:fillRect/>
          </a:stretch>
        </p:blipFill>
        <p:spPr bwMode="auto">
          <a:xfrm>
            <a:off x="6300788" y="1250950"/>
            <a:ext cx="2843212" cy="2613025"/>
          </a:xfrm>
          <a:prstGeom prst="rect">
            <a:avLst/>
          </a:prstGeom>
          <a:noFill/>
          <a:ln w="9525" algn="ctr">
            <a:noFill/>
            <a:miter lim="800000"/>
            <a:headEnd/>
            <a:tailEnd/>
          </a:ln>
          <a:effectLst/>
        </p:spPr>
      </p:pic>
      <p:pic>
        <p:nvPicPr>
          <p:cNvPr id="43023" name="Picture 15"/>
          <p:cNvPicPr>
            <a:picLocks noChangeAspect="1" noChangeArrowheads="1"/>
          </p:cNvPicPr>
          <p:nvPr/>
        </p:nvPicPr>
        <p:blipFill>
          <a:blip r:embed="rId5" cstate="print"/>
          <a:srcRect/>
          <a:stretch>
            <a:fillRect/>
          </a:stretch>
        </p:blipFill>
        <p:spPr bwMode="auto">
          <a:xfrm>
            <a:off x="179388" y="1196975"/>
            <a:ext cx="2771775" cy="2730500"/>
          </a:xfrm>
          <a:prstGeom prst="rect">
            <a:avLst/>
          </a:prstGeom>
          <a:noFill/>
          <a:ln w="9525" algn="ctr">
            <a:noFill/>
            <a:miter lim="800000"/>
            <a:headEnd/>
            <a:tailEnd/>
          </a:ln>
          <a:effectLst/>
        </p:spPr>
      </p:pic>
      <p:grpSp>
        <p:nvGrpSpPr>
          <p:cNvPr id="2" name="Group 16"/>
          <p:cNvGrpSpPr>
            <a:grpSpLocks/>
          </p:cNvGrpSpPr>
          <p:nvPr/>
        </p:nvGrpSpPr>
        <p:grpSpPr bwMode="auto">
          <a:xfrm>
            <a:off x="0" y="333375"/>
            <a:ext cx="9144000" cy="431800"/>
            <a:chOff x="0" y="210"/>
            <a:chExt cx="5760" cy="272"/>
          </a:xfrm>
        </p:grpSpPr>
        <p:sp>
          <p:nvSpPr>
            <p:cNvPr id="43025" name="Line 17"/>
            <p:cNvSpPr>
              <a:spLocks noChangeShapeType="1"/>
            </p:cNvSpPr>
            <p:nvPr/>
          </p:nvSpPr>
          <p:spPr bwMode="auto">
            <a:xfrm>
              <a:off x="0" y="482"/>
              <a:ext cx="5760" cy="0"/>
            </a:xfrm>
            <a:prstGeom prst="line">
              <a:avLst/>
            </a:prstGeom>
            <a:noFill/>
            <a:ln w="9525">
              <a:solidFill>
                <a:schemeClr val="tx1"/>
              </a:solidFill>
              <a:round/>
              <a:headEnd/>
              <a:tailEnd/>
            </a:ln>
            <a:effectLst/>
          </p:spPr>
          <p:txBody>
            <a:bodyPr wrap="none" anchor="ctr"/>
            <a:lstStyle/>
            <a:p>
              <a:endParaRPr lang="sl-SI"/>
            </a:p>
          </p:txBody>
        </p:sp>
        <p:sp>
          <p:nvSpPr>
            <p:cNvPr id="43026" name="Text Box 18"/>
            <p:cNvSpPr txBox="1">
              <a:spLocks noChangeArrowheads="1"/>
            </p:cNvSpPr>
            <p:nvPr/>
          </p:nvSpPr>
          <p:spPr bwMode="auto">
            <a:xfrm>
              <a:off x="3742" y="210"/>
              <a:ext cx="2018" cy="231"/>
            </a:xfrm>
            <a:prstGeom prst="rect">
              <a:avLst/>
            </a:prstGeom>
            <a:noFill/>
            <a:ln w="9525" algn="ctr">
              <a:noFill/>
              <a:miter lim="800000"/>
              <a:headEnd/>
              <a:tailEnd/>
            </a:ln>
            <a:effectLst/>
          </p:spPr>
          <p:txBody>
            <a:bodyPr>
              <a:spAutoFit/>
            </a:bodyPr>
            <a:lstStyle/>
            <a:p>
              <a:pPr>
                <a:spcBef>
                  <a:spcPct val="50000"/>
                </a:spcBef>
              </a:pPr>
              <a:r>
                <a:rPr lang="sl-SI" i="1">
                  <a:latin typeface="Times New Roman" pitchFamily="18" charset="0"/>
                </a:rPr>
                <a:t>Uvod</a:t>
              </a:r>
            </a:p>
          </p:txBody>
        </p:sp>
      </p:grpSp>
      <p:pic>
        <p:nvPicPr>
          <p:cNvPr id="43027" name="Picture 19"/>
          <p:cNvPicPr>
            <a:picLocks noChangeAspect="1" noChangeArrowheads="1"/>
          </p:cNvPicPr>
          <p:nvPr/>
        </p:nvPicPr>
        <p:blipFill>
          <a:blip r:embed="rId6" cstate="print"/>
          <a:srcRect l="2281" b="18102"/>
          <a:stretch>
            <a:fillRect/>
          </a:stretch>
        </p:blipFill>
        <p:spPr bwMode="auto">
          <a:xfrm>
            <a:off x="3346450" y="4265613"/>
            <a:ext cx="2449513" cy="2592387"/>
          </a:xfrm>
          <a:prstGeom prst="rect">
            <a:avLst/>
          </a:prstGeom>
          <a:noFill/>
          <a:ln w="9525" algn="ctr">
            <a:noFill/>
            <a:miter lim="800000"/>
            <a:headEnd/>
            <a:tailEnd/>
          </a:ln>
          <a:effectLst/>
        </p:spPr>
      </p:pic>
      <p:pic>
        <p:nvPicPr>
          <p:cNvPr id="43032" name="Picture 24"/>
          <p:cNvPicPr>
            <a:picLocks noChangeAspect="1" noChangeArrowheads="1"/>
          </p:cNvPicPr>
          <p:nvPr/>
        </p:nvPicPr>
        <p:blipFill>
          <a:blip r:embed="rId7" cstate="print"/>
          <a:srcRect/>
          <a:stretch>
            <a:fillRect/>
          </a:stretch>
        </p:blipFill>
        <p:spPr bwMode="auto">
          <a:xfrm>
            <a:off x="3060700" y="981075"/>
            <a:ext cx="3021013" cy="3013075"/>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3023"/>
                                        </p:tgtEl>
                                        <p:attrNameLst>
                                          <p:attrName>style.visibility</p:attrName>
                                        </p:attrNameLst>
                                      </p:cBhvr>
                                      <p:to>
                                        <p:strVal val="visible"/>
                                      </p:to>
                                    </p:set>
                                    <p:anim calcmode="lin" valueType="num">
                                      <p:cBhvr additive="base">
                                        <p:cTn id="7" dur="500" fill="hold"/>
                                        <p:tgtEl>
                                          <p:spTgt spid="43023"/>
                                        </p:tgtEl>
                                        <p:attrNameLst>
                                          <p:attrName>ppt_x</p:attrName>
                                        </p:attrNameLst>
                                      </p:cBhvr>
                                      <p:tavLst>
                                        <p:tav tm="0">
                                          <p:val>
                                            <p:strVal val="#ppt_x"/>
                                          </p:val>
                                        </p:tav>
                                        <p:tav tm="100000">
                                          <p:val>
                                            <p:strVal val="#ppt_x"/>
                                          </p:val>
                                        </p:tav>
                                      </p:tavLst>
                                    </p:anim>
                                    <p:anim calcmode="lin" valueType="num">
                                      <p:cBhvr additive="base">
                                        <p:cTn id="8" dur="500" fill="hold"/>
                                        <p:tgtEl>
                                          <p:spTgt spid="43023"/>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4302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3022"/>
                                        </p:tgtEl>
                                        <p:attrNameLst>
                                          <p:attrName>style.visibility</p:attrName>
                                        </p:attrNameLst>
                                      </p:cBhvr>
                                      <p:to>
                                        <p:strVal val="visible"/>
                                      </p:to>
                                    </p:set>
                                    <p:animEffect transition="in" filter="wipe(down)">
                                      <p:cBhvr>
                                        <p:cTn id="13" dur="500"/>
                                        <p:tgtEl>
                                          <p:spTgt spid="43022"/>
                                        </p:tgtEl>
                                      </p:cBhvr>
                                    </p:animEffect>
                                  </p:childTnLst>
                                  <p:subTnLst>
                                    <p:set>
                                      <p:cBhvr override="childStyle">
                                        <p:cTn dur="1" fill="hold" display="0" masterRel="nextClick" afterEffect="1"/>
                                        <p:tgtEl>
                                          <p:spTgt spid="43022"/>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43027"/>
                                        </p:tgtEl>
                                        <p:attrNameLst>
                                          <p:attrName>style.visibility</p:attrName>
                                        </p:attrNameLst>
                                      </p:cBhvr>
                                      <p:to>
                                        <p:strVal val="visible"/>
                                      </p:to>
                                    </p:set>
                                    <p:animEffect transition="in" filter="diamond(in)">
                                      <p:cBhvr>
                                        <p:cTn id="18" dur="500"/>
                                        <p:tgtEl>
                                          <p:spTgt spid="43027"/>
                                        </p:tgtEl>
                                      </p:cBhvr>
                                    </p:animEffect>
                                  </p:childTnLst>
                                  <p:subTnLst>
                                    <p:set>
                                      <p:cBhvr override="childStyle">
                                        <p:cTn dur="1" fill="hold" display="0" masterRel="nextClick" afterEffect="1"/>
                                        <p:tgtEl>
                                          <p:spTgt spid="4302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3017">
                                            <p:txEl>
                                              <p:pRg st="0" end="0"/>
                                            </p:txEl>
                                          </p:spTgt>
                                        </p:tgtEl>
                                        <p:attrNameLst>
                                          <p:attrName>style.visibility</p:attrName>
                                        </p:attrNameLst>
                                      </p:cBhvr>
                                      <p:to>
                                        <p:strVal val="visible"/>
                                      </p:to>
                                    </p:set>
                                    <p:animEffect transition="in" filter="wipe(left)">
                                      <p:cBhvr>
                                        <p:cTn id="23" dur="500"/>
                                        <p:tgtEl>
                                          <p:spTgt spid="4301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3017">
                                            <p:txEl>
                                              <p:pRg st="1" end="1"/>
                                            </p:txEl>
                                          </p:spTgt>
                                        </p:tgtEl>
                                        <p:attrNameLst>
                                          <p:attrName>style.visibility</p:attrName>
                                        </p:attrNameLst>
                                      </p:cBhvr>
                                      <p:to>
                                        <p:strVal val="visible"/>
                                      </p:to>
                                    </p:set>
                                    <p:animEffect transition="in" filter="wipe(left)">
                                      <p:cBhvr>
                                        <p:cTn id="28" dur="500"/>
                                        <p:tgtEl>
                                          <p:spTgt spid="4301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3017">
                                            <p:txEl>
                                              <p:pRg st="2" end="2"/>
                                            </p:txEl>
                                          </p:spTgt>
                                        </p:tgtEl>
                                        <p:attrNameLst>
                                          <p:attrName>style.visibility</p:attrName>
                                        </p:attrNameLst>
                                      </p:cBhvr>
                                      <p:to>
                                        <p:strVal val="visible"/>
                                      </p:to>
                                    </p:set>
                                    <p:animEffect transition="in" filter="wipe(left)">
                                      <p:cBhvr>
                                        <p:cTn id="33" dur="500"/>
                                        <p:tgtEl>
                                          <p:spTgt spid="430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6" name="Picture 70" descr="_Calcitonin_salmon_3"/>
          <p:cNvPicPr>
            <a:picLocks noChangeAspect="1" noChangeArrowheads="1"/>
          </p:cNvPicPr>
          <p:nvPr/>
        </p:nvPicPr>
        <p:blipFill>
          <a:blip r:embed="rId3" cstate="print">
            <a:lum bright="82000" contrast="-62000"/>
          </a:blip>
          <a:srcRect b="11644"/>
          <a:stretch>
            <a:fillRect/>
          </a:stretch>
        </p:blipFill>
        <p:spPr bwMode="auto">
          <a:xfrm>
            <a:off x="0" y="0"/>
            <a:ext cx="9144000" cy="6858000"/>
          </a:xfrm>
          <a:prstGeom prst="rect">
            <a:avLst/>
          </a:prstGeom>
          <a:solidFill>
            <a:srgbClr val="FFFF99">
              <a:alpha val="42000"/>
            </a:srgbClr>
          </a:solidFill>
          <a:ln w="9525">
            <a:noFill/>
            <a:miter lim="800000"/>
            <a:headEnd/>
            <a:tailEnd/>
          </a:ln>
        </p:spPr>
      </p:pic>
      <p:sp>
        <p:nvSpPr>
          <p:cNvPr id="4150" name="Oval 54"/>
          <p:cNvSpPr>
            <a:spLocks noChangeArrowheads="1"/>
          </p:cNvSpPr>
          <p:nvPr/>
        </p:nvSpPr>
        <p:spPr bwMode="auto">
          <a:xfrm>
            <a:off x="0" y="981075"/>
            <a:ext cx="6156325" cy="5688013"/>
          </a:xfrm>
          <a:prstGeom prst="ellipse">
            <a:avLst/>
          </a:prstGeom>
          <a:solidFill>
            <a:srgbClr val="99FF99">
              <a:alpha val="48000"/>
            </a:srgbClr>
          </a:solidFill>
          <a:ln w="9525">
            <a:solidFill>
              <a:schemeClr val="tx1"/>
            </a:solidFill>
            <a:round/>
            <a:headEnd/>
            <a:tailEnd/>
          </a:ln>
          <a:effectLst/>
        </p:spPr>
        <p:txBody>
          <a:bodyPr wrap="none" anchor="ctr"/>
          <a:lstStyle/>
          <a:p>
            <a:endParaRPr lang="sl-SI"/>
          </a:p>
        </p:txBody>
      </p:sp>
      <p:sp>
        <p:nvSpPr>
          <p:cNvPr id="4152" name="Oval 56"/>
          <p:cNvSpPr>
            <a:spLocks noChangeArrowheads="1"/>
          </p:cNvSpPr>
          <p:nvPr/>
        </p:nvSpPr>
        <p:spPr bwMode="auto">
          <a:xfrm>
            <a:off x="2590800" y="908050"/>
            <a:ext cx="6553200" cy="5689600"/>
          </a:xfrm>
          <a:prstGeom prst="ellipse">
            <a:avLst/>
          </a:prstGeom>
          <a:solidFill>
            <a:srgbClr val="FFCC99">
              <a:alpha val="44000"/>
            </a:srgbClr>
          </a:solidFill>
          <a:ln w="9525">
            <a:solidFill>
              <a:schemeClr val="tx1"/>
            </a:solidFill>
            <a:round/>
            <a:headEnd/>
            <a:tailEnd/>
          </a:ln>
          <a:effectLst/>
        </p:spPr>
        <p:txBody>
          <a:bodyPr wrap="none" anchor="ctr"/>
          <a:lstStyle/>
          <a:p>
            <a:endParaRPr lang="sl-SI"/>
          </a:p>
        </p:txBody>
      </p:sp>
      <p:sp>
        <p:nvSpPr>
          <p:cNvPr id="4153" name="Rectangle 57"/>
          <p:cNvSpPr>
            <a:spLocks noChangeArrowheads="1"/>
          </p:cNvSpPr>
          <p:nvPr/>
        </p:nvSpPr>
        <p:spPr bwMode="auto">
          <a:xfrm>
            <a:off x="5867400" y="2125663"/>
            <a:ext cx="2219325" cy="366712"/>
          </a:xfrm>
          <a:prstGeom prst="rect">
            <a:avLst/>
          </a:prstGeom>
          <a:noFill/>
          <a:ln w="9525">
            <a:noFill/>
            <a:miter lim="800000"/>
            <a:headEnd/>
            <a:tailEnd/>
          </a:ln>
          <a:effectLst/>
        </p:spPr>
        <p:txBody>
          <a:bodyPr wrap="none">
            <a:spAutoFit/>
          </a:bodyPr>
          <a:lstStyle/>
          <a:p>
            <a:pPr algn="l">
              <a:buFontTx/>
              <a:buChar char="•"/>
            </a:pPr>
            <a:r>
              <a:rPr lang="sl-SI">
                <a:latin typeface="Times New Roman" pitchFamily="18" charset="0"/>
              </a:rPr>
              <a:t> </a:t>
            </a:r>
            <a:r>
              <a:rPr lang="sl-SI" i="1">
                <a:latin typeface="Times New Roman" pitchFamily="18" charset="0"/>
              </a:rPr>
              <a:t>intracelularni kation</a:t>
            </a:r>
          </a:p>
        </p:txBody>
      </p:sp>
      <p:sp>
        <p:nvSpPr>
          <p:cNvPr id="4154" name="Rectangle 58"/>
          <p:cNvSpPr>
            <a:spLocks noChangeArrowheads="1"/>
          </p:cNvSpPr>
          <p:nvPr/>
        </p:nvSpPr>
        <p:spPr bwMode="auto">
          <a:xfrm>
            <a:off x="611188" y="2133600"/>
            <a:ext cx="2333625" cy="366713"/>
          </a:xfrm>
          <a:prstGeom prst="rect">
            <a:avLst/>
          </a:prstGeom>
          <a:noFill/>
          <a:ln w="9525">
            <a:noFill/>
            <a:miter lim="800000"/>
            <a:headEnd/>
            <a:tailEnd/>
          </a:ln>
          <a:effectLst/>
        </p:spPr>
        <p:txBody>
          <a:bodyPr wrap="none">
            <a:spAutoFit/>
          </a:bodyPr>
          <a:lstStyle/>
          <a:p>
            <a:pPr algn="l">
              <a:buFontTx/>
              <a:buChar char="•"/>
            </a:pPr>
            <a:r>
              <a:rPr lang="sl-SI">
                <a:latin typeface="Times New Roman" pitchFamily="18" charset="0"/>
              </a:rPr>
              <a:t> </a:t>
            </a:r>
            <a:r>
              <a:rPr lang="sl-SI" i="1">
                <a:latin typeface="Times New Roman" pitchFamily="18" charset="0"/>
              </a:rPr>
              <a:t>ekstracelularni kation</a:t>
            </a:r>
          </a:p>
        </p:txBody>
      </p:sp>
      <p:sp>
        <p:nvSpPr>
          <p:cNvPr id="4155" name="Rectangle 59"/>
          <p:cNvSpPr>
            <a:spLocks noChangeArrowheads="1"/>
          </p:cNvSpPr>
          <p:nvPr/>
        </p:nvSpPr>
        <p:spPr bwMode="auto">
          <a:xfrm>
            <a:off x="323850" y="3141663"/>
            <a:ext cx="2089150" cy="1190625"/>
          </a:xfrm>
          <a:prstGeom prst="rect">
            <a:avLst/>
          </a:prstGeom>
          <a:noFill/>
          <a:ln w="9525">
            <a:noFill/>
            <a:miter lim="800000"/>
            <a:headEnd/>
            <a:tailEnd/>
          </a:ln>
          <a:effectLst/>
        </p:spPr>
        <p:txBody>
          <a:bodyPr>
            <a:spAutoFit/>
          </a:bodyPr>
          <a:lstStyle/>
          <a:p>
            <a:pPr marL="173038" indent="-173038" algn="l">
              <a:spcBef>
                <a:spcPct val="50000"/>
              </a:spcBef>
              <a:buFontTx/>
              <a:buChar char="•"/>
            </a:pPr>
            <a:r>
              <a:rPr lang="sl-SI" i="1">
                <a:latin typeface="Times New Roman" pitchFamily="18" charset="0"/>
              </a:rPr>
              <a:t>indirektno vpliva na osmotski tlak, količino vode v telesu</a:t>
            </a:r>
          </a:p>
        </p:txBody>
      </p:sp>
      <p:sp>
        <p:nvSpPr>
          <p:cNvPr id="4156" name="Rectangle 60"/>
          <p:cNvSpPr>
            <a:spLocks noChangeArrowheads="1"/>
          </p:cNvSpPr>
          <p:nvPr/>
        </p:nvSpPr>
        <p:spPr bwMode="auto">
          <a:xfrm>
            <a:off x="3348038" y="2276475"/>
            <a:ext cx="1901825" cy="366713"/>
          </a:xfrm>
          <a:prstGeom prst="rect">
            <a:avLst/>
          </a:prstGeom>
          <a:noFill/>
          <a:ln w="9525">
            <a:noFill/>
            <a:miter lim="800000"/>
            <a:headEnd/>
            <a:tailEnd/>
          </a:ln>
          <a:effectLst/>
        </p:spPr>
        <p:txBody>
          <a:bodyPr wrap="none">
            <a:spAutoFit/>
          </a:bodyPr>
          <a:lstStyle/>
          <a:p>
            <a:pPr algn="l">
              <a:buFontTx/>
              <a:buChar char="•"/>
            </a:pPr>
            <a:r>
              <a:rPr lang="sl-SI">
                <a:latin typeface="Times New Roman" pitchFamily="18" charset="0"/>
              </a:rPr>
              <a:t> </a:t>
            </a:r>
            <a:r>
              <a:rPr lang="sl-SI" i="1">
                <a:latin typeface="Times New Roman" pitchFamily="18" charset="0"/>
              </a:rPr>
              <a:t>dobra absorpcija</a:t>
            </a:r>
          </a:p>
        </p:txBody>
      </p:sp>
      <p:sp>
        <p:nvSpPr>
          <p:cNvPr id="4157" name="Rectangle 61"/>
          <p:cNvSpPr>
            <a:spLocks noChangeArrowheads="1"/>
          </p:cNvSpPr>
          <p:nvPr/>
        </p:nvSpPr>
        <p:spPr bwMode="auto">
          <a:xfrm>
            <a:off x="6059488" y="3068638"/>
            <a:ext cx="3084512" cy="1465262"/>
          </a:xfrm>
          <a:prstGeom prst="rect">
            <a:avLst/>
          </a:prstGeom>
          <a:noFill/>
          <a:ln w="9525">
            <a:noFill/>
            <a:miter lim="800000"/>
            <a:headEnd/>
            <a:tailEnd/>
          </a:ln>
          <a:effectLst/>
        </p:spPr>
        <p:txBody>
          <a:bodyPr>
            <a:spAutoFit/>
          </a:bodyPr>
          <a:lstStyle/>
          <a:p>
            <a:pPr marL="173038" indent="-173038" algn="l">
              <a:buFontTx/>
              <a:buChar char="•"/>
            </a:pPr>
            <a:r>
              <a:rPr lang="sl-SI" i="1" dirty="0">
                <a:latin typeface="Times New Roman" pitchFamily="18" charset="0"/>
              </a:rPr>
              <a:t>sodeluje pri pretvorbi glukoze v glikogen, beljakovinski sintezi, presnovi ogljikovih hidratov, </a:t>
            </a:r>
            <a:r>
              <a:rPr lang="sl-SI" i="1" dirty="0" smtClean="0">
                <a:latin typeface="Times New Roman" pitchFamily="18" charset="0"/>
              </a:rPr>
              <a:t>izločanju inzulina</a:t>
            </a:r>
            <a:endParaRPr lang="sl-SI" i="1" dirty="0">
              <a:latin typeface="Times New Roman" pitchFamily="18" charset="0"/>
            </a:endParaRPr>
          </a:p>
        </p:txBody>
      </p:sp>
      <p:sp>
        <p:nvSpPr>
          <p:cNvPr id="4158" name="Text Box 62"/>
          <p:cNvSpPr txBox="1">
            <a:spLocks noChangeArrowheads="1"/>
          </p:cNvSpPr>
          <p:nvPr/>
        </p:nvSpPr>
        <p:spPr bwMode="auto">
          <a:xfrm>
            <a:off x="2987675" y="2787650"/>
            <a:ext cx="2663825" cy="641350"/>
          </a:xfrm>
          <a:prstGeom prst="rect">
            <a:avLst/>
          </a:prstGeom>
          <a:noFill/>
          <a:ln w="9525">
            <a:noFill/>
            <a:miter lim="800000"/>
            <a:headEnd/>
            <a:tailEnd/>
          </a:ln>
          <a:effectLst/>
        </p:spPr>
        <p:txBody>
          <a:bodyPr>
            <a:spAutoFit/>
          </a:bodyPr>
          <a:lstStyle/>
          <a:p>
            <a:pPr marL="173038" indent="-173038" algn="l">
              <a:spcBef>
                <a:spcPct val="50000"/>
              </a:spcBef>
              <a:buFontTx/>
              <a:buChar char="•"/>
            </a:pPr>
            <a:r>
              <a:rPr lang="sl-SI" i="1">
                <a:latin typeface="Times New Roman" pitchFamily="18" charset="0"/>
              </a:rPr>
              <a:t>vzdržujeta razporeditev tekočine in pH v celicah</a:t>
            </a:r>
          </a:p>
        </p:txBody>
      </p:sp>
      <p:sp>
        <p:nvSpPr>
          <p:cNvPr id="4159" name="Text Box 63"/>
          <p:cNvSpPr txBox="1">
            <a:spLocks noChangeArrowheads="1"/>
          </p:cNvSpPr>
          <p:nvPr/>
        </p:nvSpPr>
        <p:spPr bwMode="auto">
          <a:xfrm>
            <a:off x="2843213" y="3644900"/>
            <a:ext cx="3455987" cy="1465263"/>
          </a:xfrm>
          <a:prstGeom prst="rect">
            <a:avLst/>
          </a:prstGeom>
          <a:noFill/>
          <a:ln w="9525">
            <a:noFill/>
            <a:miter lim="800000"/>
            <a:headEnd/>
            <a:tailEnd/>
          </a:ln>
          <a:effectLst/>
        </p:spPr>
        <p:txBody>
          <a:bodyPr>
            <a:spAutoFit/>
          </a:bodyPr>
          <a:lstStyle/>
          <a:p>
            <a:pPr marL="173038" indent="-173038" algn="l">
              <a:spcBef>
                <a:spcPct val="50000"/>
              </a:spcBef>
              <a:buFontTx/>
              <a:buChar char="•"/>
            </a:pPr>
            <a:r>
              <a:rPr lang="sl-SI" i="1">
                <a:latin typeface="Times New Roman" pitchFamily="18" charset="0"/>
              </a:rPr>
              <a:t>sodelujeta pri prenašanju živčnih impulzov, krčenju mišic, uravnavanju srčnega utripa, krvnega tlaka, delovanju adrenalinskih funkcij</a:t>
            </a:r>
          </a:p>
        </p:txBody>
      </p:sp>
      <p:sp>
        <p:nvSpPr>
          <p:cNvPr id="4160" name="Rectangle 64"/>
          <p:cNvSpPr>
            <a:spLocks noChangeArrowheads="1"/>
          </p:cNvSpPr>
          <p:nvPr/>
        </p:nvSpPr>
        <p:spPr bwMode="auto">
          <a:xfrm>
            <a:off x="2124075" y="1316038"/>
            <a:ext cx="1320800" cy="457200"/>
          </a:xfrm>
          <a:prstGeom prst="rect">
            <a:avLst/>
          </a:prstGeom>
          <a:noFill/>
          <a:ln w="9525">
            <a:noFill/>
            <a:miter lim="800000"/>
            <a:headEnd/>
            <a:tailEnd/>
          </a:ln>
          <a:effectLst/>
        </p:spPr>
        <p:txBody>
          <a:bodyPr wrap="none">
            <a:spAutoFit/>
          </a:bodyPr>
          <a:lstStyle/>
          <a:p>
            <a:pPr algn="l">
              <a:spcBef>
                <a:spcPct val="50000"/>
              </a:spcBef>
            </a:pPr>
            <a:r>
              <a:rPr lang="sl-SI" sz="2400" b="1">
                <a:latin typeface="Times New Roman" pitchFamily="18" charset="0"/>
              </a:rPr>
              <a:t>NATRIJ</a:t>
            </a:r>
          </a:p>
        </p:txBody>
      </p:sp>
      <p:sp>
        <p:nvSpPr>
          <p:cNvPr id="4161" name="Rectangle 65"/>
          <p:cNvSpPr>
            <a:spLocks noChangeArrowheads="1"/>
          </p:cNvSpPr>
          <p:nvPr/>
        </p:nvSpPr>
        <p:spPr bwMode="auto">
          <a:xfrm>
            <a:off x="6011863" y="1316038"/>
            <a:ext cx="1116012" cy="457200"/>
          </a:xfrm>
          <a:prstGeom prst="rect">
            <a:avLst/>
          </a:prstGeom>
          <a:noFill/>
          <a:ln w="9525">
            <a:noFill/>
            <a:miter lim="800000"/>
            <a:headEnd/>
            <a:tailEnd/>
          </a:ln>
          <a:effectLst/>
        </p:spPr>
        <p:txBody>
          <a:bodyPr wrap="none">
            <a:spAutoFit/>
          </a:bodyPr>
          <a:lstStyle/>
          <a:p>
            <a:pPr algn="l">
              <a:spcBef>
                <a:spcPct val="50000"/>
              </a:spcBef>
            </a:pPr>
            <a:r>
              <a:rPr lang="sl-SI" sz="2400" b="1">
                <a:latin typeface="Times New Roman" pitchFamily="18" charset="0"/>
              </a:rPr>
              <a:t>KALIJ</a:t>
            </a:r>
          </a:p>
        </p:txBody>
      </p:sp>
      <p:grpSp>
        <p:nvGrpSpPr>
          <p:cNvPr id="2" name="Group 66"/>
          <p:cNvGrpSpPr>
            <a:grpSpLocks/>
          </p:cNvGrpSpPr>
          <p:nvPr/>
        </p:nvGrpSpPr>
        <p:grpSpPr bwMode="auto">
          <a:xfrm>
            <a:off x="0" y="333375"/>
            <a:ext cx="9144000" cy="431800"/>
            <a:chOff x="0" y="210"/>
            <a:chExt cx="5760" cy="272"/>
          </a:xfrm>
        </p:grpSpPr>
        <p:sp>
          <p:nvSpPr>
            <p:cNvPr id="4163" name="Line 67"/>
            <p:cNvSpPr>
              <a:spLocks noChangeShapeType="1"/>
            </p:cNvSpPr>
            <p:nvPr/>
          </p:nvSpPr>
          <p:spPr bwMode="auto">
            <a:xfrm>
              <a:off x="0" y="482"/>
              <a:ext cx="5760" cy="0"/>
            </a:xfrm>
            <a:prstGeom prst="line">
              <a:avLst/>
            </a:prstGeom>
            <a:noFill/>
            <a:ln w="9525">
              <a:solidFill>
                <a:schemeClr val="tx1"/>
              </a:solidFill>
              <a:round/>
              <a:headEnd/>
              <a:tailEnd/>
            </a:ln>
            <a:effectLst/>
          </p:spPr>
          <p:txBody>
            <a:bodyPr wrap="none" anchor="ctr"/>
            <a:lstStyle/>
            <a:p>
              <a:endParaRPr lang="sl-SI"/>
            </a:p>
          </p:txBody>
        </p:sp>
        <p:sp>
          <p:nvSpPr>
            <p:cNvPr id="4164" name="Text Box 68"/>
            <p:cNvSpPr txBox="1">
              <a:spLocks noChangeArrowheads="1"/>
            </p:cNvSpPr>
            <p:nvPr/>
          </p:nvSpPr>
          <p:spPr bwMode="auto">
            <a:xfrm>
              <a:off x="3742" y="210"/>
              <a:ext cx="2018" cy="231"/>
            </a:xfrm>
            <a:prstGeom prst="rect">
              <a:avLst/>
            </a:prstGeom>
            <a:noFill/>
            <a:ln w="9525" algn="ctr">
              <a:noFill/>
              <a:miter lim="800000"/>
              <a:headEnd/>
              <a:tailEnd/>
            </a:ln>
            <a:effectLst/>
          </p:spPr>
          <p:txBody>
            <a:bodyPr>
              <a:spAutoFit/>
            </a:bodyPr>
            <a:lstStyle/>
            <a:p>
              <a:pPr>
                <a:spcBef>
                  <a:spcPct val="50000"/>
                </a:spcBef>
              </a:pPr>
              <a:r>
                <a:rPr lang="sl-SI" b="1" i="1">
                  <a:latin typeface="Times New Roman" pitchFamily="18" charset="0"/>
                </a:rPr>
                <a:t>VLOGA V ORGANIZMU</a:t>
              </a:r>
            </a:p>
          </p:txBody>
        </p:sp>
      </p:grpSp>
      <p:sp>
        <p:nvSpPr>
          <p:cNvPr id="4165" name="Text Box 69"/>
          <p:cNvSpPr txBox="1">
            <a:spLocks noChangeArrowheads="1"/>
          </p:cNvSpPr>
          <p:nvPr/>
        </p:nvSpPr>
        <p:spPr bwMode="auto">
          <a:xfrm>
            <a:off x="250825" y="333375"/>
            <a:ext cx="2017713" cy="396875"/>
          </a:xfrm>
          <a:prstGeom prst="rect">
            <a:avLst/>
          </a:prstGeom>
          <a:noFill/>
          <a:ln w="9525" algn="ctr">
            <a:noFill/>
            <a:miter lim="800000"/>
            <a:headEnd/>
            <a:tailEnd/>
          </a:ln>
          <a:effectLst/>
        </p:spPr>
        <p:txBody>
          <a:bodyPr>
            <a:spAutoFit/>
          </a:bodyPr>
          <a:lstStyle/>
          <a:p>
            <a:pPr>
              <a:spcBef>
                <a:spcPct val="50000"/>
              </a:spcBef>
            </a:pPr>
            <a:r>
              <a:rPr lang="sl-SI" sz="2000" b="1" i="1">
                <a:latin typeface="Times New Roman" pitchFamily="18" charset="0"/>
              </a:rPr>
              <a:t>Natrij in kalij</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95" name="Picture 11" descr="_Calcitonin_salmon_3"/>
          <p:cNvPicPr>
            <a:picLocks noChangeAspect="1" noChangeArrowheads="1"/>
          </p:cNvPicPr>
          <p:nvPr/>
        </p:nvPicPr>
        <p:blipFill>
          <a:blip r:embed="rId3" cstate="print">
            <a:lum bright="82000" contrast="-62000"/>
          </a:blip>
          <a:srcRect b="11644"/>
          <a:stretch>
            <a:fillRect/>
          </a:stretch>
        </p:blipFill>
        <p:spPr bwMode="auto">
          <a:xfrm>
            <a:off x="0" y="0"/>
            <a:ext cx="9144000" cy="6858000"/>
          </a:xfrm>
          <a:prstGeom prst="rect">
            <a:avLst/>
          </a:prstGeom>
          <a:solidFill>
            <a:srgbClr val="FFFF99">
              <a:alpha val="42000"/>
            </a:srgbClr>
          </a:solidFill>
          <a:ln w="9525">
            <a:noFill/>
            <a:miter lim="800000"/>
            <a:headEnd/>
            <a:tailEnd/>
          </a:ln>
        </p:spPr>
      </p:pic>
      <p:grpSp>
        <p:nvGrpSpPr>
          <p:cNvPr id="2" name="Group 5"/>
          <p:cNvGrpSpPr>
            <a:grpSpLocks/>
          </p:cNvGrpSpPr>
          <p:nvPr/>
        </p:nvGrpSpPr>
        <p:grpSpPr bwMode="auto">
          <a:xfrm>
            <a:off x="0" y="333375"/>
            <a:ext cx="9144000" cy="431800"/>
            <a:chOff x="0" y="210"/>
            <a:chExt cx="5760" cy="272"/>
          </a:xfrm>
        </p:grpSpPr>
        <p:sp>
          <p:nvSpPr>
            <p:cNvPr id="93190" name="Line 6"/>
            <p:cNvSpPr>
              <a:spLocks noChangeShapeType="1"/>
            </p:cNvSpPr>
            <p:nvPr/>
          </p:nvSpPr>
          <p:spPr bwMode="auto">
            <a:xfrm>
              <a:off x="0" y="482"/>
              <a:ext cx="5760" cy="0"/>
            </a:xfrm>
            <a:prstGeom prst="line">
              <a:avLst/>
            </a:prstGeom>
            <a:noFill/>
            <a:ln w="9525">
              <a:solidFill>
                <a:schemeClr val="tx1"/>
              </a:solidFill>
              <a:round/>
              <a:headEnd/>
              <a:tailEnd/>
            </a:ln>
            <a:effectLst/>
          </p:spPr>
          <p:txBody>
            <a:bodyPr wrap="none" anchor="ctr"/>
            <a:lstStyle/>
            <a:p>
              <a:endParaRPr lang="sl-SI"/>
            </a:p>
          </p:txBody>
        </p:sp>
        <p:sp>
          <p:nvSpPr>
            <p:cNvPr id="93191" name="Text Box 7"/>
            <p:cNvSpPr txBox="1">
              <a:spLocks noChangeArrowheads="1"/>
            </p:cNvSpPr>
            <p:nvPr/>
          </p:nvSpPr>
          <p:spPr bwMode="auto">
            <a:xfrm>
              <a:off x="3742" y="210"/>
              <a:ext cx="2018" cy="231"/>
            </a:xfrm>
            <a:prstGeom prst="rect">
              <a:avLst/>
            </a:prstGeom>
            <a:noFill/>
            <a:ln w="9525" algn="ctr">
              <a:noFill/>
              <a:miter lim="800000"/>
              <a:headEnd/>
              <a:tailEnd/>
            </a:ln>
            <a:effectLst/>
          </p:spPr>
          <p:txBody>
            <a:bodyPr>
              <a:spAutoFit/>
            </a:bodyPr>
            <a:lstStyle/>
            <a:p>
              <a:pPr>
                <a:spcBef>
                  <a:spcPct val="50000"/>
                </a:spcBef>
              </a:pPr>
              <a:r>
                <a:rPr lang="sl-SI" b="1" i="1">
                  <a:latin typeface="Times New Roman" pitchFamily="18" charset="0"/>
                </a:rPr>
                <a:t>VIRI </a:t>
              </a:r>
            </a:p>
          </p:txBody>
        </p:sp>
      </p:grpSp>
      <p:sp>
        <p:nvSpPr>
          <p:cNvPr id="93192" name="Text Box 8"/>
          <p:cNvSpPr txBox="1">
            <a:spLocks noChangeArrowheads="1"/>
          </p:cNvSpPr>
          <p:nvPr/>
        </p:nvSpPr>
        <p:spPr bwMode="auto">
          <a:xfrm>
            <a:off x="250825" y="333375"/>
            <a:ext cx="2017713" cy="396875"/>
          </a:xfrm>
          <a:prstGeom prst="rect">
            <a:avLst/>
          </a:prstGeom>
          <a:noFill/>
          <a:ln w="9525" algn="ctr">
            <a:noFill/>
            <a:miter lim="800000"/>
            <a:headEnd/>
            <a:tailEnd/>
          </a:ln>
          <a:effectLst/>
        </p:spPr>
        <p:txBody>
          <a:bodyPr>
            <a:spAutoFit/>
          </a:bodyPr>
          <a:lstStyle/>
          <a:p>
            <a:pPr>
              <a:spcBef>
                <a:spcPct val="50000"/>
              </a:spcBef>
            </a:pPr>
            <a:r>
              <a:rPr lang="sl-SI" sz="2000" b="1" i="1">
                <a:latin typeface="Times New Roman" pitchFamily="18" charset="0"/>
              </a:rPr>
              <a:t>Natrij</a:t>
            </a:r>
          </a:p>
        </p:txBody>
      </p:sp>
      <p:sp>
        <p:nvSpPr>
          <p:cNvPr id="93194" name="Text Box 10"/>
          <p:cNvSpPr txBox="1">
            <a:spLocks noChangeArrowheads="1"/>
          </p:cNvSpPr>
          <p:nvPr/>
        </p:nvSpPr>
        <p:spPr bwMode="auto">
          <a:xfrm>
            <a:off x="2016125" y="1303338"/>
            <a:ext cx="5111750" cy="396875"/>
          </a:xfrm>
          <a:prstGeom prst="rect">
            <a:avLst/>
          </a:prstGeom>
          <a:noFill/>
          <a:ln w="9525" algn="ctr">
            <a:noFill/>
            <a:miter lim="800000"/>
            <a:headEnd/>
            <a:tailEnd/>
          </a:ln>
          <a:effectLst/>
        </p:spPr>
        <p:txBody>
          <a:bodyPr>
            <a:spAutoFit/>
          </a:bodyPr>
          <a:lstStyle/>
          <a:p>
            <a:pPr>
              <a:spcBef>
                <a:spcPct val="50000"/>
              </a:spcBef>
            </a:pPr>
            <a:r>
              <a:rPr lang="sl-SI" sz="2000" b="1" i="1" dirty="0">
                <a:latin typeface="Times New Roman" pitchFamily="18" charset="0"/>
              </a:rPr>
              <a:t>Priporočen dnevni vnos natrija 2 – </a:t>
            </a:r>
            <a:r>
              <a:rPr lang="sl-SI" sz="2000" b="1" i="1" dirty="0" smtClean="0">
                <a:latin typeface="Times New Roman" pitchFamily="18" charset="0"/>
              </a:rPr>
              <a:t>4 </a:t>
            </a:r>
            <a:r>
              <a:rPr lang="sl-SI" sz="2000" b="1" i="1" dirty="0">
                <a:latin typeface="Times New Roman" pitchFamily="18" charset="0"/>
              </a:rPr>
              <a:t>g </a:t>
            </a:r>
          </a:p>
        </p:txBody>
      </p:sp>
      <p:sp>
        <p:nvSpPr>
          <p:cNvPr id="93199" name="Text Box 15"/>
          <p:cNvSpPr txBox="1">
            <a:spLocks noChangeArrowheads="1"/>
          </p:cNvSpPr>
          <p:nvPr/>
        </p:nvSpPr>
        <p:spPr bwMode="auto">
          <a:xfrm>
            <a:off x="4175125" y="6459538"/>
            <a:ext cx="5653088" cy="398462"/>
          </a:xfrm>
          <a:prstGeom prst="rect">
            <a:avLst/>
          </a:prstGeom>
          <a:noFill/>
          <a:ln w="9525" algn="ctr">
            <a:noFill/>
            <a:miter lim="800000"/>
            <a:headEnd/>
            <a:tailEnd/>
          </a:ln>
          <a:effectLst/>
        </p:spPr>
        <p:txBody>
          <a:bodyPr>
            <a:spAutoFit/>
          </a:bodyPr>
          <a:lstStyle/>
          <a:p>
            <a:pPr algn="l">
              <a:spcBef>
                <a:spcPct val="50000"/>
              </a:spcBef>
            </a:pPr>
            <a:r>
              <a:rPr lang="sl-SI" sz="800"/>
              <a:t>www.healthyeatingclub.org/</a:t>
            </a:r>
          </a:p>
          <a:p>
            <a:pPr algn="l">
              <a:spcBef>
                <a:spcPct val="50000"/>
              </a:spcBef>
            </a:pPr>
            <a:r>
              <a:rPr lang="sl-SI" sz="800"/>
              <a:t>Berdanier, C.D. (Ur.) Wolinski, I. 1998. Advanced nutrition microelements. CRC Press LLC, Boca Ration </a:t>
            </a:r>
          </a:p>
        </p:txBody>
      </p:sp>
      <p:pic>
        <p:nvPicPr>
          <p:cNvPr id="93205" name="Picture 21"/>
          <p:cNvPicPr>
            <a:picLocks noChangeAspect="1" noChangeArrowheads="1"/>
          </p:cNvPicPr>
          <p:nvPr/>
        </p:nvPicPr>
        <p:blipFill>
          <a:blip r:embed="rId4" cstate="print"/>
          <a:srcRect/>
          <a:stretch>
            <a:fillRect/>
          </a:stretch>
        </p:blipFill>
        <p:spPr bwMode="auto">
          <a:xfrm>
            <a:off x="250825" y="2205038"/>
            <a:ext cx="5135563" cy="3651250"/>
          </a:xfrm>
          <a:prstGeom prst="rect">
            <a:avLst/>
          </a:prstGeom>
          <a:noFill/>
          <a:ln w="9525" algn="ctr">
            <a:noFill/>
            <a:miter lim="800000"/>
            <a:headEnd/>
            <a:tailEnd/>
          </a:ln>
          <a:effectLst/>
        </p:spPr>
      </p:pic>
      <p:pic>
        <p:nvPicPr>
          <p:cNvPr id="93206" name="Picture 22"/>
          <p:cNvPicPr>
            <a:picLocks noChangeArrowheads="1"/>
          </p:cNvPicPr>
          <p:nvPr/>
        </p:nvPicPr>
        <p:blipFill>
          <a:blip r:embed="rId5" cstate="print"/>
          <a:srcRect/>
          <a:stretch>
            <a:fillRect/>
          </a:stretch>
        </p:blipFill>
        <p:spPr bwMode="auto">
          <a:xfrm>
            <a:off x="5105400" y="2209800"/>
            <a:ext cx="4267200" cy="284797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17" name="Picture 41" descr="_Calcitonin_salmon_3"/>
          <p:cNvPicPr>
            <a:picLocks noChangeAspect="1" noChangeArrowheads="1"/>
          </p:cNvPicPr>
          <p:nvPr/>
        </p:nvPicPr>
        <p:blipFill>
          <a:blip r:embed="rId3" cstate="print">
            <a:lum bright="82000" contrast="-62000"/>
          </a:blip>
          <a:srcRect b="11644"/>
          <a:stretch>
            <a:fillRect/>
          </a:stretch>
        </p:blipFill>
        <p:spPr bwMode="auto">
          <a:xfrm>
            <a:off x="0" y="0"/>
            <a:ext cx="9144000" cy="6858000"/>
          </a:xfrm>
          <a:prstGeom prst="rect">
            <a:avLst/>
          </a:prstGeom>
          <a:solidFill>
            <a:srgbClr val="FFFF99">
              <a:alpha val="42000"/>
            </a:srgbClr>
          </a:solidFill>
          <a:ln w="9525">
            <a:noFill/>
            <a:miter lim="800000"/>
            <a:headEnd/>
            <a:tailEnd/>
          </a:ln>
        </p:spPr>
      </p:pic>
      <p:grpSp>
        <p:nvGrpSpPr>
          <p:cNvPr id="2" name="Group 26"/>
          <p:cNvGrpSpPr>
            <a:grpSpLocks/>
          </p:cNvGrpSpPr>
          <p:nvPr/>
        </p:nvGrpSpPr>
        <p:grpSpPr bwMode="auto">
          <a:xfrm>
            <a:off x="0" y="333375"/>
            <a:ext cx="9144000" cy="431800"/>
            <a:chOff x="0" y="210"/>
            <a:chExt cx="5760" cy="272"/>
          </a:xfrm>
        </p:grpSpPr>
        <p:sp>
          <p:nvSpPr>
            <p:cNvPr id="50203" name="Line 27"/>
            <p:cNvSpPr>
              <a:spLocks noChangeShapeType="1"/>
            </p:cNvSpPr>
            <p:nvPr/>
          </p:nvSpPr>
          <p:spPr bwMode="auto">
            <a:xfrm>
              <a:off x="0" y="482"/>
              <a:ext cx="5760" cy="0"/>
            </a:xfrm>
            <a:prstGeom prst="line">
              <a:avLst/>
            </a:prstGeom>
            <a:noFill/>
            <a:ln w="9525">
              <a:solidFill>
                <a:schemeClr val="tx1"/>
              </a:solidFill>
              <a:round/>
              <a:headEnd/>
              <a:tailEnd/>
            </a:ln>
            <a:effectLst/>
          </p:spPr>
          <p:txBody>
            <a:bodyPr wrap="none" anchor="ctr"/>
            <a:lstStyle/>
            <a:p>
              <a:endParaRPr lang="sl-SI"/>
            </a:p>
          </p:txBody>
        </p:sp>
        <p:sp>
          <p:nvSpPr>
            <p:cNvPr id="50204" name="Text Box 28"/>
            <p:cNvSpPr txBox="1">
              <a:spLocks noChangeArrowheads="1"/>
            </p:cNvSpPr>
            <p:nvPr/>
          </p:nvSpPr>
          <p:spPr bwMode="auto">
            <a:xfrm>
              <a:off x="3742" y="210"/>
              <a:ext cx="2018" cy="231"/>
            </a:xfrm>
            <a:prstGeom prst="rect">
              <a:avLst/>
            </a:prstGeom>
            <a:noFill/>
            <a:ln w="9525" algn="ctr">
              <a:noFill/>
              <a:miter lim="800000"/>
              <a:headEnd/>
              <a:tailEnd/>
            </a:ln>
            <a:effectLst/>
          </p:spPr>
          <p:txBody>
            <a:bodyPr>
              <a:spAutoFit/>
            </a:bodyPr>
            <a:lstStyle/>
            <a:p>
              <a:pPr>
                <a:spcBef>
                  <a:spcPct val="50000"/>
                </a:spcBef>
              </a:pPr>
              <a:r>
                <a:rPr lang="sl-SI" b="1" i="1">
                  <a:latin typeface="Times New Roman" pitchFamily="18" charset="0"/>
                </a:rPr>
                <a:t>VIRI </a:t>
              </a:r>
            </a:p>
          </p:txBody>
        </p:sp>
      </p:grpSp>
      <p:sp>
        <p:nvSpPr>
          <p:cNvPr id="50205" name="Text Box 29"/>
          <p:cNvSpPr txBox="1">
            <a:spLocks noChangeArrowheads="1"/>
          </p:cNvSpPr>
          <p:nvPr/>
        </p:nvSpPr>
        <p:spPr bwMode="auto">
          <a:xfrm>
            <a:off x="250825" y="333375"/>
            <a:ext cx="2017713" cy="396875"/>
          </a:xfrm>
          <a:prstGeom prst="rect">
            <a:avLst/>
          </a:prstGeom>
          <a:noFill/>
          <a:ln w="9525" algn="ctr">
            <a:noFill/>
            <a:miter lim="800000"/>
            <a:headEnd/>
            <a:tailEnd/>
          </a:ln>
          <a:effectLst/>
        </p:spPr>
        <p:txBody>
          <a:bodyPr>
            <a:spAutoFit/>
          </a:bodyPr>
          <a:lstStyle/>
          <a:p>
            <a:pPr>
              <a:spcBef>
                <a:spcPct val="50000"/>
              </a:spcBef>
            </a:pPr>
            <a:r>
              <a:rPr lang="sl-SI" sz="2000" b="1" i="1">
                <a:latin typeface="Times New Roman" pitchFamily="18" charset="0"/>
              </a:rPr>
              <a:t>Kalij</a:t>
            </a:r>
          </a:p>
        </p:txBody>
      </p:sp>
      <p:sp>
        <p:nvSpPr>
          <p:cNvPr id="50212" name="Text Box 36"/>
          <p:cNvSpPr txBox="1">
            <a:spLocks noChangeArrowheads="1"/>
          </p:cNvSpPr>
          <p:nvPr/>
        </p:nvSpPr>
        <p:spPr bwMode="auto">
          <a:xfrm>
            <a:off x="2016125" y="908050"/>
            <a:ext cx="5111750" cy="396875"/>
          </a:xfrm>
          <a:prstGeom prst="rect">
            <a:avLst/>
          </a:prstGeom>
          <a:noFill/>
          <a:ln w="9525" algn="ctr">
            <a:noFill/>
            <a:miter lim="800000"/>
            <a:headEnd/>
            <a:tailEnd/>
          </a:ln>
          <a:effectLst/>
        </p:spPr>
        <p:txBody>
          <a:bodyPr>
            <a:spAutoFit/>
          </a:bodyPr>
          <a:lstStyle/>
          <a:p>
            <a:pPr>
              <a:spcBef>
                <a:spcPct val="50000"/>
              </a:spcBef>
            </a:pPr>
            <a:r>
              <a:rPr lang="sl-SI" sz="2000" b="1" i="1">
                <a:latin typeface="Times New Roman" pitchFamily="18" charset="0"/>
              </a:rPr>
              <a:t>Priporočen dnevni vnos kalija 2 – 4 g </a:t>
            </a:r>
          </a:p>
        </p:txBody>
      </p:sp>
      <p:pic>
        <p:nvPicPr>
          <p:cNvPr id="50214" name="Picture 38"/>
          <p:cNvPicPr>
            <a:picLocks noChangeArrowheads="1"/>
          </p:cNvPicPr>
          <p:nvPr/>
        </p:nvPicPr>
        <p:blipFill>
          <a:blip r:embed="rId4" cstate="print"/>
          <a:srcRect/>
          <a:stretch>
            <a:fillRect/>
          </a:stretch>
        </p:blipFill>
        <p:spPr bwMode="auto">
          <a:xfrm>
            <a:off x="112713" y="1341438"/>
            <a:ext cx="4459287" cy="2767012"/>
          </a:xfrm>
          <a:prstGeom prst="rect">
            <a:avLst/>
          </a:prstGeom>
          <a:noFill/>
          <a:ln w="9525" algn="ctr">
            <a:noFill/>
            <a:miter lim="800000"/>
            <a:headEnd/>
            <a:tailEnd/>
          </a:ln>
          <a:effectLst/>
        </p:spPr>
      </p:pic>
      <p:pic>
        <p:nvPicPr>
          <p:cNvPr id="50215" name="Picture 39"/>
          <p:cNvPicPr preferRelativeResize="0">
            <a:picLocks noChangeArrowheads="1"/>
          </p:cNvPicPr>
          <p:nvPr/>
        </p:nvPicPr>
        <p:blipFill>
          <a:blip r:embed="rId5" cstate="print"/>
          <a:srcRect/>
          <a:stretch>
            <a:fillRect/>
          </a:stretch>
        </p:blipFill>
        <p:spPr bwMode="auto">
          <a:xfrm>
            <a:off x="112713" y="4090988"/>
            <a:ext cx="4459287" cy="2767012"/>
          </a:xfrm>
          <a:prstGeom prst="rect">
            <a:avLst/>
          </a:prstGeom>
          <a:noFill/>
          <a:ln w="9525" algn="ctr">
            <a:noFill/>
            <a:miter lim="800000"/>
            <a:headEnd/>
            <a:tailEnd/>
          </a:ln>
          <a:effectLst/>
        </p:spPr>
      </p:pic>
      <p:pic>
        <p:nvPicPr>
          <p:cNvPr id="50218" name="Picture 42"/>
          <p:cNvPicPr>
            <a:picLocks noChangeArrowheads="1"/>
          </p:cNvPicPr>
          <p:nvPr/>
        </p:nvPicPr>
        <p:blipFill>
          <a:blip r:embed="rId6" cstate="print"/>
          <a:srcRect/>
          <a:stretch>
            <a:fillRect/>
          </a:stretch>
        </p:blipFill>
        <p:spPr bwMode="auto">
          <a:xfrm>
            <a:off x="4576763" y="1341438"/>
            <a:ext cx="4459287" cy="2767012"/>
          </a:xfrm>
          <a:prstGeom prst="rect">
            <a:avLst/>
          </a:prstGeom>
          <a:noFill/>
          <a:ln w="9525" algn="ctr">
            <a:noFill/>
            <a:miter lim="800000"/>
            <a:headEnd/>
            <a:tailEnd/>
          </a:ln>
          <a:effectLst/>
        </p:spPr>
      </p:pic>
      <p:sp>
        <p:nvSpPr>
          <p:cNvPr id="50219" name="Text Box 43"/>
          <p:cNvSpPr txBox="1">
            <a:spLocks noChangeArrowheads="1"/>
          </p:cNvSpPr>
          <p:nvPr/>
        </p:nvSpPr>
        <p:spPr bwMode="auto">
          <a:xfrm>
            <a:off x="4427984" y="6459538"/>
            <a:ext cx="5653088" cy="398462"/>
          </a:xfrm>
          <a:prstGeom prst="rect">
            <a:avLst/>
          </a:prstGeom>
          <a:noFill/>
          <a:ln w="9525" algn="ctr">
            <a:noFill/>
            <a:miter lim="800000"/>
            <a:headEnd/>
            <a:tailEnd/>
          </a:ln>
          <a:effectLst/>
        </p:spPr>
        <p:txBody>
          <a:bodyPr>
            <a:spAutoFit/>
          </a:bodyPr>
          <a:lstStyle/>
          <a:p>
            <a:pPr algn="l">
              <a:spcBef>
                <a:spcPct val="50000"/>
              </a:spcBef>
            </a:pPr>
            <a:r>
              <a:rPr lang="sl-SI" sz="800" dirty="0" err="1"/>
              <a:t>www</a:t>
            </a:r>
            <a:r>
              <a:rPr lang="sl-SI" sz="800" dirty="0"/>
              <a:t>.</a:t>
            </a:r>
            <a:r>
              <a:rPr lang="sl-SI" sz="800" dirty="0" err="1"/>
              <a:t>healthyeatingclub</a:t>
            </a:r>
            <a:r>
              <a:rPr lang="sl-SI" sz="800" dirty="0"/>
              <a:t>.org/</a:t>
            </a:r>
          </a:p>
          <a:p>
            <a:pPr algn="l">
              <a:spcBef>
                <a:spcPct val="50000"/>
              </a:spcBef>
            </a:pPr>
            <a:r>
              <a:rPr lang="sl-SI" sz="800" dirty="0" err="1"/>
              <a:t>Berdanier</a:t>
            </a:r>
            <a:r>
              <a:rPr lang="sl-SI" sz="800" dirty="0"/>
              <a:t>, C.D. (Ur.) </a:t>
            </a:r>
            <a:r>
              <a:rPr lang="sl-SI" sz="800" dirty="0" err="1"/>
              <a:t>Wolinski</a:t>
            </a:r>
            <a:r>
              <a:rPr lang="sl-SI" sz="800" dirty="0"/>
              <a:t>, I. 1998. </a:t>
            </a:r>
            <a:r>
              <a:rPr lang="sl-SI" sz="800" dirty="0" err="1"/>
              <a:t>Advanced</a:t>
            </a:r>
            <a:r>
              <a:rPr lang="sl-SI" sz="800" dirty="0"/>
              <a:t> </a:t>
            </a:r>
            <a:r>
              <a:rPr lang="sl-SI" sz="800" dirty="0" err="1"/>
              <a:t>nutrition</a:t>
            </a:r>
            <a:r>
              <a:rPr lang="sl-SI" sz="800" dirty="0"/>
              <a:t> </a:t>
            </a:r>
            <a:r>
              <a:rPr lang="sl-SI" sz="800" dirty="0" err="1"/>
              <a:t>microelements</a:t>
            </a:r>
            <a:r>
              <a:rPr lang="sl-SI" sz="800" dirty="0"/>
              <a:t>. CRC </a:t>
            </a:r>
            <a:r>
              <a:rPr lang="sl-SI" sz="800" dirty="0" err="1"/>
              <a:t>Press</a:t>
            </a:r>
            <a:r>
              <a:rPr lang="sl-SI" sz="800" dirty="0"/>
              <a:t> LLC, Boca </a:t>
            </a:r>
            <a:r>
              <a:rPr lang="sl-SI" sz="800" dirty="0" err="1"/>
              <a:t>Ration</a:t>
            </a:r>
            <a:r>
              <a:rPr lang="sl-SI" sz="800" dirty="0"/>
              <a:t> </a:t>
            </a:r>
          </a:p>
        </p:txBody>
      </p:sp>
      <p:graphicFrame>
        <p:nvGraphicFramePr>
          <p:cNvPr id="50262" name="Group 86"/>
          <p:cNvGraphicFramePr>
            <a:graphicFrameLocks noGrp="1"/>
          </p:cNvGraphicFramePr>
          <p:nvPr/>
        </p:nvGraphicFramePr>
        <p:xfrm>
          <a:off x="5029200" y="4572000"/>
          <a:ext cx="3962400" cy="1463040"/>
        </p:xfrm>
        <a:graphic>
          <a:graphicData uri="http://schemas.openxmlformats.org/drawingml/2006/table">
            <a:tbl>
              <a:tblPr/>
              <a:tblGrid>
                <a:gridCol w="2017713"/>
                <a:gridCol w="1944687"/>
              </a:tblGrid>
              <a:tr h="241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l-SI" sz="1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800" b="0" i="0" u="none" strike="noStrike" cap="none" normalizeH="0" baseline="0" dirty="0" smtClean="0">
                          <a:ln>
                            <a:noFill/>
                          </a:ln>
                          <a:solidFill>
                            <a:schemeClr val="tx1"/>
                          </a:solidFill>
                          <a:effectLst/>
                          <a:latin typeface="Times New Roman" pitchFamily="18" charset="0"/>
                        </a:rPr>
                        <a:t>razmerje K : 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800" b="0" i="0" u="none" strike="noStrike" cap="none" normalizeH="0" baseline="0" smtClean="0">
                          <a:ln>
                            <a:noFill/>
                          </a:ln>
                          <a:solidFill>
                            <a:schemeClr val="tx1"/>
                          </a:solidFill>
                          <a:effectLst/>
                          <a:latin typeface="Times New Roman" pitchFamily="18" charset="0"/>
                        </a:rPr>
                        <a:t>priporočeno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sz="1800" b="0" i="0" u="none" strike="noStrike" cap="none" normalizeH="0" baseline="0" dirty="0" smtClean="0">
                          <a:ln>
                            <a:noFill/>
                          </a:ln>
                          <a:solidFill>
                            <a:schemeClr val="tx1"/>
                          </a:solidFill>
                          <a:effectLst/>
                          <a:latin typeface="Times New Roman" pitchFamily="18" charset="0"/>
                        </a:rPr>
                        <a:t>5 :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800" b="0" i="0" u="none" strike="noStrike" cap="none" normalizeH="0" baseline="0" smtClean="0">
                          <a:ln>
                            <a:noFill/>
                          </a:ln>
                          <a:solidFill>
                            <a:schemeClr val="tx1"/>
                          </a:solidFill>
                          <a:effectLst/>
                          <a:latin typeface="Times New Roman" pitchFamily="18" charset="0"/>
                        </a:rPr>
                        <a:t>sadje, zelenjava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sz="1800" b="0" i="0" u="none" strike="noStrike" cap="none" normalizeH="0" baseline="0" dirty="0" smtClean="0">
                          <a:ln>
                            <a:noFill/>
                          </a:ln>
                          <a:solidFill>
                            <a:schemeClr val="tx1"/>
                          </a:solidFill>
                          <a:effectLst/>
                          <a:latin typeface="Times New Roman" pitchFamily="18" charset="0"/>
                        </a:rPr>
                        <a:t>50 :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1800" b="0" i="0" u="none" strike="noStrike" cap="none" normalizeH="0" baseline="0" smtClean="0">
                          <a:ln>
                            <a:noFill/>
                          </a:ln>
                          <a:solidFill>
                            <a:schemeClr val="tx1"/>
                          </a:solidFill>
                          <a:effectLst/>
                          <a:latin typeface="Times New Roman" pitchFamily="18" charset="0"/>
                        </a:rPr>
                        <a:t>ind. obdelana hrana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sz="1800" b="0" i="0" u="none" strike="noStrike" cap="none" normalizeH="0" baseline="0" dirty="0" smtClean="0">
                          <a:ln>
                            <a:noFill/>
                          </a:ln>
                          <a:solidFill>
                            <a:schemeClr val="tx1"/>
                          </a:solidFill>
                          <a:effectLst/>
                          <a:latin typeface="Times New Roman" pitchFamily="18" charset="0"/>
                        </a:rPr>
                        <a:t>&lt;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0262"/>
                                        </p:tgtEl>
                                        <p:attrNameLst>
                                          <p:attrName>style.visibility</p:attrName>
                                        </p:attrNameLst>
                                      </p:cBhvr>
                                      <p:to>
                                        <p:strVal val="visible"/>
                                      </p:to>
                                    </p:set>
                                    <p:animEffect transition="in" filter="wipe(right)">
                                      <p:cBhvr>
                                        <p:cTn id="7" dur="500"/>
                                        <p:tgtEl>
                                          <p:spTgt spid="50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_Calcitonin_salmon_3"/>
          <p:cNvPicPr>
            <a:picLocks noChangeAspect="1" noChangeArrowheads="1"/>
          </p:cNvPicPr>
          <p:nvPr/>
        </p:nvPicPr>
        <p:blipFill>
          <a:blip r:embed="rId3" cstate="print">
            <a:lum bright="88000" contrast="-62000"/>
          </a:blip>
          <a:srcRect b="11644"/>
          <a:stretch>
            <a:fillRect/>
          </a:stretch>
        </p:blipFill>
        <p:spPr bwMode="auto">
          <a:xfrm>
            <a:off x="0" y="0"/>
            <a:ext cx="9144000" cy="6858000"/>
          </a:xfrm>
          <a:prstGeom prst="rect">
            <a:avLst/>
          </a:prstGeom>
          <a:solidFill>
            <a:srgbClr val="FFFF99">
              <a:alpha val="42000"/>
            </a:srgbClr>
          </a:solidFill>
          <a:ln w="9525">
            <a:noFill/>
            <a:miter lim="800000"/>
            <a:headEnd/>
            <a:tailEnd/>
          </a:ln>
        </p:spPr>
      </p:pic>
      <p:sp>
        <p:nvSpPr>
          <p:cNvPr id="113667" name="Oval 3"/>
          <p:cNvSpPr>
            <a:spLocks noChangeArrowheads="1"/>
          </p:cNvSpPr>
          <p:nvPr/>
        </p:nvSpPr>
        <p:spPr bwMode="auto">
          <a:xfrm>
            <a:off x="0" y="981075"/>
            <a:ext cx="6156325" cy="5688013"/>
          </a:xfrm>
          <a:prstGeom prst="ellipse">
            <a:avLst/>
          </a:prstGeom>
          <a:solidFill>
            <a:schemeClr val="accent1">
              <a:alpha val="48000"/>
            </a:schemeClr>
          </a:solidFill>
          <a:ln w="9525">
            <a:solidFill>
              <a:schemeClr val="tx1"/>
            </a:solidFill>
            <a:round/>
            <a:headEnd/>
            <a:tailEnd/>
          </a:ln>
          <a:effectLst/>
        </p:spPr>
        <p:txBody>
          <a:bodyPr wrap="none" anchor="ctr"/>
          <a:lstStyle/>
          <a:p>
            <a:endParaRPr lang="sl-SI"/>
          </a:p>
        </p:txBody>
      </p:sp>
      <p:sp>
        <p:nvSpPr>
          <p:cNvPr id="113668" name="Oval 4"/>
          <p:cNvSpPr>
            <a:spLocks noChangeArrowheads="1"/>
          </p:cNvSpPr>
          <p:nvPr/>
        </p:nvSpPr>
        <p:spPr bwMode="auto">
          <a:xfrm>
            <a:off x="3276600" y="908050"/>
            <a:ext cx="5867400" cy="5689600"/>
          </a:xfrm>
          <a:prstGeom prst="ellipse">
            <a:avLst/>
          </a:prstGeom>
          <a:solidFill>
            <a:srgbClr val="CC99FF">
              <a:alpha val="44000"/>
            </a:srgbClr>
          </a:solidFill>
          <a:ln w="9525">
            <a:solidFill>
              <a:schemeClr val="tx1"/>
            </a:solidFill>
            <a:round/>
            <a:headEnd/>
            <a:tailEnd/>
          </a:ln>
          <a:effectLst/>
        </p:spPr>
        <p:txBody>
          <a:bodyPr wrap="none" anchor="ctr"/>
          <a:lstStyle/>
          <a:p>
            <a:endParaRPr lang="sl-SI"/>
          </a:p>
        </p:txBody>
      </p:sp>
      <p:sp>
        <p:nvSpPr>
          <p:cNvPr id="113670" name="Rectangle 6"/>
          <p:cNvSpPr>
            <a:spLocks noChangeArrowheads="1"/>
          </p:cNvSpPr>
          <p:nvPr/>
        </p:nvSpPr>
        <p:spPr bwMode="auto">
          <a:xfrm>
            <a:off x="827088" y="3284538"/>
            <a:ext cx="1406525" cy="366712"/>
          </a:xfrm>
          <a:prstGeom prst="rect">
            <a:avLst/>
          </a:prstGeom>
          <a:noFill/>
          <a:ln w="9525">
            <a:noFill/>
            <a:miter lim="800000"/>
            <a:headEnd/>
            <a:tailEnd/>
          </a:ln>
          <a:effectLst/>
        </p:spPr>
        <p:txBody>
          <a:bodyPr wrap="none">
            <a:spAutoFit/>
          </a:bodyPr>
          <a:lstStyle/>
          <a:p>
            <a:pPr algn="l">
              <a:buFontTx/>
              <a:buChar char="•"/>
            </a:pPr>
            <a:r>
              <a:rPr lang="sl-SI">
                <a:latin typeface="Times New Roman" pitchFamily="18" charset="0"/>
              </a:rPr>
              <a:t> </a:t>
            </a:r>
            <a:r>
              <a:rPr lang="sl-SI" i="1">
                <a:latin typeface="Times New Roman" pitchFamily="18" charset="0"/>
              </a:rPr>
              <a:t>tvorba kosti</a:t>
            </a:r>
          </a:p>
        </p:txBody>
      </p:sp>
      <p:sp>
        <p:nvSpPr>
          <p:cNvPr id="113672" name="Rectangle 8"/>
          <p:cNvSpPr>
            <a:spLocks noChangeArrowheads="1"/>
          </p:cNvSpPr>
          <p:nvPr/>
        </p:nvSpPr>
        <p:spPr bwMode="auto">
          <a:xfrm>
            <a:off x="3754438" y="3244850"/>
            <a:ext cx="1635125" cy="366713"/>
          </a:xfrm>
          <a:prstGeom prst="rect">
            <a:avLst/>
          </a:prstGeom>
          <a:noFill/>
          <a:ln w="9525">
            <a:noFill/>
            <a:miter lim="800000"/>
            <a:headEnd/>
            <a:tailEnd/>
          </a:ln>
          <a:effectLst/>
        </p:spPr>
        <p:txBody>
          <a:bodyPr wrap="none">
            <a:spAutoFit/>
          </a:bodyPr>
          <a:lstStyle/>
          <a:p>
            <a:pPr algn="l">
              <a:buFontTx/>
              <a:buChar char="•"/>
            </a:pPr>
            <a:r>
              <a:rPr lang="sl-SI" i="1">
                <a:latin typeface="Times New Roman" pitchFamily="18" charset="0"/>
              </a:rPr>
              <a:t> strjevanje krvi</a:t>
            </a:r>
          </a:p>
        </p:txBody>
      </p:sp>
      <p:sp>
        <p:nvSpPr>
          <p:cNvPr id="113673" name="Rectangle 9"/>
          <p:cNvSpPr>
            <a:spLocks noChangeArrowheads="1"/>
          </p:cNvSpPr>
          <p:nvPr/>
        </p:nvSpPr>
        <p:spPr bwMode="auto">
          <a:xfrm>
            <a:off x="6300788" y="3644900"/>
            <a:ext cx="3084512" cy="366713"/>
          </a:xfrm>
          <a:prstGeom prst="rect">
            <a:avLst/>
          </a:prstGeom>
          <a:noFill/>
          <a:ln w="9525">
            <a:noFill/>
            <a:miter lim="800000"/>
            <a:headEnd/>
            <a:tailEnd/>
          </a:ln>
          <a:effectLst/>
        </p:spPr>
        <p:txBody>
          <a:bodyPr>
            <a:spAutoFit/>
          </a:bodyPr>
          <a:lstStyle/>
          <a:p>
            <a:pPr marL="173038" indent="-173038" algn="l">
              <a:buFontTx/>
              <a:buChar char="•"/>
            </a:pPr>
            <a:r>
              <a:rPr lang="sl-SI" i="1">
                <a:latin typeface="Times New Roman" pitchFamily="18" charset="0"/>
              </a:rPr>
              <a:t>presnova glukoze</a:t>
            </a:r>
          </a:p>
        </p:txBody>
      </p:sp>
      <p:sp>
        <p:nvSpPr>
          <p:cNvPr id="113674" name="Text Box 10"/>
          <p:cNvSpPr txBox="1">
            <a:spLocks noChangeArrowheads="1"/>
          </p:cNvSpPr>
          <p:nvPr/>
        </p:nvSpPr>
        <p:spPr bwMode="auto">
          <a:xfrm>
            <a:off x="3635375" y="2420938"/>
            <a:ext cx="1873250" cy="366712"/>
          </a:xfrm>
          <a:prstGeom prst="rect">
            <a:avLst/>
          </a:prstGeom>
          <a:noFill/>
          <a:ln w="9525">
            <a:noFill/>
            <a:miter lim="800000"/>
            <a:headEnd/>
            <a:tailEnd/>
          </a:ln>
          <a:effectLst/>
        </p:spPr>
        <p:txBody>
          <a:bodyPr>
            <a:spAutoFit/>
          </a:bodyPr>
          <a:lstStyle/>
          <a:p>
            <a:pPr marL="173038" indent="-173038" algn="l">
              <a:buFontTx/>
              <a:buChar char="•"/>
            </a:pPr>
            <a:r>
              <a:rPr lang="sl-SI" i="1">
                <a:latin typeface="Times New Roman" pitchFamily="18" charset="0"/>
              </a:rPr>
              <a:t>krčenje mišic</a:t>
            </a:r>
          </a:p>
        </p:txBody>
      </p:sp>
      <p:sp>
        <p:nvSpPr>
          <p:cNvPr id="113675" name="Text Box 11"/>
          <p:cNvSpPr txBox="1">
            <a:spLocks noChangeArrowheads="1"/>
          </p:cNvSpPr>
          <p:nvPr/>
        </p:nvSpPr>
        <p:spPr bwMode="auto">
          <a:xfrm>
            <a:off x="3455988" y="3860800"/>
            <a:ext cx="2232025" cy="915988"/>
          </a:xfrm>
          <a:prstGeom prst="rect">
            <a:avLst/>
          </a:prstGeom>
          <a:noFill/>
          <a:ln w="9525">
            <a:noFill/>
            <a:miter lim="800000"/>
            <a:headEnd/>
            <a:tailEnd/>
          </a:ln>
          <a:effectLst/>
        </p:spPr>
        <p:txBody>
          <a:bodyPr>
            <a:spAutoFit/>
          </a:bodyPr>
          <a:lstStyle/>
          <a:p>
            <a:pPr marL="173038" indent="-173038" algn="l">
              <a:buFontTx/>
              <a:buChar char="•"/>
            </a:pPr>
            <a:r>
              <a:rPr lang="sl-SI" i="1">
                <a:latin typeface="Times New Roman" pitchFamily="18" charset="0"/>
              </a:rPr>
              <a:t> delovanje centralno-živčnega sistema</a:t>
            </a:r>
          </a:p>
        </p:txBody>
      </p:sp>
      <p:sp>
        <p:nvSpPr>
          <p:cNvPr id="113676" name="Rectangle 12"/>
          <p:cNvSpPr>
            <a:spLocks noChangeArrowheads="1"/>
          </p:cNvSpPr>
          <p:nvPr/>
        </p:nvSpPr>
        <p:spPr bwMode="auto">
          <a:xfrm>
            <a:off x="1692275" y="1557338"/>
            <a:ext cx="1336675" cy="457200"/>
          </a:xfrm>
          <a:prstGeom prst="rect">
            <a:avLst/>
          </a:prstGeom>
          <a:noFill/>
          <a:ln w="9525">
            <a:noFill/>
            <a:miter lim="800000"/>
            <a:headEnd/>
            <a:tailEnd/>
          </a:ln>
          <a:effectLst/>
        </p:spPr>
        <p:txBody>
          <a:bodyPr wrap="none">
            <a:spAutoFit/>
          </a:bodyPr>
          <a:lstStyle/>
          <a:p>
            <a:pPr algn="l">
              <a:spcBef>
                <a:spcPct val="50000"/>
              </a:spcBef>
            </a:pPr>
            <a:r>
              <a:rPr lang="sl-SI" sz="2400" b="1">
                <a:latin typeface="Times New Roman" pitchFamily="18" charset="0"/>
              </a:rPr>
              <a:t>KALCIJ</a:t>
            </a:r>
          </a:p>
        </p:txBody>
      </p:sp>
      <p:sp>
        <p:nvSpPr>
          <p:cNvPr id="113677" name="Rectangle 13"/>
          <p:cNvSpPr>
            <a:spLocks noChangeArrowheads="1"/>
          </p:cNvSpPr>
          <p:nvPr/>
        </p:nvSpPr>
        <p:spPr bwMode="auto">
          <a:xfrm>
            <a:off x="5651500" y="1531938"/>
            <a:ext cx="1827213" cy="457200"/>
          </a:xfrm>
          <a:prstGeom prst="rect">
            <a:avLst/>
          </a:prstGeom>
          <a:noFill/>
          <a:ln w="9525">
            <a:noFill/>
            <a:miter lim="800000"/>
            <a:headEnd/>
            <a:tailEnd/>
          </a:ln>
          <a:effectLst/>
        </p:spPr>
        <p:txBody>
          <a:bodyPr wrap="none">
            <a:spAutoFit/>
          </a:bodyPr>
          <a:lstStyle/>
          <a:p>
            <a:pPr algn="l">
              <a:spcBef>
                <a:spcPct val="50000"/>
              </a:spcBef>
            </a:pPr>
            <a:r>
              <a:rPr lang="sl-SI" sz="2400" b="1">
                <a:latin typeface="Times New Roman" pitchFamily="18" charset="0"/>
              </a:rPr>
              <a:t>MAGNEZIJ</a:t>
            </a:r>
          </a:p>
        </p:txBody>
      </p:sp>
      <p:grpSp>
        <p:nvGrpSpPr>
          <p:cNvPr id="2" name="Group 14"/>
          <p:cNvGrpSpPr>
            <a:grpSpLocks/>
          </p:cNvGrpSpPr>
          <p:nvPr/>
        </p:nvGrpSpPr>
        <p:grpSpPr bwMode="auto">
          <a:xfrm>
            <a:off x="0" y="333375"/>
            <a:ext cx="9144000" cy="431800"/>
            <a:chOff x="0" y="210"/>
            <a:chExt cx="5760" cy="272"/>
          </a:xfrm>
        </p:grpSpPr>
        <p:sp>
          <p:nvSpPr>
            <p:cNvPr id="113679" name="Line 15"/>
            <p:cNvSpPr>
              <a:spLocks noChangeShapeType="1"/>
            </p:cNvSpPr>
            <p:nvPr/>
          </p:nvSpPr>
          <p:spPr bwMode="auto">
            <a:xfrm>
              <a:off x="0" y="482"/>
              <a:ext cx="5760" cy="0"/>
            </a:xfrm>
            <a:prstGeom prst="line">
              <a:avLst/>
            </a:prstGeom>
            <a:noFill/>
            <a:ln w="9525">
              <a:solidFill>
                <a:schemeClr val="tx1"/>
              </a:solidFill>
              <a:round/>
              <a:headEnd/>
              <a:tailEnd/>
            </a:ln>
            <a:effectLst/>
          </p:spPr>
          <p:txBody>
            <a:bodyPr wrap="none" anchor="ctr"/>
            <a:lstStyle/>
            <a:p>
              <a:endParaRPr lang="sl-SI"/>
            </a:p>
          </p:txBody>
        </p:sp>
        <p:sp>
          <p:nvSpPr>
            <p:cNvPr id="113680" name="Text Box 16"/>
            <p:cNvSpPr txBox="1">
              <a:spLocks noChangeArrowheads="1"/>
            </p:cNvSpPr>
            <p:nvPr/>
          </p:nvSpPr>
          <p:spPr bwMode="auto">
            <a:xfrm>
              <a:off x="3742" y="210"/>
              <a:ext cx="2018" cy="231"/>
            </a:xfrm>
            <a:prstGeom prst="rect">
              <a:avLst/>
            </a:prstGeom>
            <a:noFill/>
            <a:ln w="9525" algn="ctr">
              <a:noFill/>
              <a:miter lim="800000"/>
              <a:headEnd/>
              <a:tailEnd/>
            </a:ln>
            <a:effectLst/>
          </p:spPr>
          <p:txBody>
            <a:bodyPr>
              <a:spAutoFit/>
            </a:bodyPr>
            <a:lstStyle/>
            <a:p>
              <a:pPr>
                <a:spcBef>
                  <a:spcPct val="50000"/>
                </a:spcBef>
              </a:pPr>
              <a:r>
                <a:rPr lang="sl-SI" b="1" i="1">
                  <a:latin typeface="Times New Roman" pitchFamily="18" charset="0"/>
                </a:rPr>
                <a:t>VLOGA V ORGANIZMU</a:t>
              </a:r>
            </a:p>
          </p:txBody>
        </p:sp>
      </p:grpSp>
      <p:sp>
        <p:nvSpPr>
          <p:cNvPr id="113681" name="Text Box 17"/>
          <p:cNvSpPr txBox="1">
            <a:spLocks noChangeArrowheads="1"/>
          </p:cNvSpPr>
          <p:nvPr/>
        </p:nvSpPr>
        <p:spPr bwMode="auto">
          <a:xfrm>
            <a:off x="250825" y="333375"/>
            <a:ext cx="2736850" cy="396875"/>
          </a:xfrm>
          <a:prstGeom prst="rect">
            <a:avLst/>
          </a:prstGeom>
          <a:noFill/>
          <a:ln w="9525" algn="ctr">
            <a:noFill/>
            <a:miter lim="800000"/>
            <a:headEnd/>
            <a:tailEnd/>
          </a:ln>
          <a:effectLst/>
        </p:spPr>
        <p:txBody>
          <a:bodyPr>
            <a:spAutoFit/>
          </a:bodyPr>
          <a:lstStyle/>
          <a:p>
            <a:pPr>
              <a:spcBef>
                <a:spcPct val="50000"/>
              </a:spcBef>
            </a:pPr>
            <a:r>
              <a:rPr lang="sl-SI" sz="2000" b="1" i="1">
                <a:latin typeface="Times New Roman" pitchFamily="18" charset="0"/>
              </a:rPr>
              <a:t>Kalcij in magnezij</a:t>
            </a:r>
          </a:p>
        </p:txBody>
      </p:sp>
      <p:sp>
        <p:nvSpPr>
          <p:cNvPr id="113682" name="Text Box 18"/>
          <p:cNvSpPr txBox="1">
            <a:spLocks noChangeArrowheads="1"/>
          </p:cNvSpPr>
          <p:nvPr/>
        </p:nvSpPr>
        <p:spPr bwMode="auto">
          <a:xfrm>
            <a:off x="827088" y="4933950"/>
            <a:ext cx="1873250" cy="366713"/>
          </a:xfrm>
          <a:prstGeom prst="rect">
            <a:avLst/>
          </a:prstGeom>
          <a:noFill/>
          <a:ln w="9525" algn="ctr">
            <a:noFill/>
            <a:miter lim="800000"/>
            <a:headEnd/>
            <a:tailEnd/>
          </a:ln>
          <a:effectLst/>
        </p:spPr>
        <p:txBody>
          <a:bodyPr>
            <a:spAutoFit/>
          </a:bodyPr>
          <a:lstStyle/>
          <a:p>
            <a:pPr>
              <a:spcBef>
                <a:spcPct val="50000"/>
              </a:spcBef>
              <a:buFontTx/>
              <a:buChar char="•"/>
            </a:pPr>
            <a:r>
              <a:rPr lang="sl-SI" i="1">
                <a:latin typeface="Times New Roman" pitchFamily="18" charset="0"/>
              </a:rPr>
              <a:t> apoptoza celic</a:t>
            </a:r>
          </a:p>
        </p:txBody>
      </p:sp>
      <p:sp>
        <p:nvSpPr>
          <p:cNvPr id="113683" name="Rectangle 19"/>
          <p:cNvSpPr>
            <a:spLocks noChangeArrowheads="1"/>
          </p:cNvSpPr>
          <p:nvPr/>
        </p:nvSpPr>
        <p:spPr bwMode="auto">
          <a:xfrm>
            <a:off x="6300788" y="3032125"/>
            <a:ext cx="2012950" cy="396875"/>
          </a:xfrm>
          <a:prstGeom prst="rect">
            <a:avLst/>
          </a:prstGeom>
          <a:noFill/>
          <a:ln w="9525">
            <a:noFill/>
            <a:miter lim="800000"/>
            <a:headEnd/>
            <a:tailEnd/>
          </a:ln>
          <a:effectLst/>
        </p:spPr>
        <p:txBody>
          <a:bodyPr wrap="none">
            <a:spAutoFit/>
          </a:bodyPr>
          <a:lstStyle/>
          <a:p>
            <a:pPr algn="l">
              <a:spcBef>
                <a:spcPct val="50000"/>
              </a:spcBef>
              <a:buFontTx/>
              <a:buChar char="•"/>
            </a:pPr>
            <a:r>
              <a:rPr lang="sl-SI" sz="2000" b="1" i="1">
                <a:latin typeface="Times New Roman" pitchFamily="18" charset="0"/>
              </a:rPr>
              <a:t> </a:t>
            </a:r>
            <a:r>
              <a:rPr lang="sl-SI" i="1">
                <a:latin typeface="Times New Roman" pitchFamily="18" charset="0"/>
              </a:rPr>
              <a:t>metabolizem ATP </a:t>
            </a:r>
          </a:p>
        </p:txBody>
      </p:sp>
      <p:sp>
        <p:nvSpPr>
          <p:cNvPr id="113685" name="Rectangle 21"/>
          <p:cNvSpPr>
            <a:spLocks noChangeArrowheads="1"/>
          </p:cNvSpPr>
          <p:nvPr/>
        </p:nvSpPr>
        <p:spPr bwMode="auto">
          <a:xfrm>
            <a:off x="6084888" y="4221163"/>
            <a:ext cx="3313112" cy="641350"/>
          </a:xfrm>
          <a:prstGeom prst="rect">
            <a:avLst/>
          </a:prstGeom>
          <a:noFill/>
          <a:ln w="9525">
            <a:noFill/>
            <a:miter lim="800000"/>
            <a:headEnd/>
            <a:tailEnd/>
          </a:ln>
          <a:effectLst/>
        </p:spPr>
        <p:txBody>
          <a:bodyPr>
            <a:spAutoFit/>
          </a:bodyPr>
          <a:lstStyle/>
          <a:p>
            <a:pPr marL="187325" indent="-187325" algn="l">
              <a:spcBef>
                <a:spcPct val="50000"/>
              </a:spcBef>
              <a:buFontTx/>
              <a:buChar char="•"/>
            </a:pPr>
            <a:r>
              <a:rPr lang="sl-SI" i="1">
                <a:latin typeface="Times New Roman" pitchFamily="18" charset="0"/>
              </a:rPr>
              <a:t>sinteza maščob, proteinov, nukleinskih kislin</a:t>
            </a:r>
          </a:p>
        </p:txBody>
      </p:sp>
      <p:sp>
        <p:nvSpPr>
          <p:cNvPr id="113687" name="Text Box 23"/>
          <p:cNvSpPr txBox="1">
            <a:spLocks noChangeArrowheads="1"/>
          </p:cNvSpPr>
          <p:nvPr/>
        </p:nvSpPr>
        <p:spPr bwMode="auto">
          <a:xfrm>
            <a:off x="1042988" y="2420938"/>
            <a:ext cx="2016125" cy="641350"/>
          </a:xfrm>
          <a:prstGeom prst="rect">
            <a:avLst/>
          </a:prstGeom>
          <a:noFill/>
          <a:ln w="9525" algn="ctr">
            <a:noFill/>
            <a:miter lim="800000"/>
            <a:headEnd/>
            <a:tailEnd/>
          </a:ln>
          <a:effectLst/>
        </p:spPr>
        <p:txBody>
          <a:bodyPr anchor="ctr">
            <a:spAutoFit/>
          </a:bodyPr>
          <a:lstStyle/>
          <a:p>
            <a:pPr algn="l"/>
            <a:r>
              <a:rPr lang="sl-SI" i="1">
                <a:latin typeface="Times New Roman" pitchFamily="18" charset="0"/>
              </a:rPr>
              <a:t>99 % v kosteh</a:t>
            </a:r>
          </a:p>
          <a:p>
            <a:pPr algn="l"/>
            <a:r>
              <a:rPr lang="sl-SI" i="1">
                <a:latin typeface="Times New Roman" pitchFamily="18" charset="0"/>
              </a:rPr>
              <a:t>1 % v mehkih tkivih</a:t>
            </a:r>
          </a:p>
        </p:txBody>
      </p:sp>
      <p:sp>
        <p:nvSpPr>
          <p:cNvPr id="113688" name="Text Box 24"/>
          <p:cNvSpPr txBox="1">
            <a:spLocks noChangeArrowheads="1"/>
          </p:cNvSpPr>
          <p:nvPr/>
        </p:nvSpPr>
        <p:spPr bwMode="auto">
          <a:xfrm>
            <a:off x="6084888" y="2282825"/>
            <a:ext cx="2449512" cy="641350"/>
          </a:xfrm>
          <a:prstGeom prst="rect">
            <a:avLst/>
          </a:prstGeom>
          <a:noFill/>
          <a:ln w="9525" algn="ctr">
            <a:noFill/>
            <a:miter lim="800000"/>
            <a:headEnd/>
            <a:tailEnd/>
          </a:ln>
          <a:effectLst/>
        </p:spPr>
        <p:txBody>
          <a:bodyPr>
            <a:spAutoFit/>
          </a:bodyPr>
          <a:lstStyle/>
          <a:p>
            <a:pPr algn="l"/>
            <a:r>
              <a:rPr lang="sl-SI" i="1">
                <a:latin typeface="Times New Roman" pitchFamily="18" charset="0"/>
              </a:rPr>
              <a:t>65 % v kosteh</a:t>
            </a:r>
          </a:p>
          <a:p>
            <a:pPr algn="l"/>
            <a:r>
              <a:rPr lang="sl-SI" i="1">
                <a:latin typeface="Times New Roman" pitchFamily="18" charset="0"/>
              </a:rPr>
              <a:t>35 % v mehkih tkivih</a:t>
            </a:r>
          </a:p>
        </p:txBody>
      </p:sp>
      <p:sp>
        <p:nvSpPr>
          <p:cNvPr id="113692" name="Text Box 28"/>
          <p:cNvSpPr txBox="1">
            <a:spLocks noChangeArrowheads="1"/>
          </p:cNvSpPr>
          <p:nvPr/>
        </p:nvSpPr>
        <p:spPr bwMode="auto">
          <a:xfrm>
            <a:off x="5940425" y="5229225"/>
            <a:ext cx="2590800" cy="641350"/>
          </a:xfrm>
          <a:prstGeom prst="rect">
            <a:avLst/>
          </a:prstGeom>
          <a:noFill/>
          <a:ln w="9525" algn="ctr">
            <a:noFill/>
            <a:miter lim="800000"/>
            <a:headEnd/>
            <a:tailEnd/>
          </a:ln>
          <a:effectLst/>
        </p:spPr>
        <p:txBody>
          <a:bodyPr>
            <a:spAutoFit/>
          </a:bodyPr>
          <a:lstStyle/>
          <a:p>
            <a:pPr marL="187325" indent="-187325" algn="l">
              <a:spcBef>
                <a:spcPct val="50000"/>
              </a:spcBef>
              <a:buFontTx/>
              <a:buChar char="•"/>
            </a:pPr>
            <a:r>
              <a:rPr lang="sl-SI" i="1">
                <a:latin typeface="Times New Roman" pitchFamily="18" charset="0"/>
              </a:rPr>
              <a:t>regulacija imunskih in hormonskih funkcij</a:t>
            </a:r>
          </a:p>
        </p:txBody>
      </p:sp>
      <p:sp>
        <p:nvSpPr>
          <p:cNvPr id="113693" name="Rectangle 29"/>
          <p:cNvSpPr>
            <a:spLocks noChangeArrowheads="1"/>
          </p:cNvSpPr>
          <p:nvPr/>
        </p:nvSpPr>
        <p:spPr bwMode="auto">
          <a:xfrm>
            <a:off x="395288" y="3933825"/>
            <a:ext cx="2708275" cy="641350"/>
          </a:xfrm>
          <a:prstGeom prst="rect">
            <a:avLst/>
          </a:prstGeom>
          <a:noFill/>
          <a:ln w="9525">
            <a:noFill/>
            <a:miter lim="800000"/>
            <a:headEnd/>
            <a:tailEnd/>
          </a:ln>
          <a:effectLst/>
        </p:spPr>
        <p:txBody>
          <a:bodyPr wrap="none">
            <a:spAutoFit/>
          </a:bodyPr>
          <a:lstStyle/>
          <a:p>
            <a:pPr algn="l">
              <a:buFontTx/>
              <a:buChar char="•"/>
            </a:pPr>
            <a:r>
              <a:rPr lang="sl-SI">
                <a:latin typeface="Times New Roman" pitchFamily="18" charset="0"/>
              </a:rPr>
              <a:t> </a:t>
            </a:r>
            <a:r>
              <a:rPr lang="sl-SI" i="1">
                <a:latin typeface="Times New Roman" pitchFamily="18" charset="0"/>
              </a:rPr>
              <a:t>uravnavanje prepustnosti </a:t>
            </a:r>
          </a:p>
          <a:p>
            <a:pPr algn="l"/>
            <a:r>
              <a:rPr lang="sl-SI" i="1">
                <a:latin typeface="Times New Roman" pitchFamily="18" charset="0"/>
              </a:rPr>
              <a:t>  celičnih membran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5" name="Picture 5" descr="_Calcitonin_salmon_3"/>
          <p:cNvPicPr>
            <a:picLocks noChangeAspect="1" noChangeArrowheads="1"/>
          </p:cNvPicPr>
          <p:nvPr/>
        </p:nvPicPr>
        <p:blipFill>
          <a:blip r:embed="rId3" cstate="print">
            <a:lum bright="88000" contrast="-62000"/>
          </a:blip>
          <a:srcRect b="11644"/>
          <a:stretch>
            <a:fillRect/>
          </a:stretch>
        </p:blipFill>
        <p:spPr bwMode="auto">
          <a:xfrm>
            <a:off x="0" y="152400"/>
            <a:ext cx="9144000" cy="6705600"/>
          </a:xfrm>
          <a:prstGeom prst="rect">
            <a:avLst/>
          </a:prstGeom>
          <a:solidFill>
            <a:srgbClr val="FFFF99">
              <a:alpha val="42000"/>
            </a:srgbClr>
          </a:solidFill>
          <a:ln w="9525">
            <a:noFill/>
            <a:miter lim="800000"/>
            <a:headEnd/>
            <a:tailEnd/>
          </a:ln>
        </p:spPr>
      </p:pic>
      <p:sp>
        <p:nvSpPr>
          <p:cNvPr id="148486" name="Text Box 6"/>
          <p:cNvSpPr txBox="1">
            <a:spLocks noChangeArrowheads="1"/>
          </p:cNvSpPr>
          <p:nvPr/>
        </p:nvSpPr>
        <p:spPr bwMode="auto">
          <a:xfrm>
            <a:off x="250825" y="333375"/>
            <a:ext cx="2736850" cy="396875"/>
          </a:xfrm>
          <a:prstGeom prst="rect">
            <a:avLst/>
          </a:prstGeom>
          <a:noFill/>
          <a:ln w="9525" algn="ctr">
            <a:noFill/>
            <a:miter lim="800000"/>
            <a:headEnd/>
            <a:tailEnd/>
          </a:ln>
          <a:effectLst/>
        </p:spPr>
        <p:txBody>
          <a:bodyPr>
            <a:spAutoFit/>
          </a:bodyPr>
          <a:lstStyle/>
          <a:p>
            <a:pPr>
              <a:spcBef>
                <a:spcPct val="50000"/>
              </a:spcBef>
            </a:pPr>
            <a:r>
              <a:rPr lang="sl-SI" sz="2000" b="1" i="1">
                <a:latin typeface="Times New Roman" pitchFamily="18" charset="0"/>
              </a:rPr>
              <a:t>Kalcij in magnezij</a:t>
            </a:r>
          </a:p>
        </p:txBody>
      </p:sp>
      <p:grpSp>
        <p:nvGrpSpPr>
          <p:cNvPr id="2" name="Group 7"/>
          <p:cNvGrpSpPr>
            <a:grpSpLocks/>
          </p:cNvGrpSpPr>
          <p:nvPr/>
        </p:nvGrpSpPr>
        <p:grpSpPr bwMode="auto">
          <a:xfrm>
            <a:off x="0" y="333375"/>
            <a:ext cx="9144000" cy="431800"/>
            <a:chOff x="0" y="210"/>
            <a:chExt cx="5760" cy="272"/>
          </a:xfrm>
        </p:grpSpPr>
        <p:sp>
          <p:nvSpPr>
            <p:cNvPr id="148488" name="Line 8"/>
            <p:cNvSpPr>
              <a:spLocks noChangeShapeType="1"/>
            </p:cNvSpPr>
            <p:nvPr/>
          </p:nvSpPr>
          <p:spPr bwMode="auto">
            <a:xfrm>
              <a:off x="0" y="482"/>
              <a:ext cx="5760" cy="0"/>
            </a:xfrm>
            <a:prstGeom prst="line">
              <a:avLst/>
            </a:prstGeom>
            <a:noFill/>
            <a:ln w="9525">
              <a:solidFill>
                <a:schemeClr val="tx1"/>
              </a:solidFill>
              <a:round/>
              <a:headEnd/>
              <a:tailEnd/>
            </a:ln>
            <a:effectLst/>
          </p:spPr>
          <p:txBody>
            <a:bodyPr wrap="none" anchor="ctr"/>
            <a:lstStyle/>
            <a:p>
              <a:endParaRPr lang="sl-SI"/>
            </a:p>
          </p:txBody>
        </p:sp>
        <p:sp>
          <p:nvSpPr>
            <p:cNvPr id="148489" name="Text Box 9"/>
            <p:cNvSpPr txBox="1">
              <a:spLocks noChangeArrowheads="1"/>
            </p:cNvSpPr>
            <p:nvPr/>
          </p:nvSpPr>
          <p:spPr bwMode="auto">
            <a:xfrm>
              <a:off x="3742" y="210"/>
              <a:ext cx="2018" cy="231"/>
            </a:xfrm>
            <a:prstGeom prst="rect">
              <a:avLst/>
            </a:prstGeom>
            <a:noFill/>
            <a:ln w="9525" algn="ctr">
              <a:noFill/>
              <a:miter lim="800000"/>
              <a:headEnd/>
              <a:tailEnd/>
            </a:ln>
            <a:effectLst/>
          </p:spPr>
          <p:txBody>
            <a:bodyPr>
              <a:spAutoFit/>
            </a:bodyPr>
            <a:lstStyle/>
            <a:p>
              <a:pPr>
                <a:spcBef>
                  <a:spcPct val="50000"/>
                </a:spcBef>
              </a:pPr>
              <a:r>
                <a:rPr lang="sl-SI" b="1" i="1">
                  <a:latin typeface="Times New Roman" pitchFamily="18" charset="0"/>
                </a:rPr>
                <a:t>VLOGA V ORGANIZMU</a:t>
              </a:r>
            </a:p>
          </p:txBody>
        </p:sp>
      </p:grpSp>
      <p:sp>
        <p:nvSpPr>
          <p:cNvPr id="148533" name="Text Box 53"/>
          <p:cNvSpPr txBox="1">
            <a:spLocks noChangeArrowheads="1"/>
          </p:cNvSpPr>
          <p:nvPr/>
        </p:nvSpPr>
        <p:spPr bwMode="auto">
          <a:xfrm>
            <a:off x="2483768" y="1772816"/>
            <a:ext cx="5334000" cy="396875"/>
          </a:xfrm>
          <a:prstGeom prst="rect">
            <a:avLst/>
          </a:prstGeom>
          <a:noFill/>
          <a:ln w="9525">
            <a:noFill/>
            <a:miter lim="800000"/>
            <a:headEnd/>
            <a:tailEnd/>
          </a:ln>
          <a:effectLst/>
        </p:spPr>
        <p:txBody>
          <a:bodyPr>
            <a:spAutoFit/>
          </a:bodyPr>
          <a:lstStyle/>
          <a:p>
            <a:pPr>
              <a:spcBef>
                <a:spcPct val="50000"/>
              </a:spcBef>
            </a:pPr>
            <a:r>
              <a:rPr lang="sl-SI" sz="2000" b="1" i="1" dirty="0">
                <a:latin typeface="Times New Roman" pitchFamily="18" charset="0"/>
              </a:rPr>
              <a:t>Regulacija koncentracije </a:t>
            </a:r>
            <a:r>
              <a:rPr lang="sl-SI" sz="2000" b="1" i="1" dirty="0" smtClean="0">
                <a:latin typeface="Times New Roman" pitchFamily="18" charset="0"/>
              </a:rPr>
              <a:t>Ca</a:t>
            </a:r>
            <a:r>
              <a:rPr lang="sl-SI" sz="2000" b="1" i="1" baseline="30000" dirty="0" smtClean="0">
                <a:latin typeface="Times New Roman" pitchFamily="18" charset="0"/>
              </a:rPr>
              <a:t>2+</a:t>
            </a:r>
            <a:r>
              <a:rPr lang="sl-SI" sz="2000" b="1" i="1" dirty="0" smtClean="0">
                <a:latin typeface="Times New Roman" pitchFamily="18" charset="0"/>
              </a:rPr>
              <a:t> </a:t>
            </a:r>
            <a:r>
              <a:rPr lang="sl-SI" sz="2000" b="1" i="1" dirty="0">
                <a:latin typeface="Times New Roman" pitchFamily="18" charset="0"/>
              </a:rPr>
              <a:t>v krvi</a:t>
            </a:r>
          </a:p>
        </p:txBody>
      </p:sp>
      <p:grpSp>
        <p:nvGrpSpPr>
          <p:cNvPr id="3" name="Group 72"/>
          <p:cNvGrpSpPr>
            <a:grpSpLocks/>
          </p:cNvGrpSpPr>
          <p:nvPr/>
        </p:nvGrpSpPr>
        <p:grpSpPr bwMode="auto">
          <a:xfrm>
            <a:off x="611189" y="2420888"/>
            <a:ext cx="7632699" cy="2214563"/>
            <a:chOff x="385" y="1525"/>
            <a:chExt cx="4808" cy="1395"/>
          </a:xfrm>
        </p:grpSpPr>
        <p:sp>
          <p:nvSpPr>
            <p:cNvPr id="148538" name="Line 58"/>
            <p:cNvSpPr>
              <a:spLocks noChangeShapeType="1"/>
            </p:cNvSpPr>
            <p:nvPr/>
          </p:nvSpPr>
          <p:spPr bwMode="auto">
            <a:xfrm flipH="1">
              <a:off x="1157" y="1525"/>
              <a:ext cx="952" cy="907"/>
            </a:xfrm>
            <a:prstGeom prst="line">
              <a:avLst/>
            </a:prstGeom>
            <a:noFill/>
            <a:ln w="9525">
              <a:solidFill>
                <a:schemeClr val="tx1"/>
              </a:solidFill>
              <a:round/>
              <a:headEnd/>
              <a:tailEnd type="triangle" w="med" len="med"/>
            </a:ln>
            <a:effectLst/>
          </p:spPr>
          <p:txBody>
            <a:bodyPr wrap="none" anchor="ctr"/>
            <a:lstStyle/>
            <a:p>
              <a:endParaRPr lang="sl-SI"/>
            </a:p>
          </p:txBody>
        </p:sp>
        <p:sp>
          <p:nvSpPr>
            <p:cNvPr id="148539" name="Line 59"/>
            <p:cNvSpPr>
              <a:spLocks noChangeShapeType="1"/>
            </p:cNvSpPr>
            <p:nvPr/>
          </p:nvSpPr>
          <p:spPr bwMode="auto">
            <a:xfrm>
              <a:off x="2880" y="1525"/>
              <a:ext cx="0" cy="862"/>
            </a:xfrm>
            <a:prstGeom prst="line">
              <a:avLst/>
            </a:prstGeom>
            <a:noFill/>
            <a:ln w="9525">
              <a:solidFill>
                <a:schemeClr val="tx1"/>
              </a:solidFill>
              <a:round/>
              <a:headEnd/>
              <a:tailEnd type="triangle" w="med" len="med"/>
            </a:ln>
            <a:effectLst/>
          </p:spPr>
          <p:txBody>
            <a:bodyPr wrap="none" anchor="ctr"/>
            <a:lstStyle/>
            <a:p>
              <a:endParaRPr lang="sl-SI"/>
            </a:p>
          </p:txBody>
        </p:sp>
        <p:sp>
          <p:nvSpPr>
            <p:cNvPr id="148540" name="Line 60"/>
            <p:cNvSpPr>
              <a:spLocks noChangeShapeType="1"/>
            </p:cNvSpPr>
            <p:nvPr/>
          </p:nvSpPr>
          <p:spPr bwMode="auto">
            <a:xfrm>
              <a:off x="3651" y="1525"/>
              <a:ext cx="817" cy="816"/>
            </a:xfrm>
            <a:prstGeom prst="line">
              <a:avLst/>
            </a:prstGeom>
            <a:noFill/>
            <a:ln w="9525">
              <a:solidFill>
                <a:schemeClr val="tx1"/>
              </a:solidFill>
              <a:round/>
              <a:headEnd/>
              <a:tailEnd type="triangle" w="med" len="med"/>
            </a:ln>
            <a:effectLst/>
          </p:spPr>
          <p:txBody>
            <a:bodyPr wrap="none" anchor="ctr"/>
            <a:lstStyle/>
            <a:p>
              <a:endParaRPr lang="sl-SI"/>
            </a:p>
          </p:txBody>
        </p:sp>
        <p:sp>
          <p:nvSpPr>
            <p:cNvPr id="148541" name="Text Box 61"/>
            <p:cNvSpPr txBox="1">
              <a:spLocks noChangeArrowheads="1"/>
            </p:cNvSpPr>
            <p:nvPr/>
          </p:nvSpPr>
          <p:spPr bwMode="auto">
            <a:xfrm>
              <a:off x="385" y="2523"/>
              <a:ext cx="1542" cy="250"/>
            </a:xfrm>
            <a:prstGeom prst="rect">
              <a:avLst/>
            </a:prstGeom>
            <a:noFill/>
            <a:ln w="9525" algn="ctr">
              <a:noFill/>
              <a:miter lim="800000"/>
              <a:headEnd/>
              <a:tailEnd/>
            </a:ln>
            <a:effectLst/>
          </p:spPr>
          <p:txBody>
            <a:bodyPr>
              <a:spAutoFit/>
            </a:bodyPr>
            <a:lstStyle/>
            <a:p>
              <a:pPr algn="ctr">
                <a:spcBef>
                  <a:spcPct val="50000"/>
                </a:spcBef>
              </a:pPr>
              <a:r>
                <a:rPr lang="sl-SI" sz="2000" dirty="0">
                  <a:latin typeface="Times New Roman" pitchFamily="18" charset="0"/>
                </a:rPr>
                <a:t>Vitamin D</a:t>
              </a:r>
              <a:r>
                <a:rPr lang="sl-SI" sz="2000" baseline="-25000" dirty="0">
                  <a:latin typeface="Times New Roman" pitchFamily="18" charset="0"/>
                </a:rPr>
                <a:t>3</a:t>
              </a:r>
            </a:p>
          </p:txBody>
        </p:sp>
        <p:sp>
          <p:nvSpPr>
            <p:cNvPr id="148542" name="Text Box 62"/>
            <p:cNvSpPr txBox="1">
              <a:spLocks noChangeArrowheads="1"/>
            </p:cNvSpPr>
            <p:nvPr/>
          </p:nvSpPr>
          <p:spPr bwMode="auto">
            <a:xfrm>
              <a:off x="2155" y="2478"/>
              <a:ext cx="1542" cy="442"/>
            </a:xfrm>
            <a:prstGeom prst="rect">
              <a:avLst/>
            </a:prstGeom>
            <a:noFill/>
            <a:ln w="9525" algn="ctr">
              <a:noFill/>
              <a:miter lim="800000"/>
              <a:headEnd/>
              <a:tailEnd/>
            </a:ln>
            <a:effectLst/>
          </p:spPr>
          <p:txBody>
            <a:bodyPr>
              <a:spAutoFit/>
            </a:bodyPr>
            <a:lstStyle/>
            <a:p>
              <a:pPr algn="ctr">
                <a:spcBef>
                  <a:spcPct val="50000"/>
                </a:spcBef>
              </a:pPr>
              <a:r>
                <a:rPr lang="sl-SI" sz="2000" dirty="0" err="1">
                  <a:latin typeface="Times New Roman" pitchFamily="18" charset="0"/>
                </a:rPr>
                <a:t>Paratiroidni</a:t>
              </a:r>
              <a:r>
                <a:rPr lang="sl-SI" sz="2000" dirty="0">
                  <a:latin typeface="Times New Roman" pitchFamily="18" charset="0"/>
                </a:rPr>
                <a:t> hormon PHT</a:t>
              </a:r>
            </a:p>
          </p:txBody>
        </p:sp>
        <p:sp>
          <p:nvSpPr>
            <p:cNvPr id="148543" name="Text Box 63"/>
            <p:cNvSpPr txBox="1">
              <a:spLocks noChangeArrowheads="1"/>
            </p:cNvSpPr>
            <p:nvPr/>
          </p:nvSpPr>
          <p:spPr bwMode="auto">
            <a:xfrm>
              <a:off x="3651" y="2432"/>
              <a:ext cx="1542" cy="442"/>
            </a:xfrm>
            <a:prstGeom prst="rect">
              <a:avLst/>
            </a:prstGeom>
            <a:noFill/>
            <a:ln w="9525" algn="ctr">
              <a:noFill/>
              <a:miter lim="800000"/>
              <a:headEnd/>
              <a:tailEnd/>
            </a:ln>
            <a:effectLst/>
          </p:spPr>
          <p:txBody>
            <a:bodyPr>
              <a:spAutoFit/>
            </a:bodyPr>
            <a:lstStyle/>
            <a:p>
              <a:pPr algn="ctr"/>
              <a:r>
                <a:rPr lang="sl-SI" sz="2000" dirty="0" err="1">
                  <a:latin typeface="Times New Roman" pitchFamily="18" charset="0"/>
                </a:rPr>
                <a:t>Kalcitonin</a:t>
              </a:r>
              <a:r>
                <a:rPr lang="sl-SI" sz="2000" dirty="0">
                  <a:latin typeface="Times New Roman" pitchFamily="18" charset="0"/>
                </a:rPr>
                <a:t> </a:t>
              </a:r>
            </a:p>
            <a:p>
              <a:pPr algn="ctr"/>
              <a:r>
                <a:rPr lang="sl-SI" sz="2000" dirty="0">
                  <a:latin typeface="Times New Roman" pitchFamily="18" charset="0"/>
                </a:rPr>
                <a:t>CT</a:t>
              </a:r>
            </a:p>
          </p:txBody>
        </p:sp>
      </p:grpSp>
      <p:grpSp>
        <p:nvGrpSpPr>
          <p:cNvPr id="4" name="Group 71"/>
          <p:cNvGrpSpPr>
            <a:grpSpLocks/>
          </p:cNvGrpSpPr>
          <p:nvPr/>
        </p:nvGrpSpPr>
        <p:grpSpPr bwMode="auto">
          <a:xfrm>
            <a:off x="2124075" y="4508500"/>
            <a:ext cx="4895850" cy="1477963"/>
            <a:chOff x="1338" y="2840"/>
            <a:chExt cx="3084" cy="931"/>
          </a:xfrm>
        </p:grpSpPr>
        <p:sp>
          <p:nvSpPr>
            <p:cNvPr id="148544" name="Text Box 64"/>
            <p:cNvSpPr txBox="1">
              <a:spLocks noChangeArrowheads="1"/>
            </p:cNvSpPr>
            <p:nvPr/>
          </p:nvSpPr>
          <p:spPr bwMode="auto">
            <a:xfrm>
              <a:off x="2064" y="3521"/>
              <a:ext cx="1633" cy="250"/>
            </a:xfrm>
            <a:prstGeom prst="rect">
              <a:avLst/>
            </a:prstGeom>
            <a:noFill/>
            <a:ln w="9525" algn="ctr">
              <a:noFill/>
              <a:miter lim="800000"/>
              <a:headEnd/>
              <a:tailEnd/>
            </a:ln>
            <a:effectLst/>
          </p:spPr>
          <p:txBody>
            <a:bodyPr>
              <a:spAutoFit/>
            </a:bodyPr>
            <a:lstStyle/>
            <a:p>
              <a:pPr algn="ctr">
                <a:spcBef>
                  <a:spcPct val="50000"/>
                </a:spcBef>
              </a:pPr>
              <a:r>
                <a:rPr lang="sl-SI" sz="2000" b="1" dirty="0" smtClean="0">
                  <a:solidFill>
                    <a:srgbClr val="0000FF"/>
                  </a:solidFill>
                  <a:latin typeface="Times New Roman" pitchFamily="18" charset="0"/>
                </a:rPr>
                <a:t>Mg</a:t>
              </a:r>
              <a:r>
                <a:rPr lang="sl-SI" sz="2000" b="1" baseline="30000" dirty="0" smtClean="0">
                  <a:solidFill>
                    <a:srgbClr val="0000FF"/>
                  </a:solidFill>
                  <a:latin typeface="Times New Roman" pitchFamily="18" charset="0"/>
                </a:rPr>
                <a:t>2+</a:t>
              </a:r>
              <a:endParaRPr lang="sl-SI" sz="2000" b="1" baseline="30000" dirty="0">
                <a:solidFill>
                  <a:srgbClr val="0000FF"/>
                </a:solidFill>
                <a:latin typeface="Times New Roman" pitchFamily="18" charset="0"/>
              </a:endParaRPr>
            </a:p>
          </p:txBody>
        </p:sp>
        <p:sp>
          <p:nvSpPr>
            <p:cNvPr id="148546" name="Line 66"/>
            <p:cNvSpPr>
              <a:spLocks noChangeShapeType="1"/>
            </p:cNvSpPr>
            <p:nvPr/>
          </p:nvSpPr>
          <p:spPr bwMode="auto">
            <a:xfrm flipH="1" flipV="1">
              <a:off x="1338" y="2840"/>
              <a:ext cx="1043" cy="635"/>
            </a:xfrm>
            <a:prstGeom prst="line">
              <a:avLst/>
            </a:prstGeom>
            <a:noFill/>
            <a:ln w="9525">
              <a:solidFill>
                <a:schemeClr val="tx1"/>
              </a:solidFill>
              <a:round/>
              <a:headEnd/>
              <a:tailEnd type="triangle" w="med" len="med"/>
            </a:ln>
            <a:effectLst/>
          </p:spPr>
          <p:txBody>
            <a:bodyPr wrap="none" anchor="ctr"/>
            <a:lstStyle/>
            <a:p>
              <a:endParaRPr lang="sl-SI"/>
            </a:p>
          </p:txBody>
        </p:sp>
        <p:sp>
          <p:nvSpPr>
            <p:cNvPr id="148548" name="Line 68"/>
            <p:cNvSpPr>
              <a:spLocks noChangeShapeType="1"/>
            </p:cNvSpPr>
            <p:nvPr/>
          </p:nvSpPr>
          <p:spPr bwMode="auto">
            <a:xfrm flipV="1">
              <a:off x="2880" y="2931"/>
              <a:ext cx="0" cy="499"/>
            </a:xfrm>
            <a:prstGeom prst="line">
              <a:avLst/>
            </a:prstGeom>
            <a:noFill/>
            <a:ln w="9525">
              <a:solidFill>
                <a:schemeClr val="tx1"/>
              </a:solidFill>
              <a:round/>
              <a:headEnd/>
              <a:tailEnd type="triangle" w="med" len="med"/>
            </a:ln>
            <a:effectLst/>
          </p:spPr>
          <p:txBody>
            <a:bodyPr wrap="none" anchor="ctr"/>
            <a:lstStyle/>
            <a:p>
              <a:endParaRPr lang="sl-SI"/>
            </a:p>
          </p:txBody>
        </p:sp>
        <p:sp>
          <p:nvSpPr>
            <p:cNvPr id="148549" name="Line 69"/>
            <p:cNvSpPr>
              <a:spLocks noChangeShapeType="1"/>
            </p:cNvSpPr>
            <p:nvPr/>
          </p:nvSpPr>
          <p:spPr bwMode="auto">
            <a:xfrm flipV="1">
              <a:off x="3243" y="2886"/>
              <a:ext cx="1179" cy="635"/>
            </a:xfrm>
            <a:prstGeom prst="line">
              <a:avLst/>
            </a:prstGeom>
            <a:noFill/>
            <a:ln w="9525">
              <a:solidFill>
                <a:schemeClr val="tx1"/>
              </a:solidFill>
              <a:round/>
              <a:headEnd/>
              <a:tailEnd type="triangle" w="med" len="med"/>
            </a:ln>
            <a:effectLst/>
          </p:spPr>
          <p:txBody>
            <a:bodyPr wrap="none" anchor="ctr"/>
            <a:lstStyle/>
            <a:p>
              <a:endParaRPr lang="sl-SI"/>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_Calcitonin_salmon_3"/>
          <p:cNvPicPr>
            <a:picLocks noChangeAspect="1" noChangeArrowheads="1"/>
          </p:cNvPicPr>
          <p:nvPr/>
        </p:nvPicPr>
        <p:blipFill>
          <a:blip r:embed="rId3" cstate="print">
            <a:lum bright="88000" contrast="-62000"/>
          </a:blip>
          <a:srcRect b="11644"/>
          <a:stretch>
            <a:fillRect/>
          </a:stretch>
        </p:blipFill>
        <p:spPr bwMode="auto">
          <a:xfrm>
            <a:off x="0" y="609600"/>
            <a:ext cx="9144000" cy="6705600"/>
          </a:xfrm>
          <a:prstGeom prst="rect">
            <a:avLst/>
          </a:prstGeom>
          <a:solidFill>
            <a:srgbClr val="FFFF99">
              <a:alpha val="42000"/>
            </a:srgbClr>
          </a:solidFill>
          <a:ln w="9525">
            <a:noFill/>
            <a:miter lim="800000"/>
            <a:headEnd/>
            <a:tailEnd/>
          </a:ln>
        </p:spPr>
      </p:pic>
      <p:sp>
        <p:nvSpPr>
          <p:cNvPr id="150531" name="Rectangle 3"/>
          <p:cNvSpPr>
            <a:spLocks noChangeArrowheads="1"/>
          </p:cNvSpPr>
          <p:nvPr/>
        </p:nvSpPr>
        <p:spPr bwMode="auto">
          <a:xfrm>
            <a:off x="4876800" y="2438400"/>
            <a:ext cx="3352800" cy="25146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sl-SI"/>
          </a:p>
        </p:txBody>
      </p:sp>
      <p:sp>
        <p:nvSpPr>
          <p:cNvPr id="150532" name="Rectangle 4"/>
          <p:cNvSpPr>
            <a:spLocks noChangeArrowheads="1"/>
          </p:cNvSpPr>
          <p:nvPr/>
        </p:nvSpPr>
        <p:spPr bwMode="auto">
          <a:xfrm>
            <a:off x="2667000" y="2362200"/>
            <a:ext cx="990600" cy="3733800"/>
          </a:xfrm>
          <a:prstGeom prst="rect">
            <a:avLst/>
          </a:prstGeom>
          <a:solidFill>
            <a:srgbClr val="FFA3A3">
              <a:alpha val="50000"/>
            </a:srgbClr>
          </a:solidFill>
          <a:ln w="9525">
            <a:solidFill>
              <a:schemeClr val="tx1"/>
            </a:solidFill>
            <a:miter lim="800000"/>
            <a:headEnd/>
            <a:tailEnd/>
          </a:ln>
          <a:effectLst/>
        </p:spPr>
        <p:txBody>
          <a:bodyPr wrap="none" anchor="ctr"/>
          <a:lstStyle/>
          <a:p>
            <a:endParaRPr lang="sl-SI" sz="1400">
              <a:latin typeface="Times New Roman" pitchFamily="18" charset="0"/>
            </a:endParaRPr>
          </a:p>
        </p:txBody>
      </p:sp>
      <p:sp>
        <p:nvSpPr>
          <p:cNvPr id="150533" name="Oval 5"/>
          <p:cNvSpPr>
            <a:spLocks noChangeArrowheads="1"/>
          </p:cNvSpPr>
          <p:nvPr/>
        </p:nvSpPr>
        <p:spPr bwMode="auto">
          <a:xfrm>
            <a:off x="685800" y="2362200"/>
            <a:ext cx="1143000" cy="3733800"/>
          </a:xfrm>
          <a:prstGeom prst="ellipse">
            <a:avLst/>
          </a:prstGeom>
          <a:solidFill>
            <a:schemeClr val="accent1">
              <a:alpha val="50000"/>
            </a:schemeClr>
          </a:solidFill>
          <a:ln w="9525">
            <a:solidFill>
              <a:schemeClr val="tx1"/>
            </a:solidFill>
            <a:round/>
            <a:headEnd/>
            <a:tailEnd/>
          </a:ln>
          <a:effectLst/>
        </p:spPr>
        <p:txBody>
          <a:bodyPr wrap="none" anchor="ctr"/>
          <a:lstStyle/>
          <a:p>
            <a:endParaRPr lang="sl-SI"/>
          </a:p>
        </p:txBody>
      </p:sp>
      <p:sp>
        <p:nvSpPr>
          <p:cNvPr id="150534" name="Text Box 6"/>
          <p:cNvSpPr txBox="1">
            <a:spLocks noChangeArrowheads="1"/>
          </p:cNvSpPr>
          <p:nvPr/>
        </p:nvSpPr>
        <p:spPr bwMode="auto">
          <a:xfrm>
            <a:off x="250825" y="333375"/>
            <a:ext cx="2736850" cy="396875"/>
          </a:xfrm>
          <a:prstGeom prst="rect">
            <a:avLst/>
          </a:prstGeom>
          <a:noFill/>
          <a:ln w="9525" algn="ctr">
            <a:noFill/>
            <a:miter lim="800000"/>
            <a:headEnd/>
            <a:tailEnd/>
          </a:ln>
          <a:effectLst/>
        </p:spPr>
        <p:txBody>
          <a:bodyPr>
            <a:spAutoFit/>
          </a:bodyPr>
          <a:lstStyle/>
          <a:p>
            <a:pPr>
              <a:spcBef>
                <a:spcPct val="50000"/>
              </a:spcBef>
            </a:pPr>
            <a:r>
              <a:rPr lang="sl-SI" sz="2000" b="1" i="1">
                <a:latin typeface="Times New Roman" pitchFamily="18" charset="0"/>
              </a:rPr>
              <a:t>Kalcij in magnezij</a:t>
            </a:r>
          </a:p>
        </p:txBody>
      </p:sp>
      <p:grpSp>
        <p:nvGrpSpPr>
          <p:cNvPr id="2" name="Group 7"/>
          <p:cNvGrpSpPr>
            <a:grpSpLocks/>
          </p:cNvGrpSpPr>
          <p:nvPr/>
        </p:nvGrpSpPr>
        <p:grpSpPr bwMode="auto">
          <a:xfrm>
            <a:off x="0" y="333375"/>
            <a:ext cx="9144000" cy="431800"/>
            <a:chOff x="0" y="210"/>
            <a:chExt cx="5760" cy="272"/>
          </a:xfrm>
        </p:grpSpPr>
        <p:sp>
          <p:nvSpPr>
            <p:cNvPr id="150536" name="Line 8"/>
            <p:cNvSpPr>
              <a:spLocks noChangeShapeType="1"/>
            </p:cNvSpPr>
            <p:nvPr/>
          </p:nvSpPr>
          <p:spPr bwMode="auto">
            <a:xfrm>
              <a:off x="0" y="482"/>
              <a:ext cx="5760" cy="0"/>
            </a:xfrm>
            <a:prstGeom prst="line">
              <a:avLst/>
            </a:prstGeom>
            <a:noFill/>
            <a:ln w="9525">
              <a:solidFill>
                <a:schemeClr val="tx1"/>
              </a:solidFill>
              <a:round/>
              <a:headEnd/>
              <a:tailEnd/>
            </a:ln>
            <a:effectLst/>
          </p:spPr>
          <p:txBody>
            <a:bodyPr wrap="none" anchor="ctr"/>
            <a:lstStyle/>
            <a:p>
              <a:endParaRPr lang="sl-SI"/>
            </a:p>
          </p:txBody>
        </p:sp>
        <p:sp>
          <p:nvSpPr>
            <p:cNvPr id="150537" name="Text Box 9"/>
            <p:cNvSpPr txBox="1">
              <a:spLocks noChangeArrowheads="1"/>
            </p:cNvSpPr>
            <p:nvPr/>
          </p:nvSpPr>
          <p:spPr bwMode="auto">
            <a:xfrm>
              <a:off x="3742" y="210"/>
              <a:ext cx="2018" cy="231"/>
            </a:xfrm>
            <a:prstGeom prst="rect">
              <a:avLst/>
            </a:prstGeom>
            <a:noFill/>
            <a:ln w="9525" algn="ctr">
              <a:noFill/>
              <a:miter lim="800000"/>
              <a:headEnd/>
              <a:tailEnd/>
            </a:ln>
            <a:effectLst/>
          </p:spPr>
          <p:txBody>
            <a:bodyPr>
              <a:spAutoFit/>
            </a:bodyPr>
            <a:lstStyle/>
            <a:p>
              <a:pPr>
                <a:spcBef>
                  <a:spcPct val="50000"/>
                </a:spcBef>
              </a:pPr>
              <a:r>
                <a:rPr lang="sl-SI" b="1" i="1">
                  <a:latin typeface="Times New Roman" pitchFamily="18" charset="0"/>
                </a:rPr>
                <a:t>VLOGA V ORGANIZMU</a:t>
              </a:r>
            </a:p>
          </p:txBody>
        </p:sp>
      </p:grpSp>
      <p:sp>
        <p:nvSpPr>
          <p:cNvPr id="150538" name="Rectangle 10"/>
          <p:cNvSpPr>
            <a:spLocks noChangeArrowheads="1"/>
          </p:cNvSpPr>
          <p:nvPr/>
        </p:nvSpPr>
        <p:spPr bwMode="auto">
          <a:xfrm>
            <a:off x="4953000" y="5410200"/>
            <a:ext cx="2438400" cy="609600"/>
          </a:xfrm>
          <a:prstGeom prst="rect">
            <a:avLst/>
          </a:prstGeom>
          <a:solidFill>
            <a:srgbClr val="C3A38B">
              <a:alpha val="50000"/>
            </a:srgbClr>
          </a:solidFill>
          <a:ln w="9525">
            <a:solidFill>
              <a:schemeClr val="tx1"/>
            </a:solidFill>
            <a:miter lim="800000"/>
            <a:headEnd/>
            <a:tailEnd/>
          </a:ln>
          <a:effectLst/>
        </p:spPr>
        <p:txBody>
          <a:bodyPr wrap="none" anchor="ctr"/>
          <a:lstStyle/>
          <a:p>
            <a:pPr algn="ctr"/>
            <a:r>
              <a:rPr lang="sl-SI" b="1" dirty="0">
                <a:latin typeface="Times New Roman" pitchFamily="18" charset="0"/>
              </a:rPr>
              <a:t>LEDVICE</a:t>
            </a:r>
          </a:p>
        </p:txBody>
      </p:sp>
      <p:grpSp>
        <p:nvGrpSpPr>
          <p:cNvPr id="3" name="Group 11"/>
          <p:cNvGrpSpPr>
            <a:grpSpLocks/>
          </p:cNvGrpSpPr>
          <p:nvPr/>
        </p:nvGrpSpPr>
        <p:grpSpPr bwMode="auto">
          <a:xfrm>
            <a:off x="1524000" y="3048000"/>
            <a:ext cx="1676400" cy="304800"/>
            <a:chOff x="960" y="1920"/>
            <a:chExt cx="1056" cy="192"/>
          </a:xfrm>
        </p:grpSpPr>
        <p:sp>
          <p:nvSpPr>
            <p:cNvPr id="150540" name="Line 12"/>
            <p:cNvSpPr>
              <a:spLocks noChangeShapeType="1"/>
            </p:cNvSpPr>
            <p:nvPr/>
          </p:nvSpPr>
          <p:spPr bwMode="auto">
            <a:xfrm>
              <a:off x="960" y="2112"/>
              <a:ext cx="1056" cy="0"/>
            </a:xfrm>
            <a:prstGeom prst="line">
              <a:avLst/>
            </a:prstGeom>
            <a:noFill/>
            <a:ln w="9525">
              <a:solidFill>
                <a:schemeClr val="tx1"/>
              </a:solidFill>
              <a:round/>
              <a:headEnd/>
              <a:tailEnd type="triangle" w="med" len="med"/>
            </a:ln>
            <a:effectLst/>
          </p:spPr>
          <p:txBody>
            <a:bodyPr wrap="none" anchor="ctr"/>
            <a:lstStyle/>
            <a:p>
              <a:endParaRPr lang="sl-SI"/>
            </a:p>
          </p:txBody>
        </p:sp>
        <p:sp>
          <p:nvSpPr>
            <p:cNvPr id="150541" name="Text Box 13"/>
            <p:cNvSpPr txBox="1">
              <a:spLocks noChangeArrowheads="1"/>
            </p:cNvSpPr>
            <p:nvPr/>
          </p:nvSpPr>
          <p:spPr bwMode="auto">
            <a:xfrm>
              <a:off x="1104" y="1920"/>
              <a:ext cx="672" cy="192"/>
            </a:xfrm>
            <a:prstGeom prst="rect">
              <a:avLst/>
            </a:prstGeom>
            <a:noFill/>
            <a:ln w="9525">
              <a:noFill/>
              <a:miter lim="800000"/>
              <a:headEnd/>
              <a:tailEnd/>
            </a:ln>
            <a:effectLst/>
          </p:spPr>
          <p:txBody>
            <a:bodyPr>
              <a:spAutoFit/>
            </a:bodyPr>
            <a:lstStyle/>
            <a:p>
              <a:pPr algn="l">
                <a:spcBef>
                  <a:spcPct val="50000"/>
                </a:spcBef>
              </a:pPr>
              <a:r>
                <a:rPr lang="sl-SI" sz="1400">
                  <a:latin typeface="Times New Roman" pitchFamily="18" charset="0"/>
                </a:rPr>
                <a:t>absorpcija</a:t>
              </a:r>
            </a:p>
          </p:txBody>
        </p:sp>
      </p:grpSp>
      <p:sp>
        <p:nvSpPr>
          <p:cNvPr id="150542" name="Text Box 14"/>
          <p:cNvSpPr txBox="1">
            <a:spLocks noChangeArrowheads="1"/>
          </p:cNvSpPr>
          <p:nvPr/>
        </p:nvSpPr>
        <p:spPr bwMode="auto">
          <a:xfrm>
            <a:off x="1981200" y="3429000"/>
            <a:ext cx="914400" cy="304800"/>
          </a:xfrm>
          <a:prstGeom prst="rect">
            <a:avLst/>
          </a:prstGeom>
          <a:noFill/>
          <a:ln w="9525">
            <a:noFill/>
            <a:miter lim="800000"/>
            <a:headEnd/>
            <a:tailEnd/>
          </a:ln>
          <a:effectLst/>
        </p:spPr>
        <p:txBody>
          <a:bodyPr>
            <a:spAutoFit/>
          </a:bodyPr>
          <a:lstStyle/>
          <a:p>
            <a:pPr algn="l">
              <a:spcBef>
                <a:spcPct val="50000"/>
              </a:spcBef>
            </a:pPr>
            <a:r>
              <a:rPr lang="sl-SI" sz="1400" b="1">
                <a:solidFill>
                  <a:srgbClr val="CC0000"/>
                </a:solidFill>
              </a:rPr>
              <a:t>Vit D</a:t>
            </a:r>
            <a:r>
              <a:rPr lang="sl-SI" sz="1400" b="1"/>
              <a:t> </a:t>
            </a:r>
          </a:p>
        </p:txBody>
      </p:sp>
      <p:sp>
        <p:nvSpPr>
          <p:cNvPr id="150543" name="Text Box 15"/>
          <p:cNvSpPr txBox="1">
            <a:spLocks noChangeArrowheads="1"/>
          </p:cNvSpPr>
          <p:nvPr/>
        </p:nvSpPr>
        <p:spPr bwMode="auto">
          <a:xfrm rot="10800000">
            <a:off x="990600" y="3124200"/>
            <a:ext cx="458788" cy="2284413"/>
          </a:xfrm>
          <a:prstGeom prst="rect">
            <a:avLst/>
          </a:prstGeom>
          <a:noFill/>
          <a:ln w="9525">
            <a:noFill/>
            <a:miter lim="800000"/>
            <a:headEnd/>
            <a:tailEnd/>
          </a:ln>
          <a:effectLst/>
        </p:spPr>
        <p:txBody>
          <a:bodyPr vert="eaVert">
            <a:spAutoFit/>
          </a:bodyPr>
          <a:lstStyle/>
          <a:p>
            <a:pPr algn="l">
              <a:spcBef>
                <a:spcPct val="50000"/>
              </a:spcBef>
            </a:pPr>
            <a:r>
              <a:rPr lang="sl-SI" b="1">
                <a:latin typeface="Times New Roman" pitchFamily="18" charset="0"/>
              </a:rPr>
              <a:t>TANKO ČREVESJE</a:t>
            </a:r>
          </a:p>
        </p:txBody>
      </p:sp>
      <p:sp>
        <p:nvSpPr>
          <p:cNvPr id="150544" name="Text Box 16"/>
          <p:cNvSpPr txBox="1">
            <a:spLocks noChangeArrowheads="1"/>
          </p:cNvSpPr>
          <p:nvPr/>
        </p:nvSpPr>
        <p:spPr bwMode="auto">
          <a:xfrm>
            <a:off x="2819400" y="3657600"/>
            <a:ext cx="762000" cy="366713"/>
          </a:xfrm>
          <a:prstGeom prst="rect">
            <a:avLst/>
          </a:prstGeom>
          <a:noFill/>
          <a:ln w="9525">
            <a:noFill/>
            <a:miter lim="800000"/>
            <a:headEnd/>
            <a:tailEnd/>
          </a:ln>
          <a:effectLst/>
        </p:spPr>
        <p:txBody>
          <a:bodyPr>
            <a:spAutoFit/>
          </a:bodyPr>
          <a:lstStyle/>
          <a:p>
            <a:pPr algn="l">
              <a:spcBef>
                <a:spcPct val="50000"/>
              </a:spcBef>
            </a:pPr>
            <a:r>
              <a:rPr lang="sl-SI" b="1">
                <a:latin typeface="Times New Roman" pitchFamily="18" charset="0"/>
              </a:rPr>
              <a:t>KRI </a:t>
            </a:r>
          </a:p>
        </p:txBody>
      </p:sp>
      <p:sp>
        <p:nvSpPr>
          <p:cNvPr id="150545" name="Text Box 17"/>
          <p:cNvSpPr txBox="1">
            <a:spLocks noChangeArrowheads="1"/>
          </p:cNvSpPr>
          <p:nvPr/>
        </p:nvSpPr>
        <p:spPr bwMode="auto">
          <a:xfrm>
            <a:off x="6019800" y="3429000"/>
            <a:ext cx="990600" cy="366713"/>
          </a:xfrm>
          <a:prstGeom prst="rect">
            <a:avLst/>
          </a:prstGeom>
          <a:noFill/>
          <a:ln w="9525">
            <a:noFill/>
            <a:miter lim="800000"/>
            <a:headEnd/>
            <a:tailEnd/>
          </a:ln>
          <a:effectLst/>
        </p:spPr>
        <p:txBody>
          <a:bodyPr>
            <a:spAutoFit/>
          </a:bodyPr>
          <a:lstStyle/>
          <a:p>
            <a:pPr algn="l">
              <a:spcBef>
                <a:spcPct val="50000"/>
              </a:spcBef>
            </a:pPr>
            <a:r>
              <a:rPr lang="sl-SI" b="1">
                <a:latin typeface="Times New Roman" pitchFamily="18" charset="0"/>
              </a:rPr>
              <a:t>KOSTI</a:t>
            </a:r>
          </a:p>
        </p:txBody>
      </p:sp>
      <p:grpSp>
        <p:nvGrpSpPr>
          <p:cNvPr id="4" name="Group 18"/>
          <p:cNvGrpSpPr>
            <a:grpSpLocks/>
          </p:cNvGrpSpPr>
          <p:nvPr/>
        </p:nvGrpSpPr>
        <p:grpSpPr bwMode="auto">
          <a:xfrm>
            <a:off x="3505200" y="2895600"/>
            <a:ext cx="1981200" cy="381000"/>
            <a:chOff x="2208" y="1824"/>
            <a:chExt cx="1056" cy="240"/>
          </a:xfrm>
        </p:grpSpPr>
        <p:sp>
          <p:nvSpPr>
            <p:cNvPr id="150547" name="Line 19"/>
            <p:cNvSpPr>
              <a:spLocks noChangeShapeType="1"/>
            </p:cNvSpPr>
            <p:nvPr/>
          </p:nvSpPr>
          <p:spPr bwMode="auto">
            <a:xfrm>
              <a:off x="2208" y="1824"/>
              <a:ext cx="1008" cy="0"/>
            </a:xfrm>
            <a:prstGeom prst="line">
              <a:avLst/>
            </a:prstGeom>
            <a:noFill/>
            <a:ln w="9525">
              <a:solidFill>
                <a:schemeClr val="tx1"/>
              </a:solidFill>
              <a:round/>
              <a:headEnd/>
              <a:tailEnd type="triangle" w="med" len="med"/>
            </a:ln>
            <a:effectLst/>
          </p:spPr>
          <p:txBody>
            <a:bodyPr wrap="none" anchor="ctr"/>
            <a:lstStyle/>
            <a:p>
              <a:endParaRPr lang="sl-SI"/>
            </a:p>
          </p:txBody>
        </p:sp>
        <p:sp>
          <p:nvSpPr>
            <p:cNvPr id="150548" name="Text Box 20"/>
            <p:cNvSpPr txBox="1">
              <a:spLocks noChangeArrowheads="1"/>
            </p:cNvSpPr>
            <p:nvPr/>
          </p:nvSpPr>
          <p:spPr bwMode="auto">
            <a:xfrm>
              <a:off x="2304" y="1872"/>
              <a:ext cx="960" cy="192"/>
            </a:xfrm>
            <a:prstGeom prst="rect">
              <a:avLst/>
            </a:prstGeom>
            <a:noFill/>
            <a:ln w="9525">
              <a:noFill/>
              <a:miter lim="800000"/>
              <a:headEnd/>
              <a:tailEnd/>
            </a:ln>
            <a:effectLst/>
          </p:spPr>
          <p:txBody>
            <a:bodyPr>
              <a:spAutoFit/>
            </a:bodyPr>
            <a:lstStyle/>
            <a:p>
              <a:pPr algn="l">
                <a:spcBef>
                  <a:spcPct val="50000"/>
                </a:spcBef>
              </a:pPr>
              <a:r>
                <a:rPr lang="sl-SI" sz="1400" b="1">
                  <a:solidFill>
                    <a:srgbClr val="CC0000"/>
                  </a:solidFill>
                </a:rPr>
                <a:t>KALCITONIN </a:t>
              </a:r>
            </a:p>
          </p:txBody>
        </p:sp>
      </p:grpSp>
      <p:grpSp>
        <p:nvGrpSpPr>
          <p:cNvPr id="5" name="Group 21"/>
          <p:cNvGrpSpPr>
            <a:grpSpLocks/>
          </p:cNvGrpSpPr>
          <p:nvPr/>
        </p:nvGrpSpPr>
        <p:grpSpPr bwMode="auto">
          <a:xfrm>
            <a:off x="4267200" y="3200400"/>
            <a:ext cx="533400" cy="381000"/>
            <a:chOff x="2448" y="2016"/>
            <a:chExt cx="336" cy="240"/>
          </a:xfrm>
        </p:grpSpPr>
        <p:sp>
          <p:nvSpPr>
            <p:cNvPr id="150550" name="Line 22"/>
            <p:cNvSpPr>
              <a:spLocks noChangeShapeType="1"/>
            </p:cNvSpPr>
            <p:nvPr/>
          </p:nvSpPr>
          <p:spPr bwMode="auto">
            <a:xfrm flipV="1">
              <a:off x="2496" y="2016"/>
              <a:ext cx="0" cy="240"/>
            </a:xfrm>
            <a:prstGeom prst="line">
              <a:avLst/>
            </a:prstGeom>
            <a:noFill/>
            <a:ln w="9525">
              <a:solidFill>
                <a:schemeClr val="tx1"/>
              </a:solidFill>
              <a:round/>
              <a:headEnd/>
              <a:tailEnd type="triangle" w="med" len="med"/>
            </a:ln>
            <a:effectLst/>
          </p:spPr>
          <p:txBody>
            <a:bodyPr wrap="none" anchor="ctr"/>
            <a:lstStyle/>
            <a:p>
              <a:endParaRPr lang="sl-SI"/>
            </a:p>
          </p:txBody>
        </p:sp>
        <p:sp>
          <p:nvSpPr>
            <p:cNvPr id="150551" name="Text Box 23"/>
            <p:cNvSpPr txBox="1">
              <a:spLocks noChangeArrowheads="1"/>
            </p:cNvSpPr>
            <p:nvPr/>
          </p:nvSpPr>
          <p:spPr bwMode="auto">
            <a:xfrm>
              <a:off x="2448" y="2064"/>
              <a:ext cx="336" cy="192"/>
            </a:xfrm>
            <a:prstGeom prst="rect">
              <a:avLst/>
            </a:prstGeom>
            <a:noFill/>
            <a:ln w="9525">
              <a:noFill/>
              <a:miter lim="800000"/>
              <a:headEnd/>
              <a:tailEnd/>
            </a:ln>
            <a:effectLst/>
          </p:spPr>
          <p:txBody>
            <a:bodyPr>
              <a:spAutoFit/>
            </a:bodyPr>
            <a:lstStyle/>
            <a:p>
              <a:pPr>
                <a:spcBef>
                  <a:spcPct val="50000"/>
                </a:spcBef>
              </a:pPr>
              <a:r>
                <a:rPr lang="sl-SI" sz="1400" b="1">
                  <a:solidFill>
                    <a:schemeClr val="accent2"/>
                  </a:solidFill>
                </a:rPr>
                <a:t>Mg</a:t>
              </a:r>
            </a:p>
          </p:txBody>
        </p:sp>
      </p:grpSp>
      <p:grpSp>
        <p:nvGrpSpPr>
          <p:cNvPr id="6" name="Group 24"/>
          <p:cNvGrpSpPr>
            <a:grpSpLocks/>
          </p:cNvGrpSpPr>
          <p:nvPr/>
        </p:nvGrpSpPr>
        <p:grpSpPr bwMode="auto">
          <a:xfrm>
            <a:off x="4267200" y="4267200"/>
            <a:ext cx="533400" cy="381000"/>
            <a:chOff x="2688" y="2688"/>
            <a:chExt cx="336" cy="240"/>
          </a:xfrm>
        </p:grpSpPr>
        <p:sp>
          <p:nvSpPr>
            <p:cNvPr id="150553" name="Line 25"/>
            <p:cNvSpPr>
              <a:spLocks noChangeShapeType="1"/>
            </p:cNvSpPr>
            <p:nvPr/>
          </p:nvSpPr>
          <p:spPr bwMode="auto">
            <a:xfrm rot="10800000" flipV="1">
              <a:off x="2736" y="2688"/>
              <a:ext cx="1" cy="240"/>
            </a:xfrm>
            <a:prstGeom prst="line">
              <a:avLst/>
            </a:prstGeom>
            <a:noFill/>
            <a:ln w="9525">
              <a:solidFill>
                <a:schemeClr val="tx1"/>
              </a:solidFill>
              <a:round/>
              <a:headEnd/>
              <a:tailEnd type="triangle" w="med" len="med"/>
            </a:ln>
            <a:effectLst/>
          </p:spPr>
          <p:txBody>
            <a:bodyPr wrap="none" anchor="ctr"/>
            <a:lstStyle/>
            <a:p>
              <a:endParaRPr lang="sl-SI"/>
            </a:p>
          </p:txBody>
        </p:sp>
        <p:sp>
          <p:nvSpPr>
            <p:cNvPr id="150554" name="Text Box 26"/>
            <p:cNvSpPr txBox="1">
              <a:spLocks noChangeArrowheads="1"/>
            </p:cNvSpPr>
            <p:nvPr/>
          </p:nvSpPr>
          <p:spPr bwMode="auto">
            <a:xfrm>
              <a:off x="2688" y="2688"/>
              <a:ext cx="336" cy="192"/>
            </a:xfrm>
            <a:prstGeom prst="rect">
              <a:avLst/>
            </a:prstGeom>
            <a:noFill/>
            <a:ln w="9525">
              <a:noFill/>
              <a:miter lim="800000"/>
              <a:headEnd/>
              <a:tailEnd/>
            </a:ln>
            <a:effectLst/>
          </p:spPr>
          <p:txBody>
            <a:bodyPr>
              <a:spAutoFit/>
            </a:bodyPr>
            <a:lstStyle/>
            <a:p>
              <a:pPr>
                <a:spcBef>
                  <a:spcPct val="50000"/>
                </a:spcBef>
              </a:pPr>
              <a:r>
                <a:rPr lang="sl-SI" sz="1400" b="1">
                  <a:solidFill>
                    <a:schemeClr val="accent2"/>
                  </a:solidFill>
                </a:rPr>
                <a:t>Mg</a:t>
              </a:r>
            </a:p>
          </p:txBody>
        </p:sp>
      </p:grpSp>
      <p:grpSp>
        <p:nvGrpSpPr>
          <p:cNvPr id="7" name="Group 27"/>
          <p:cNvGrpSpPr>
            <a:grpSpLocks/>
          </p:cNvGrpSpPr>
          <p:nvPr/>
        </p:nvGrpSpPr>
        <p:grpSpPr bwMode="auto">
          <a:xfrm>
            <a:off x="3352800" y="4191000"/>
            <a:ext cx="2057400" cy="1905000"/>
            <a:chOff x="2112" y="2640"/>
            <a:chExt cx="1296" cy="1200"/>
          </a:xfrm>
        </p:grpSpPr>
        <p:sp>
          <p:nvSpPr>
            <p:cNvPr id="150556" name="Line 28"/>
            <p:cNvSpPr>
              <a:spLocks noChangeShapeType="1"/>
            </p:cNvSpPr>
            <p:nvPr/>
          </p:nvSpPr>
          <p:spPr bwMode="auto">
            <a:xfrm>
              <a:off x="2208" y="2640"/>
              <a:ext cx="1200" cy="0"/>
            </a:xfrm>
            <a:prstGeom prst="line">
              <a:avLst/>
            </a:prstGeom>
            <a:noFill/>
            <a:ln w="9525">
              <a:solidFill>
                <a:schemeClr val="tx1"/>
              </a:solidFill>
              <a:round/>
              <a:headEnd type="triangle" w="med" len="med"/>
              <a:tailEnd/>
            </a:ln>
            <a:effectLst/>
          </p:spPr>
          <p:txBody>
            <a:bodyPr wrap="none" anchor="ctr"/>
            <a:lstStyle/>
            <a:p>
              <a:endParaRPr lang="sl-SI"/>
            </a:p>
          </p:txBody>
        </p:sp>
        <p:sp>
          <p:nvSpPr>
            <p:cNvPr id="150557" name="Text Box 29"/>
            <p:cNvSpPr txBox="1">
              <a:spLocks noChangeArrowheads="1"/>
            </p:cNvSpPr>
            <p:nvPr/>
          </p:nvSpPr>
          <p:spPr bwMode="auto">
            <a:xfrm>
              <a:off x="2400" y="2688"/>
              <a:ext cx="384" cy="192"/>
            </a:xfrm>
            <a:prstGeom prst="rect">
              <a:avLst/>
            </a:prstGeom>
            <a:noFill/>
            <a:ln w="9525">
              <a:noFill/>
              <a:miter lim="800000"/>
              <a:headEnd/>
              <a:tailEnd/>
            </a:ln>
            <a:effectLst/>
          </p:spPr>
          <p:txBody>
            <a:bodyPr>
              <a:spAutoFit/>
            </a:bodyPr>
            <a:lstStyle/>
            <a:p>
              <a:pPr algn="l">
                <a:spcBef>
                  <a:spcPct val="50000"/>
                </a:spcBef>
              </a:pPr>
              <a:r>
                <a:rPr lang="sl-SI" sz="1400" b="1">
                  <a:solidFill>
                    <a:srgbClr val="CC0000"/>
                  </a:solidFill>
                </a:rPr>
                <a:t>PHT </a:t>
              </a:r>
            </a:p>
          </p:txBody>
        </p:sp>
        <p:sp>
          <p:nvSpPr>
            <p:cNvPr id="150558" name="Text Box 30"/>
            <p:cNvSpPr txBox="1">
              <a:spLocks noChangeArrowheads="1"/>
            </p:cNvSpPr>
            <p:nvPr/>
          </p:nvSpPr>
          <p:spPr bwMode="auto">
            <a:xfrm>
              <a:off x="2400" y="3648"/>
              <a:ext cx="384" cy="192"/>
            </a:xfrm>
            <a:prstGeom prst="rect">
              <a:avLst/>
            </a:prstGeom>
            <a:noFill/>
            <a:ln w="9525">
              <a:noFill/>
              <a:miter lim="800000"/>
              <a:headEnd/>
              <a:tailEnd/>
            </a:ln>
            <a:effectLst/>
          </p:spPr>
          <p:txBody>
            <a:bodyPr>
              <a:spAutoFit/>
            </a:bodyPr>
            <a:lstStyle/>
            <a:p>
              <a:pPr algn="l">
                <a:spcBef>
                  <a:spcPct val="50000"/>
                </a:spcBef>
              </a:pPr>
              <a:r>
                <a:rPr lang="sl-SI" sz="1400" b="1">
                  <a:solidFill>
                    <a:srgbClr val="CC0000"/>
                  </a:solidFill>
                </a:rPr>
                <a:t>PHT</a:t>
              </a:r>
              <a:r>
                <a:rPr lang="sl-SI" sz="1400" b="1"/>
                <a:t> </a:t>
              </a:r>
            </a:p>
          </p:txBody>
        </p:sp>
        <p:sp>
          <p:nvSpPr>
            <p:cNvPr id="150559" name="Line 31"/>
            <p:cNvSpPr>
              <a:spLocks noChangeShapeType="1"/>
            </p:cNvSpPr>
            <p:nvPr/>
          </p:nvSpPr>
          <p:spPr bwMode="auto">
            <a:xfrm>
              <a:off x="2112" y="3600"/>
              <a:ext cx="1200" cy="0"/>
            </a:xfrm>
            <a:prstGeom prst="line">
              <a:avLst/>
            </a:prstGeom>
            <a:noFill/>
            <a:ln w="9525">
              <a:solidFill>
                <a:schemeClr val="tx1"/>
              </a:solidFill>
              <a:round/>
              <a:headEnd type="triangle" w="med" len="med"/>
              <a:tailEnd/>
            </a:ln>
            <a:effectLst/>
          </p:spPr>
          <p:txBody>
            <a:bodyPr wrap="none" anchor="ctr"/>
            <a:lstStyle/>
            <a:p>
              <a:endParaRPr lang="sl-SI"/>
            </a:p>
          </p:txBody>
        </p:sp>
      </p:grpSp>
      <p:grpSp>
        <p:nvGrpSpPr>
          <p:cNvPr id="8" name="Group 32"/>
          <p:cNvGrpSpPr>
            <a:grpSpLocks/>
          </p:cNvGrpSpPr>
          <p:nvPr/>
        </p:nvGrpSpPr>
        <p:grpSpPr bwMode="auto">
          <a:xfrm>
            <a:off x="4267200" y="5791200"/>
            <a:ext cx="533400" cy="381000"/>
            <a:chOff x="2688" y="3648"/>
            <a:chExt cx="336" cy="240"/>
          </a:xfrm>
        </p:grpSpPr>
        <p:sp>
          <p:nvSpPr>
            <p:cNvPr id="150561" name="Line 33"/>
            <p:cNvSpPr>
              <a:spLocks noChangeShapeType="1"/>
            </p:cNvSpPr>
            <p:nvPr/>
          </p:nvSpPr>
          <p:spPr bwMode="auto">
            <a:xfrm rot="10800000" flipV="1">
              <a:off x="2736" y="3648"/>
              <a:ext cx="1" cy="240"/>
            </a:xfrm>
            <a:prstGeom prst="line">
              <a:avLst/>
            </a:prstGeom>
            <a:noFill/>
            <a:ln w="9525">
              <a:solidFill>
                <a:schemeClr val="tx1"/>
              </a:solidFill>
              <a:round/>
              <a:headEnd/>
              <a:tailEnd type="triangle" w="med" len="med"/>
            </a:ln>
            <a:effectLst/>
          </p:spPr>
          <p:txBody>
            <a:bodyPr wrap="none" anchor="ctr"/>
            <a:lstStyle/>
            <a:p>
              <a:endParaRPr lang="sl-SI"/>
            </a:p>
          </p:txBody>
        </p:sp>
        <p:sp>
          <p:nvSpPr>
            <p:cNvPr id="150562" name="Text Box 34"/>
            <p:cNvSpPr txBox="1">
              <a:spLocks noChangeArrowheads="1"/>
            </p:cNvSpPr>
            <p:nvPr/>
          </p:nvSpPr>
          <p:spPr bwMode="auto">
            <a:xfrm>
              <a:off x="2688" y="3648"/>
              <a:ext cx="336" cy="192"/>
            </a:xfrm>
            <a:prstGeom prst="rect">
              <a:avLst/>
            </a:prstGeom>
            <a:noFill/>
            <a:ln w="9525">
              <a:noFill/>
              <a:miter lim="800000"/>
              <a:headEnd/>
              <a:tailEnd/>
            </a:ln>
            <a:effectLst/>
          </p:spPr>
          <p:txBody>
            <a:bodyPr>
              <a:spAutoFit/>
            </a:bodyPr>
            <a:lstStyle/>
            <a:p>
              <a:pPr>
                <a:spcBef>
                  <a:spcPct val="50000"/>
                </a:spcBef>
              </a:pPr>
              <a:r>
                <a:rPr lang="sl-SI" sz="1400" b="1">
                  <a:solidFill>
                    <a:schemeClr val="accent2"/>
                  </a:solidFill>
                </a:rPr>
                <a:t>Mg</a:t>
              </a:r>
            </a:p>
          </p:txBody>
        </p:sp>
      </p:grpSp>
      <p:sp>
        <p:nvSpPr>
          <p:cNvPr id="150563" name="Line 35"/>
          <p:cNvSpPr>
            <a:spLocks noChangeShapeType="1"/>
          </p:cNvSpPr>
          <p:nvPr/>
        </p:nvSpPr>
        <p:spPr bwMode="auto">
          <a:xfrm>
            <a:off x="1219200" y="1905000"/>
            <a:ext cx="0" cy="914400"/>
          </a:xfrm>
          <a:prstGeom prst="line">
            <a:avLst/>
          </a:prstGeom>
          <a:noFill/>
          <a:ln w="9525">
            <a:solidFill>
              <a:schemeClr val="tx1"/>
            </a:solidFill>
            <a:round/>
            <a:headEnd/>
            <a:tailEnd type="triangle" w="med" len="med"/>
          </a:ln>
          <a:effectLst/>
        </p:spPr>
        <p:txBody>
          <a:bodyPr wrap="none" anchor="ctr"/>
          <a:lstStyle/>
          <a:p>
            <a:endParaRPr lang="sl-SI"/>
          </a:p>
        </p:txBody>
      </p:sp>
      <p:sp>
        <p:nvSpPr>
          <p:cNvPr id="150564" name="Text Box 36"/>
          <p:cNvSpPr txBox="1">
            <a:spLocks noChangeArrowheads="1"/>
          </p:cNvSpPr>
          <p:nvPr/>
        </p:nvSpPr>
        <p:spPr bwMode="auto">
          <a:xfrm>
            <a:off x="1295400" y="1905000"/>
            <a:ext cx="1524000" cy="304800"/>
          </a:xfrm>
          <a:prstGeom prst="rect">
            <a:avLst/>
          </a:prstGeom>
          <a:noFill/>
          <a:ln w="9525">
            <a:noFill/>
            <a:miter lim="800000"/>
            <a:headEnd/>
            <a:tailEnd/>
          </a:ln>
          <a:effectLst/>
        </p:spPr>
        <p:txBody>
          <a:bodyPr>
            <a:spAutoFit/>
          </a:bodyPr>
          <a:lstStyle/>
          <a:p>
            <a:pPr algn="l">
              <a:spcBef>
                <a:spcPct val="50000"/>
              </a:spcBef>
            </a:pPr>
            <a:r>
              <a:rPr lang="sl-SI" sz="1400">
                <a:latin typeface="Times New Roman" pitchFamily="18" charset="0"/>
              </a:rPr>
              <a:t>Hranilne snovi</a:t>
            </a:r>
          </a:p>
        </p:txBody>
      </p:sp>
      <p:sp>
        <p:nvSpPr>
          <p:cNvPr id="150565" name="Rectangle 37"/>
          <p:cNvSpPr>
            <a:spLocks noChangeArrowheads="1"/>
          </p:cNvSpPr>
          <p:nvPr/>
        </p:nvSpPr>
        <p:spPr bwMode="auto">
          <a:xfrm>
            <a:off x="2667000" y="4343400"/>
            <a:ext cx="985838" cy="517525"/>
          </a:xfrm>
          <a:prstGeom prst="rect">
            <a:avLst/>
          </a:prstGeom>
          <a:noFill/>
          <a:ln w="9525">
            <a:noFill/>
            <a:miter lim="800000"/>
            <a:headEnd/>
            <a:tailEnd/>
          </a:ln>
          <a:effectLst/>
        </p:spPr>
        <p:txBody>
          <a:bodyPr wrap="none">
            <a:spAutoFit/>
          </a:bodyPr>
          <a:lstStyle/>
          <a:p>
            <a:r>
              <a:rPr lang="sl-SI" sz="1400">
                <a:latin typeface="Times New Roman" pitchFamily="18" charset="0"/>
              </a:rPr>
              <a:t>konc. Ca</a:t>
            </a:r>
            <a:r>
              <a:rPr lang="sl-SI" sz="1400" baseline="30000">
                <a:latin typeface="Times New Roman" pitchFamily="18" charset="0"/>
              </a:rPr>
              <a:t>2+</a:t>
            </a:r>
            <a:endParaRPr lang="sl-SI" sz="1400">
              <a:latin typeface="Times New Roman" pitchFamily="18" charset="0"/>
            </a:endParaRPr>
          </a:p>
          <a:p>
            <a:r>
              <a:rPr lang="sl-SI" sz="1400">
                <a:latin typeface="Times New Roman" pitchFamily="18" charset="0"/>
              </a:rPr>
              <a:t>~2 mmol/L</a:t>
            </a:r>
          </a:p>
        </p:txBody>
      </p:sp>
      <p:sp>
        <p:nvSpPr>
          <p:cNvPr id="150566" name="Text Box 38"/>
          <p:cNvSpPr txBox="1">
            <a:spLocks noChangeArrowheads="1"/>
          </p:cNvSpPr>
          <p:nvPr/>
        </p:nvSpPr>
        <p:spPr bwMode="auto">
          <a:xfrm>
            <a:off x="2209800" y="1219200"/>
            <a:ext cx="5334000" cy="396875"/>
          </a:xfrm>
          <a:prstGeom prst="rect">
            <a:avLst/>
          </a:prstGeom>
          <a:noFill/>
          <a:ln w="9525">
            <a:noFill/>
            <a:miter lim="800000"/>
            <a:headEnd/>
            <a:tailEnd/>
          </a:ln>
          <a:effectLst/>
        </p:spPr>
        <p:txBody>
          <a:bodyPr>
            <a:spAutoFit/>
          </a:bodyPr>
          <a:lstStyle/>
          <a:p>
            <a:pPr>
              <a:spcBef>
                <a:spcPct val="50000"/>
              </a:spcBef>
            </a:pPr>
            <a:r>
              <a:rPr lang="sl-SI" sz="2000" b="1" i="1">
                <a:latin typeface="Times New Roman" pitchFamily="18" charset="0"/>
              </a:rPr>
              <a:t>Regulacija koncentracije kalcija v krvi</a:t>
            </a:r>
          </a:p>
        </p:txBody>
      </p:sp>
      <p:sp>
        <p:nvSpPr>
          <p:cNvPr id="150567" name="Text Box 39"/>
          <p:cNvSpPr txBox="1">
            <a:spLocks noChangeArrowheads="1"/>
          </p:cNvSpPr>
          <p:nvPr/>
        </p:nvSpPr>
        <p:spPr bwMode="auto">
          <a:xfrm>
            <a:off x="4953000" y="4267200"/>
            <a:ext cx="1295400" cy="304800"/>
          </a:xfrm>
          <a:prstGeom prst="rect">
            <a:avLst/>
          </a:prstGeom>
          <a:noFill/>
          <a:ln w="9525">
            <a:noFill/>
            <a:miter lim="800000"/>
            <a:headEnd/>
            <a:tailEnd/>
          </a:ln>
          <a:effectLst/>
        </p:spPr>
        <p:txBody>
          <a:bodyPr>
            <a:spAutoFit/>
          </a:bodyPr>
          <a:lstStyle/>
          <a:p>
            <a:pPr>
              <a:spcBef>
                <a:spcPct val="50000"/>
              </a:spcBef>
            </a:pPr>
            <a:r>
              <a:rPr lang="sl-SI" sz="1400">
                <a:latin typeface="Times New Roman" pitchFamily="18" charset="0"/>
              </a:rPr>
              <a:t>osteoklasti</a:t>
            </a:r>
          </a:p>
        </p:txBody>
      </p:sp>
      <p:grpSp>
        <p:nvGrpSpPr>
          <p:cNvPr id="9" name="Group 40"/>
          <p:cNvGrpSpPr>
            <a:grpSpLocks/>
          </p:cNvGrpSpPr>
          <p:nvPr/>
        </p:nvGrpSpPr>
        <p:grpSpPr bwMode="auto">
          <a:xfrm>
            <a:off x="1828800" y="3733800"/>
            <a:ext cx="914400" cy="381000"/>
            <a:chOff x="1152" y="2352"/>
            <a:chExt cx="576" cy="240"/>
          </a:xfrm>
        </p:grpSpPr>
        <p:grpSp>
          <p:nvGrpSpPr>
            <p:cNvPr id="10" name="Group 41"/>
            <p:cNvGrpSpPr>
              <a:grpSpLocks/>
            </p:cNvGrpSpPr>
            <p:nvPr/>
          </p:nvGrpSpPr>
          <p:grpSpPr bwMode="auto">
            <a:xfrm>
              <a:off x="1392" y="2352"/>
              <a:ext cx="336" cy="240"/>
              <a:chOff x="1392" y="2352"/>
              <a:chExt cx="336" cy="240"/>
            </a:xfrm>
          </p:grpSpPr>
          <p:sp>
            <p:nvSpPr>
              <p:cNvPr id="150570" name="Line 42"/>
              <p:cNvSpPr>
                <a:spLocks noChangeShapeType="1"/>
              </p:cNvSpPr>
              <p:nvPr/>
            </p:nvSpPr>
            <p:spPr bwMode="auto">
              <a:xfrm flipV="1">
                <a:off x="1440" y="2352"/>
                <a:ext cx="0" cy="240"/>
              </a:xfrm>
              <a:prstGeom prst="line">
                <a:avLst/>
              </a:prstGeom>
              <a:noFill/>
              <a:ln w="9525">
                <a:solidFill>
                  <a:schemeClr val="tx1"/>
                </a:solidFill>
                <a:round/>
                <a:headEnd/>
                <a:tailEnd type="triangle" w="med" len="med"/>
              </a:ln>
              <a:effectLst/>
            </p:spPr>
            <p:txBody>
              <a:bodyPr wrap="none" anchor="ctr"/>
              <a:lstStyle/>
              <a:p>
                <a:endParaRPr lang="sl-SI"/>
              </a:p>
            </p:txBody>
          </p:sp>
          <p:sp>
            <p:nvSpPr>
              <p:cNvPr id="150571" name="Text Box 43"/>
              <p:cNvSpPr txBox="1">
                <a:spLocks noChangeArrowheads="1"/>
              </p:cNvSpPr>
              <p:nvPr/>
            </p:nvSpPr>
            <p:spPr bwMode="auto">
              <a:xfrm>
                <a:off x="1392" y="2400"/>
                <a:ext cx="336" cy="192"/>
              </a:xfrm>
              <a:prstGeom prst="rect">
                <a:avLst/>
              </a:prstGeom>
              <a:noFill/>
              <a:ln w="9525">
                <a:noFill/>
                <a:miter lim="800000"/>
                <a:headEnd/>
                <a:tailEnd/>
              </a:ln>
              <a:effectLst/>
            </p:spPr>
            <p:txBody>
              <a:bodyPr>
                <a:spAutoFit/>
              </a:bodyPr>
              <a:lstStyle/>
              <a:p>
                <a:pPr>
                  <a:spcBef>
                    <a:spcPct val="50000"/>
                  </a:spcBef>
                </a:pPr>
                <a:r>
                  <a:rPr lang="sl-SI" sz="1400" b="1">
                    <a:solidFill>
                      <a:schemeClr val="accent2"/>
                    </a:solidFill>
                  </a:rPr>
                  <a:t>Mg</a:t>
                </a:r>
              </a:p>
            </p:txBody>
          </p:sp>
        </p:grpSp>
        <p:sp>
          <p:nvSpPr>
            <p:cNvPr id="150572" name="Text Box 44"/>
            <p:cNvSpPr txBox="1">
              <a:spLocks noChangeArrowheads="1"/>
            </p:cNvSpPr>
            <p:nvPr/>
          </p:nvSpPr>
          <p:spPr bwMode="auto">
            <a:xfrm>
              <a:off x="1152" y="2400"/>
              <a:ext cx="384" cy="192"/>
            </a:xfrm>
            <a:prstGeom prst="rect">
              <a:avLst/>
            </a:prstGeom>
            <a:noFill/>
            <a:ln w="9525">
              <a:noFill/>
              <a:miter lim="800000"/>
              <a:headEnd/>
              <a:tailEnd/>
            </a:ln>
            <a:effectLst/>
          </p:spPr>
          <p:txBody>
            <a:bodyPr>
              <a:spAutoFit/>
            </a:bodyPr>
            <a:lstStyle/>
            <a:p>
              <a:pPr algn="l">
                <a:spcBef>
                  <a:spcPct val="50000"/>
                </a:spcBef>
              </a:pPr>
              <a:r>
                <a:rPr lang="sl-SI" sz="1400" b="1">
                  <a:solidFill>
                    <a:srgbClr val="CC0000"/>
                  </a:solidFill>
                </a:rPr>
                <a:t>PHT</a:t>
              </a:r>
            </a:p>
          </p:txBody>
        </p:sp>
      </p:grpSp>
      <p:sp>
        <p:nvSpPr>
          <p:cNvPr id="150573" name="Text Box 45"/>
          <p:cNvSpPr txBox="1">
            <a:spLocks noChangeArrowheads="1"/>
          </p:cNvSpPr>
          <p:nvPr/>
        </p:nvSpPr>
        <p:spPr bwMode="auto">
          <a:xfrm>
            <a:off x="4953000" y="2590800"/>
            <a:ext cx="1295400" cy="304800"/>
          </a:xfrm>
          <a:prstGeom prst="rect">
            <a:avLst/>
          </a:prstGeom>
          <a:noFill/>
          <a:ln w="9525">
            <a:noFill/>
            <a:miter lim="800000"/>
            <a:headEnd/>
            <a:tailEnd/>
          </a:ln>
          <a:effectLst/>
        </p:spPr>
        <p:txBody>
          <a:bodyPr>
            <a:spAutoFit/>
          </a:bodyPr>
          <a:lstStyle/>
          <a:p>
            <a:pPr>
              <a:spcBef>
                <a:spcPct val="50000"/>
              </a:spcBef>
            </a:pPr>
            <a:r>
              <a:rPr lang="sl-SI" sz="1400">
                <a:latin typeface="Times New Roman" pitchFamily="18" charset="0"/>
              </a:rPr>
              <a:t>osteoblasti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05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6"/>
                                        </p:tgtEl>
                                        <p:attrNameLst>
                                          <p:attrName>style.visibility</p:attrName>
                                        </p:attrNameLst>
                                      </p:cBhvr>
                                      <p:to>
                                        <p:strVal val="visible"/>
                                      </p:to>
                                    </p:set>
                                  </p:childTnLst>
                                  <p:subTnLst>
                                    <p:animClr>
                                      <p:cBhvr override="childStyle">
                                        <p:cTn dur="1" fill="hold" display="0" masterRel="nextClick" afterEffect="1"/>
                                        <p:tgtEl>
                                          <p:spTgt spid="6"/>
                                        </p:tgtEl>
                                        <p:attrNameLst>
                                          <p:attrName>ppt_c</p:attrName>
                                        </p:attrNameLst>
                                      </p:cBhvr>
                                      <p:to>
                                        <a:srgbClr val="0000FF"/>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8"/>
                                        </p:tgtEl>
                                        <p:attrNameLst>
                                          <p:attrName>style.visibility</p:attrName>
                                        </p:attrNameLst>
                                      </p:cBhvr>
                                      <p:to>
                                        <p:strVal val="visible"/>
                                      </p:to>
                                    </p:set>
                                  </p:childTnLst>
                                  <p:subTnLst>
                                    <p:animClr>
                                      <p:cBhvr override="childStyle">
                                        <p:cTn dur="1" fill="hold" display="0" masterRel="nextClick" afterEffect="1"/>
                                        <p:tgtEl>
                                          <p:spTgt spid="8"/>
                                        </p:tgtEl>
                                        <p:attrNameLst>
                                          <p:attrName>ppt_c</p:attrName>
                                        </p:attrNameLst>
                                      </p:cBhvr>
                                      <p:to>
                                        <a:srgbClr val="0000FF"/>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42" grpId="0" autoUpdateAnimBg="0"/>
    </p:bldLst>
  </p:timing>
</p:sld>
</file>

<file path=ppt/theme/theme1.xml><?xml version="1.0" encoding="utf-8"?>
<a:theme xmlns:a="http://schemas.openxmlformats.org/drawingml/2006/main" name="Predlloga_za _predstavitev">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919</TotalTime>
  <Words>3896</Words>
  <Application>Microsoft Office PowerPoint</Application>
  <PresentationFormat>On-screen Show (4:3)</PresentationFormat>
  <Paragraphs>257</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Predlloga_za _predstavitev</vt:lpstr>
      <vt:lpstr>MEDSEBOJNO DELOVANJE MAKROELEMENTOV IN NJIHOV VPLIV NA ZDRAVJE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Anita Poberžnik</dc:creator>
  <cp:lastModifiedBy>betit</cp:lastModifiedBy>
  <cp:revision>83</cp:revision>
  <dcterms:created xsi:type="dcterms:W3CDTF">2011-08-08T10:15:55Z</dcterms:created>
  <dcterms:modified xsi:type="dcterms:W3CDTF">2011-08-25T15:44:33Z</dcterms:modified>
</cp:coreProperties>
</file>