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259" r:id="rId2"/>
    <p:sldId id="283" r:id="rId3"/>
    <p:sldId id="285" r:id="rId4"/>
    <p:sldId id="279" r:id="rId5"/>
    <p:sldId id="268" r:id="rId6"/>
    <p:sldId id="270" r:id="rId7"/>
    <p:sldId id="273" r:id="rId8"/>
    <p:sldId id="274" r:id="rId9"/>
    <p:sldId id="284" r:id="rId10"/>
    <p:sldId id="260" r:id="rId11"/>
    <p:sldId id="286" r:id="rId12"/>
    <p:sldId id="269" r:id="rId13"/>
    <p:sldId id="262" r:id="rId14"/>
    <p:sldId id="266" r:id="rId15"/>
    <p:sldId id="263" r:id="rId16"/>
    <p:sldId id="287" r:id="rId17"/>
    <p:sldId id="272" r:id="rId18"/>
    <p:sldId id="275" r:id="rId19"/>
    <p:sldId id="264" r:id="rId20"/>
    <p:sldId id="281" r:id="rId21"/>
    <p:sldId id="258" r:id="rId22"/>
    <p:sldId id="280" r:id="rId23"/>
    <p:sldId id="282" r:id="rId24"/>
    <p:sldId id="277" r:id="rId2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4A664"/>
    <a:srgbClr val="3AAAD2"/>
    <a:srgbClr val="7FD3F1"/>
    <a:srgbClr val="7EE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C76D10-B580-4601-9FA9-D5B6F9DCD811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B3DF44-0FE1-4999-9E44-DC66C447B8F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2589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55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509A0-9789-46C5-86A3-37FC32D6E69A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92F7-3328-49F9-9CB4-F0B508CFFB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716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9F8F-C065-4FFF-8968-DFC74D27CC2C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1720-8A0D-4826-92CE-43535E4DF73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218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B87A-07BE-4F8B-B722-2EFB4045E98E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4D4A-6E94-4817-9890-0BE52E64C86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93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C8CB-CFC7-424C-9BDB-33B3DE07295E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5B12-9AFD-4FB6-8CC7-8197B528EF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47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7967-68D8-48CE-8E39-39572957E34F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9E25-8554-4BB5-B1FF-1D5B9BD27E9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22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546D-CC27-4EFA-96E8-CF4FFFAA4E3E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70CC-2465-44FF-A39C-4A7E6995C3A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486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B594-0D98-494A-8E03-98444CA7C6EC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9C4C-8EEA-43C7-906B-DD06DB06A5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201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5BA5-BB40-4FBE-AE7A-70221F0365CD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C144-3BD8-4756-8193-3DB2EE7D49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371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32630-2207-4B30-A095-22F2FC88FBF8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DFB3-6112-4D61-8355-C02BD3233AF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87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97C5-F197-469E-8F56-6CB8F6F60EEE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EE52-65DE-4F85-AFB2-B5086F3BA0F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60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33F7-9A3A-4F6D-8B73-A68649DA7613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78B8-2CCB-4926-9368-D0A1B07EA7E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37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4A02B6-DD69-4DFE-88B2-640D2EA1B0FC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120EB-0E8D-4ACE-A9AC-461923E91C7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-resources.com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fair-projects.org/index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www.juliantrubin.com/fairproject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hyperlink" Target="http://www.brainpop.com/science/energy/windenergy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school.com/science/biology_place/labbench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elica.enki.si/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otanika.biologija.org/zeleni-skrat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://www.modrijan.si/slv/Solski-program/Solski-progra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hyperlink" Target="http://vedez.dzs.si/dokumenti/dokument.asp?id=337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dpvn-drustvo.si/" TargetMode="External"/><Relationship Id="rId3" Type="http://schemas.openxmlformats.org/officeDocument/2006/relationships/image" Target="../media/image39.jpg"/><Relationship Id="rId7" Type="http://schemas.openxmlformats.org/officeDocument/2006/relationships/image" Target="../media/image41.jpg"/><Relationship Id="rId12" Type="http://schemas.openxmlformats.org/officeDocument/2006/relationships/image" Target="../media/image44.jpg"/><Relationship Id="rId2" Type="http://schemas.openxmlformats.org/officeDocument/2006/relationships/hyperlink" Target="http://www.herpetolosko-drustvo.s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tice.si/index.php" TargetMode="External"/><Relationship Id="rId11" Type="http://schemas.openxmlformats.org/officeDocument/2006/relationships/hyperlink" Target="http://www.lovska-zveza.si/" TargetMode="External"/><Relationship Id="rId5" Type="http://schemas.openxmlformats.org/officeDocument/2006/relationships/image" Target="../media/image40.jpg"/><Relationship Id="rId10" Type="http://schemas.openxmlformats.org/officeDocument/2006/relationships/image" Target="../media/image43.jpeg"/><Relationship Id="rId4" Type="http://schemas.openxmlformats.org/officeDocument/2006/relationships/hyperlink" Target="http://www.proteus.si/" TargetMode="External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clipart4school.com/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kupnost.sio.si/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jpg"/><Relationship Id="rId2" Type="http://schemas.openxmlformats.org/officeDocument/2006/relationships/hyperlink" Target="http://skupnost.sio.si/course/view.php?id=74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://skupnost.sio.si/course/view.php?id=5298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media1.wav"/><Relationship Id="rId7" Type="http://schemas.openxmlformats.org/officeDocument/2006/relationships/hyperlink" Target="http://www.animal-sounds.org/animal-sounds-free-download.html" TargetMode="External"/><Relationship Id="rId2" Type="http://schemas.microsoft.com/office/2007/relationships/media" Target="../media/media1.wav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9.jpg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://www.seaworld.org/animal-info/sound-library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lpicturesarchive.com/animal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kupnost.sio.s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sciencephoto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odidac.bio.uottawa.ca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l.org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phi.unice.fr/Medifaune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eb.bf.uni-lj.si/bi/mikroskopija/galerija.php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0" y="1844824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rgbClr val="FFFF00"/>
                </a:solidFill>
              </a:rPr>
              <a:t>UPORABA IN VKLJUČEVANJE E-GRADIV V POUK NARAVOSLOVJA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5830" y="54452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Bernarda Moravec, ZRSŠ, OE Novo mesto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1244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0" y="-28183"/>
            <a:ext cx="9144000" cy="4449872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0" y="5877559"/>
            <a:ext cx="914399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http://www.biology-resources.com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71600" y="4653136"/>
            <a:ext cx="3600399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POSKUSI (Word)</a:t>
            </a:r>
          </a:p>
          <a:p>
            <a:r>
              <a:rPr lang="sl-SI" dirty="0" smtClean="0"/>
              <a:t>DELOVNI LISTI</a:t>
            </a:r>
          </a:p>
          <a:p>
            <a:r>
              <a:rPr lang="sl-SI" dirty="0" smtClean="0"/>
              <a:t>SLIKOVNI MATERIAL (črno-belo)</a:t>
            </a:r>
          </a:p>
          <a:p>
            <a:r>
              <a:rPr lang="sl-SI" dirty="0" smtClean="0"/>
              <a:t>STROKOVNO GRADIVO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148064" y="4653136"/>
            <a:ext cx="2367880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PP PREDSTAVITVE</a:t>
            </a:r>
          </a:p>
          <a:p>
            <a:r>
              <a:rPr lang="sl-SI" dirty="0" smtClean="0"/>
              <a:t>VIDEO POSNETKI</a:t>
            </a:r>
          </a:p>
          <a:p>
            <a:r>
              <a:rPr lang="sl-SI" dirty="0" smtClean="0"/>
              <a:t>POVEZAVE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7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5" y="6446"/>
            <a:ext cx="5575976" cy="58711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Pravokotnik 2"/>
          <p:cNvSpPr/>
          <p:nvPr/>
        </p:nvSpPr>
        <p:spPr>
          <a:xfrm>
            <a:off x="0" y="5877559"/>
            <a:ext cx="914399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sl-SI" dirty="0">
                <a:hlinkClick r:id="rId3"/>
              </a:rPr>
              <a:t>http://</a:t>
            </a:r>
            <a:r>
              <a:rPr lang="sl-SI" dirty="0" smtClean="0">
                <a:hlinkClick r:id="rId3"/>
              </a:rPr>
              <a:t>www.sciencefair-projects.org/index.html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36" y="-15108"/>
            <a:ext cx="2457476" cy="1946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696" y="2009151"/>
            <a:ext cx="2415916" cy="191340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62" y="4004526"/>
            <a:ext cx="2381250" cy="188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0" y="5877559"/>
            <a:ext cx="914399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www.juliantrubin.com/fairprojects.html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2748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8" y="2727482"/>
            <a:ext cx="5436096" cy="354180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348" y="2705195"/>
            <a:ext cx="3047999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604631" y="512583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POŠTENI POSKUSI - projekti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12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790059" cy="4176464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0" y="5877559"/>
            <a:ext cx="914399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http://www.brainpop.com</a:t>
            </a:r>
            <a:r>
              <a:rPr lang="sl-SI" dirty="0" smtClean="0">
                <a:hlinkClick r:id="rId3"/>
              </a:rPr>
              <a:t>/#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251520" y="479715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POUČNI RISANI FILMI</a:t>
            </a:r>
          </a:p>
          <a:p>
            <a:r>
              <a:rPr lang="sl-SI" dirty="0" smtClean="0"/>
              <a:t>- priporočam prijavo</a:t>
            </a:r>
            <a:endParaRPr lang="sl-SI" dirty="0"/>
          </a:p>
        </p:txBody>
      </p:sp>
      <p:pic>
        <p:nvPicPr>
          <p:cNvPr id="6" name="Slika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80" y="1046778"/>
            <a:ext cx="4854519" cy="4830781"/>
          </a:xfrm>
          <a:prstGeom prst="rect">
            <a:avLst/>
          </a:prstGeom>
        </p:spPr>
      </p:pic>
      <p:sp>
        <p:nvSpPr>
          <p:cNvPr id="7" name="Desna puščica 6"/>
          <p:cNvSpPr/>
          <p:nvPr/>
        </p:nvSpPr>
        <p:spPr>
          <a:xfrm>
            <a:off x="2146549" y="3537012"/>
            <a:ext cx="2425450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69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9"/>
          <a:stretch/>
        </p:blipFill>
        <p:spPr>
          <a:xfrm>
            <a:off x="-25452" y="0"/>
            <a:ext cx="9144000" cy="4935255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0" y="5877559"/>
            <a:ext cx="914399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http://www.phschool.com/science/biology_place/labbench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427984" y="452139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E-GRADIVO ZA RAZLAGO BIOLOŠKIH POJAVOV</a:t>
            </a:r>
          </a:p>
          <a:p>
            <a:r>
              <a:rPr lang="sl-SI" dirty="0" smtClean="0"/>
              <a:t>- vključuje opise, animacije, interaktivne naloge …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8" y="4161145"/>
            <a:ext cx="3475412" cy="152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"/>
            <a:ext cx="9144000" cy="560477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0" y="5877559"/>
            <a:ext cx="914399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http://celica.enki.si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115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6" y="476672"/>
            <a:ext cx="9146815" cy="171502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0" y="5877559"/>
            <a:ext cx="914399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http://botanika.biologija.org/zeleni-skrat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55576" y="3284984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POSKUSI</a:t>
            </a:r>
          </a:p>
          <a:p>
            <a:r>
              <a:rPr lang="sl-SI" dirty="0" smtClean="0"/>
              <a:t>RAZLAGE (vprašanja, odgovori)</a:t>
            </a:r>
          </a:p>
          <a:p>
            <a:r>
              <a:rPr lang="sl-SI" dirty="0" smtClean="0"/>
              <a:t>IZROČKI PREDAVANJ</a:t>
            </a:r>
          </a:p>
          <a:p>
            <a:r>
              <a:rPr lang="sl-SI" dirty="0" smtClean="0"/>
              <a:t>SLIKOVNO GRADIVO</a:t>
            </a:r>
          </a:p>
          <a:p>
            <a:r>
              <a:rPr lang="sl-SI" dirty="0" smtClean="0"/>
              <a:t>VIDEO POSNETKI</a:t>
            </a:r>
          </a:p>
          <a:p>
            <a:r>
              <a:rPr lang="sl-SI" dirty="0" smtClean="0"/>
              <a:t>ANIMACIJE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652120" y="503931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BF, Ljubljana</a:t>
            </a:r>
          </a:p>
          <a:p>
            <a:r>
              <a:rPr lang="sl-SI" dirty="0" smtClean="0"/>
              <a:t>Urednica: Barbara Vilhar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370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08"/>
          <a:stretch/>
        </p:blipFill>
        <p:spPr>
          <a:xfrm>
            <a:off x="-3348" y="836712"/>
            <a:ext cx="9144000" cy="898176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043608" y="0"/>
            <a:ext cx="669674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SPLETNE STRANI SLOVENSKIH ZALOŽB</a:t>
            </a:r>
            <a:endParaRPr lang="sl-SI" sz="24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" y="1844824"/>
            <a:ext cx="91370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Gradiva za učitelje → </a:t>
            </a:r>
            <a:r>
              <a:rPr lang="sl-SI" b="1" dirty="0" smtClean="0"/>
              <a:t>NARAVOSLOVJE</a:t>
            </a:r>
            <a:r>
              <a:rPr lang="sl-SI" dirty="0" smtClean="0"/>
              <a:t> (slikovno gradivo iz učbenikov, elektronske prosojnice, strokovni članki, spletne povezave, naravoslovna solnica)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-6696" y="2780928"/>
            <a:ext cx="918264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Gradiva za učitelje → </a:t>
            </a:r>
            <a:r>
              <a:rPr lang="sl-SI" b="1" dirty="0" smtClean="0"/>
              <a:t>NARAVOSLOVJE IN TEHNIKA </a:t>
            </a:r>
            <a:r>
              <a:rPr lang="sl-SI" dirty="0" smtClean="0"/>
              <a:t>(slikovno gradivo iz učbenikov, elektronske prosojnice, </a:t>
            </a:r>
            <a:r>
              <a:rPr lang="sl-SI" b="1" dirty="0" smtClean="0"/>
              <a:t>strokovni članki</a:t>
            </a:r>
            <a:r>
              <a:rPr lang="sl-SI" dirty="0" smtClean="0"/>
              <a:t>, spletne povezave, naravoslovna solnica)</a:t>
            </a:r>
            <a:endParaRPr lang="sl-SI" dirty="0"/>
          </a:p>
        </p:txBody>
      </p:sp>
      <p:pic>
        <p:nvPicPr>
          <p:cNvPr id="10" name="Slika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5" y="4077072"/>
            <a:ext cx="9144000" cy="1762699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1735621" y="5385368"/>
            <a:ext cx="5544616" cy="5639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99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1"/>
          <a:stretch/>
        </p:blipFill>
        <p:spPr>
          <a:xfrm>
            <a:off x="0" y="679676"/>
            <a:ext cx="2826896" cy="101208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043608" y="0"/>
            <a:ext cx="669674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SPLETNE STRANI NEKATERIH DRUŠTEV</a:t>
            </a:r>
            <a:endParaRPr lang="sl-SI" sz="2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2826896" y="1278052"/>
            <a:ext cx="628823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7030A0"/>
                </a:solidFill>
              </a:rPr>
              <a:t>DRUŠTVO ZA PREUČEVANJE DVOŽIVK IN PLAZILCEV </a:t>
            </a:r>
            <a:endParaRPr lang="sl-SI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64" y="2013891"/>
            <a:ext cx="2890327" cy="606477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2884230" y="2259436"/>
            <a:ext cx="628823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7030A0"/>
                </a:solidFill>
              </a:rPr>
              <a:t>PRIRODOSLOVNO DRUŠTVO</a:t>
            </a:r>
            <a:endParaRPr lang="sl-SI" dirty="0">
              <a:solidFill>
                <a:srgbClr val="7030A0"/>
              </a:solidFill>
            </a:endParaRPr>
          </a:p>
        </p:txBody>
      </p:sp>
      <p:pic>
        <p:nvPicPr>
          <p:cNvPr id="8" name="Slika 7">
            <a:hlinkClick r:id="rId6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/>
          <a:stretch/>
        </p:blipFill>
        <p:spPr>
          <a:xfrm>
            <a:off x="0" y="2924944"/>
            <a:ext cx="2826896" cy="1125433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2842837" y="3156296"/>
            <a:ext cx="62882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7030A0"/>
                </a:solidFill>
              </a:rPr>
              <a:t>DRUŠTVO ZA OPAZOVANJE IN PREUČEVANJE PTIC SLOVENIJE</a:t>
            </a:r>
            <a:endParaRPr lang="sl-SI" dirty="0">
              <a:solidFill>
                <a:srgbClr val="7030A0"/>
              </a:solidFill>
            </a:endParaRPr>
          </a:p>
        </p:txBody>
      </p:sp>
      <p:pic>
        <p:nvPicPr>
          <p:cNvPr id="10" name="Slika 9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64" y="4414247"/>
            <a:ext cx="2861460" cy="46755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25" y="4391592"/>
            <a:ext cx="277805" cy="256435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2836807" y="4412977"/>
            <a:ext cx="62882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7030A0"/>
                </a:solidFill>
              </a:rPr>
              <a:t>SLOVENSKO DRUŠTVO ZA PREUČEVANJE IN VARSTVO NETOPIRJEV</a:t>
            </a:r>
            <a:endParaRPr lang="sl-SI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64" y="5335742"/>
            <a:ext cx="2861460" cy="926209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2826895" y="5475680"/>
            <a:ext cx="628823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7030A0"/>
                </a:solidFill>
              </a:rPr>
              <a:t>LOVSKA ZVEZA SLOVENIJE</a:t>
            </a:r>
            <a:endParaRPr lang="sl-SI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768752" cy="47002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Pravokotnik 2"/>
          <p:cNvSpPr/>
          <p:nvPr/>
        </p:nvSpPr>
        <p:spPr>
          <a:xfrm>
            <a:off x="0" y="5877559"/>
            <a:ext cx="914399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http://educationclipart4school.</a:t>
            </a:r>
            <a:r>
              <a:rPr lang="sl-SI" dirty="0" err="1">
                <a:hlinkClick r:id="rId3"/>
              </a:rPr>
              <a:t>com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78" y="-34813"/>
            <a:ext cx="3489019" cy="58775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43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sl-SI" dirty="0" smtClean="0"/>
              <a:t>DOSTOP DO E-GRADIV</a:t>
            </a:r>
            <a:endParaRPr lang="sl-SI" dirty="0"/>
          </a:p>
        </p:txBody>
      </p:sp>
      <p:pic>
        <p:nvPicPr>
          <p:cNvPr id="1026" name="Picture 2" descr="C:\Users\bmoravec\Documents\MOJI DOKUMENTI\OE NM\slika_mocerili_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" y="1274796"/>
            <a:ext cx="4608512" cy="14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oljeZBesedilom 18"/>
          <p:cNvSpPr txBox="1"/>
          <p:nvPr/>
        </p:nvSpPr>
        <p:spPr>
          <a:xfrm>
            <a:off x="5076056" y="1274796"/>
            <a:ext cx="3737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SU: Naravoslovje – OŠ (ključ: NARAVA)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  Naravoslovje – SPI</a:t>
            </a:r>
          </a:p>
          <a:p>
            <a:r>
              <a:rPr lang="sl-SI" sz="2400" dirty="0" smtClean="0"/>
              <a:t>(ključ: </a:t>
            </a:r>
            <a:r>
              <a:rPr lang="sl-SI" sz="2400" dirty="0" err="1" smtClean="0"/>
              <a:t>nars</a:t>
            </a:r>
            <a:r>
              <a:rPr lang="sl-SI" sz="2400" dirty="0" smtClean="0"/>
              <a:t>)</a:t>
            </a:r>
            <a:endParaRPr lang="sl-SI" sz="24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4064566" y="4214475"/>
            <a:ext cx="4749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SS: Naravoslovje – vstopna spletna skupnost</a:t>
            </a:r>
          </a:p>
          <a:p>
            <a:r>
              <a:rPr lang="sl-SI" sz="2400" dirty="0" smtClean="0"/>
              <a:t>(ključ: NARAVA)</a:t>
            </a:r>
          </a:p>
        </p:txBody>
      </p:sp>
      <p:grpSp>
        <p:nvGrpSpPr>
          <p:cNvPr id="24" name="Skupina 23"/>
          <p:cNvGrpSpPr/>
          <p:nvPr/>
        </p:nvGrpSpPr>
        <p:grpSpPr>
          <a:xfrm>
            <a:off x="3682652" y="955748"/>
            <a:ext cx="5487451" cy="2133972"/>
            <a:chOff x="3016705" y="3151456"/>
            <a:chExt cx="5435245" cy="2133972"/>
          </a:xfrm>
        </p:grpSpPr>
        <p:pic>
          <p:nvPicPr>
            <p:cNvPr id="20" name="Slika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705" y="3151456"/>
              <a:ext cx="5435245" cy="213397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23" name="Raven puščični povezovalnik 22"/>
            <p:cNvCxnSpPr/>
            <p:nvPr/>
          </p:nvCxnSpPr>
          <p:spPr>
            <a:xfrm>
              <a:off x="3378471" y="3789040"/>
              <a:ext cx="329433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6" y="3953664"/>
            <a:ext cx="3367487" cy="1905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52" y="3660190"/>
            <a:ext cx="5461348" cy="24929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Slika 5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819274" cy="81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/>
          <a:lstStyle/>
          <a:p>
            <a:r>
              <a:rPr lang="sl-SI" dirty="0" smtClean="0"/>
              <a:t>AVDIO ELEMENTI</a:t>
            </a:r>
            <a:endParaRPr lang="sl-SI" dirty="0"/>
          </a:p>
        </p:txBody>
      </p:sp>
      <p:sp>
        <p:nvSpPr>
          <p:cNvPr id="3" name="Elipsa 2"/>
          <p:cNvSpPr/>
          <p:nvPr/>
        </p:nvSpPr>
        <p:spPr>
          <a:xfrm>
            <a:off x="3482169" y="1628800"/>
            <a:ext cx="5184575" cy="8640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tx2">
                    <a:lumMod val="50000"/>
                  </a:schemeClr>
                </a:solidFill>
              </a:rPr>
              <a:t>ZVOČNE DATOTEKE</a:t>
            </a:r>
            <a:endParaRPr lang="sl-SI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6"/>
          <a:stretch/>
        </p:blipFill>
        <p:spPr>
          <a:xfrm>
            <a:off x="0" y="-1"/>
            <a:ext cx="2987824" cy="626433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194137" y="3797253"/>
            <a:ext cx="2880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2400" dirty="0" smtClean="0"/>
              <a:t>programi za i-tablo, 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PowerPoint 2010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...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3194137" y="3221261"/>
            <a:ext cx="255711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l-SI" sz="2800" dirty="0" smtClean="0"/>
              <a:t>POSNAMEMO</a:t>
            </a:r>
            <a:endParaRPr lang="sl-SI" sz="2800" dirty="0"/>
          </a:p>
        </p:txBody>
      </p:sp>
      <p:sp>
        <p:nvSpPr>
          <p:cNvPr id="7" name="Pravokotnik 6"/>
          <p:cNvSpPr/>
          <p:nvPr/>
        </p:nvSpPr>
        <p:spPr>
          <a:xfrm>
            <a:off x="6413326" y="2949454"/>
            <a:ext cx="240767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dirty="0" smtClean="0"/>
              <a:t>POIŠČEMO NA SPLETU </a:t>
            </a:r>
            <a:endParaRPr lang="sl-SI" sz="2800" dirty="0"/>
          </a:p>
        </p:txBody>
      </p:sp>
      <p:sp>
        <p:nvSpPr>
          <p:cNvPr id="8" name="Pravokotnik 7"/>
          <p:cNvSpPr/>
          <p:nvPr/>
        </p:nvSpPr>
        <p:spPr>
          <a:xfrm>
            <a:off x="6413327" y="4005064"/>
            <a:ext cx="2623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2400" dirty="0" err="1" smtClean="0"/>
              <a:t>download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r>
              <a:rPr lang="sl-SI" sz="2400" dirty="0" smtClean="0"/>
              <a:t>hiperpovezava</a:t>
            </a:r>
            <a:endParaRPr lang="sl-SI" sz="2400" dirty="0"/>
          </a:p>
        </p:txBody>
      </p:sp>
      <p:cxnSp>
        <p:nvCxnSpPr>
          <p:cNvPr id="10" name="Raven puščični povezovalnik 9"/>
          <p:cNvCxnSpPr>
            <a:endCxn id="6" idx="0"/>
          </p:cNvCxnSpPr>
          <p:nvPr/>
        </p:nvCxnSpPr>
        <p:spPr>
          <a:xfrm flipH="1">
            <a:off x="4472692" y="2492896"/>
            <a:ext cx="531356" cy="7283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>
            <a:endCxn id="7" idx="0"/>
          </p:cNvCxnSpPr>
          <p:nvPr/>
        </p:nvCxnSpPr>
        <p:spPr>
          <a:xfrm>
            <a:off x="6732240" y="2492896"/>
            <a:ext cx="884924" cy="45655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77" y="4938524"/>
            <a:ext cx="1488633" cy="13258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789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1"/>
          <a:stretch/>
        </p:blipFill>
        <p:spPr>
          <a:xfrm>
            <a:off x="-1" y="260648"/>
            <a:ext cx="9143999" cy="3744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Elipsa 3"/>
          <p:cNvSpPr/>
          <p:nvPr/>
        </p:nvSpPr>
        <p:spPr>
          <a:xfrm>
            <a:off x="5554594" y="2567754"/>
            <a:ext cx="1728192" cy="1584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0" y="5877559"/>
            <a:ext cx="914399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>
                <a:hlinkClick r:id="rId7"/>
              </a:rPr>
              <a:t>http://</a:t>
            </a:r>
            <a:r>
              <a:rPr lang="sl-SI" dirty="0" smtClean="0">
                <a:hlinkClick r:id="rId7"/>
              </a:rPr>
              <a:t>www.animal-sounds.org/animal-sounds-free-download.html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652120" y="4032699"/>
            <a:ext cx="2789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ZVOKI ŽIVAL, KI ŽIVIJO: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v zraku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na farmi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v džungli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v puščavi</a:t>
            </a:r>
          </a:p>
          <a:p>
            <a:r>
              <a:rPr lang="sl-SI" dirty="0" smtClean="0"/>
              <a:t>in eksotičnih živali</a:t>
            </a:r>
            <a:endParaRPr lang="sl-SI" dirty="0"/>
          </a:p>
        </p:txBody>
      </p:sp>
      <p:pic>
        <p:nvPicPr>
          <p:cNvPr id="7" name="Bird songs animals14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5656" y="4300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4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0" y="5877559"/>
            <a:ext cx="914399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>
                <a:hlinkClick r:id="rId2"/>
              </a:rPr>
              <a:t>http://www.seaworld.org/animal-info/sound-library</a:t>
            </a:r>
            <a:r>
              <a:rPr lang="sl-SI" dirty="0" smtClean="0">
                <a:hlinkClick r:id="rId2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2"/>
          <a:stretch/>
        </p:blipFill>
        <p:spPr>
          <a:xfrm>
            <a:off x="-8978" y="27885"/>
            <a:ext cx="9144000" cy="3842658"/>
          </a:xfrm>
          <a:prstGeom prst="rect">
            <a:avLst/>
          </a:prstGeom>
        </p:spPr>
      </p:pic>
      <p:cxnSp>
        <p:nvCxnSpPr>
          <p:cNvPr id="5" name="Raven puščični povezovalnik 4"/>
          <p:cNvCxnSpPr/>
          <p:nvPr/>
        </p:nvCxnSpPr>
        <p:spPr>
          <a:xfrm flipV="1">
            <a:off x="2123728" y="3573016"/>
            <a:ext cx="108012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/>
          <p:cNvSpPr txBox="1"/>
          <p:nvPr/>
        </p:nvSpPr>
        <p:spPr>
          <a:xfrm>
            <a:off x="323528" y="42930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OGLAŠANJE ŽIVALI</a:t>
            </a:r>
            <a:endParaRPr lang="sl-SI" dirty="0"/>
          </a:p>
        </p:txBody>
      </p:sp>
      <p:cxnSp>
        <p:nvCxnSpPr>
          <p:cNvPr id="8" name="Raven puščični povezovalnik 7"/>
          <p:cNvCxnSpPr/>
          <p:nvPr/>
        </p:nvCxnSpPr>
        <p:spPr>
          <a:xfrm flipH="1" flipV="1">
            <a:off x="3923928" y="3284984"/>
            <a:ext cx="639094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4067944" y="429309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OPIS ŽIVALI (uvrstitev v sistem, značilnosti, </a:t>
            </a:r>
            <a:r>
              <a:rPr lang="sl-SI" dirty="0" smtClean="0"/>
              <a:t>zanimivosti)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3" y="2101810"/>
            <a:ext cx="5757145" cy="37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5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18767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79512" y="4318767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GALERIJA SLIK</a:t>
            </a:r>
          </a:p>
          <a:p>
            <a:r>
              <a:rPr lang="sl-SI" dirty="0" smtClean="0"/>
              <a:t>ZVOKI ŽIVALI</a:t>
            </a:r>
          </a:p>
          <a:p>
            <a:r>
              <a:rPr lang="sl-SI" dirty="0" smtClean="0"/>
              <a:t>VIDEO POSNETKI ŽIVALI</a:t>
            </a:r>
          </a:p>
          <a:p>
            <a:r>
              <a:rPr lang="sl-SI" dirty="0" smtClean="0"/>
              <a:t>ANIMACIJE</a:t>
            </a:r>
          </a:p>
          <a:p>
            <a:r>
              <a:rPr lang="sl-SI" dirty="0" smtClean="0"/>
              <a:t>CLIPARTI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0" y="5877559"/>
            <a:ext cx="914399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http://www.animalpicturesarchive.com/animal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82" y="1268760"/>
            <a:ext cx="7585917" cy="4334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22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58366" y="62068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Izkoristite možnosti uporabe IKT: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za motivacijo (video posnetek …)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za popestritev 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za podajanje navodil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za preverjanje znanja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za ocenjevanje znanja (spletne učilnice)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za </a:t>
            </a:r>
            <a:r>
              <a:rPr lang="sl-SI" b="1" dirty="0" smtClean="0"/>
              <a:t>RAZLAGO NOVIH POJMOV, POJAVOV IN PROCESOV, KI JIH TEŽKO POKAŽEMO, RAZLOŽIMO </a:t>
            </a:r>
            <a:r>
              <a:rPr lang="sl-SI" dirty="0" smtClean="0"/>
              <a:t>(cilj: razumevanje učencev)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445" y="3215009"/>
            <a:ext cx="2971906" cy="28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37144"/>
            <a:ext cx="3983681" cy="300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6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Slika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48" y="4217518"/>
            <a:ext cx="1308708" cy="13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" y="2906613"/>
            <a:ext cx="4669777" cy="3129911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777" y="163512"/>
            <a:ext cx="4475050" cy="3265487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31749" name="PoljeZBesedilom 9"/>
          <p:cNvSpPr txBox="1">
            <a:spLocks noChangeArrowheads="1"/>
          </p:cNvSpPr>
          <p:nvPr/>
        </p:nvSpPr>
        <p:spPr bwMode="auto">
          <a:xfrm>
            <a:off x="491165" y="1074717"/>
            <a:ext cx="3746500" cy="7080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sz="2000" b="1"/>
              <a:t>e-KOMPETENTNI UČITELJ NARAVOSLOVJA</a:t>
            </a:r>
          </a:p>
        </p:txBody>
      </p:sp>
      <p:sp>
        <p:nvSpPr>
          <p:cNvPr id="2" name="Elipsa 1"/>
          <p:cNvSpPr/>
          <p:nvPr/>
        </p:nvSpPr>
        <p:spPr>
          <a:xfrm>
            <a:off x="6444208" y="3140968"/>
            <a:ext cx="2016224" cy="288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2180193" y="5313104"/>
            <a:ext cx="2192851" cy="288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546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868144" cy="1008112"/>
          </a:xfrm>
        </p:spPr>
        <p:txBody>
          <a:bodyPr/>
          <a:lstStyle/>
          <a:p>
            <a:r>
              <a:rPr lang="sl-SI" dirty="0" smtClean="0"/>
              <a:t>VIZUALIZACIJSKI ELEMENTI</a:t>
            </a:r>
            <a:endParaRPr lang="sl-SI" dirty="0"/>
          </a:p>
        </p:txBody>
      </p:sp>
      <p:sp>
        <p:nvSpPr>
          <p:cNvPr id="3" name="Elipsa 2"/>
          <p:cNvSpPr/>
          <p:nvPr/>
        </p:nvSpPr>
        <p:spPr>
          <a:xfrm>
            <a:off x="6386369" y="5039352"/>
            <a:ext cx="2376264" cy="5040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accent3">
                    <a:lumMod val="50000"/>
                  </a:schemeClr>
                </a:solidFill>
              </a:rPr>
              <a:t>SLIKE</a:t>
            </a:r>
            <a:endParaRPr lang="sl-SI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5234242" y="1385667"/>
            <a:ext cx="3528392" cy="6480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accent3">
                    <a:lumMod val="50000"/>
                  </a:schemeClr>
                </a:solidFill>
              </a:rPr>
              <a:t>ANIMACIJE</a:t>
            </a:r>
            <a:endParaRPr lang="sl-SI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 rot="20575602">
            <a:off x="6722861" y="2371329"/>
            <a:ext cx="2396976" cy="6480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accent3">
                    <a:lumMod val="50000"/>
                  </a:schemeClr>
                </a:solidFill>
              </a:rPr>
              <a:t>SHEME</a:t>
            </a:r>
            <a:endParaRPr lang="sl-SI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 rot="649930">
            <a:off x="5667909" y="3635651"/>
            <a:ext cx="3044031" cy="828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accent3">
                    <a:lumMod val="50000"/>
                  </a:schemeClr>
                </a:solidFill>
              </a:rPr>
              <a:t>VIDEO POSNETKI</a:t>
            </a:r>
            <a:endParaRPr lang="sl-SI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3" y="0"/>
            <a:ext cx="3114136" cy="6858000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3250551" y="2045464"/>
            <a:ext cx="255711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l-SI" sz="2800" dirty="0" smtClean="0"/>
              <a:t>POSNAMEMO</a:t>
            </a:r>
            <a:endParaRPr lang="sl-SI" sz="2800" dirty="0"/>
          </a:p>
        </p:txBody>
      </p:sp>
      <p:sp>
        <p:nvSpPr>
          <p:cNvPr id="9" name="Pravokotnik 8"/>
          <p:cNvSpPr/>
          <p:nvPr/>
        </p:nvSpPr>
        <p:spPr>
          <a:xfrm>
            <a:off x="3250551" y="4085245"/>
            <a:ext cx="240767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l-SI" sz="2800" dirty="0" smtClean="0"/>
              <a:t>POIŠČEMO NA SPLETU </a:t>
            </a:r>
            <a:endParaRPr lang="sl-SI" sz="28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53" y="2685062"/>
            <a:ext cx="621446" cy="60591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31" y="2697587"/>
            <a:ext cx="528894" cy="53926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81" y="2787334"/>
            <a:ext cx="426417" cy="42641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74" y="2738343"/>
            <a:ext cx="495121" cy="4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0" y="5877559"/>
            <a:ext cx="914399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sl-SI" dirty="0">
                <a:hlinkClick r:id="rId2"/>
              </a:rPr>
              <a:t>http://www.sciencephoto.com</a:t>
            </a:r>
            <a:r>
              <a:rPr lang="sl-SI" dirty="0" smtClean="0">
                <a:hlinkClick r:id="rId2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3" r="2806" b="5373"/>
          <a:stretch/>
        </p:blipFill>
        <p:spPr>
          <a:xfrm>
            <a:off x="179512" y="0"/>
            <a:ext cx="8887449" cy="373275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391405" y="3781704"/>
            <a:ext cx="3675556" cy="20313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 smtClean="0"/>
              <a:t>ŽIVALI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OKOLJE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RASTLINE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MEDICINA IN ZDRAVJE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ZGODOVINA</a:t>
            </a:r>
          </a:p>
          <a:p>
            <a:pPr marL="285750" indent="-285750">
              <a:buFontTx/>
              <a:buChar char="-"/>
            </a:pPr>
            <a:r>
              <a:rPr lang="sl-SI" dirty="0"/>
              <a:t>ZNANOST IN TEHNOLOGIJA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VESOLJE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87"/>
            <a:ext cx="4016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51"/>
          <a:stretch/>
        </p:blipFill>
        <p:spPr>
          <a:xfrm>
            <a:off x="114300" y="12477"/>
            <a:ext cx="6329908" cy="30322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PoljeZBesedilom 3"/>
          <p:cNvSpPr txBox="1"/>
          <p:nvPr/>
        </p:nvSpPr>
        <p:spPr>
          <a:xfrm>
            <a:off x="0" y="3861048"/>
            <a:ext cx="9119147" cy="19389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ZBIRKA FOTOGRAFIJ ZA UČITELJE BIOLOGIJE: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biologija organizmov (</a:t>
            </a:r>
            <a:r>
              <a:rPr lang="sl-SI" sz="2400" dirty="0" err="1" smtClean="0"/>
              <a:t>evbakterije</a:t>
            </a:r>
            <a:r>
              <a:rPr lang="sl-SI" sz="2400" dirty="0" smtClean="0"/>
              <a:t>, </a:t>
            </a:r>
            <a:r>
              <a:rPr lang="sl-SI" sz="2400" dirty="0" err="1" smtClean="0"/>
              <a:t>protisti</a:t>
            </a:r>
            <a:r>
              <a:rPr lang="sl-SI" sz="2400" dirty="0" smtClean="0"/>
              <a:t>, glive, rastline, živali)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biologija človeka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Histologija</a:t>
            </a:r>
          </a:p>
          <a:p>
            <a:r>
              <a:rPr lang="sl-SI" sz="2400" dirty="0" smtClean="0"/>
              <a:t>Velik nabor črno-belih fotografij.</a:t>
            </a:r>
            <a:endParaRPr lang="sl-SI" sz="2400" dirty="0"/>
          </a:p>
        </p:txBody>
      </p:sp>
      <p:sp>
        <p:nvSpPr>
          <p:cNvPr id="5" name="Pravokotnik 4"/>
          <p:cNvSpPr/>
          <p:nvPr/>
        </p:nvSpPr>
        <p:spPr>
          <a:xfrm>
            <a:off x="0" y="5877559"/>
            <a:ext cx="914399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sl-SI" dirty="0">
                <a:hlinkClick r:id="rId3"/>
              </a:rPr>
              <a:t>http://biodidac.bio.uottawa.ca//</a:t>
            </a:r>
            <a:r>
              <a:rPr lang="sl-SI" dirty="0" smtClean="0"/>
              <a:t> </a:t>
            </a:r>
            <a:endParaRPr lang="sl-SI" dirty="0"/>
          </a:p>
        </p:txBody>
      </p:sp>
      <p:cxnSp>
        <p:nvCxnSpPr>
          <p:cNvPr id="6" name="Raven puščični povezovalnik 5"/>
          <p:cNvCxnSpPr/>
          <p:nvPr/>
        </p:nvCxnSpPr>
        <p:spPr>
          <a:xfrm flipH="1" flipV="1">
            <a:off x="1331640" y="260648"/>
            <a:ext cx="288032" cy="4680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 flipV="1">
            <a:off x="1331640" y="2708920"/>
            <a:ext cx="792088" cy="2188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477"/>
            <a:ext cx="7064581" cy="586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63164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0" y="5877559"/>
            <a:ext cx="914399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http://www.eol.org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251520" y="4052971"/>
            <a:ext cx="3600399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ENCIKLOPEDIJA ŽIVIH BITIJ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po principu </a:t>
            </a:r>
            <a:r>
              <a:rPr lang="sl-SI" dirty="0" err="1" smtClean="0"/>
              <a:t>Wikipedije</a:t>
            </a: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smtClean="0"/>
              <a:t>informacije o živem bitju, zemljevid razširjenosti, slike</a:t>
            </a:r>
          </a:p>
        </p:txBody>
      </p:sp>
    </p:spTree>
    <p:extLst>
      <p:ext uri="{BB962C8B-B14F-4D97-AF65-F5344CB8AC3E}">
        <p14:creationId xmlns:p14="http://schemas.microsoft.com/office/powerpoint/2010/main" val="24799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951001" cy="3528392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79511" y="3861048"/>
            <a:ext cx="4951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 smtClean="0"/>
              <a:t>STRAN Z NAJPOPOLNEJŠIM SEZNAMOM ŽIVALSKIH VRST, KI ŽIVIJO V SREDOZEMSKEM MORJU, 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referenčna stran za imena organizmov. 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stran je v francoščini.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0" y="5877559"/>
            <a:ext cx="914399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http://nephi.unice.fr/Medifaune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13" y="1645532"/>
            <a:ext cx="4013485" cy="342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" y="260648"/>
            <a:ext cx="9144000" cy="4289493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0" y="5877559"/>
            <a:ext cx="914399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http://</a:t>
            </a:r>
            <a:r>
              <a:rPr lang="sl-SI" dirty="0" smtClean="0">
                <a:hlinkClick r:id="rId3"/>
              </a:rPr>
              <a:t>web.bf.uni-lj.si/bi/mikroskopija/galerija.php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23528" y="479715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Biotehniška fakulteta v Ljubljani</a:t>
            </a:r>
          </a:p>
          <a:p>
            <a:r>
              <a:rPr lang="sl-SI" dirty="0" smtClean="0"/>
              <a:t>- SLIKE MIKROSKOPSKIH PREPARATOV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366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lloga_za _predstavitev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456</Words>
  <Application>Microsoft Office PowerPoint</Application>
  <PresentationFormat>On-screen Show (4:3)</PresentationFormat>
  <Paragraphs>111</Paragraphs>
  <Slides>24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Predlloga_za _predstavitev</vt:lpstr>
      <vt:lpstr>PowerPoint Presentation</vt:lpstr>
      <vt:lpstr>DOSTOP DO E-GRADIV</vt:lpstr>
      <vt:lpstr>PowerPoint Presentation</vt:lpstr>
      <vt:lpstr>VIZUALIZACIJSKI ELEMENTI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AVDIO ELEMENTI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Anita Poberžnik</dc:creator>
  <cp:lastModifiedBy>Thermana</cp:lastModifiedBy>
  <cp:revision>47</cp:revision>
  <dcterms:created xsi:type="dcterms:W3CDTF">2011-08-08T10:15:55Z</dcterms:created>
  <dcterms:modified xsi:type="dcterms:W3CDTF">2011-08-25T12:18:30Z</dcterms:modified>
</cp:coreProperties>
</file>