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259" r:id="rId2"/>
    <p:sldId id="260" r:id="rId3"/>
    <p:sldId id="261" r:id="rId4"/>
    <p:sldId id="263" r:id="rId5"/>
    <p:sldId id="262" r:id="rId6"/>
    <p:sldId id="264" r:id="rId7"/>
  </p:sldIdLst>
  <p:sldSz cx="9144000" cy="6858000" type="screen4x3"/>
  <p:notesSz cx="6797675" cy="9926638"/>
  <p:defaultTextStyle>
    <a:defPPr>
      <a:defRPr lang="sl-SI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2E45"/>
    <a:srgbClr val="003366"/>
    <a:srgbClr val="FF9900"/>
    <a:srgbClr val="FFFFFF"/>
    <a:srgbClr val="54A664"/>
    <a:srgbClr val="3AAAD2"/>
    <a:srgbClr val="7FD3F1"/>
    <a:srgbClr val="7EEC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9128CE-00D9-4E39-A8AA-C3F096F1A1D6}" type="datetimeFigureOut">
              <a:rPr lang="sl-SI" smtClean="0"/>
              <a:t>24.8.2011</a:t>
            </a:fld>
            <a:endParaRPr lang="sl-SI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3F006D-4F79-45A1-9A13-3C3B1CD67F4B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850247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BC76D10-B580-4601-9FA9-D5B6F9DCD811}" type="datetimeFigureOut">
              <a:rPr lang="sl-SI"/>
              <a:pPr>
                <a:defRPr/>
              </a:pPr>
              <a:t>24.8.2011</a:t>
            </a:fld>
            <a:endParaRPr lang="sl-SI"/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l-SI" noProof="0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 noProof="0" smtClean="0"/>
              <a:t>Kliknite, če želite urediti sloge besedila matrice</a:t>
            </a:r>
          </a:p>
          <a:p>
            <a:pPr lvl="1"/>
            <a:r>
              <a:rPr lang="sl-SI" noProof="0" smtClean="0"/>
              <a:t>Druga raven</a:t>
            </a:r>
          </a:p>
          <a:p>
            <a:pPr lvl="2"/>
            <a:r>
              <a:rPr lang="sl-SI" noProof="0" smtClean="0"/>
              <a:t>Tretja raven</a:t>
            </a:r>
          </a:p>
          <a:p>
            <a:pPr lvl="3"/>
            <a:r>
              <a:rPr lang="sl-SI" noProof="0" smtClean="0"/>
              <a:t>Četrta raven</a:t>
            </a:r>
          </a:p>
          <a:p>
            <a:pPr lvl="4"/>
            <a:r>
              <a:rPr lang="sl-SI" noProof="0" smtClean="0"/>
              <a:t>Peta raven</a:t>
            </a:r>
            <a:endParaRPr lang="sl-SI" noProof="0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FB3DF44-0FE1-4999-9E44-DC66C447B8F6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8325897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B3DF44-0FE1-4999-9E44-DC66C447B8F6}" type="slidenum">
              <a:rPr lang="sl-SI" smtClean="0"/>
              <a:pPr>
                <a:defRPr/>
              </a:pPr>
              <a:t>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204556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509A0-9789-46C5-86A3-37FC32D6E69A}" type="datetimeFigureOut">
              <a:rPr lang="sl-SI"/>
              <a:pPr>
                <a:defRPr/>
              </a:pPr>
              <a:t>24.8.2011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492F7-3328-49F9-9CB4-F0B508CFFB49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97167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89F8F-C065-4FFF-8968-DFC74D27CC2C}" type="datetimeFigureOut">
              <a:rPr lang="sl-SI"/>
              <a:pPr>
                <a:defRPr/>
              </a:pPr>
              <a:t>24.8.2011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31720-8A0D-4826-92CE-43535E4DF732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572188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BB87A-07BE-4F8B-B722-2EFB4045E98E}" type="datetimeFigureOut">
              <a:rPr lang="sl-SI"/>
              <a:pPr>
                <a:defRPr/>
              </a:pPr>
              <a:t>24.8.2011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84D4A-6E94-4817-9890-0BE52E64C86A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34934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EC8CB-CFC7-424C-9BDB-33B3DE07295E}" type="datetimeFigureOut">
              <a:rPr lang="sl-SI"/>
              <a:pPr>
                <a:defRPr/>
              </a:pPr>
              <a:t>24.8.2011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65B12-9AFD-4FB6-8CC7-8197B528EFFE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248478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D7967-68D8-48CE-8E39-39572957E34F}" type="datetimeFigureOut">
              <a:rPr lang="sl-SI"/>
              <a:pPr>
                <a:defRPr/>
              </a:pPr>
              <a:t>24.8.2011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79E25-8554-4BB5-B1FF-1D5B9BD27E9A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75225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4546D-CC27-4EFA-96E8-CF4FFFAA4E3E}" type="datetimeFigureOut">
              <a:rPr lang="sl-SI"/>
              <a:pPr>
                <a:defRPr/>
              </a:pPr>
              <a:t>24.8.2011</a:t>
            </a:fld>
            <a:endParaRPr lang="sl-SI"/>
          </a:p>
        </p:txBody>
      </p:sp>
      <p:sp>
        <p:nvSpPr>
          <p:cNvPr id="6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070CC-2465-44FF-A39C-4A7E6995C3A0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94861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7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DB594-0D98-494A-8E03-98444CA7C6EC}" type="datetimeFigureOut">
              <a:rPr lang="sl-SI"/>
              <a:pPr>
                <a:defRPr/>
              </a:pPr>
              <a:t>24.8.2011</a:t>
            </a:fld>
            <a:endParaRPr lang="sl-SI"/>
          </a:p>
        </p:txBody>
      </p:sp>
      <p:sp>
        <p:nvSpPr>
          <p:cNvPr id="8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9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39C4C-8EEA-43C7-906B-DD06DB06A502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58201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15BA5-BB40-4FBE-AE7A-70221F0365CD}" type="datetimeFigureOut">
              <a:rPr lang="sl-SI"/>
              <a:pPr>
                <a:defRPr/>
              </a:pPr>
              <a:t>24.8.2011</a:t>
            </a:fld>
            <a:endParaRPr lang="sl-SI"/>
          </a:p>
        </p:txBody>
      </p:sp>
      <p:sp>
        <p:nvSpPr>
          <p:cNvPr id="4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8C144-3BD8-4756-8193-3DB2EE7D49C5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33717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32630-2207-4B30-A095-22F2FC88FBF8}" type="datetimeFigureOut">
              <a:rPr lang="sl-SI"/>
              <a:pPr>
                <a:defRPr/>
              </a:pPr>
              <a:t>24.8.2011</a:t>
            </a:fld>
            <a:endParaRPr lang="sl-SI"/>
          </a:p>
        </p:txBody>
      </p:sp>
      <p:sp>
        <p:nvSpPr>
          <p:cNvPr id="3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4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6DFB3-6112-4D61-8355-C02BD3233AF1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71871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5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A97C5-F197-469E-8F56-6CB8F6F60EEE}" type="datetimeFigureOut">
              <a:rPr lang="sl-SI"/>
              <a:pPr>
                <a:defRPr/>
              </a:pPr>
              <a:t>24.8.2011</a:t>
            </a:fld>
            <a:endParaRPr lang="sl-SI"/>
          </a:p>
        </p:txBody>
      </p:sp>
      <p:sp>
        <p:nvSpPr>
          <p:cNvPr id="6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FEE52-65DE-4F85-AFB2-B5086F3BA0F3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14605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sl-SI" noProof="0" smtClean="0"/>
              <a:t>Kliknite ikono, če želite dodati sliko</a:t>
            </a:r>
            <a:endParaRPr lang="sl-SI" noProof="0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5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533F7-9A3A-4F6D-8B73-A68649DA7613}" type="datetimeFigureOut">
              <a:rPr lang="sl-SI"/>
              <a:pPr>
                <a:defRPr/>
              </a:pPr>
              <a:t>24.8.2011</a:t>
            </a:fld>
            <a:endParaRPr lang="sl-SI"/>
          </a:p>
        </p:txBody>
      </p:sp>
      <p:sp>
        <p:nvSpPr>
          <p:cNvPr id="6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278B8-2CCB-4926-9368-D0A1B07EA7EB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23755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Ograda naslova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l-SI" smtClean="0"/>
              <a:t>Kliknite, če želite urediti slog naslova matrice</a:t>
            </a:r>
          </a:p>
        </p:txBody>
      </p:sp>
      <p:sp>
        <p:nvSpPr>
          <p:cNvPr id="1027" name="Ograda besedila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4A02B6-DD69-4DFE-88B2-640D2EA1B0FC}" type="datetimeFigureOut">
              <a:rPr lang="sl-SI"/>
              <a:pPr>
                <a:defRPr/>
              </a:pPr>
              <a:t>24.8.2011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5120EB-0E8D-4ACE-A9AC-461923E91C7D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imvic.org/projekti/projektno_delo/2011/2a/detergenti/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projektna%20filip.docx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://www.gimvic.org/projekti/projektno_delo/2011/2a/kristali/" TargetMode="External"/><Relationship Id="rId7" Type="http://schemas.openxmlformats.org/officeDocument/2006/relationships/hyperlink" Target="1f-TEKOCI%20KRISTALI.docx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hyperlink" Target="Tekoci_kristali_koncna-1a.docx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gimvic.org/projekti/projektno_delo/2011/2f/sladila/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hyperlink" Target="Umetna-sladila-1a.docx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jeZBesedilom 2"/>
          <p:cNvSpPr txBox="1"/>
          <p:nvPr/>
        </p:nvSpPr>
        <p:spPr>
          <a:xfrm>
            <a:off x="683568" y="4869160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l-SI" sz="2000" b="1" dirty="0">
                <a:solidFill>
                  <a:srgbClr val="012E45"/>
                </a:solidFill>
              </a:rPr>
              <a:t>MEDPREDMETNO ZASNOVANO PROJEKTNO DELO PRI POUKU NARAVOSLOVNIH PREDMETOV</a:t>
            </a:r>
            <a:endParaRPr lang="sl-SI" sz="2000" dirty="0">
              <a:solidFill>
                <a:srgbClr val="012E45"/>
              </a:solidFill>
            </a:endParaRPr>
          </a:p>
          <a:p>
            <a:pPr algn="ctr"/>
            <a:r>
              <a:rPr lang="sl-SI" sz="2000" dirty="0">
                <a:solidFill>
                  <a:srgbClr val="012E45"/>
                </a:solidFill>
              </a:rPr>
              <a:t>Alenka </a:t>
            </a:r>
            <a:r>
              <a:rPr lang="sl-SI" sz="2000" dirty="0" err="1">
                <a:solidFill>
                  <a:srgbClr val="012E45"/>
                </a:solidFill>
              </a:rPr>
              <a:t>Mozer</a:t>
            </a:r>
            <a:r>
              <a:rPr lang="sl-SI" sz="2000" dirty="0">
                <a:solidFill>
                  <a:srgbClr val="012E45"/>
                </a:solidFill>
              </a:rPr>
              <a:t>*, Timotej </a:t>
            </a:r>
            <a:r>
              <a:rPr lang="sl-SI" sz="2000" dirty="0" err="1">
                <a:solidFill>
                  <a:srgbClr val="012E45"/>
                </a:solidFill>
              </a:rPr>
              <a:t>Maroševič</a:t>
            </a:r>
            <a:r>
              <a:rPr lang="sl-SI" sz="2000" dirty="0">
                <a:solidFill>
                  <a:srgbClr val="012E45"/>
                </a:solidFill>
              </a:rPr>
              <a:t>*, Jerneja Pavlin** </a:t>
            </a:r>
          </a:p>
          <a:p>
            <a:pPr algn="ctr"/>
            <a:r>
              <a:rPr lang="sl-SI" sz="2000" dirty="0">
                <a:solidFill>
                  <a:srgbClr val="012E45"/>
                </a:solidFill>
              </a:rPr>
              <a:t>*Gimnazija Vič, Tržaška 72, Ljubljana, **</a:t>
            </a:r>
            <a:r>
              <a:rPr lang="sl-SI" sz="2000" dirty="0" err="1">
                <a:solidFill>
                  <a:srgbClr val="012E45"/>
                </a:solidFill>
              </a:rPr>
              <a:t>PeF</a:t>
            </a:r>
            <a:r>
              <a:rPr lang="sl-SI" sz="2000" dirty="0">
                <a:solidFill>
                  <a:srgbClr val="012E45"/>
                </a:solidFill>
              </a:rPr>
              <a:t> UL</a:t>
            </a:r>
          </a:p>
        </p:txBody>
      </p:sp>
    </p:spTree>
    <p:extLst>
      <p:ext uri="{BB962C8B-B14F-4D97-AF65-F5344CB8AC3E}">
        <p14:creationId xmlns:p14="http://schemas.microsoft.com/office/powerpoint/2010/main" val="3981244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kotnik 1"/>
          <p:cNvSpPr/>
          <p:nvPr/>
        </p:nvSpPr>
        <p:spPr>
          <a:xfrm>
            <a:off x="216024" y="332656"/>
            <a:ext cx="89279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2400" b="1" dirty="0"/>
              <a:t>Učenje z raziskovanjem </a:t>
            </a:r>
            <a:r>
              <a:rPr lang="sl-SI" sz="2400" dirty="0" smtClean="0"/>
              <a:t>- </a:t>
            </a:r>
            <a:r>
              <a:rPr lang="sl-SI" sz="2400" dirty="0"/>
              <a:t>učinkovit način poučevanja </a:t>
            </a:r>
            <a:r>
              <a:rPr lang="sl-SI" sz="2400" dirty="0" smtClean="0"/>
              <a:t>naravoslovja: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sl-SI" sz="2200" dirty="0" smtClean="0"/>
              <a:t>izboljša </a:t>
            </a:r>
            <a:r>
              <a:rPr lang="sl-SI" sz="2200" dirty="0"/>
              <a:t>kvaliteto </a:t>
            </a:r>
            <a:r>
              <a:rPr lang="sl-SI" sz="2200" dirty="0" smtClean="0"/>
              <a:t>znanja,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sl-SI" sz="2200" dirty="0" smtClean="0"/>
              <a:t>poveča dijakovo motivacijo in interes za </a:t>
            </a:r>
            <a:r>
              <a:rPr lang="sl-SI" sz="2200" dirty="0"/>
              <a:t>študij na teh </a:t>
            </a:r>
            <a:r>
              <a:rPr lang="sl-SI" sz="2200" dirty="0" smtClean="0"/>
              <a:t>področjih,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sl-SI" sz="2200" dirty="0" smtClean="0"/>
              <a:t>spodbudno </a:t>
            </a:r>
            <a:r>
              <a:rPr lang="sl-SI" sz="2200" dirty="0"/>
              <a:t>deluje tudi na </a:t>
            </a:r>
            <a:r>
              <a:rPr lang="sl-SI" sz="2200" dirty="0" smtClean="0"/>
              <a:t>učitelje. </a:t>
            </a:r>
          </a:p>
          <a:p>
            <a:endParaRPr lang="sl-SI" sz="2200" dirty="0" smtClean="0"/>
          </a:p>
          <a:p>
            <a:r>
              <a:rPr lang="sl-SI" sz="2400" dirty="0" smtClean="0"/>
              <a:t>V </a:t>
            </a:r>
            <a:r>
              <a:rPr lang="sl-SI" sz="2400" dirty="0"/>
              <a:t>EU </a:t>
            </a:r>
            <a:r>
              <a:rPr lang="sl-SI" sz="2400" dirty="0" smtClean="0"/>
              <a:t>razvitih </a:t>
            </a:r>
            <a:r>
              <a:rPr lang="sl-SI" sz="2400" dirty="0"/>
              <a:t>več </a:t>
            </a:r>
            <a:r>
              <a:rPr lang="sl-SI" sz="2400" dirty="0" smtClean="0"/>
              <a:t>modelov sodelovanj </a:t>
            </a:r>
            <a:r>
              <a:rPr lang="sl-SI" sz="2400" dirty="0"/>
              <a:t>šol in </a:t>
            </a:r>
            <a:r>
              <a:rPr lang="sl-SI" sz="2400" dirty="0" smtClean="0"/>
              <a:t>raziskovalcev:</a:t>
            </a:r>
            <a:r>
              <a:rPr lang="sl-SI" sz="2200" dirty="0" smtClean="0"/>
              <a:t>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sl-SI" sz="2200" dirty="0" smtClean="0"/>
              <a:t>vloga </a:t>
            </a:r>
            <a:r>
              <a:rPr lang="sl-SI" sz="2200" dirty="0"/>
              <a:t>učiteljev in raziskovalcev ni poučevanje »</a:t>
            </a:r>
            <a:r>
              <a:rPr lang="sl-SI" sz="2200" dirty="0" err="1"/>
              <a:t>ex</a:t>
            </a:r>
            <a:r>
              <a:rPr lang="sl-SI" sz="2200" dirty="0"/>
              <a:t> </a:t>
            </a:r>
            <a:r>
              <a:rPr lang="sl-SI" sz="2200" dirty="0" err="1"/>
              <a:t>cathedra</a:t>
            </a:r>
            <a:r>
              <a:rPr lang="sl-SI" sz="2200" dirty="0"/>
              <a:t>«, ampak z dobrim načrtovanjem dijakom omogočiti take dejavnosti, da </a:t>
            </a:r>
            <a:r>
              <a:rPr lang="sl-SI" sz="2200" dirty="0" smtClean="0"/>
              <a:t>aktivno sami </a:t>
            </a:r>
            <a:r>
              <a:rPr lang="sl-SI" sz="2200" dirty="0"/>
              <a:t>gradijo svoje </a:t>
            </a:r>
            <a:r>
              <a:rPr lang="sl-SI" sz="2200" dirty="0" smtClean="0"/>
              <a:t>znanje ob </a:t>
            </a:r>
            <a:r>
              <a:rPr lang="sl-SI" sz="2200" dirty="0"/>
              <a:t>ustrezni komunikaciji  v skupini in z </a:t>
            </a:r>
            <a:r>
              <a:rPr lang="sl-SI" sz="2200" dirty="0" smtClean="0"/>
              <a:t>učitelji/raziskovalci (</a:t>
            </a:r>
            <a:r>
              <a:rPr lang="sl-SI" sz="2200" dirty="0"/>
              <a:t>konstruktivizem</a:t>
            </a:r>
            <a:r>
              <a:rPr lang="sl-SI" sz="2200" dirty="0" smtClean="0"/>
              <a:t>),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sl-SI" sz="2200" dirty="0" smtClean="0"/>
              <a:t>izkustveni pristop: </a:t>
            </a:r>
            <a:r>
              <a:rPr lang="sl-SI" sz="2200" dirty="0"/>
              <a:t>samostojno odkrivanje novega znanja na osnovi načrtovanja in izvajanja eksperimentov, iskanje podatkov in informacij v virih, analizi, sintezi ter povezovanje s teorijo -</a:t>
            </a:r>
            <a:r>
              <a:rPr lang="sl-SI" sz="2200" dirty="0" smtClean="0"/>
              <a:t> zapisano </a:t>
            </a:r>
            <a:r>
              <a:rPr lang="sl-SI" sz="2200" dirty="0"/>
              <a:t>tudi v posodobljenih učnih načrtih za fiziko, kemijo in </a:t>
            </a:r>
            <a:r>
              <a:rPr lang="sl-SI" sz="2200" dirty="0" smtClean="0"/>
              <a:t>biologijo.</a:t>
            </a:r>
          </a:p>
        </p:txBody>
      </p:sp>
    </p:spTree>
    <p:extLst>
      <p:ext uri="{BB962C8B-B14F-4D97-AF65-F5344CB8AC3E}">
        <p14:creationId xmlns:p14="http://schemas.microsoft.com/office/powerpoint/2010/main" val="31575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89"/>
          <a:stretch/>
        </p:blipFill>
        <p:spPr>
          <a:xfrm>
            <a:off x="0" y="6246891"/>
            <a:ext cx="9144000" cy="611108"/>
          </a:xfrm>
          <a:prstGeom prst="rect">
            <a:avLst/>
          </a:prstGeom>
        </p:spPr>
      </p:pic>
      <p:sp>
        <p:nvSpPr>
          <p:cNvPr id="4" name="Pravokotnik 3"/>
          <p:cNvSpPr/>
          <p:nvPr/>
        </p:nvSpPr>
        <p:spPr>
          <a:xfrm>
            <a:off x="360040" y="260648"/>
            <a:ext cx="86044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2400" b="1" dirty="0" smtClean="0"/>
              <a:t>Projektno delo </a:t>
            </a:r>
            <a:r>
              <a:rPr lang="sl-SI" sz="2400" dirty="0" smtClean="0"/>
              <a:t>– udejanjanje učenja </a:t>
            </a:r>
            <a:r>
              <a:rPr lang="sl-SI" sz="2400" dirty="0"/>
              <a:t>z </a:t>
            </a:r>
            <a:r>
              <a:rPr lang="sl-SI" sz="2400" dirty="0" smtClean="0"/>
              <a:t>raziskovanjem</a:t>
            </a:r>
          </a:p>
          <a:p>
            <a:endParaRPr lang="sl-SI" sz="2200" dirty="0" smtClean="0"/>
          </a:p>
          <a:p>
            <a:r>
              <a:rPr lang="sl-SI" sz="2400" dirty="0" smtClean="0"/>
              <a:t>temeljne značilnosti:</a:t>
            </a:r>
            <a:r>
              <a:rPr lang="sl-SI" sz="2200" dirty="0" smtClean="0"/>
              <a:t>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sl-SI" sz="2200" dirty="0" smtClean="0"/>
              <a:t>poudarjen </a:t>
            </a:r>
            <a:r>
              <a:rPr lang="sl-SI" sz="2200" dirty="0"/>
              <a:t>interdisciplinarni </a:t>
            </a:r>
            <a:r>
              <a:rPr lang="sl-SI" sz="2200" dirty="0" smtClean="0"/>
              <a:t>pristop,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sl-SI" sz="2200" dirty="0" smtClean="0"/>
              <a:t>vsebina </a:t>
            </a:r>
            <a:r>
              <a:rPr lang="sl-SI" sz="2200" dirty="0"/>
              <a:t>iz življenja, ki jo dijaki lahko povežejo s svojimi </a:t>
            </a:r>
            <a:r>
              <a:rPr lang="sl-SI" sz="2200" dirty="0" smtClean="0"/>
              <a:t>izkušnjami,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sl-SI" sz="2200" dirty="0" smtClean="0"/>
              <a:t>k sodelovanju pritegnemo strokovnjake, ki se ukvarjajo s tem področjem,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sl-SI" sz="2200" dirty="0" smtClean="0"/>
              <a:t>načrtovane </a:t>
            </a:r>
            <a:r>
              <a:rPr lang="sl-SI" sz="2200" dirty="0"/>
              <a:t>in ciljno usmerjene dejavnosti, kjer so nosilci </a:t>
            </a:r>
            <a:r>
              <a:rPr lang="sl-SI" sz="2200" dirty="0" smtClean="0"/>
              <a:t>dijaki,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sl-SI" sz="2200" dirty="0" smtClean="0"/>
              <a:t>upoštevanje interesov</a:t>
            </a:r>
            <a:r>
              <a:rPr lang="sl-SI" sz="2200" dirty="0"/>
              <a:t>, učnih slogov in sposobnosti </a:t>
            </a:r>
            <a:r>
              <a:rPr lang="sl-SI" sz="2200" dirty="0" smtClean="0"/>
              <a:t>dijakov,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sl-SI" sz="2200" dirty="0" smtClean="0"/>
              <a:t>razvijanje </a:t>
            </a:r>
            <a:r>
              <a:rPr lang="sl-SI" sz="2200" dirty="0"/>
              <a:t>medosebnih odnosov ter sposobnosti komuniciranja in delovanja v </a:t>
            </a:r>
            <a:r>
              <a:rPr lang="sl-SI" sz="2200" dirty="0" smtClean="0"/>
              <a:t>skupini,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sl-SI" sz="2200" dirty="0" smtClean="0"/>
              <a:t>pri </a:t>
            </a:r>
            <a:r>
              <a:rPr lang="sl-SI" sz="2200" dirty="0"/>
              <a:t>ocenjevanju </a:t>
            </a:r>
            <a:r>
              <a:rPr lang="sl-SI" sz="2200" dirty="0" smtClean="0"/>
              <a:t>vrednotena </a:t>
            </a:r>
            <a:r>
              <a:rPr lang="sl-SI" sz="2200" b="1" dirty="0"/>
              <a:t>izdelek</a:t>
            </a:r>
            <a:r>
              <a:rPr lang="sl-SI" sz="2200" dirty="0"/>
              <a:t> in izpeljava projektnega </a:t>
            </a:r>
            <a:r>
              <a:rPr lang="sl-SI" sz="2200" dirty="0" smtClean="0"/>
              <a:t>dela – </a:t>
            </a:r>
            <a:r>
              <a:rPr lang="sl-SI" sz="2200" b="1" dirty="0" smtClean="0"/>
              <a:t>proces</a:t>
            </a:r>
            <a:r>
              <a:rPr lang="sl-SI" sz="2200" dirty="0" smtClean="0"/>
              <a:t>! </a:t>
            </a:r>
          </a:p>
          <a:p>
            <a:endParaRPr lang="sl-SI" sz="2200" dirty="0"/>
          </a:p>
          <a:p>
            <a:r>
              <a:rPr lang="sl-SI" sz="2200" b="1" dirty="0" smtClean="0"/>
              <a:t>3 primeri</a:t>
            </a:r>
            <a:r>
              <a:rPr lang="sl-SI" sz="2200" dirty="0" smtClean="0"/>
              <a:t>, kako tako poučevanje aplicirati </a:t>
            </a:r>
            <a:r>
              <a:rPr lang="sl-SI" sz="2200" dirty="0"/>
              <a:t>v </a:t>
            </a:r>
            <a:r>
              <a:rPr lang="sl-SI" sz="2200" dirty="0" smtClean="0"/>
              <a:t>prakso:</a:t>
            </a:r>
          </a:p>
          <a:p>
            <a:r>
              <a:rPr lang="sl-SI" sz="2200" dirty="0" smtClean="0"/>
              <a:t>površinska napetost </a:t>
            </a:r>
            <a:r>
              <a:rPr lang="sl-SI" sz="2200" dirty="0"/>
              <a:t>vode, </a:t>
            </a:r>
            <a:r>
              <a:rPr lang="sl-SI" sz="2200" dirty="0" smtClean="0"/>
              <a:t>tekoči kristali, sladila </a:t>
            </a:r>
            <a:r>
              <a:rPr lang="sl-SI" sz="2200" dirty="0"/>
              <a:t>in </a:t>
            </a:r>
            <a:r>
              <a:rPr lang="sl-SI" sz="2200" dirty="0" smtClean="0"/>
              <a:t>diabetes</a:t>
            </a:r>
            <a:endParaRPr lang="sl-SI" sz="2200" dirty="0"/>
          </a:p>
        </p:txBody>
      </p:sp>
    </p:spTree>
    <p:extLst>
      <p:ext uri="{BB962C8B-B14F-4D97-AF65-F5344CB8AC3E}">
        <p14:creationId xmlns:p14="http://schemas.microsoft.com/office/powerpoint/2010/main" val="14455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89"/>
          <a:stretch/>
        </p:blipFill>
        <p:spPr>
          <a:xfrm>
            <a:off x="0" y="6246891"/>
            <a:ext cx="9144000" cy="611108"/>
          </a:xfrm>
          <a:prstGeom prst="rect">
            <a:avLst/>
          </a:prstGeom>
        </p:spPr>
      </p:pic>
      <p:pic>
        <p:nvPicPr>
          <p:cNvPr id="3" name="Slika 2">
            <a:hlinkClick r:id="rId3"/>
          </p:cNvPr>
          <p:cNvPicPr/>
          <p:nvPr/>
        </p:nvPicPr>
        <p:blipFill rotWithShape="1">
          <a:blip r:embed="rId4"/>
          <a:srcRect t="7232" r="7601" b="13843"/>
          <a:stretch/>
        </p:blipFill>
        <p:spPr bwMode="auto">
          <a:xfrm>
            <a:off x="755577" y="548680"/>
            <a:ext cx="4104455" cy="331236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Pravokotnik 3"/>
          <p:cNvSpPr/>
          <p:nvPr/>
        </p:nvSpPr>
        <p:spPr>
          <a:xfrm>
            <a:off x="179512" y="5373216"/>
            <a:ext cx="64087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1600" dirty="0">
                <a:hlinkClick r:id="rId3"/>
              </a:rPr>
              <a:t>http://www.gimvic.org/projekti/projektno_delo/2011/2a/detergenti</a:t>
            </a:r>
            <a:r>
              <a:rPr lang="sl-SI" sz="1600" dirty="0" smtClean="0">
                <a:hlinkClick r:id="rId3"/>
              </a:rPr>
              <a:t>/</a:t>
            </a:r>
            <a:endParaRPr lang="sl-SI" sz="1600" dirty="0" smtClean="0"/>
          </a:p>
          <a:p>
            <a:endParaRPr lang="sl-SI" sz="1600" dirty="0"/>
          </a:p>
        </p:txBody>
      </p:sp>
      <p:pic>
        <p:nvPicPr>
          <p:cNvPr id="5" name="Slika 4">
            <a:hlinkClick r:id="rId5" action="ppaction://hlinkfile"/>
          </p:cNvPr>
          <p:cNvPicPr/>
          <p:nvPr/>
        </p:nvPicPr>
        <p:blipFill rotWithShape="1">
          <a:blip r:embed="rId6"/>
          <a:srcRect l="29257" t="18389" r="29585" b="12810"/>
          <a:stretch/>
        </p:blipFill>
        <p:spPr bwMode="auto">
          <a:xfrm>
            <a:off x="5076056" y="1124744"/>
            <a:ext cx="3240360" cy="410445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7089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89"/>
          <a:stretch/>
        </p:blipFill>
        <p:spPr>
          <a:xfrm>
            <a:off x="0" y="6246891"/>
            <a:ext cx="9144000" cy="611108"/>
          </a:xfrm>
          <a:prstGeom prst="rect">
            <a:avLst/>
          </a:prstGeom>
        </p:spPr>
      </p:pic>
      <p:pic>
        <p:nvPicPr>
          <p:cNvPr id="4" name="Slika 3">
            <a:hlinkClick r:id="rId3"/>
          </p:cNvPr>
          <p:cNvPicPr/>
          <p:nvPr/>
        </p:nvPicPr>
        <p:blipFill rotWithShape="1">
          <a:blip r:embed="rId4"/>
          <a:srcRect l="8925" t="7025" r="8924" b="17355"/>
          <a:stretch/>
        </p:blipFill>
        <p:spPr bwMode="auto">
          <a:xfrm>
            <a:off x="251520" y="476672"/>
            <a:ext cx="4032448" cy="36724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Pravokotnik 2"/>
          <p:cNvSpPr/>
          <p:nvPr/>
        </p:nvSpPr>
        <p:spPr>
          <a:xfrm>
            <a:off x="611560" y="5590981"/>
            <a:ext cx="6768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1600" dirty="0">
                <a:hlinkClick r:id="rId3"/>
              </a:rPr>
              <a:t>http://www.gimvic.org/projekti/projektno_delo/2011/2a/kristali</a:t>
            </a:r>
            <a:r>
              <a:rPr lang="sl-SI" sz="1600" dirty="0" smtClean="0">
                <a:hlinkClick r:id="rId3"/>
              </a:rPr>
              <a:t>/</a:t>
            </a:r>
            <a:endParaRPr lang="sl-SI" sz="1600" dirty="0" smtClean="0"/>
          </a:p>
          <a:p>
            <a:endParaRPr lang="sl-SI" sz="1600" dirty="0" smtClean="0"/>
          </a:p>
        </p:txBody>
      </p:sp>
      <p:pic>
        <p:nvPicPr>
          <p:cNvPr id="6" name="Slika 5">
            <a:hlinkClick r:id="rId5" action="ppaction://hlinkfile"/>
          </p:cNvPr>
          <p:cNvPicPr/>
          <p:nvPr/>
        </p:nvPicPr>
        <p:blipFill rotWithShape="1">
          <a:blip r:embed="rId6"/>
          <a:srcRect l="20331" t="17355" r="20659" b="7231"/>
          <a:stretch/>
        </p:blipFill>
        <p:spPr bwMode="auto">
          <a:xfrm>
            <a:off x="3131840" y="1052736"/>
            <a:ext cx="3400425" cy="347662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Slika 6">
            <a:hlinkClick r:id="rId7" action="ppaction://hlinkfile"/>
          </p:cNvPr>
          <p:cNvPicPr/>
          <p:nvPr/>
        </p:nvPicPr>
        <p:blipFill rotWithShape="1">
          <a:blip r:embed="rId8"/>
          <a:srcRect l="21984" t="15496" r="21651" b="13843"/>
          <a:stretch/>
        </p:blipFill>
        <p:spPr bwMode="auto">
          <a:xfrm>
            <a:off x="5540275" y="2131937"/>
            <a:ext cx="3248025" cy="32575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7089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89"/>
          <a:stretch/>
        </p:blipFill>
        <p:spPr>
          <a:xfrm>
            <a:off x="0" y="6246891"/>
            <a:ext cx="9144000" cy="611108"/>
          </a:xfrm>
          <a:prstGeom prst="rect">
            <a:avLst/>
          </a:prstGeom>
        </p:spPr>
      </p:pic>
      <p:pic>
        <p:nvPicPr>
          <p:cNvPr id="5" name="Slika 4">
            <a:hlinkClick r:id="rId3"/>
          </p:cNvPr>
          <p:cNvPicPr/>
          <p:nvPr/>
        </p:nvPicPr>
        <p:blipFill rotWithShape="1">
          <a:blip r:embed="rId4"/>
          <a:srcRect l="7934" t="6612" r="7766"/>
          <a:stretch/>
        </p:blipFill>
        <p:spPr bwMode="auto">
          <a:xfrm>
            <a:off x="589244" y="538102"/>
            <a:ext cx="4270788" cy="41870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Pravokotnik 2"/>
          <p:cNvSpPr/>
          <p:nvPr/>
        </p:nvSpPr>
        <p:spPr>
          <a:xfrm>
            <a:off x="611560" y="5652537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1600" dirty="0">
                <a:hlinkClick r:id="rId3"/>
              </a:rPr>
              <a:t>http://gimvic.org/projekti/projektno_delo/2011/2f/sladila</a:t>
            </a:r>
            <a:r>
              <a:rPr lang="sl-SI" sz="1600" dirty="0" smtClean="0">
                <a:hlinkClick r:id="rId3"/>
              </a:rPr>
              <a:t>/</a:t>
            </a:r>
            <a:endParaRPr lang="sl-SI" sz="1600" dirty="0" smtClean="0"/>
          </a:p>
          <a:p>
            <a:endParaRPr lang="sl-SI" sz="1600" dirty="0"/>
          </a:p>
        </p:txBody>
      </p:sp>
      <p:pic>
        <p:nvPicPr>
          <p:cNvPr id="7" name="Slika 6">
            <a:hlinkClick r:id="rId5" action="ppaction://hlinkfile"/>
          </p:cNvPr>
          <p:cNvPicPr/>
          <p:nvPr/>
        </p:nvPicPr>
        <p:blipFill rotWithShape="1">
          <a:blip r:embed="rId6"/>
          <a:srcRect l="27011" t="14690" r="27421" b="5928"/>
          <a:stretch/>
        </p:blipFill>
        <p:spPr bwMode="auto">
          <a:xfrm>
            <a:off x="5364088" y="908720"/>
            <a:ext cx="3096344" cy="424847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7089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dlloga_za _predstavitev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isarn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</TotalTime>
  <Words>261</Words>
  <Application>Microsoft Office PowerPoint</Application>
  <PresentationFormat>Diaprojekcija na zaslonu (4:3)</PresentationFormat>
  <Paragraphs>28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diapozitivov</vt:lpstr>
      </vt:variant>
      <vt:variant>
        <vt:i4>6</vt:i4>
      </vt:variant>
    </vt:vector>
  </HeadingPairs>
  <TitlesOfParts>
    <vt:vector size="7" baseType="lpstr">
      <vt:lpstr>Predlloga_za _predstavitev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Anita Poberžnik</dc:creator>
  <cp:lastModifiedBy>Alenka</cp:lastModifiedBy>
  <cp:revision>22</cp:revision>
  <cp:lastPrinted>2011-08-24T09:55:50Z</cp:lastPrinted>
  <dcterms:created xsi:type="dcterms:W3CDTF">2011-08-08T10:15:55Z</dcterms:created>
  <dcterms:modified xsi:type="dcterms:W3CDTF">2011-08-24T09:56:23Z</dcterms:modified>
</cp:coreProperties>
</file>