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4" r:id="rId3"/>
    <p:sldId id="267" r:id="rId4"/>
    <p:sldId id="266" r:id="rId5"/>
    <p:sldId id="268" r:id="rId6"/>
    <p:sldId id="271" r:id="rId7"/>
    <p:sldId id="273" r:id="rId8"/>
    <p:sldId id="272" r:id="rId9"/>
    <p:sldId id="270" r:id="rId10"/>
    <p:sldId id="274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7436"/>
    <a:srgbClr val="026A31"/>
    <a:srgbClr val="138346"/>
    <a:srgbClr val="006600"/>
    <a:srgbClr val="169A52"/>
    <a:srgbClr val="04AC6C"/>
    <a:srgbClr val="4C963A"/>
    <a:srgbClr val="339933"/>
    <a:srgbClr val="498133"/>
    <a:srgbClr val="7FC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l-SI" smtClean="0"/>
              <a:t>Dodatna strokovna pomoč z vidika učenca in učitelja pri pouku naravoslovja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1F20D-2714-46A0-96D1-A277714C9CCC}" type="datetimeFigureOut">
              <a:rPr lang="sl-SI" smtClean="0"/>
              <a:t>24.8.2011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14CB9-9E39-461F-BB5E-9CA7D87F63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922251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l-SI" smtClean="0"/>
              <a:t>Dodatna strokovna pomoč z vidika učenca in učitelja pri pouku naravoslovja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C76D10-B580-4601-9FA9-D5B6F9DCD811}" type="datetimeFigureOut">
              <a:rPr lang="sl-SI"/>
              <a:pPr>
                <a:defRPr/>
              </a:pPr>
              <a:t>24.8.2011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B3DF44-0FE1-4999-9E44-DC66C447B8F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258977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3DF44-0FE1-4999-9E44-DC66C447B8F6}" type="slidenum">
              <a:rPr lang="sl-SI" smtClean="0"/>
              <a:pPr>
                <a:defRPr/>
              </a:pPr>
              <a:t>1</a:t>
            </a:fld>
            <a:endParaRPr lang="sl-SI"/>
          </a:p>
        </p:txBody>
      </p:sp>
      <p:sp>
        <p:nvSpPr>
          <p:cNvPr id="5" name="Ograda glav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Dodatna strokovna pomoč z vidika učenca in učitelja pri pouku naravoslovja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4556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3DF44-0FE1-4999-9E44-DC66C447B8F6}" type="slidenum">
              <a:rPr lang="sl-SI" smtClean="0"/>
              <a:pPr>
                <a:defRPr/>
              </a:pPr>
              <a:t>10</a:t>
            </a:fld>
            <a:endParaRPr lang="sl-SI"/>
          </a:p>
        </p:txBody>
      </p:sp>
      <p:sp>
        <p:nvSpPr>
          <p:cNvPr id="5" name="Ograda glav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Dodatna strokovna pomoč z vidika učenca in učitelja pri pouku naravoslovja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6590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3DF44-0FE1-4999-9E44-DC66C447B8F6}" type="slidenum">
              <a:rPr lang="sl-SI" smtClean="0"/>
              <a:pPr>
                <a:defRPr/>
              </a:pPr>
              <a:t>2</a:t>
            </a:fld>
            <a:endParaRPr lang="sl-SI"/>
          </a:p>
        </p:txBody>
      </p:sp>
      <p:sp>
        <p:nvSpPr>
          <p:cNvPr id="5" name="Ograda glav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Dodatna strokovna pomoč z vidika učenca in učitelja pri pouku naravoslovja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6590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3DF44-0FE1-4999-9E44-DC66C447B8F6}" type="slidenum">
              <a:rPr lang="sl-SI" smtClean="0"/>
              <a:pPr>
                <a:defRPr/>
              </a:pPr>
              <a:t>3</a:t>
            </a:fld>
            <a:endParaRPr lang="sl-SI"/>
          </a:p>
        </p:txBody>
      </p:sp>
      <p:sp>
        <p:nvSpPr>
          <p:cNvPr id="5" name="Ograda glav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Dodatna strokovna pomoč z vidika učenca in učitelja pri pouku naravoslovja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6590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3DF44-0FE1-4999-9E44-DC66C447B8F6}" type="slidenum">
              <a:rPr lang="sl-SI" smtClean="0"/>
              <a:pPr>
                <a:defRPr/>
              </a:pPr>
              <a:t>4</a:t>
            </a:fld>
            <a:endParaRPr lang="sl-SI"/>
          </a:p>
        </p:txBody>
      </p:sp>
      <p:sp>
        <p:nvSpPr>
          <p:cNvPr id="5" name="Ograda glav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Dodatna strokovna pomoč z vidika učenca in učitelja pri pouku naravoslovja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6590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3DF44-0FE1-4999-9E44-DC66C447B8F6}" type="slidenum">
              <a:rPr lang="sl-SI" smtClean="0"/>
              <a:pPr>
                <a:defRPr/>
              </a:pPr>
              <a:t>5</a:t>
            </a:fld>
            <a:endParaRPr lang="sl-SI"/>
          </a:p>
        </p:txBody>
      </p:sp>
      <p:sp>
        <p:nvSpPr>
          <p:cNvPr id="5" name="Ograda glav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Dodatna strokovna pomoč z vidika učenca in učitelja pri pouku naravoslovja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6590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3DF44-0FE1-4999-9E44-DC66C447B8F6}" type="slidenum">
              <a:rPr lang="sl-SI" smtClean="0"/>
              <a:pPr>
                <a:defRPr/>
              </a:pPr>
              <a:t>6</a:t>
            </a:fld>
            <a:endParaRPr lang="sl-SI"/>
          </a:p>
        </p:txBody>
      </p:sp>
      <p:sp>
        <p:nvSpPr>
          <p:cNvPr id="5" name="Ograda glav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Dodatna strokovna pomoč z vidika učenca in učitelja pri pouku naravoslovja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6590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3DF44-0FE1-4999-9E44-DC66C447B8F6}" type="slidenum">
              <a:rPr lang="sl-SI" smtClean="0"/>
              <a:pPr>
                <a:defRPr/>
              </a:pPr>
              <a:t>7</a:t>
            </a:fld>
            <a:endParaRPr lang="sl-SI"/>
          </a:p>
        </p:txBody>
      </p:sp>
      <p:sp>
        <p:nvSpPr>
          <p:cNvPr id="5" name="Ograda glav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Dodatna strokovna pomoč z vidika učenca in učitelja pri pouku naravoslovja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6590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3DF44-0FE1-4999-9E44-DC66C447B8F6}" type="slidenum">
              <a:rPr lang="sl-SI" smtClean="0"/>
              <a:pPr>
                <a:defRPr/>
              </a:pPr>
              <a:t>8</a:t>
            </a:fld>
            <a:endParaRPr lang="sl-SI"/>
          </a:p>
        </p:txBody>
      </p:sp>
      <p:sp>
        <p:nvSpPr>
          <p:cNvPr id="5" name="Ograda glav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Dodatna strokovna pomoč z vidika učenca in učitelja pri pouku naravoslovja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6590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3DF44-0FE1-4999-9E44-DC66C447B8F6}" type="slidenum">
              <a:rPr lang="sl-SI" smtClean="0"/>
              <a:pPr>
                <a:defRPr/>
              </a:pPr>
              <a:t>9</a:t>
            </a:fld>
            <a:endParaRPr lang="sl-SI"/>
          </a:p>
        </p:txBody>
      </p:sp>
      <p:sp>
        <p:nvSpPr>
          <p:cNvPr id="5" name="Ograda glav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Dodatna strokovna pomoč z vidika učenca in učitelja pri pouku naravoslovja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6590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7422E-15E2-4130-96F8-3275051FF43D}" type="datetime1">
              <a:rPr lang="sl-SI" smtClean="0"/>
              <a:t>24.8.2011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492F7-3328-49F9-9CB4-F0B508CFFB4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716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9B9FF-B993-45A0-A7F8-5B1E23D5DA1A}" type="datetime1">
              <a:rPr lang="sl-SI" smtClean="0"/>
              <a:t>24.8.2011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31720-8A0D-4826-92CE-43535E4DF73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218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FA30A-56A7-4BD1-B4D4-879642622CF9}" type="datetime1">
              <a:rPr lang="sl-SI" smtClean="0"/>
              <a:t>24.8.2011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84D4A-6E94-4817-9890-0BE52E64C86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493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83424-9425-459C-AEF2-F03067DC4EFB}" type="datetime1">
              <a:rPr lang="sl-SI" smtClean="0"/>
              <a:t>24.8.2011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65B12-9AFD-4FB6-8CC7-8197B528EFF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847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EA50A-B3E2-4B44-BBFF-55AD56B9C31A}" type="datetime1">
              <a:rPr lang="sl-SI" smtClean="0"/>
              <a:t>24.8.2011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79E25-8554-4BB5-B1FF-1D5B9BD27E9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522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14BF1-0F2C-4DAE-9188-118BA2044AB2}" type="datetime1">
              <a:rPr lang="sl-SI" smtClean="0"/>
              <a:t>24.8.2011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070CC-2465-44FF-A39C-4A7E6995C3A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486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1FB36-8999-4D5C-96BB-BDBD89AB425D}" type="datetime1">
              <a:rPr lang="sl-SI" smtClean="0"/>
              <a:t>24.8.2011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9C4C-8EEA-43C7-906B-DD06DB06A50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201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B7D8D-8CF1-4858-8F06-F5AC71B334DB}" type="datetime1">
              <a:rPr lang="sl-SI" smtClean="0"/>
              <a:t>24.8.2011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8C144-3BD8-4756-8193-3DB2EE7D49C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371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37B9C-B12F-4183-BB46-4EDE239BA5AE}" type="datetime1">
              <a:rPr lang="sl-SI" smtClean="0"/>
              <a:t>24.8.2011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6DFB3-6112-4D61-8355-C02BD3233AF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87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6EBC9-B6CD-4872-ABD4-1065E2269BB9}" type="datetime1">
              <a:rPr lang="sl-SI" smtClean="0"/>
              <a:t>24.8.2011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FEE52-65DE-4F85-AFB2-B5086F3BA0F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60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77523-D493-4B0A-915B-A596F6BD5F71}" type="datetime1">
              <a:rPr lang="sl-SI" smtClean="0"/>
              <a:t>24.8.2011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278B8-2CCB-4926-9368-D0A1B07EA7E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375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E1CD03-5DED-443F-97BC-2D67D4EA6A07}" type="datetime1">
              <a:rPr lang="sl-SI" smtClean="0"/>
              <a:t>24.8.2011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5120EB-0E8D-4ACE-A9AC-461923E91C7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9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hyperlink" Target="primeri%20prilagoditev.docx" TargetMode="External"/><Relationship Id="rId5" Type="http://schemas.openxmlformats.org/officeDocument/2006/relationships/hyperlink" Target="splo&#353;ni%20primer.docx" TargetMode="Externa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8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411760" y="496154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b="1" i="1" dirty="0" smtClean="0">
                <a:solidFill>
                  <a:schemeClr val="bg1"/>
                </a:solidFill>
              </a:rPr>
              <a:t>Andreja Hafner Krek, prof. defektologije</a:t>
            </a:r>
          </a:p>
          <a:p>
            <a:pPr algn="ctr"/>
            <a:r>
              <a:rPr lang="sl-SI" sz="1400" b="1" i="1" dirty="0" smtClean="0">
                <a:solidFill>
                  <a:schemeClr val="bg1"/>
                </a:solidFill>
              </a:rPr>
              <a:t>Špela Eržen, prof. kem, </a:t>
            </a:r>
            <a:r>
              <a:rPr lang="sl-SI" sz="1400" b="1" i="1" dirty="0" err="1" smtClean="0">
                <a:solidFill>
                  <a:schemeClr val="bg1"/>
                </a:solidFill>
              </a:rPr>
              <a:t>bio</a:t>
            </a:r>
            <a:r>
              <a:rPr lang="sl-SI" sz="1400" b="1" i="1" dirty="0" smtClean="0">
                <a:solidFill>
                  <a:schemeClr val="bg1"/>
                </a:solidFill>
              </a:rPr>
              <a:t> in nar</a:t>
            </a:r>
            <a:endParaRPr lang="sl-SI" sz="1400" b="1" i="1" dirty="0">
              <a:solidFill>
                <a:schemeClr val="bg1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1187624" y="198884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Dodatna strokovna pomoč z vidika učenca in učitelja pri pouku naravoslovja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44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89"/>
          <a:stretch/>
        </p:blipFill>
        <p:spPr>
          <a:xfrm>
            <a:off x="0" y="6246891"/>
            <a:ext cx="9144000" cy="611108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0" y="-31973"/>
            <a:ext cx="9144000" cy="6165304"/>
          </a:xfrm>
          <a:prstGeom prst="rect">
            <a:avLst/>
          </a:prstGeom>
          <a:gradFill flip="none" rotWithShape="1">
            <a:gsLst>
              <a:gs pos="14000">
                <a:srgbClr val="027436">
                  <a:alpha val="79000"/>
                  <a:lumMod val="82000"/>
                </a:srgbClr>
              </a:gs>
              <a:gs pos="50000">
                <a:srgbClr val="138346">
                  <a:shade val="67500"/>
                  <a:satMod val="115000"/>
                </a:srgbClr>
              </a:gs>
              <a:gs pos="77000">
                <a:srgbClr val="138346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l-SI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l-SI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Dodatna </a:t>
            </a:r>
            <a:r>
              <a:rPr lang="sl-SI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strokovna pomoč z vidika učenca in učitelja pri pouku naravoslovja</a:t>
            </a:r>
            <a:r>
              <a:rPr lang="sl-SI" b="1" dirty="0">
                <a:solidFill>
                  <a:schemeClr val="bg1"/>
                </a:solidFill>
              </a:rPr>
              <a:t/>
            </a:r>
            <a:br>
              <a:rPr lang="sl-SI" b="1" dirty="0">
                <a:solidFill>
                  <a:schemeClr val="bg1"/>
                </a:solidFill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7" name="Ograda vsebine 6"/>
          <p:cNvSpPr>
            <a:spLocks noGrp="1"/>
          </p:cNvSpPr>
          <p:nvPr>
            <p:ph idx="1"/>
          </p:nvPr>
        </p:nvSpPr>
        <p:spPr>
          <a:xfrm>
            <a:off x="457200" y="908720"/>
            <a:ext cx="8579296" cy="5217443"/>
          </a:xfrm>
        </p:spPr>
        <p:txBody>
          <a:bodyPr/>
          <a:lstStyle/>
          <a:p>
            <a:pPr marL="0" indent="0">
              <a:buNone/>
            </a:pPr>
            <a:endParaRPr lang="sl-SI" sz="2800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sl-SI" sz="3600" dirty="0" smtClean="0">
                <a:solidFill>
                  <a:srgbClr val="FFC000"/>
                </a:solidFill>
              </a:rPr>
              <a:t>Hvala </a:t>
            </a:r>
            <a:r>
              <a:rPr lang="sl-SI" sz="3600" dirty="0">
                <a:solidFill>
                  <a:srgbClr val="FFC000"/>
                </a:solidFill>
              </a:rPr>
              <a:t>za </a:t>
            </a:r>
            <a:r>
              <a:rPr lang="sl-SI" sz="3600" dirty="0" smtClean="0">
                <a:solidFill>
                  <a:srgbClr val="FFC000"/>
                </a:solidFill>
              </a:rPr>
              <a:t>pozornost in lep dan</a:t>
            </a:r>
            <a:endParaRPr lang="sl-SI" sz="3600" dirty="0">
              <a:solidFill>
                <a:srgbClr val="FFC000"/>
              </a:solidFill>
            </a:endParaRPr>
          </a:p>
          <a:p>
            <a:pPr lvl="0"/>
            <a:endParaRPr lang="sl-SI" sz="2800" dirty="0"/>
          </a:p>
          <a:p>
            <a:pPr marL="0" indent="0">
              <a:buNone/>
            </a:pPr>
            <a:endParaRPr lang="sl-SI" sz="2800" dirty="0" smtClean="0">
              <a:solidFill>
                <a:srgbClr val="FFFF00"/>
              </a:solidFill>
            </a:endParaRPr>
          </a:p>
        </p:txBody>
      </p:sp>
      <p:cxnSp>
        <p:nvCxnSpPr>
          <p:cNvPr id="9" name="Raven povezovalnik 8"/>
          <p:cNvCxnSpPr/>
          <p:nvPr/>
        </p:nvCxnSpPr>
        <p:spPr>
          <a:xfrm>
            <a:off x="467544" y="620688"/>
            <a:ext cx="828092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36912"/>
            <a:ext cx="38100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382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89"/>
          <a:stretch/>
        </p:blipFill>
        <p:spPr>
          <a:xfrm>
            <a:off x="0" y="6246891"/>
            <a:ext cx="9144000" cy="611108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0" y="0"/>
            <a:ext cx="9144000" cy="6165304"/>
          </a:xfrm>
          <a:prstGeom prst="rect">
            <a:avLst/>
          </a:prstGeom>
          <a:gradFill flip="none" rotWithShape="1">
            <a:gsLst>
              <a:gs pos="14000">
                <a:srgbClr val="027436">
                  <a:alpha val="79000"/>
                  <a:lumMod val="82000"/>
                </a:srgbClr>
              </a:gs>
              <a:gs pos="50000">
                <a:srgbClr val="138346">
                  <a:shade val="67500"/>
                  <a:satMod val="115000"/>
                </a:srgbClr>
              </a:gs>
              <a:gs pos="77000">
                <a:srgbClr val="138346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l-SI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l-SI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Dodatna </a:t>
            </a:r>
            <a:r>
              <a:rPr lang="sl-SI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strokovna pomoč z vidika učenca in učitelja pri pouku naravoslovja</a:t>
            </a:r>
            <a:r>
              <a:rPr lang="sl-SI" b="1" dirty="0">
                <a:solidFill>
                  <a:schemeClr val="bg1"/>
                </a:solidFill>
              </a:rPr>
              <a:t/>
            </a:r>
            <a:br>
              <a:rPr lang="sl-SI" b="1" dirty="0">
                <a:solidFill>
                  <a:schemeClr val="bg1"/>
                </a:solidFill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7" name="Ograda vsebine 6"/>
          <p:cNvSpPr>
            <a:spLocks noGrp="1"/>
          </p:cNvSpPr>
          <p:nvPr>
            <p:ph idx="1"/>
          </p:nvPr>
        </p:nvSpPr>
        <p:spPr>
          <a:xfrm>
            <a:off x="457200" y="908720"/>
            <a:ext cx="8507288" cy="5217443"/>
          </a:xfrm>
        </p:spPr>
        <p:txBody>
          <a:bodyPr/>
          <a:lstStyle/>
          <a:p>
            <a:pPr marL="0" indent="0">
              <a:buNone/>
            </a:pPr>
            <a:r>
              <a:rPr lang="sl-SI" sz="2800" dirty="0">
                <a:solidFill>
                  <a:srgbClr val="FFFF00"/>
                </a:solidFill>
              </a:rPr>
              <a:t>Dejstva: </a:t>
            </a:r>
          </a:p>
          <a:p>
            <a:pPr>
              <a:buSzPct val="77000"/>
            </a:pPr>
            <a:r>
              <a:rPr lang="sl-SI" sz="2800" dirty="0">
                <a:solidFill>
                  <a:srgbClr val="FFFF00"/>
                </a:solidFill>
              </a:rPr>
              <a:t>do 25 % OPP v rednih OŠ s sprejetjem ZUOPP</a:t>
            </a:r>
          </a:p>
          <a:p>
            <a:pPr>
              <a:buSzPct val="77000"/>
            </a:pPr>
            <a:r>
              <a:rPr lang="sl-SI" sz="2800" dirty="0">
                <a:solidFill>
                  <a:srgbClr val="FFFF00"/>
                </a:solidFill>
              </a:rPr>
              <a:t>učitelji nimamo ustreznih strokovnih znanj </a:t>
            </a:r>
          </a:p>
          <a:p>
            <a:pPr>
              <a:buSzPct val="77000"/>
            </a:pPr>
            <a:r>
              <a:rPr lang="sl-SI" sz="2800" dirty="0">
                <a:solidFill>
                  <a:srgbClr val="FFFF00"/>
                </a:solidFill>
              </a:rPr>
              <a:t>timsko delo s </a:t>
            </a:r>
            <a:r>
              <a:rPr lang="sl-SI" sz="2800" dirty="0" smtClean="0">
                <a:solidFill>
                  <a:srgbClr val="FFFF00"/>
                </a:solidFill>
              </a:rPr>
              <a:t>svetovalnimi delavci šole</a:t>
            </a:r>
            <a:endParaRPr lang="sl-SI" sz="2800" dirty="0">
              <a:solidFill>
                <a:srgbClr val="FFFF00"/>
              </a:solidFill>
            </a:endParaRPr>
          </a:p>
          <a:p>
            <a:pPr>
              <a:buSzPct val="77000"/>
            </a:pPr>
            <a:r>
              <a:rPr lang="sl-SI" sz="2800" dirty="0">
                <a:solidFill>
                  <a:srgbClr val="FFFF00"/>
                </a:solidFill>
              </a:rPr>
              <a:t>čustva odpirajo um in širijo obzorja</a:t>
            </a:r>
          </a:p>
          <a:p>
            <a:endParaRPr lang="sl-SI" sz="2800" dirty="0">
              <a:solidFill>
                <a:srgbClr val="FFC000"/>
              </a:solidFill>
            </a:endParaRPr>
          </a:p>
          <a:p>
            <a:pPr lvl="0"/>
            <a:endParaRPr lang="sl-SI" sz="2800" dirty="0" smtClean="0">
              <a:solidFill>
                <a:srgbClr val="FFFF00"/>
              </a:solidFill>
            </a:endParaRPr>
          </a:p>
          <a:p>
            <a:pPr lvl="0"/>
            <a:endParaRPr lang="sl-SI" sz="2800" dirty="0"/>
          </a:p>
          <a:p>
            <a:pPr lvl="0"/>
            <a:endParaRPr lang="sl-SI" sz="2800" dirty="0"/>
          </a:p>
          <a:p>
            <a:pPr marL="0" indent="0">
              <a:buNone/>
            </a:pPr>
            <a:endParaRPr lang="sl-SI" sz="2800" dirty="0" smtClean="0">
              <a:solidFill>
                <a:srgbClr val="FFFF00"/>
              </a:solidFill>
            </a:endParaRPr>
          </a:p>
        </p:txBody>
      </p:sp>
      <p:cxnSp>
        <p:nvCxnSpPr>
          <p:cNvPr id="9" name="Raven povezovalnik 8"/>
          <p:cNvCxnSpPr/>
          <p:nvPr/>
        </p:nvCxnSpPr>
        <p:spPr>
          <a:xfrm>
            <a:off x="467544" y="620688"/>
            <a:ext cx="828092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84984"/>
            <a:ext cx="2941849" cy="278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514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89"/>
          <a:stretch/>
        </p:blipFill>
        <p:spPr>
          <a:xfrm>
            <a:off x="0" y="6246891"/>
            <a:ext cx="9144000" cy="611108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0" y="0"/>
            <a:ext cx="9144000" cy="6165304"/>
          </a:xfrm>
          <a:prstGeom prst="rect">
            <a:avLst/>
          </a:prstGeom>
          <a:gradFill flip="none" rotWithShape="1">
            <a:gsLst>
              <a:gs pos="14000">
                <a:srgbClr val="027436">
                  <a:alpha val="79000"/>
                  <a:lumMod val="82000"/>
                </a:srgbClr>
              </a:gs>
              <a:gs pos="50000">
                <a:srgbClr val="138346">
                  <a:shade val="67500"/>
                  <a:satMod val="115000"/>
                </a:srgbClr>
              </a:gs>
              <a:gs pos="77000">
                <a:srgbClr val="138346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l-SI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l-SI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Dodatna </a:t>
            </a:r>
            <a:r>
              <a:rPr lang="sl-SI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strokovna pomoč z vidika učenca in učitelja pri pouku naravoslovja</a:t>
            </a:r>
            <a:r>
              <a:rPr lang="sl-SI" b="1" dirty="0">
                <a:solidFill>
                  <a:schemeClr val="bg1"/>
                </a:solidFill>
              </a:rPr>
              <a:t/>
            </a:r>
            <a:br>
              <a:rPr lang="sl-SI" b="1" dirty="0">
                <a:solidFill>
                  <a:schemeClr val="bg1"/>
                </a:solidFill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7" name="Ograda vsebine 6"/>
          <p:cNvSpPr>
            <a:spLocks noGrp="1"/>
          </p:cNvSpPr>
          <p:nvPr>
            <p:ph idx="1"/>
          </p:nvPr>
        </p:nvSpPr>
        <p:spPr>
          <a:xfrm>
            <a:off x="457200" y="908720"/>
            <a:ext cx="8507288" cy="5217443"/>
          </a:xfrm>
        </p:spPr>
        <p:txBody>
          <a:bodyPr/>
          <a:lstStyle/>
          <a:p>
            <a:pPr marL="0" indent="0">
              <a:buNone/>
            </a:pPr>
            <a:r>
              <a:rPr lang="sl-SI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Strategije za večjo učinkovitost dela </a:t>
            </a:r>
            <a:r>
              <a: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učenca in učitelja</a:t>
            </a:r>
            <a:r>
              <a:rPr lang="sl-SI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sl-SI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sl-SI" sz="2800" dirty="0">
                <a:solidFill>
                  <a:srgbClr val="FFFF00"/>
                </a:solidFill>
              </a:rPr>
              <a:t>n</a:t>
            </a:r>
            <a:r>
              <a:rPr lang="sl-SI" sz="2800" dirty="0" smtClean="0">
                <a:solidFill>
                  <a:srgbClr val="FFFF00"/>
                </a:solidFill>
              </a:rPr>
              <a:t>ajučinkovitejše je </a:t>
            </a:r>
            <a:r>
              <a:rPr lang="sl-SI" sz="2800" dirty="0" err="1" smtClean="0">
                <a:solidFill>
                  <a:srgbClr val="FFFF00"/>
                </a:solidFill>
              </a:rPr>
              <a:t>multisenzorno</a:t>
            </a:r>
            <a:r>
              <a:rPr lang="sl-SI" sz="2800" dirty="0" smtClean="0">
                <a:solidFill>
                  <a:srgbClr val="FFFF00"/>
                </a:solidFill>
              </a:rPr>
              <a:t> učenje (preko </a:t>
            </a:r>
            <a:r>
              <a:rPr lang="sl-SI" sz="2800" dirty="0">
                <a:solidFill>
                  <a:srgbClr val="FFFF00"/>
                </a:solidFill>
              </a:rPr>
              <a:t>sluha, vida, tipa in </a:t>
            </a:r>
            <a:r>
              <a:rPr lang="sl-SI" sz="2800" dirty="0" smtClean="0">
                <a:solidFill>
                  <a:srgbClr val="FFFF00"/>
                </a:solidFill>
              </a:rPr>
              <a:t>gibanja)</a:t>
            </a:r>
          </a:p>
          <a:p>
            <a:pPr lvl="0"/>
            <a:r>
              <a:rPr lang="sl-SI" sz="2800" dirty="0" smtClean="0">
                <a:solidFill>
                  <a:srgbClr val="FFC000"/>
                </a:solidFill>
              </a:rPr>
              <a:t>učenci </a:t>
            </a:r>
            <a:r>
              <a:rPr lang="sl-SI" sz="2800" dirty="0">
                <a:solidFill>
                  <a:srgbClr val="FFC000"/>
                </a:solidFill>
              </a:rPr>
              <a:t>s primanjkljaji na posameznih področjih učenja </a:t>
            </a:r>
            <a:r>
              <a:rPr lang="sl-SI" sz="2800" dirty="0" smtClean="0">
                <a:solidFill>
                  <a:srgbClr val="FFC000"/>
                </a:solidFill>
              </a:rPr>
              <a:t>potrebujejo do </a:t>
            </a:r>
            <a:r>
              <a:rPr lang="sl-SI" sz="2800" dirty="0">
                <a:solidFill>
                  <a:srgbClr val="FFC000"/>
                </a:solidFill>
              </a:rPr>
              <a:t>desetkrat več časa za učenje in </a:t>
            </a:r>
            <a:r>
              <a:rPr lang="sl-SI" sz="2800" dirty="0" smtClean="0">
                <a:solidFill>
                  <a:srgbClr val="FFC000"/>
                </a:solidFill>
              </a:rPr>
              <a:t>se </a:t>
            </a:r>
            <a:r>
              <a:rPr lang="sl-SI" sz="2800" dirty="0">
                <a:solidFill>
                  <a:srgbClr val="FFC000"/>
                </a:solidFill>
              </a:rPr>
              <a:t>hitro utrudijo;</a:t>
            </a:r>
          </a:p>
          <a:p>
            <a:pPr lvl="0"/>
            <a:r>
              <a:rPr lang="sl-SI" sz="2800" dirty="0">
                <a:solidFill>
                  <a:srgbClr val="C00000"/>
                </a:solidFill>
              </a:rPr>
              <a:t>upoštevati je potrebno nihanja v delovni uspešnosti;</a:t>
            </a:r>
          </a:p>
          <a:p>
            <a:pPr lvl="0"/>
            <a:r>
              <a:rPr lang="sl-SI" sz="2800" dirty="0" smtClean="0">
                <a:solidFill>
                  <a:srgbClr val="FFFF00"/>
                </a:solidFill>
              </a:rPr>
              <a:t>učiti različnih strategij učenja</a:t>
            </a:r>
          </a:p>
          <a:p>
            <a:r>
              <a:rPr lang="sl-SI" sz="2800" dirty="0">
                <a:solidFill>
                  <a:srgbClr val="FFC000"/>
                </a:solidFill>
              </a:rPr>
              <a:t>naučiti učenca, </a:t>
            </a:r>
            <a:r>
              <a:rPr lang="sl-SI" sz="2800" b="1" u="sng" dirty="0">
                <a:solidFill>
                  <a:srgbClr val="FFC000"/>
                </a:solidFill>
              </a:rPr>
              <a:t>kako</a:t>
            </a:r>
            <a:r>
              <a:rPr lang="sl-SI" sz="2800" dirty="0">
                <a:solidFill>
                  <a:srgbClr val="FFC000"/>
                </a:solidFill>
              </a:rPr>
              <a:t> postaviti vprašanje</a:t>
            </a:r>
            <a:r>
              <a:rPr lang="sl-SI" sz="2800" dirty="0" smtClean="0">
                <a:solidFill>
                  <a:srgbClr val="FFC000"/>
                </a:solidFill>
              </a:rPr>
              <a:t>;</a:t>
            </a:r>
          </a:p>
          <a:p>
            <a:pPr lvl="0"/>
            <a:r>
              <a:rPr lang="sl-SI" sz="2800" dirty="0">
                <a:solidFill>
                  <a:srgbClr val="C00000"/>
                </a:solidFill>
              </a:rPr>
              <a:t>razdeliti snov na manjše dele, ki si smiselno sledijo;</a:t>
            </a:r>
          </a:p>
          <a:p>
            <a:endParaRPr lang="sl-SI" sz="2800" dirty="0">
              <a:solidFill>
                <a:srgbClr val="FFC000"/>
              </a:solidFill>
            </a:endParaRPr>
          </a:p>
          <a:p>
            <a:pPr lvl="0"/>
            <a:endParaRPr lang="sl-SI" sz="2800" dirty="0" smtClean="0">
              <a:solidFill>
                <a:srgbClr val="FFFF00"/>
              </a:solidFill>
            </a:endParaRPr>
          </a:p>
          <a:p>
            <a:pPr lvl="0"/>
            <a:endParaRPr lang="sl-SI" sz="2800" dirty="0"/>
          </a:p>
          <a:p>
            <a:pPr lvl="0"/>
            <a:endParaRPr lang="sl-SI" sz="2800" dirty="0"/>
          </a:p>
          <a:p>
            <a:pPr marL="0" indent="0">
              <a:buNone/>
            </a:pPr>
            <a:endParaRPr lang="sl-SI" sz="2800" dirty="0" smtClean="0">
              <a:solidFill>
                <a:srgbClr val="FFFF00"/>
              </a:solidFill>
            </a:endParaRPr>
          </a:p>
        </p:txBody>
      </p:sp>
      <p:cxnSp>
        <p:nvCxnSpPr>
          <p:cNvPr id="9" name="Raven povezovalnik 8"/>
          <p:cNvCxnSpPr/>
          <p:nvPr/>
        </p:nvCxnSpPr>
        <p:spPr>
          <a:xfrm>
            <a:off x="467544" y="620688"/>
            <a:ext cx="828092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320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89"/>
          <a:stretch/>
        </p:blipFill>
        <p:spPr>
          <a:xfrm>
            <a:off x="0" y="6246891"/>
            <a:ext cx="9144000" cy="611108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0" y="0"/>
            <a:ext cx="9144000" cy="6165304"/>
          </a:xfrm>
          <a:prstGeom prst="rect">
            <a:avLst/>
          </a:prstGeom>
          <a:gradFill flip="none" rotWithShape="1">
            <a:gsLst>
              <a:gs pos="14000">
                <a:srgbClr val="027436">
                  <a:alpha val="79000"/>
                  <a:lumMod val="82000"/>
                </a:srgbClr>
              </a:gs>
              <a:gs pos="50000">
                <a:srgbClr val="138346">
                  <a:shade val="67500"/>
                  <a:satMod val="115000"/>
                </a:srgbClr>
              </a:gs>
              <a:gs pos="77000">
                <a:srgbClr val="138346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l-SI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l-SI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Dodatna </a:t>
            </a:r>
            <a:r>
              <a:rPr lang="sl-SI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strokovna pomoč z vidika učenca in učitelja pri pouku naravoslovja</a:t>
            </a:r>
            <a:r>
              <a:rPr lang="sl-SI" b="1" dirty="0">
                <a:solidFill>
                  <a:schemeClr val="bg1"/>
                </a:solidFill>
              </a:rPr>
              <a:t/>
            </a:r>
            <a:br>
              <a:rPr lang="sl-SI" b="1" dirty="0">
                <a:solidFill>
                  <a:schemeClr val="bg1"/>
                </a:solidFill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7" name="Ograda vsebine 6"/>
          <p:cNvSpPr>
            <a:spLocks noGrp="1"/>
          </p:cNvSpPr>
          <p:nvPr>
            <p:ph idx="1"/>
          </p:nvPr>
        </p:nvSpPr>
        <p:spPr>
          <a:xfrm>
            <a:off x="457200" y="908720"/>
            <a:ext cx="8579296" cy="5217443"/>
          </a:xfrm>
        </p:spPr>
        <p:txBody>
          <a:bodyPr/>
          <a:lstStyle/>
          <a:p>
            <a:pPr marL="0" indent="0">
              <a:buNone/>
            </a:pPr>
            <a:r>
              <a:rPr lang="sl-SI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Strategije za večjo učinkovitost dela </a:t>
            </a:r>
            <a:r>
              <a: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učenca in učitelja</a:t>
            </a:r>
            <a:r>
              <a:rPr lang="sl-SI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sl-SI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sl-SI" sz="2800" dirty="0" smtClean="0">
                <a:solidFill>
                  <a:srgbClr val="C00000"/>
                </a:solidFill>
              </a:rPr>
              <a:t>uporabljati </a:t>
            </a:r>
            <a:r>
              <a:rPr lang="sl-SI" sz="2800" dirty="0">
                <a:solidFill>
                  <a:srgbClr val="C00000"/>
                </a:solidFill>
              </a:rPr>
              <a:t>vizualne in tehnične pripomočke;</a:t>
            </a:r>
          </a:p>
          <a:p>
            <a:pPr lvl="0"/>
            <a:r>
              <a:rPr lang="sl-SI" sz="2800" dirty="0" smtClean="0">
                <a:solidFill>
                  <a:srgbClr val="FFFF00"/>
                </a:solidFill>
              </a:rPr>
              <a:t>ponavljati, ponavljati, ponavljati </a:t>
            </a:r>
            <a:endParaRPr lang="sl-SI" sz="2800" dirty="0">
              <a:solidFill>
                <a:srgbClr val="FFFF00"/>
              </a:solidFill>
            </a:endParaRPr>
          </a:p>
          <a:p>
            <a:pPr lvl="0"/>
            <a:r>
              <a:rPr lang="sl-SI" sz="2800" dirty="0">
                <a:solidFill>
                  <a:srgbClr val="FFC000"/>
                </a:solidFill>
              </a:rPr>
              <a:t>ne </a:t>
            </a:r>
            <a:r>
              <a:rPr lang="sl-SI" sz="2800" dirty="0" smtClean="0">
                <a:solidFill>
                  <a:srgbClr val="FFC000"/>
                </a:solidFill>
              </a:rPr>
              <a:t>pričakovati, </a:t>
            </a:r>
            <a:r>
              <a:rPr lang="sl-SI" sz="2800" dirty="0">
                <a:solidFill>
                  <a:srgbClr val="FFC000"/>
                </a:solidFill>
              </a:rPr>
              <a:t>da bo </a:t>
            </a:r>
            <a:r>
              <a:rPr lang="sl-SI" sz="2800" dirty="0" smtClean="0">
                <a:solidFill>
                  <a:srgbClr val="FFC000"/>
                </a:solidFill>
              </a:rPr>
              <a:t>učenec istočasno </a:t>
            </a:r>
            <a:r>
              <a:rPr lang="sl-SI" sz="2800" dirty="0">
                <a:solidFill>
                  <a:srgbClr val="FFC000"/>
                </a:solidFill>
              </a:rPr>
              <a:t>poslušal </a:t>
            </a:r>
            <a:r>
              <a:rPr lang="sl-SI" sz="2800" b="1" u="sng" dirty="0">
                <a:solidFill>
                  <a:srgbClr val="FFC000"/>
                </a:solidFill>
              </a:rPr>
              <a:t>in</a:t>
            </a:r>
            <a:r>
              <a:rPr lang="sl-SI" sz="2800" dirty="0">
                <a:solidFill>
                  <a:srgbClr val="FFC000"/>
                </a:solidFill>
              </a:rPr>
              <a:t> pisal;</a:t>
            </a:r>
          </a:p>
          <a:p>
            <a:pPr lvl="0"/>
            <a:r>
              <a:rPr lang="sl-SI" sz="2800" dirty="0" smtClean="0">
                <a:solidFill>
                  <a:srgbClr val="C00000"/>
                </a:solidFill>
              </a:rPr>
              <a:t>razvijati občutek </a:t>
            </a:r>
            <a:r>
              <a:rPr lang="sl-SI" sz="2800" b="1" dirty="0">
                <a:solidFill>
                  <a:srgbClr val="C00000"/>
                </a:solidFill>
              </a:rPr>
              <a:t>lastne vrednosti</a:t>
            </a:r>
            <a:r>
              <a:rPr lang="sl-SI" sz="2800" dirty="0">
                <a:solidFill>
                  <a:srgbClr val="C00000"/>
                </a:solidFill>
              </a:rPr>
              <a:t>; “ujeti” učenca, ko dela </a:t>
            </a:r>
            <a:r>
              <a:rPr lang="sl-SI" sz="2800" dirty="0" smtClean="0">
                <a:solidFill>
                  <a:srgbClr val="C00000"/>
                </a:solidFill>
              </a:rPr>
              <a:t>dobro </a:t>
            </a:r>
            <a:r>
              <a:rPr lang="sl-SI" sz="2800" dirty="0">
                <a:solidFill>
                  <a:srgbClr val="C00000"/>
                </a:solidFill>
              </a:rPr>
              <a:t>ter </a:t>
            </a:r>
            <a:r>
              <a:rPr lang="sl-SI" sz="2800" dirty="0" smtClean="0">
                <a:solidFill>
                  <a:srgbClr val="C00000"/>
                </a:solidFill>
              </a:rPr>
              <a:t>nagraditi </a:t>
            </a:r>
            <a:r>
              <a:rPr lang="sl-SI" sz="2800" dirty="0">
                <a:solidFill>
                  <a:srgbClr val="C00000"/>
                </a:solidFill>
              </a:rPr>
              <a:t>njegovo vedenje</a:t>
            </a:r>
            <a:r>
              <a:rPr lang="sl-SI" sz="2800" dirty="0" smtClean="0">
                <a:solidFill>
                  <a:srgbClr val="C00000"/>
                </a:solidFill>
              </a:rPr>
              <a:t>;</a:t>
            </a:r>
          </a:p>
          <a:p>
            <a:pPr lvl="0"/>
            <a:r>
              <a:rPr lang="sl-SI" sz="2800" dirty="0" smtClean="0">
                <a:solidFill>
                  <a:srgbClr val="FFFF00"/>
                </a:solidFill>
              </a:rPr>
              <a:t>razvijati učenčevo samokontrolo </a:t>
            </a:r>
            <a:r>
              <a:rPr lang="sl-SI" sz="2800" dirty="0">
                <a:solidFill>
                  <a:srgbClr val="FFFF00"/>
                </a:solidFill>
              </a:rPr>
              <a:t>oz. </a:t>
            </a:r>
            <a:r>
              <a:rPr lang="sl-SI" sz="2800" dirty="0" smtClean="0">
                <a:solidFill>
                  <a:srgbClr val="FFFF00"/>
                </a:solidFill>
              </a:rPr>
              <a:t>lastno odgovornost;</a:t>
            </a:r>
            <a:endParaRPr lang="sl-SI" sz="2800" dirty="0">
              <a:solidFill>
                <a:srgbClr val="FFFF00"/>
              </a:solidFill>
            </a:endParaRPr>
          </a:p>
          <a:p>
            <a:pPr lvl="0"/>
            <a:r>
              <a:rPr lang="sl-SI" sz="2800" dirty="0">
                <a:solidFill>
                  <a:srgbClr val="FFC000"/>
                </a:solidFill>
              </a:rPr>
              <a:t>dajanje domačih nalog: prilagojene, sproti med uro, dosledno preverjanje, sodelovanje s starši.</a:t>
            </a:r>
          </a:p>
          <a:p>
            <a:pPr lvl="0"/>
            <a:endParaRPr lang="sl-SI" sz="2800" dirty="0">
              <a:solidFill>
                <a:srgbClr val="C00000"/>
              </a:solidFill>
            </a:endParaRPr>
          </a:p>
          <a:p>
            <a:pPr lvl="0"/>
            <a:endParaRPr lang="sl-SI" sz="2800" dirty="0" smtClean="0">
              <a:solidFill>
                <a:srgbClr val="FFFF00"/>
              </a:solidFill>
            </a:endParaRPr>
          </a:p>
          <a:p>
            <a:pPr lvl="0"/>
            <a:endParaRPr lang="sl-SI" sz="2800" dirty="0"/>
          </a:p>
          <a:p>
            <a:pPr lvl="0"/>
            <a:endParaRPr lang="sl-SI" sz="2800" dirty="0"/>
          </a:p>
          <a:p>
            <a:pPr marL="0" indent="0">
              <a:buNone/>
            </a:pPr>
            <a:endParaRPr lang="sl-SI" sz="2800" dirty="0" smtClean="0">
              <a:solidFill>
                <a:srgbClr val="FFFF00"/>
              </a:solidFill>
            </a:endParaRPr>
          </a:p>
        </p:txBody>
      </p:sp>
      <p:cxnSp>
        <p:nvCxnSpPr>
          <p:cNvPr id="9" name="Raven povezovalnik 8"/>
          <p:cNvCxnSpPr/>
          <p:nvPr/>
        </p:nvCxnSpPr>
        <p:spPr>
          <a:xfrm>
            <a:off x="467544" y="620688"/>
            <a:ext cx="828092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217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89"/>
          <a:stretch/>
        </p:blipFill>
        <p:spPr>
          <a:xfrm>
            <a:off x="0" y="6246891"/>
            <a:ext cx="9144000" cy="611108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0" y="0"/>
            <a:ext cx="9144000" cy="6165304"/>
          </a:xfrm>
          <a:prstGeom prst="rect">
            <a:avLst/>
          </a:prstGeom>
          <a:gradFill flip="none" rotWithShape="1">
            <a:gsLst>
              <a:gs pos="14000">
                <a:srgbClr val="027436">
                  <a:alpha val="79000"/>
                  <a:lumMod val="82000"/>
                </a:srgbClr>
              </a:gs>
              <a:gs pos="50000">
                <a:srgbClr val="138346">
                  <a:shade val="67500"/>
                  <a:satMod val="115000"/>
                </a:srgbClr>
              </a:gs>
              <a:gs pos="77000">
                <a:srgbClr val="138346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l-SI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l-SI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Dodatna </a:t>
            </a:r>
            <a:r>
              <a:rPr lang="sl-SI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strokovna pomoč z vidika učenca in učitelja pri pouku naravoslovja</a:t>
            </a:r>
            <a:r>
              <a:rPr lang="sl-SI" b="1" dirty="0">
                <a:solidFill>
                  <a:schemeClr val="bg1"/>
                </a:solidFill>
              </a:rPr>
              <a:t/>
            </a:r>
            <a:br>
              <a:rPr lang="sl-SI" b="1" dirty="0">
                <a:solidFill>
                  <a:schemeClr val="bg1"/>
                </a:solidFill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7" name="Ograda vsebine 6"/>
          <p:cNvSpPr>
            <a:spLocks noGrp="1"/>
          </p:cNvSpPr>
          <p:nvPr>
            <p:ph idx="1"/>
          </p:nvPr>
        </p:nvSpPr>
        <p:spPr>
          <a:xfrm>
            <a:off x="457200" y="908720"/>
            <a:ext cx="8579296" cy="5217443"/>
          </a:xfrm>
        </p:spPr>
        <p:txBody>
          <a:bodyPr/>
          <a:lstStyle/>
          <a:p>
            <a:pPr marL="0" indent="0">
              <a:buNone/>
            </a:pPr>
            <a:r>
              <a:rPr lang="sl-SI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Prilagoditve preverjanj in ocenjevanj znanj pri učencih s primanjkljaji na posameznih področjih</a:t>
            </a:r>
            <a:endParaRPr lang="sl-SI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sl-SI" sz="2600" dirty="0">
                <a:solidFill>
                  <a:srgbClr val="FFC000"/>
                </a:solidFill>
              </a:rPr>
              <a:t>k</a:t>
            </a:r>
            <a:r>
              <a:rPr lang="sl-SI" sz="2600" dirty="0" smtClean="0">
                <a:solidFill>
                  <a:srgbClr val="FFC000"/>
                </a:solidFill>
              </a:rPr>
              <a:t>onkretna vprašanja, </a:t>
            </a:r>
            <a:r>
              <a:rPr lang="sl-SI" sz="2600" dirty="0">
                <a:solidFill>
                  <a:srgbClr val="FFC000"/>
                </a:solidFill>
              </a:rPr>
              <a:t>zahtevnejša navodila </a:t>
            </a:r>
            <a:r>
              <a:rPr lang="sl-SI" sz="2600" dirty="0" smtClean="0">
                <a:solidFill>
                  <a:srgbClr val="FFC000"/>
                </a:solidFill>
              </a:rPr>
              <a:t>razdeljena </a:t>
            </a:r>
            <a:r>
              <a:rPr lang="sl-SI" sz="2600" dirty="0">
                <a:solidFill>
                  <a:srgbClr val="FFC000"/>
                </a:solidFill>
              </a:rPr>
              <a:t>na dele, </a:t>
            </a:r>
            <a:r>
              <a:rPr lang="sl-SI" sz="2600" dirty="0" smtClean="0">
                <a:solidFill>
                  <a:srgbClr val="FFC000"/>
                </a:solidFill>
              </a:rPr>
              <a:t>sprotno preverjanje razumevanja </a:t>
            </a:r>
            <a:r>
              <a:rPr lang="sl-SI" sz="2600" dirty="0">
                <a:solidFill>
                  <a:srgbClr val="FFC000"/>
                </a:solidFill>
              </a:rPr>
              <a:t>navodil;</a:t>
            </a:r>
          </a:p>
          <a:p>
            <a:pPr lvl="0"/>
            <a:r>
              <a:rPr lang="sl-SI" sz="2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pretežno ustno ocenjevanje znanja pri učencih z izrazitimi bralno-</a:t>
            </a:r>
            <a:r>
              <a:rPr lang="sl-SI" sz="26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napisovalnimi</a:t>
            </a:r>
            <a:r>
              <a:rPr lang="sl-SI" sz="2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težavami;</a:t>
            </a:r>
          </a:p>
          <a:p>
            <a:pPr lvl="0"/>
            <a:r>
              <a:rPr lang="sl-SI" sz="2600" dirty="0">
                <a:solidFill>
                  <a:srgbClr val="FFC000"/>
                </a:solidFill>
              </a:rPr>
              <a:t>podaljšan čas ocenjevanja;</a:t>
            </a:r>
          </a:p>
          <a:p>
            <a:pPr lvl="0"/>
            <a:r>
              <a:rPr lang="sl-SI" sz="2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ocenjevanje po delih;</a:t>
            </a:r>
          </a:p>
          <a:p>
            <a:pPr lvl="0"/>
            <a:r>
              <a:rPr lang="sl-SI" sz="2600" dirty="0">
                <a:solidFill>
                  <a:srgbClr val="FFC000"/>
                </a:solidFill>
              </a:rPr>
              <a:t>spremenjena oblika pisnih gradiv;</a:t>
            </a:r>
          </a:p>
          <a:p>
            <a:pPr lvl="0"/>
            <a:r>
              <a:rPr lang="sl-SI" sz="2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raba tehničnih pripomočkov;</a:t>
            </a:r>
          </a:p>
          <a:p>
            <a:pPr lvl="0"/>
            <a:r>
              <a:rPr lang="sl-SI" sz="2600" dirty="0">
                <a:solidFill>
                  <a:srgbClr val="FFC000"/>
                </a:solidFill>
              </a:rPr>
              <a:t>poseben prostor.</a:t>
            </a:r>
          </a:p>
          <a:p>
            <a:pPr lvl="0"/>
            <a:endParaRPr lang="sl-SI" sz="2800" dirty="0">
              <a:solidFill>
                <a:srgbClr val="C00000"/>
              </a:solidFill>
            </a:endParaRPr>
          </a:p>
          <a:p>
            <a:pPr lvl="0"/>
            <a:endParaRPr lang="sl-SI" sz="2800" dirty="0" smtClean="0">
              <a:solidFill>
                <a:srgbClr val="FFFF00"/>
              </a:solidFill>
            </a:endParaRPr>
          </a:p>
          <a:p>
            <a:pPr lvl="0"/>
            <a:endParaRPr lang="sl-SI" sz="2800" dirty="0"/>
          </a:p>
          <a:p>
            <a:pPr lvl="0"/>
            <a:endParaRPr lang="sl-SI" sz="2800" dirty="0"/>
          </a:p>
          <a:p>
            <a:pPr marL="0" indent="0">
              <a:buNone/>
            </a:pPr>
            <a:endParaRPr lang="sl-SI" sz="2800" dirty="0" smtClean="0">
              <a:solidFill>
                <a:srgbClr val="FFFF00"/>
              </a:solidFill>
            </a:endParaRPr>
          </a:p>
        </p:txBody>
      </p:sp>
      <p:cxnSp>
        <p:nvCxnSpPr>
          <p:cNvPr id="9" name="Raven povezovalnik 8"/>
          <p:cNvCxnSpPr/>
          <p:nvPr/>
        </p:nvCxnSpPr>
        <p:spPr>
          <a:xfrm>
            <a:off x="467544" y="620688"/>
            <a:ext cx="828092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027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89"/>
          <a:stretch/>
        </p:blipFill>
        <p:spPr>
          <a:xfrm>
            <a:off x="0" y="6246891"/>
            <a:ext cx="9144000" cy="611108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61754" y="-2913"/>
            <a:ext cx="9144000" cy="6165304"/>
          </a:xfrm>
          <a:prstGeom prst="rect">
            <a:avLst/>
          </a:prstGeom>
          <a:gradFill flip="none" rotWithShape="1">
            <a:gsLst>
              <a:gs pos="14000">
                <a:srgbClr val="027436">
                  <a:alpha val="79000"/>
                  <a:lumMod val="82000"/>
                </a:srgbClr>
              </a:gs>
              <a:gs pos="50000">
                <a:srgbClr val="138346">
                  <a:shade val="67500"/>
                  <a:satMod val="115000"/>
                </a:srgbClr>
              </a:gs>
              <a:gs pos="77000">
                <a:srgbClr val="138346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l-SI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l-SI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Dodatna </a:t>
            </a:r>
            <a:r>
              <a:rPr lang="sl-SI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strokovna pomoč z vidika učenca in učitelja pri pouku naravoslovja</a:t>
            </a:r>
            <a:r>
              <a:rPr lang="sl-SI" b="1" dirty="0">
                <a:solidFill>
                  <a:schemeClr val="bg1"/>
                </a:solidFill>
              </a:rPr>
              <a:t/>
            </a:r>
            <a:br>
              <a:rPr lang="sl-SI" b="1" dirty="0">
                <a:solidFill>
                  <a:schemeClr val="bg1"/>
                </a:solidFill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7" name="Ograda vsebine 6"/>
          <p:cNvSpPr>
            <a:spLocks noGrp="1"/>
          </p:cNvSpPr>
          <p:nvPr>
            <p:ph idx="1"/>
          </p:nvPr>
        </p:nvSpPr>
        <p:spPr>
          <a:xfrm>
            <a:off x="457200" y="908720"/>
            <a:ext cx="8579296" cy="5217443"/>
          </a:xfrm>
        </p:spPr>
        <p:txBody>
          <a:bodyPr/>
          <a:lstStyle/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endParaRPr lang="sl-SI" sz="2800" dirty="0" smtClean="0">
              <a:solidFill>
                <a:srgbClr val="FFFF00"/>
              </a:solidFill>
            </a:endParaRPr>
          </a:p>
        </p:txBody>
      </p:sp>
      <p:cxnSp>
        <p:nvCxnSpPr>
          <p:cNvPr id="9" name="Raven povezovalnik 8"/>
          <p:cNvCxnSpPr/>
          <p:nvPr/>
        </p:nvCxnSpPr>
        <p:spPr>
          <a:xfrm>
            <a:off x="467544" y="620688"/>
            <a:ext cx="828092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8870"/>
            <a:ext cx="4248471" cy="319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708920"/>
            <a:ext cx="4536351" cy="323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863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89"/>
          <a:stretch/>
        </p:blipFill>
        <p:spPr>
          <a:xfrm>
            <a:off x="0" y="6246891"/>
            <a:ext cx="9144000" cy="611108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0" y="0"/>
            <a:ext cx="9144000" cy="6165304"/>
          </a:xfrm>
          <a:prstGeom prst="rect">
            <a:avLst/>
          </a:prstGeom>
          <a:gradFill flip="none" rotWithShape="1">
            <a:gsLst>
              <a:gs pos="14000">
                <a:srgbClr val="027436">
                  <a:alpha val="79000"/>
                  <a:lumMod val="82000"/>
                </a:srgbClr>
              </a:gs>
              <a:gs pos="50000">
                <a:srgbClr val="138346">
                  <a:shade val="67500"/>
                  <a:satMod val="115000"/>
                </a:srgbClr>
              </a:gs>
              <a:gs pos="77000">
                <a:srgbClr val="138346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l-SI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l-SI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Dodatna </a:t>
            </a:r>
            <a:r>
              <a:rPr lang="sl-SI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strokovna pomoč z vidika učenca in učitelja pri pouku naravoslovja</a:t>
            </a:r>
            <a:r>
              <a:rPr lang="sl-SI" b="1" dirty="0">
                <a:solidFill>
                  <a:schemeClr val="bg1"/>
                </a:solidFill>
              </a:rPr>
              <a:t/>
            </a:r>
            <a:br>
              <a:rPr lang="sl-SI" b="1" dirty="0">
                <a:solidFill>
                  <a:schemeClr val="bg1"/>
                </a:solidFill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7" name="Ograda vsebine 6"/>
          <p:cNvSpPr>
            <a:spLocks noGrp="1"/>
          </p:cNvSpPr>
          <p:nvPr>
            <p:ph idx="1"/>
          </p:nvPr>
        </p:nvSpPr>
        <p:spPr>
          <a:xfrm>
            <a:off x="457200" y="908720"/>
            <a:ext cx="8579296" cy="5217443"/>
          </a:xfrm>
        </p:spPr>
        <p:txBody>
          <a:bodyPr/>
          <a:lstStyle/>
          <a:p>
            <a:pPr marL="0" indent="0">
              <a:buNone/>
            </a:pPr>
            <a:r>
              <a:rPr lang="sl-SI" sz="2800" dirty="0" smtClean="0">
                <a:solidFill>
                  <a:srgbClr val="C00000"/>
                </a:solidFill>
              </a:rPr>
              <a:t>Primeri ocenjevanj znanj:</a:t>
            </a:r>
            <a:endParaRPr lang="sl-SI" sz="2800" dirty="0">
              <a:solidFill>
                <a:srgbClr val="C00000"/>
              </a:solidFill>
            </a:endParaRPr>
          </a:p>
          <a:p>
            <a:pPr lvl="0"/>
            <a:r>
              <a:rPr lang="sl-SI" sz="2800" smtClean="0">
                <a:hlinkClick r:id="rId5" action="ppaction://hlinkfile"/>
              </a:rPr>
              <a:t>Splošni primer</a:t>
            </a:r>
            <a:endParaRPr lang="sl-SI" sz="2800" dirty="0" smtClean="0"/>
          </a:p>
          <a:p>
            <a:pPr lvl="0"/>
            <a:r>
              <a:rPr lang="sl-SI" sz="2800" dirty="0" smtClean="0">
                <a:hlinkClick r:id="rId6" action="ppaction://hlinkfile"/>
              </a:rPr>
              <a:t>Prilagojen primer</a:t>
            </a:r>
            <a:endParaRPr lang="sl-SI" sz="2800" dirty="0"/>
          </a:p>
          <a:p>
            <a:pPr lvl="0"/>
            <a:endParaRPr lang="sl-SI" sz="2800" dirty="0"/>
          </a:p>
          <a:p>
            <a:pPr marL="0" indent="0">
              <a:buNone/>
            </a:pPr>
            <a:endParaRPr lang="sl-SI" sz="2800" dirty="0" smtClean="0">
              <a:solidFill>
                <a:srgbClr val="FFFF00"/>
              </a:solidFill>
            </a:endParaRPr>
          </a:p>
        </p:txBody>
      </p:sp>
      <p:cxnSp>
        <p:nvCxnSpPr>
          <p:cNvPr id="9" name="Raven povezovalnik 8"/>
          <p:cNvCxnSpPr/>
          <p:nvPr/>
        </p:nvCxnSpPr>
        <p:spPr>
          <a:xfrm>
            <a:off x="467544" y="620688"/>
            <a:ext cx="828092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443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89"/>
          <a:stretch/>
        </p:blipFill>
        <p:spPr>
          <a:xfrm>
            <a:off x="0" y="6246891"/>
            <a:ext cx="9144000" cy="611108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0" y="0"/>
            <a:ext cx="9144000" cy="6165304"/>
          </a:xfrm>
          <a:prstGeom prst="rect">
            <a:avLst/>
          </a:prstGeom>
          <a:gradFill flip="none" rotWithShape="1">
            <a:gsLst>
              <a:gs pos="14000">
                <a:srgbClr val="027436">
                  <a:alpha val="79000"/>
                  <a:lumMod val="82000"/>
                </a:srgbClr>
              </a:gs>
              <a:gs pos="50000">
                <a:srgbClr val="138346">
                  <a:shade val="67500"/>
                  <a:satMod val="115000"/>
                </a:srgbClr>
              </a:gs>
              <a:gs pos="77000">
                <a:srgbClr val="138346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l-SI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l-SI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Dodatna </a:t>
            </a:r>
            <a:r>
              <a:rPr lang="sl-SI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strokovna pomoč z vidika učenca in učitelja pri pouku naravoslovja</a:t>
            </a:r>
            <a:r>
              <a:rPr lang="sl-SI" b="1" dirty="0">
                <a:solidFill>
                  <a:schemeClr val="bg1"/>
                </a:solidFill>
              </a:rPr>
              <a:t/>
            </a:r>
            <a:br>
              <a:rPr lang="sl-SI" b="1" dirty="0">
                <a:solidFill>
                  <a:schemeClr val="bg1"/>
                </a:solidFill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7" name="Ograda vsebine 6"/>
          <p:cNvSpPr>
            <a:spLocks noGrp="1"/>
          </p:cNvSpPr>
          <p:nvPr>
            <p:ph idx="1"/>
          </p:nvPr>
        </p:nvSpPr>
        <p:spPr>
          <a:xfrm>
            <a:off x="457200" y="908720"/>
            <a:ext cx="8579296" cy="5217443"/>
          </a:xfrm>
        </p:spPr>
        <p:txBody>
          <a:bodyPr/>
          <a:lstStyle/>
          <a:p>
            <a:pPr marL="0" indent="0">
              <a:buNone/>
            </a:pPr>
            <a:endParaRPr lang="sl-SI" sz="2800" dirty="0">
              <a:solidFill>
                <a:srgbClr val="C00000"/>
              </a:solidFill>
            </a:endParaRPr>
          </a:p>
          <a:p>
            <a:pPr lvl="0"/>
            <a:endParaRPr lang="sl-SI" sz="2800" dirty="0" smtClean="0">
              <a:solidFill>
                <a:srgbClr val="FFFF00"/>
              </a:solidFill>
            </a:endParaRPr>
          </a:p>
          <a:p>
            <a:pPr lvl="0"/>
            <a:endParaRPr lang="sl-SI" sz="2800" dirty="0"/>
          </a:p>
          <a:p>
            <a:pPr lvl="0"/>
            <a:endParaRPr lang="sl-SI" sz="2800" dirty="0"/>
          </a:p>
          <a:p>
            <a:pPr marL="0" indent="0">
              <a:buNone/>
            </a:pPr>
            <a:endParaRPr lang="sl-SI" sz="2800" dirty="0" smtClean="0">
              <a:solidFill>
                <a:srgbClr val="FFFF00"/>
              </a:solidFill>
            </a:endParaRPr>
          </a:p>
        </p:txBody>
      </p:sp>
      <p:cxnSp>
        <p:nvCxnSpPr>
          <p:cNvPr id="9" name="Raven povezovalnik 8"/>
          <p:cNvCxnSpPr/>
          <p:nvPr/>
        </p:nvCxnSpPr>
        <p:spPr>
          <a:xfrm>
            <a:off x="467544" y="620688"/>
            <a:ext cx="828092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PoljeZBesedilom 3"/>
          <p:cNvSpPr txBox="1"/>
          <p:nvPr/>
        </p:nvSpPr>
        <p:spPr>
          <a:xfrm>
            <a:off x="692522" y="1052736"/>
            <a:ext cx="79208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sz="2400" dirty="0">
                <a:solidFill>
                  <a:srgbClr val="FFC000"/>
                </a:solidFill>
              </a:rPr>
              <a:t>Učence moramo obravnavati in ocenjevati </a:t>
            </a:r>
            <a:r>
              <a:rPr lang="sl-SI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pošteno</a:t>
            </a:r>
            <a:r>
              <a:rPr lang="sl-SI" sz="2400" dirty="0">
                <a:solidFill>
                  <a:srgbClr val="FFC000"/>
                </a:solidFill>
              </a:rPr>
              <a:t>, kar pomeni, da je vsak deležen obravnave, ki jo potrebuje. </a:t>
            </a:r>
            <a:endParaRPr lang="sl-SI" sz="2400" dirty="0" smtClean="0">
              <a:solidFill>
                <a:srgbClr val="FFC000"/>
              </a:solidFill>
            </a:endParaRPr>
          </a:p>
          <a:p>
            <a:pPr algn="just"/>
            <a:r>
              <a:rPr lang="sl-SI" sz="2400" dirty="0" smtClean="0">
                <a:solidFill>
                  <a:srgbClr val="FFC000"/>
                </a:solidFill>
              </a:rPr>
              <a:t>Naš </a:t>
            </a:r>
            <a:r>
              <a:rPr lang="sl-SI" sz="2400" dirty="0">
                <a:solidFill>
                  <a:srgbClr val="FFC000"/>
                </a:solidFill>
              </a:rPr>
              <a:t>cilj ni učenec s polno glavo informaciji, ki jih bo sčasoma pozabil, temveč učenec, ki bo znal podatke poiskati, razumeti in jih v življenju uporabiti. </a:t>
            </a:r>
            <a:endParaRPr lang="sl-SI" sz="2400" dirty="0" smtClean="0">
              <a:solidFill>
                <a:srgbClr val="FFC000"/>
              </a:solidFill>
            </a:endParaRPr>
          </a:p>
          <a:p>
            <a:endParaRPr lang="sl-SI" sz="2800" dirty="0">
              <a:solidFill>
                <a:srgbClr val="FFC000"/>
              </a:solidFill>
            </a:endParaRPr>
          </a:p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4374317" cy="2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2" y="3092572"/>
            <a:ext cx="4322079" cy="2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496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89"/>
          <a:stretch/>
        </p:blipFill>
        <p:spPr>
          <a:xfrm>
            <a:off x="0" y="6246891"/>
            <a:ext cx="9144000" cy="611108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0" y="-31973"/>
            <a:ext cx="9144000" cy="6165304"/>
          </a:xfrm>
          <a:prstGeom prst="rect">
            <a:avLst/>
          </a:prstGeom>
          <a:gradFill flip="none" rotWithShape="1">
            <a:gsLst>
              <a:gs pos="14000">
                <a:srgbClr val="027436">
                  <a:alpha val="79000"/>
                  <a:lumMod val="82000"/>
                </a:srgbClr>
              </a:gs>
              <a:gs pos="50000">
                <a:srgbClr val="138346">
                  <a:shade val="67500"/>
                  <a:satMod val="115000"/>
                </a:srgbClr>
              </a:gs>
              <a:gs pos="77000">
                <a:srgbClr val="138346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l-SI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l-SI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Dodatna </a:t>
            </a:r>
            <a:r>
              <a:rPr lang="sl-SI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strokovna pomoč z vidika učenca in učitelja pri pouku naravoslovja</a:t>
            </a:r>
            <a:r>
              <a:rPr lang="sl-SI" b="1" dirty="0">
                <a:solidFill>
                  <a:schemeClr val="bg1"/>
                </a:solidFill>
              </a:rPr>
              <a:t/>
            </a:r>
            <a:br>
              <a:rPr lang="sl-SI" b="1" dirty="0">
                <a:solidFill>
                  <a:schemeClr val="bg1"/>
                </a:solidFill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7" name="Ograda vsebine 6"/>
          <p:cNvSpPr>
            <a:spLocks noGrp="1"/>
          </p:cNvSpPr>
          <p:nvPr>
            <p:ph idx="1"/>
          </p:nvPr>
        </p:nvSpPr>
        <p:spPr>
          <a:xfrm>
            <a:off x="457200" y="908720"/>
            <a:ext cx="8579296" cy="5217443"/>
          </a:xfrm>
        </p:spPr>
        <p:txBody>
          <a:bodyPr/>
          <a:lstStyle/>
          <a:p>
            <a:pPr marL="0" indent="0">
              <a:buNone/>
            </a:pPr>
            <a:r>
              <a:rPr lang="sl-SI" sz="2800" i="1" dirty="0" smtClean="0">
                <a:solidFill>
                  <a:srgbClr val="FFFF00"/>
                </a:solidFill>
              </a:rPr>
              <a:t>Literatura</a:t>
            </a:r>
            <a:endParaRPr lang="sl-SI" sz="2800" i="1" dirty="0">
              <a:solidFill>
                <a:srgbClr val="FFFF00"/>
              </a:solidFill>
            </a:endParaRPr>
          </a:p>
          <a:p>
            <a:r>
              <a:rPr lang="sl-SI" sz="2000" i="1" dirty="0">
                <a:solidFill>
                  <a:schemeClr val="bg1"/>
                </a:solidFill>
              </a:rPr>
              <a:t>Kavkler, M. in ostali (2003). Navodila za izobraževalne programe s prilagojenim izvajanjem in dodatno strokovno pomočjo za devetletno šolo. Zavod Republike Slovenije za šolstvo in šport (str. 8-14).</a:t>
            </a:r>
          </a:p>
          <a:p>
            <a:r>
              <a:rPr lang="sl-SI" sz="2000" i="1" dirty="0">
                <a:solidFill>
                  <a:schemeClr val="bg1"/>
                </a:solidFill>
              </a:rPr>
              <a:t>Podpora učiteljem pri delu z učenci s specifičnimi učnimi težavami </a:t>
            </a:r>
            <a:r>
              <a:rPr lang="sl-SI" sz="2000" i="1" dirty="0" err="1">
                <a:solidFill>
                  <a:schemeClr val="bg1"/>
                </a:solidFill>
              </a:rPr>
              <a:t>širom</a:t>
            </a:r>
            <a:r>
              <a:rPr lang="sl-SI" sz="2000" i="1" dirty="0">
                <a:solidFill>
                  <a:schemeClr val="bg1"/>
                </a:solidFill>
              </a:rPr>
              <a:t> po svetu. Izdalo Društvo Bravo.</a:t>
            </a:r>
          </a:p>
          <a:p>
            <a:r>
              <a:rPr lang="sl-SI" sz="2000" i="1" dirty="0">
                <a:solidFill>
                  <a:schemeClr val="bg1"/>
                </a:solidFill>
              </a:rPr>
              <a:t>Škof, N. (2010). Ocenjevanje znanja otrok s posebnimi potrebami v OŠ z vidika učitelja praktika.</a:t>
            </a:r>
          </a:p>
          <a:p>
            <a:pPr lvl="0"/>
            <a:endParaRPr lang="sl-SI" sz="2800" dirty="0" smtClean="0">
              <a:solidFill>
                <a:srgbClr val="FFFF00"/>
              </a:solidFill>
            </a:endParaRPr>
          </a:p>
          <a:p>
            <a:pPr lvl="0"/>
            <a:endParaRPr lang="sl-SI" sz="2800" dirty="0"/>
          </a:p>
          <a:p>
            <a:pPr lvl="0"/>
            <a:endParaRPr lang="sl-SI" sz="2800" dirty="0"/>
          </a:p>
          <a:p>
            <a:pPr marL="0" indent="0">
              <a:buNone/>
            </a:pPr>
            <a:endParaRPr lang="sl-SI" sz="2800" dirty="0" smtClean="0">
              <a:solidFill>
                <a:srgbClr val="FFFF00"/>
              </a:solidFill>
            </a:endParaRPr>
          </a:p>
        </p:txBody>
      </p:sp>
      <p:cxnSp>
        <p:nvCxnSpPr>
          <p:cNvPr id="9" name="Raven povezovalnik 8"/>
          <p:cNvCxnSpPr/>
          <p:nvPr/>
        </p:nvCxnSpPr>
        <p:spPr>
          <a:xfrm>
            <a:off x="467544" y="620688"/>
            <a:ext cx="828092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82424" y="2962392"/>
            <a:ext cx="245115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949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dlloga_za _predstavitev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181</TotalTime>
  <Words>520</Words>
  <Application>Microsoft Office PowerPoint</Application>
  <PresentationFormat>Diaprojekcija na zaslonu (4:3)</PresentationFormat>
  <Paragraphs>89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Predlloga_za _predstavitev</vt:lpstr>
      <vt:lpstr>PowerPointova predstavitev</vt:lpstr>
      <vt:lpstr> Dodatna strokovna pomoč z vidika učenca in učitelja pri pouku naravoslovja </vt:lpstr>
      <vt:lpstr> Dodatna strokovna pomoč z vidika učenca in učitelja pri pouku naravoslovja </vt:lpstr>
      <vt:lpstr> Dodatna strokovna pomoč z vidika učenca in učitelja pri pouku naravoslovja </vt:lpstr>
      <vt:lpstr> Dodatna strokovna pomoč z vidika učenca in učitelja pri pouku naravoslovja </vt:lpstr>
      <vt:lpstr> Dodatna strokovna pomoč z vidika učenca in učitelja pri pouku naravoslovja </vt:lpstr>
      <vt:lpstr> Dodatna strokovna pomoč z vidika učenca in učitelja pri pouku naravoslovja </vt:lpstr>
      <vt:lpstr> Dodatna strokovna pomoč z vidika učenca in učitelja pri pouku naravoslovja </vt:lpstr>
      <vt:lpstr> Dodatna strokovna pomoč z vidika učenca in učitelja pri pouku naravoslovja </vt:lpstr>
      <vt:lpstr> Dodatna strokovna pomoč z vidika učenca in učitelja pri pouku naravoslovja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Anita Poberžnik</dc:creator>
  <cp:lastModifiedBy>Špela Erzen</cp:lastModifiedBy>
  <cp:revision>10</cp:revision>
  <dcterms:created xsi:type="dcterms:W3CDTF">2011-08-08T10:15:55Z</dcterms:created>
  <dcterms:modified xsi:type="dcterms:W3CDTF">2011-08-24T20:00:50Z</dcterms:modified>
</cp:coreProperties>
</file>