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30"/>
  </p:notesMasterIdLst>
  <p:sldIdLst>
    <p:sldId id="259" r:id="rId2"/>
    <p:sldId id="258" r:id="rId3"/>
    <p:sldId id="265" r:id="rId4"/>
    <p:sldId id="267" r:id="rId5"/>
    <p:sldId id="261" r:id="rId6"/>
    <p:sldId id="266" r:id="rId7"/>
    <p:sldId id="264" r:id="rId8"/>
    <p:sldId id="275" r:id="rId9"/>
    <p:sldId id="274" r:id="rId10"/>
    <p:sldId id="272" r:id="rId11"/>
    <p:sldId id="271" r:id="rId12"/>
    <p:sldId id="262" r:id="rId13"/>
    <p:sldId id="260" r:id="rId14"/>
    <p:sldId id="270" r:id="rId15"/>
    <p:sldId id="273" r:id="rId16"/>
    <p:sldId id="269" r:id="rId17"/>
    <p:sldId id="277" r:id="rId18"/>
    <p:sldId id="276" r:id="rId19"/>
    <p:sldId id="279" r:id="rId20"/>
    <p:sldId id="281" r:id="rId21"/>
    <p:sldId id="280" r:id="rId22"/>
    <p:sldId id="282" r:id="rId23"/>
    <p:sldId id="283" r:id="rId24"/>
    <p:sldId id="285" r:id="rId25"/>
    <p:sldId id="286" r:id="rId26"/>
    <p:sldId id="284" r:id="rId27"/>
    <p:sldId id="287" r:id="rId28"/>
    <p:sldId id="288" r:id="rId2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70A8"/>
    <a:srgbClr val="FFFFFF"/>
    <a:srgbClr val="54A664"/>
    <a:srgbClr val="3AAAD2"/>
    <a:srgbClr val="7FD3F1"/>
    <a:srgbClr val="7EEC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C76D10-B580-4601-9FA9-D5B6F9DCD811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B3DF44-0FE1-4999-9E44-DC66C447B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8325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2045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Obe na videz popolnoma različni teoriji opisujeta dva skrajna primera vezi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Komentar: Komentiraš, kateri</a:t>
            </a:r>
            <a:r>
              <a:rPr lang="sl-SI" baseline="0" dirty="0" smtClean="0"/>
              <a:t> so osnovni delci v ionskih kristalih, in s na to navežeš na drugo alinejo (</a:t>
            </a:r>
            <a:r>
              <a:rPr lang="sl-SI" baseline="0" dirty="0" err="1" smtClean="0"/>
              <a:t>elektrostatska</a:t>
            </a:r>
            <a:r>
              <a:rPr lang="sl-SI" baseline="0" dirty="0" smtClean="0"/>
              <a:t> vez ter nato na naslednjo, da mora biti razporeditev naboja sferično simetrična. Vse te lastnosti pa povzročijo vse kar je napisano v naslednjih alinejah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Opozoriti na velikosti delcev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Komentar: Komentiraš, kateri</a:t>
            </a:r>
            <a:r>
              <a:rPr lang="sl-SI" baseline="0" dirty="0" smtClean="0"/>
              <a:t> so osnovni delci v ionskih kristalih, in s na to navežeš na drugo alinejo (</a:t>
            </a:r>
            <a:r>
              <a:rPr lang="sl-SI" baseline="0" dirty="0" err="1" smtClean="0"/>
              <a:t>elektrostatska</a:t>
            </a:r>
            <a:r>
              <a:rPr lang="sl-SI" baseline="0" dirty="0" smtClean="0"/>
              <a:t> vez ter nato na naslednjo, da mora biti razporeditev naboja sferično simetrična. Vse te lastnosti pa povzročijo vse kar je napisano v naslednjih alinejah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Velikost in ,naboj ionov so, soodvisni, čim večji pozitivni naboj</a:t>
            </a:r>
            <a:r>
              <a:rPr lang="sl-SI" baseline="0" dirty="0" smtClean="0"/>
              <a:t> ima kation manjši je in čim večji naboj ima anion večji je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Ionski radii</a:t>
            </a:r>
            <a:r>
              <a:rPr lang="sl-SI" baseline="0" dirty="0" smtClean="0"/>
              <a:t> pri koordinacijskem številu 6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9A0-9789-46C5-86A3-37FC32D6E69A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92F7-3328-49F9-9CB4-F0B508CFFB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49716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9F8F-C065-4FFF-8968-DFC74D27CC2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1720-8A0D-4826-92CE-43535E4DF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5721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87A-07BE-4F8B-B722-2EFB4045E98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4D4A-6E94-4817-9890-0BE52E64C8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03493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1CCC2D-F90B-4B97-87FC-8A4B4D9DB29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8CB-CFC7-424C-9BDB-33B3DE07295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B12-9AFD-4FB6-8CC7-8197B528E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2484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7967-68D8-48CE-8E39-39572957E34F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E25-8554-4BB5-B1FF-1D5B9BD27E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752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546D-CC27-4EFA-96E8-CF4FFFAA4E3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0CC-2465-44FF-A39C-4A7E6995C3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4948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B594-0D98-494A-8E03-98444CA7C6E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9C4C-8EEA-43C7-906B-DD06DB06A5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5820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BA5-BB40-4FBE-AE7A-70221F0365CD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144-3BD8-4756-8193-3DB2EE7D4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0337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2630-2207-4B30-A095-22F2FC88FBF8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FB3-6112-4D61-8355-C02BD3233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718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97C5-F197-469E-8F56-6CB8F6F60EE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E52-65DE-4F85-AFB2-B5086F3BA0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46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3F7-9A3A-4F6D-8B73-A68649DA7613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78B8-2CCB-4926-9368-D0A1B07EA7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6237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A02B6-DD69-4DFE-88B2-640D2EA1B0F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120EB-0E8D-4ACE-A9AC-461923E91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772400" cy="1362075"/>
          </a:xfrm>
        </p:spPr>
        <p:txBody>
          <a:bodyPr anchor="t"/>
          <a:lstStyle/>
          <a:p>
            <a:r>
              <a:rPr lang="sl-SI" dirty="0" smtClean="0"/>
              <a:t>    </a:t>
            </a:r>
            <a:br>
              <a:rPr lang="sl-SI" dirty="0" smtClean="0"/>
            </a:br>
            <a:r>
              <a:rPr lang="sl-SI" dirty="0" smtClean="0"/>
              <a:t>                   Kemijska vez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398124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3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2665413" cy="1276350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63688" y="1412776"/>
            <a:ext cx="5472112" cy="1201738"/>
            <a:chOff x="1111" y="436"/>
            <a:chExt cx="3447" cy="757"/>
          </a:xfrm>
        </p:grpSpPr>
        <p:pic>
          <p:nvPicPr>
            <p:cNvPr id="10245" name="Picture 5" descr="R3-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3" y="436"/>
              <a:ext cx="3385" cy="47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1111" y="981"/>
              <a:ext cx="25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600" b="1">
                  <a:solidFill>
                    <a:schemeClr val="accent2"/>
                  </a:solidFill>
                </a:rPr>
                <a:t>Vez v molekuli vodika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19672" y="4797152"/>
            <a:ext cx="5832475" cy="1336675"/>
            <a:chOff x="1156" y="2709"/>
            <a:chExt cx="3674" cy="842"/>
          </a:xfrm>
        </p:grpSpPr>
        <p:pic>
          <p:nvPicPr>
            <p:cNvPr id="10247" name="Picture 7" descr="R3-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2" y="2709"/>
              <a:ext cx="3628" cy="508"/>
            </a:xfrm>
            <a:prstGeom prst="rect">
              <a:avLst/>
            </a:prstGeom>
            <a:noFill/>
          </p:spPr>
        </p:pic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1156" y="3339"/>
              <a:ext cx="31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600" b="1">
                  <a:solidFill>
                    <a:schemeClr val="accent2"/>
                  </a:solidFill>
                </a:rPr>
                <a:t>Vez v molekuli fluora</a:t>
              </a:r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2771800" y="332656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Kovalentna vez</a:t>
            </a:r>
            <a:endParaRPr lang="sl-SI" sz="2800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7092280" y="5877272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N. Bukovec, DZS 2009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3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908720"/>
            <a:ext cx="5681662" cy="1670050"/>
          </a:xfrm>
          <a:prstGeom prst="rect">
            <a:avLst/>
          </a:prstGeom>
          <a:noFill/>
          <a:ln/>
        </p:spPr>
      </p:pic>
      <p:grpSp>
        <p:nvGrpSpPr>
          <p:cNvPr id="7" name="Skupina 6"/>
          <p:cNvGrpSpPr/>
          <p:nvPr/>
        </p:nvGrpSpPr>
        <p:grpSpPr>
          <a:xfrm>
            <a:off x="1979712" y="3861048"/>
            <a:ext cx="5040263" cy="2305050"/>
            <a:chOff x="971600" y="3211513"/>
            <a:chExt cx="5040263" cy="2305050"/>
          </a:xfrm>
        </p:grpSpPr>
        <p:pic>
          <p:nvPicPr>
            <p:cNvPr id="8" name="Picture 6" descr="R3-12"/>
            <p:cNvPicPr>
              <a:picLocks noChangeAspect="1" noChangeArrowheads="1"/>
            </p:cNvPicPr>
            <p:nvPr/>
          </p:nvPicPr>
          <p:blipFill>
            <a:blip r:embed="rId3" cstate="print"/>
            <a:srcRect l="63318"/>
            <a:stretch>
              <a:fillRect/>
            </a:stretch>
          </p:blipFill>
          <p:spPr bwMode="auto">
            <a:xfrm>
              <a:off x="971600" y="3573016"/>
              <a:ext cx="1584524" cy="906463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059115" y="3211513"/>
              <a:ext cx="2952751" cy="2305050"/>
              <a:chOff x="3651" y="1525"/>
              <a:chExt cx="1860" cy="1452"/>
            </a:xfrm>
          </p:grpSpPr>
          <p:pic>
            <p:nvPicPr>
              <p:cNvPr id="10" name="Picture 5" descr="R3-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96" y="1525"/>
                <a:ext cx="1543" cy="1362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651" y="2614"/>
                <a:ext cx="1860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1560" y="476672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 dirty="0" smtClean="0"/>
              <a:t>nepolarna </a:t>
            </a:r>
            <a:r>
              <a:rPr lang="sl-SI" b="1" dirty="0"/>
              <a:t>kovalentna vez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11560" y="3573016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 dirty="0" smtClean="0"/>
              <a:t>polarna </a:t>
            </a:r>
            <a:r>
              <a:rPr lang="sl-SI" b="1" dirty="0"/>
              <a:t>kovalentna vez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7092280" y="5877272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N. Bukovec, DZS 2009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Lecture Resources\Text Images\Chapter 11\FG11_04.JPG"/>
          <p:cNvPicPr>
            <a:picLocks noChangeAspect="1" noChangeArrowheads="1"/>
          </p:cNvPicPr>
          <p:nvPr/>
        </p:nvPicPr>
        <p:blipFill>
          <a:blip r:embed="rId2" cstate="print"/>
          <a:srcRect b="67362"/>
          <a:stretch>
            <a:fillRect/>
          </a:stretch>
        </p:blipFill>
        <p:spPr bwMode="auto">
          <a:xfrm>
            <a:off x="755576" y="1124744"/>
            <a:ext cx="6480720" cy="1772507"/>
          </a:xfrm>
          <a:prstGeom prst="rect">
            <a:avLst/>
          </a:prstGeom>
          <a:noFill/>
        </p:spPr>
      </p:pic>
      <p:pic>
        <p:nvPicPr>
          <p:cNvPr id="4" name="Picture 2" descr="G:\Lecture Resources\Text Images\Chapter 11\FG11_04.JPG"/>
          <p:cNvPicPr>
            <a:picLocks noChangeAspect="1" noChangeArrowheads="1"/>
          </p:cNvPicPr>
          <p:nvPr/>
        </p:nvPicPr>
        <p:blipFill>
          <a:blip r:embed="rId2" cstate="print"/>
          <a:srcRect l="20000" t="40594" r="30000" b="28910"/>
          <a:stretch>
            <a:fillRect/>
          </a:stretch>
        </p:blipFill>
        <p:spPr bwMode="auto">
          <a:xfrm>
            <a:off x="899592" y="3645024"/>
            <a:ext cx="3240360" cy="1656184"/>
          </a:xfrm>
          <a:prstGeom prst="rect">
            <a:avLst/>
          </a:prstGeom>
          <a:noFill/>
        </p:spPr>
      </p:pic>
      <p:grpSp>
        <p:nvGrpSpPr>
          <p:cNvPr id="9" name="Skupina 8"/>
          <p:cNvGrpSpPr/>
          <p:nvPr/>
        </p:nvGrpSpPr>
        <p:grpSpPr>
          <a:xfrm>
            <a:off x="5004048" y="5013176"/>
            <a:ext cx="3841447" cy="1129600"/>
            <a:chOff x="1331640" y="4581128"/>
            <a:chExt cx="3841447" cy="1129600"/>
          </a:xfrm>
        </p:grpSpPr>
        <p:pic>
          <p:nvPicPr>
            <p:cNvPr id="2" name="Picture 2" descr="G:\Lecture Resources\Text Images\Chapter 11\FG11_04.JPG"/>
            <p:cNvPicPr>
              <a:picLocks noChangeAspect="1" noChangeArrowheads="1"/>
            </p:cNvPicPr>
            <p:nvPr/>
          </p:nvPicPr>
          <p:blipFill>
            <a:blip r:embed="rId2" cstate="print"/>
            <a:srcRect t="79200" r="90000"/>
            <a:stretch>
              <a:fillRect/>
            </a:stretch>
          </p:blipFill>
          <p:spPr bwMode="auto">
            <a:xfrm>
              <a:off x="1331640" y="4581128"/>
              <a:ext cx="648072" cy="1129600"/>
            </a:xfrm>
            <a:prstGeom prst="rect">
              <a:avLst/>
            </a:prstGeom>
            <a:noFill/>
          </p:spPr>
        </p:pic>
        <p:sp>
          <p:nvSpPr>
            <p:cNvPr id="5" name="PoljeZBesedilom 4"/>
            <p:cNvSpPr txBox="1"/>
            <p:nvPr/>
          </p:nvSpPr>
          <p:spPr>
            <a:xfrm>
              <a:off x="2051720" y="4653136"/>
              <a:ext cx="156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err="1" smtClean="0">
                  <a:latin typeface="+mj-lt"/>
                </a:rPr>
                <a:t>atomovo</a:t>
              </a:r>
              <a:r>
                <a:rPr lang="sl-SI" dirty="0" smtClean="0">
                  <a:latin typeface="+mj-lt"/>
                </a:rPr>
                <a:t> jedro</a:t>
              </a:r>
              <a:endParaRPr lang="sl-SI" dirty="0">
                <a:latin typeface="+mj-lt"/>
              </a:endParaRPr>
            </a:p>
          </p:txBody>
        </p:sp>
        <p:sp>
          <p:nvSpPr>
            <p:cNvPr id="6" name="PoljeZBesedilom 5"/>
            <p:cNvSpPr txBox="1"/>
            <p:nvPr/>
          </p:nvSpPr>
          <p:spPr>
            <a:xfrm>
              <a:off x="2051720" y="5013176"/>
              <a:ext cx="3070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središče pozitivnega naboja</a:t>
              </a:r>
              <a:endParaRPr lang="sl-SI" dirty="0"/>
            </a:p>
          </p:txBody>
        </p:sp>
        <p:sp>
          <p:nvSpPr>
            <p:cNvPr id="7" name="PoljeZBesedilom 6"/>
            <p:cNvSpPr txBox="1"/>
            <p:nvPr/>
          </p:nvSpPr>
          <p:spPr>
            <a:xfrm>
              <a:off x="2051720" y="5301208"/>
              <a:ext cx="312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središče negativnega naboja</a:t>
              </a:r>
              <a:endParaRPr lang="sl-SI" dirty="0"/>
            </a:p>
          </p:txBody>
        </p:sp>
      </p:grpSp>
      <p:sp>
        <p:nvSpPr>
          <p:cNvPr id="8" name="PoljeZBesedilom 7"/>
          <p:cNvSpPr txBox="1"/>
          <p:nvPr/>
        </p:nvSpPr>
        <p:spPr>
          <a:xfrm>
            <a:off x="467544" y="83671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nepolarna kovalentna vez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67544" y="321297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polarna kovalentna vez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67544" y="5877272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/>
              <a:t>Petrucci</a:t>
            </a:r>
            <a:r>
              <a:rPr lang="sl-SI" sz="1400" dirty="0" smtClean="0"/>
              <a:t> at </a:t>
            </a:r>
            <a:r>
              <a:rPr lang="sl-SI" sz="1400" dirty="0" err="1" smtClean="0"/>
              <a:t>all</a:t>
            </a:r>
            <a:r>
              <a:rPr lang="sl-SI" sz="1400" dirty="0" smtClean="0"/>
              <a:t>, 2002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91680" y="620688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Elektronegativnost</a:t>
            </a:r>
            <a:r>
              <a:rPr lang="sl-SI" dirty="0" smtClean="0"/>
              <a:t>  (EN) elementov v periodnem sistemu</a:t>
            </a:r>
            <a:endParaRPr lang="sl-SI" dirty="0"/>
          </a:p>
        </p:txBody>
      </p:sp>
      <p:pic>
        <p:nvPicPr>
          <p:cNvPr id="1026" name="Picture 2" descr="G:\Lecture Resources\Text Images\Chapter 11\FG1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388424" cy="4812858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7092280" y="5877272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/>
              <a:t>Petrucci</a:t>
            </a:r>
            <a:r>
              <a:rPr lang="sl-SI" sz="1400" dirty="0" smtClean="0"/>
              <a:t> at </a:t>
            </a:r>
            <a:r>
              <a:rPr lang="sl-SI" sz="1400" dirty="0" err="1" smtClean="0"/>
              <a:t>all</a:t>
            </a:r>
            <a:r>
              <a:rPr lang="sl-SI" sz="1400" dirty="0" smtClean="0"/>
              <a:t>, 2002</a:t>
            </a:r>
            <a:endParaRPr lang="sl-SI" sz="1400" dirty="0"/>
          </a:p>
        </p:txBody>
      </p:sp>
    </p:spTree>
    <p:extLst>
      <p:ext uri="{BB962C8B-B14F-4D97-AF65-F5344CB8AC3E}">
        <p14:creationId xmlns="" xmlns:p14="http://schemas.microsoft.com/office/powerpoint/2010/main" val="3157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092280" y="5877272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N. Bukovec, DZS 2009</a:t>
            </a:r>
            <a:endParaRPr lang="sl-SI" sz="1400" dirty="0"/>
          </a:p>
        </p:txBody>
      </p:sp>
      <p:pic>
        <p:nvPicPr>
          <p:cNvPr id="3" name="Picture 5" descr="R3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4938"/>
            <a:ext cx="4608512" cy="6253392"/>
          </a:xfrm>
          <a:prstGeom prst="rect">
            <a:avLst/>
          </a:prstGeom>
          <a:noFill/>
          <a:ln/>
        </p:spPr>
      </p:pic>
      <p:pic>
        <p:nvPicPr>
          <p:cNvPr id="4" name="Picture 7" descr="str49-p2"/>
          <p:cNvPicPr>
            <a:picLocks noChangeAspect="1" noChangeArrowheads="1"/>
          </p:cNvPicPr>
          <p:nvPr/>
        </p:nvPicPr>
        <p:blipFill>
          <a:blip r:embed="rId3" cstate="print"/>
          <a:srcRect t="15972"/>
          <a:stretch>
            <a:fillRect/>
          </a:stretch>
        </p:blipFill>
        <p:spPr bwMode="auto">
          <a:xfrm>
            <a:off x="5868987" y="2492896"/>
            <a:ext cx="3275013" cy="151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99592" y="18864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+mj-lt"/>
              </a:rPr>
              <a:t>Ali lahko določimo mejo med močno polarnimi kovalentnimi</a:t>
            </a:r>
          </a:p>
          <a:p>
            <a:r>
              <a:rPr lang="sl-SI" sz="2400" dirty="0" smtClean="0">
                <a:latin typeface="+mj-lt"/>
              </a:rPr>
              <a:t>                           in ionskimi spojinami?</a:t>
            </a:r>
            <a:endParaRPr lang="sl-SI" sz="2400" dirty="0">
              <a:latin typeface="+mj-lt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83568" y="1988840"/>
            <a:ext cx="6196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  <a:sym typeface="Symbol"/>
              </a:rPr>
              <a:t>EN med atomoma vodika in </a:t>
            </a:r>
            <a:r>
              <a:rPr lang="sl-SI" sz="2000" dirty="0" err="1" smtClean="0">
                <a:latin typeface="+mj-lt"/>
                <a:sym typeface="Symbol"/>
              </a:rPr>
              <a:t>floura</a:t>
            </a:r>
            <a:r>
              <a:rPr lang="sl-SI" sz="2000" dirty="0" smtClean="0">
                <a:latin typeface="+mj-lt"/>
                <a:sym typeface="Symbol"/>
              </a:rPr>
              <a:t> v vodikovem fluoridu:</a:t>
            </a:r>
          </a:p>
          <a:p>
            <a:r>
              <a:rPr lang="sl-SI" sz="2000" dirty="0" smtClean="0">
                <a:latin typeface="+mj-lt"/>
                <a:sym typeface="Symbol"/>
              </a:rPr>
              <a:t>EN(H) = 2,1; EN(F) = 4,0</a:t>
            </a:r>
          </a:p>
          <a:p>
            <a:endParaRPr lang="sl-SI" sz="2000" dirty="0" smtClean="0">
              <a:latin typeface="+mj-lt"/>
              <a:sym typeface="Symbol"/>
            </a:endParaRPr>
          </a:p>
          <a:p>
            <a:r>
              <a:rPr lang="sl-SI" sz="2000" dirty="0" smtClean="0">
                <a:latin typeface="+mj-lt"/>
                <a:sym typeface="Symbol"/>
              </a:rPr>
              <a:t>EN = 4,0 2,1 = 1,9</a:t>
            </a:r>
            <a:endParaRPr lang="sl-SI" sz="2000" dirty="0">
              <a:latin typeface="+mj-lt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83568" y="1484784"/>
            <a:ext cx="4100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Močno polarna kovalentna vez</a:t>
            </a:r>
            <a:endParaRPr lang="sl-SI" sz="2400" b="1" dirty="0">
              <a:latin typeface="+mj-lt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83568" y="3573016"/>
            <a:ext cx="150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Ionska vez</a:t>
            </a:r>
            <a:endParaRPr lang="sl-SI" sz="2400" b="1" dirty="0">
              <a:latin typeface="+mj-lt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83568" y="4077072"/>
            <a:ext cx="5450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ym typeface="Symbol"/>
              </a:rPr>
              <a:t>EN za ionsko spojino </a:t>
            </a:r>
            <a:r>
              <a:rPr lang="sl-SI" dirty="0" err="1" smtClean="0">
                <a:sym typeface="Symbol"/>
              </a:rPr>
              <a:t>LiI</a:t>
            </a:r>
            <a:r>
              <a:rPr lang="sl-SI" dirty="0" smtClean="0">
                <a:sym typeface="Symbol"/>
              </a:rPr>
              <a:t>, ki vsebuje </a:t>
            </a:r>
            <a:r>
              <a:rPr lang="sl-SI" dirty="0" err="1" smtClean="0">
                <a:sym typeface="Symbol"/>
              </a:rPr>
              <a:t>Li</a:t>
            </a:r>
            <a:r>
              <a:rPr lang="sl-SI" baseline="30000" dirty="0" smtClean="0">
                <a:sym typeface="Symbol"/>
              </a:rPr>
              <a:t>+</a:t>
            </a:r>
            <a:r>
              <a:rPr lang="sl-SI" dirty="0" smtClean="0">
                <a:sym typeface="Symbol"/>
              </a:rPr>
              <a:t> in I</a:t>
            </a:r>
            <a:r>
              <a:rPr lang="sl-SI" baseline="30000" dirty="0" smtClean="0">
                <a:sym typeface="Symbol"/>
              </a:rPr>
              <a:t></a:t>
            </a:r>
            <a:r>
              <a:rPr lang="sl-SI" dirty="0" smtClean="0">
                <a:sym typeface="Symbol"/>
              </a:rPr>
              <a:t> ione:</a:t>
            </a:r>
          </a:p>
          <a:p>
            <a:r>
              <a:rPr lang="sl-SI" dirty="0" smtClean="0">
                <a:sym typeface="Symbol"/>
              </a:rPr>
              <a:t>EN(</a:t>
            </a:r>
            <a:r>
              <a:rPr lang="sl-SI" dirty="0" err="1" smtClean="0">
                <a:sym typeface="Symbol"/>
              </a:rPr>
              <a:t>Li</a:t>
            </a:r>
            <a:r>
              <a:rPr lang="sl-SI" dirty="0" smtClean="0">
                <a:sym typeface="Symbol"/>
              </a:rPr>
              <a:t>) = 1,0 EN(l) = 2,5;</a:t>
            </a:r>
          </a:p>
          <a:p>
            <a:endParaRPr lang="sl-SI" dirty="0" smtClean="0">
              <a:sym typeface="Symbol"/>
            </a:endParaRPr>
          </a:p>
          <a:p>
            <a:r>
              <a:rPr lang="sl-SI" dirty="0" smtClean="0">
                <a:sym typeface="Symbol"/>
              </a:rPr>
              <a:t>EN = 2,5 1,0 = 1,5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979712" y="3645024"/>
            <a:ext cx="3811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  <a:latin typeface="+mj-lt"/>
              </a:rPr>
              <a:t>, ki ima določen kovalentni značaj </a:t>
            </a:r>
            <a:endParaRPr lang="sl-SI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Lecture Resources\Text Images\Chapter 11\FG11_07.JPG"/>
          <p:cNvPicPr>
            <a:picLocks noChangeAspect="1" noChangeArrowheads="1"/>
          </p:cNvPicPr>
          <p:nvPr/>
        </p:nvPicPr>
        <p:blipFill>
          <a:blip r:embed="rId2" cstate="print"/>
          <a:srcRect l="5901" b="8743"/>
          <a:stretch>
            <a:fillRect/>
          </a:stretch>
        </p:blipFill>
        <p:spPr bwMode="auto">
          <a:xfrm>
            <a:off x="539552" y="620688"/>
            <a:ext cx="8604448" cy="4975438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2195736" y="5589240"/>
            <a:ext cx="465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Razlika v </a:t>
            </a:r>
            <a:r>
              <a:rPr lang="sl-SI" sz="2400" b="1" dirty="0" err="1" smtClean="0">
                <a:latin typeface="+mj-lt"/>
              </a:rPr>
              <a:t>elektronegativnosti</a:t>
            </a:r>
            <a:r>
              <a:rPr lang="sl-SI" sz="2400" b="1" dirty="0" smtClean="0">
                <a:latin typeface="+mj-lt"/>
              </a:rPr>
              <a:t>/</a:t>
            </a:r>
            <a:r>
              <a:rPr lang="sl-SI" sz="2400" b="1" dirty="0" smtClean="0">
                <a:latin typeface="+mj-lt"/>
                <a:sym typeface="Symbol"/>
              </a:rPr>
              <a:t>EN</a:t>
            </a:r>
            <a:endParaRPr lang="sl-SI" sz="2400" b="1" dirty="0">
              <a:latin typeface="+mj-lt"/>
            </a:endParaRPr>
          </a:p>
        </p:txBody>
      </p:sp>
      <p:sp>
        <p:nvSpPr>
          <p:cNvPr id="5" name="PoljeZBesedilom 4"/>
          <p:cNvSpPr txBox="1"/>
          <p:nvPr/>
        </p:nvSpPr>
        <p:spPr>
          <a:xfrm rot="16200000">
            <a:off x="-707011" y="2699706"/>
            <a:ext cx="223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Ionski značaj/%</a:t>
            </a:r>
            <a:endParaRPr lang="sl-SI" sz="2400" b="1" dirty="0">
              <a:latin typeface="+mj-lt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386788" y="5877272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/>
              <a:t>Petrucci</a:t>
            </a:r>
            <a:r>
              <a:rPr lang="sl-SI" sz="1400" dirty="0" smtClean="0"/>
              <a:t> at </a:t>
            </a:r>
            <a:r>
              <a:rPr lang="sl-SI" sz="1400" dirty="0" err="1" smtClean="0"/>
              <a:t>all</a:t>
            </a:r>
            <a:r>
              <a:rPr lang="sl-SI" sz="1400" dirty="0" smtClean="0"/>
              <a:t>, 2002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19672" y="764704"/>
            <a:ext cx="5442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+mj-lt"/>
              </a:rPr>
              <a:t>Narava ionske spojine je odvisna od </a:t>
            </a:r>
          </a:p>
          <a:p>
            <a:r>
              <a:rPr lang="sl-SI" sz="2800" dirty="0" smtClean="0">
                <a:latin typeface="+mj-lt"/>
              </a:rPr>
              <a:t>velikosti in naboja ionov v spojini.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-108520" y="0"/>
            <a:ext cx="9144000" cy="6858000"/>
            <a:chOff x="0" y="0"/>
            <a:chExt cx="9144000" cy="6858000"/>
          </a:xfrm>
        </p:grpSpPr>
        <p:pic>
          <p:nvPicPr>
            <p:cNvPr id="1026" name="Picture 2" descr="G:\Lecture Resources\Text Images\Chapter 10\FG10_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PoljeZBesedilom 5"/>
            <p:cNvSpPr txBox="1"/>
            <p:nvPr/>
          </p:nvSpPr>
          <p:spPr>
            <a:xfrm>
              <a:off x="2627784" y="5805264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err="1" smtClean="0"/>
                <a:t>Petrucci</a:t>
              </a:r>
              <a:r>
                <a:rPr lang="sl-SI" sz="1400" dirty="0" smtClean="0"/>
                <a:t> at </a:t>
              </a:r>
              <a:r>
                <a:rPr lang="sl-SI" sz="1400" dirty="0" err="1" smtClean="0"/>
                <a:t>all</a:t>
              </a:r>
              <a:r>
                <a:rPr lang="sl-SI" sz="1400" dirty="0" smtClean="0"/>
                <a:t>, 2002</a:t>
              </a:r>
              <a:endParaRPr lang="sl-SI" sz="1400" dirty="0"/>
            </a:p>
          </p:txBody>
        </p:sp>
      </p:grpSp>
      <p:sp>
        <p:nvSpPr>
          <p:cNvPr id="8" name="PoljeZBesedilom 7"/>
          <p:cNvSpPr txBox="1"/>
          <p:nvPr/>
        </p:nvSpPr>
        <p:spPr>
          <a:xfrm>
            <a:off x="139612" y="2420888"/>
            <a:ext cx="1298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Majhni kationi z velikim nabojem (2+, 3+ ,4+) </a:t>
            </a:r>
            <a:r>
              <a:rPr lang="sl-SI" dirty="0" smtClean="0">
                <a:sym typeface="Symbol"/>
              </a:rPr>
              <a:t> velika gostota pozitivnega naboja</a:t>
            </a:r>
          </a:p>
          <a:p>
            <a:r>
              <a:rPr lang="sl-SI" dirty="0" smtClean="0">
                <a:sym typeface="Symbol"/>
              </a:rPr>
              <a:t>                                                                             na površini ionov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79512" y="3573016"/>
            <a:ext cx="1381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Anioni z velikim številom elektronov so veliki </a:t>
            </a:r>
            <a:r>
              <a:rPr lang="sl-SI" dirty="0" smtClean="0">
                <a:sym typeface="Symbol"/>
              </a:rPr>
              <a:t> majhna gostota naboja na površini iona                                                                           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076056" y="400506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so </a:t>
            </a:r>
            <a:r>
              <a:rPr lang="sl-SI" dirty="0" err="1" smtClean="0">
                <a:solidFill>
                  <a:srgbClr val="FF0000"/>
                </a:solidFill>
              </a:rPr>
              <a:t>polarizabilni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5076056" y="30689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polarizirajo anione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5576" y="980728"/>
            <a:ext cx="590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j-lt"/>
              </a:rPr>
              <a:t>Zakaj so raztopine nekaterih ionskih soli kisle?</a:t>
            </a:r>
            <a:endParaRPr lang="sl-SI" sz="2400" dirty="0"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75656" y="1844824"/>
          <a:ext cx="280831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20080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p</a:t>
                      </a:r>
                      <a:r>
                        <a:rPr lang="sl-SI" i="1" dirty="0" err="1" smtClean="0"/>
                        <a:t>K</a:t>
                      </a:r>
                      <a:r>
                        <a:rPr lang="sl-SI" baseline="-25000" dirty="0" err="1" smtClean="0"/>
                        <a:t>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Ionski radij/</a:t>
                      </a:r>
                      <a:r>
                        <a:rPr lang="sl-SI" dirty="0" err="1" smtClean="0"/>
                        <a:t>pm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Al</a:t>
                      </a:r>
                      <a:r>
                        <a:rPr lang="sl-SI" baseline="30000" dirty="0" smtClean="0"/>
                        <a:t>3+</a:t>
                      </a:r>
                      <a:r>
                        <a:rPr lang="sl-SI" baseline="0" dirty="0" smtClean="0"/>
                        <a:t>(</a:t>
                      </a:r>
                      <a:r>
                        <a:rPr lang="sl-SI" baseline="0" dirty="0" err="1" smtClean="0"/>
                        <a:t>aq</a:t>
                      </a:r>
                      <a:r>
                        <a:rPr lang="sl-SI" baseline="0" dirty="0" smtClean="0"/>
                        <a:t>)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4,85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54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Be</a:t>
                      </a:r>
                      <a:r>
                        <a:rPr lang="sl-SI" baseline="30000" dirty="0" smtClean="0"/>
                        <a:t>2+</a:t>
                      </a:r>
                      <a:r>
                        <a:rPr lang="sl-SI" baseline="0" dirty="0" smtClean="0"/>
                        <a:t>(</a:t>
                      </a:r>
                      <a:r>
                        <a:rPr lang="sl-SI" baseline="0" dirty="0" err="1" smtClean="0"/>
                        <a:t>aq</a:t>
                      </a:r>
                      <a:r>
                        <a:rPr lang="sl-SI" baseline="0" dirty="0" smtClean="0"/>
                        <a:t>)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5,69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Pb</a:t>
                      </a:r>
                      <a:r>
                        <a:rPr lang="sl-SI" baseline="30000" dirty="0" smtClean="0"/>
                        <a:t>2+</a:t>
                      </a:r>
                      <a:r>
                        <a:rPr lang="sl-SI" baseline="0" dirty="0" smtClean="0"/>
                        <a:t>(</a:t>
                      </a:r>
                      <a:r>
                        <a:rPr lang="sl-SI" baseline="0" dirty="0" err="1" smtClean="0"/>
                        <a:t>aq</a:t>
                      </a:r>
                      <a:r>
                        <a:rPr lang="sl-SI" baseline="0" dirty="0" smtClean="0"/>
                        <a:t>)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7,76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86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Cr</a:t>
                      </a:r>
                      <a:r>
                        <a:rPr lang="sl-SI" baseline="30000" dirty="0" smtClean="0"/>
                        <a:t>3+</a:t>
                      </a:r>
                      <a:r>
                        <a:rPr lang="sl-SI" baseline="0" dirty="0" smtClean="0"/>
                        <a:t>(</a:t>
                      </a:r>
                      <a:r>
                        <a:rPr lang="sl-SI" baseline="0" dirty="0" err="1" smtClean="0"/>
                        <a:t>aq</a:t>
                      </a:r>
                      <a:r>
                        <a:rPr lang="sl-SI" baseline="0" dirty="0" smtClean="0"/>
                        <a:t>)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2,95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62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Fe</a:t>
                      </a:r>
                      <a:r>
                        <a:rPr lang="sl-SI" baseline="30000" dirty="0" smtClean="0"/>
                        <a:t>3+</a:t>
                      </a:r>
                      <a:r>
                        <a:rPr lang="sl-SI" baseline="0" dirty="0" smtClean="0"/>
                        <a:t>(</a:t>
                      </a:r>
                      <a:r>
                        <a:rPr lang="sl-SI" baseline="0" dirty="0" err="1" smtClean="0"/>
                        <a:t>aq</a:t>
                      </a:r>
                      <a:r>
                        <a:rPr lang="sl-SI" baseline="0" dirty="0" smtClean="0"/>
                        <a:t>)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2,16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Cu</a:t>
                      </a:r>
                      <a:r>
                        <a:rPr lang="sl-SI" baseline="30000" dirty="0" smtClean="0"/>
                        <a:t>2+</a:t>
                      </a:r>
                      <a:r>
                        <a:rPr lang="sl-SI" baseline="0" dirty="0" smtClean="0"/>
                        <a:t>(</a:t>
                      </a:r>
                      <a:r>
                        <a:rPr lang="sl-SI" baseline="0" dirty="0" err="1" smtClean="0"/>
                        <a:t>aq</a:t>
                      </a:r>
                      <a:r>
                        <a:rPr lang="sl-SI" baseline="0" dirty="0" smtClean="0"/>
                        <a:t>)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7,33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73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4716016" y="306896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M</a:t>
            </a:r>
            <a:r>
              <a:rPr lang="sl-SI" baseline="30000" dirty="0" err="1" smtClean="0"/>
              <a:t>x</a:t>
            </a:r>
            <a:r>
              <a:rPr lang="sl-SI" baseline="30000" dirty="0" smtClean="0"/>
              <a:t>+</a:t>
            </a:r>
            <a:r>
              <a:rPr lang="sl-SI" dirty="0" smtClean="0"/>
              <a:t>(</a:t>
            </a:r>
            <a:r>
              <a:rPr lang="sl-SI" dirty="0" err="1" smtClean="0"/>
              <a:t>aq</a:t>
            </a:r>
            <a:r>
              <a:rPr lang="sl-SI" dirty="0" smtClean="0"/>
              <a:t>) </a:t>
            </a:r>
            <a:r>
              <a:rPr lang="sl-SI" dirty="0" smtClean="0">
                <a:sym typeface="Symbol"/>
              </a:rPr>
              <a:t> [</a:t>
            </a:r>
            <a:r>
              <a:rPr lang="sl-SI" dirty="0" smtClean="0"/>
              <a:t>M(H</a:t>
            </a:r>
            <a:r>
              <a:rPr lang="sl-SI" baseline="-25000" dirty="0" smtClean="0"/>
              <a:t>2</a:t>
            </a:r>
            <a:r>
              <a:rPr lang="sl-SI" dirty="0" smtClean="0"/>
              <a:t>O)</a:t>
            </a:r>
            <a:r>
              <a:rPr lang="sl-SI" baseline="-25000" dirty="0" smtClean="0"/>
              <a:t>6</a:t>
            </a:r>
            <a:r>
              <a:rPr lang="sl-SI" dirty="0" smtClean="0"/>
              <a:t>]</a:t>
            </a:r>
            <a:r>
              <a:rPr lang="sl-SI" baseline="30000" dirty="0" smtClean="0"/>
              <a:t>x+</a:t>
            </a:r>
            <a:r>
              <a:rPr lang="sl-SI" dirty="0" smtClean="0">
                <a:sym typeface="Symbol"/>
              </a:rPr>
              <a:t>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Lecture Resources\Text Images\Chapter 17\FG17_10_1C.JPG"/>
          <p:cNvPicPr>
            <a:picLocks noChangeAspect="1" noChangeArrowheads="1"/>
          </p:cNvPicPr>
          <p:nvPr/>
        </p:nvPicPr>
        <p:blipFill>
          <a:blip r:embed="rId2" cstate="print"/>
          <a:srcRect t="36749"/>
          <a:stretch>
            <a:fillRect/>
          </a:stretch>
        </p:blipFill>
        <p:spPr bwMode="auto">
          <a:xfrm>
            <a:off x="5004048" y="1196752"/>
            <a:ext cx="3806190" cy="4337720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827584" y="476672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 vodnih raztopina aluminijevih soli  so hidratirani ioni:</a:t>
            </a:r>
            <a:endParaRPr lang="sl-SI" dirty="0"/>
          </a:p>
        </p:txBody>
      </p:sp>
      <p:pic>
        <p:nvPicPr>
          <p:cNvPr id="5" name="Picture 2" descr="G:\Lecture Resources\Text Images\Chapter 17\FG17_10_1C.JPG"/>
          <p:cNvPicPr>
            <a:picLocks noChangeAspect="1" noChangeArrowheads="1"/>
          </p:cNvPicPr>
          <p:nvPr/>
        </p:nvPicPr>
        <p:blipFill>
          <a:blip r:embed="rId2" cstate="print"/>
          <a:srcRect b="62600"/>
          <a:stretch>
            <a:fillRect/>
          </a:stretch>
        </p:blipFill>
        <p:spPr bwMode="auto">
          <a:xfrm>
            <a:off x="611560" y="1988840"/>
            <a:ext cx="380619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99592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4040188" cy="639762"/>
          </a:xfrm>
        </p:spPr>
        <p:txBody>
          <a:bodyPr anchor="t"/>
          <a:lstStyle/>
          <a:p>
            <a:r>
              <a:rPr lang="sl-SI" dirty="0" smtClean="0"/>
              <a:t>Ionska vez</a:t>
            </a:r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sz="half" idx="2"/>
          </p:nvPr>
        </p:nvSpPr>
        <p:spPr>
          <a:xfrm>
            <a:off x="395536" y="836712"/>
            <a:ext cx="4040188" cy="5184576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latin typeface="+mj-lt"/>
              </a:rPr>
              <a:t>Kossel:</a:t>
            </a:r>
            <a:r>
              <a:rPr lang="en-GB" sz="2000" dirty="0" smtClean="0">
                <a:latin typeface="+mj-lt"/>
              </a:rPr>
              <a:t> Atom </a:t>
            </a:r>
            <a:r>
              <a:rPr lang="en-GB" sz="2000" dirty="0" err="1" smtClean="0">
                <a:latin typeface="+mj-lt"/>
              </a:rPr>
              <a:t>odda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elektron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drugemu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atomu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nastaneta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kation</a:t>
            </a:r>
            <a:r>
              <a:rPr lang="en-GB" sz="2000" dirty="0" smtClean="0">
                <a:latin typeface="+mj-lt"/>
              </a:rPr>
              <a:t> in anion, </a:t>
            </a:r>
            <a:r>
              <a:rPr lang="en-GB" sz="2000" dirty="0" err="1" smtClean="0">
                <a:latin typeface="+mj-lt"/>
              </a:rPr>
              <a:t>ki</a:t>
            </a:r>
            <a:r>
              <a:rPr lang="en-GB" sz="2000" dirty="0" smtClean="0">
                <a:latin typeface="+mj-lt"/>
              </a:rPr>
              <a:t> se med </a:t>
            </a:r>
            <a:r>
              <a:rPr lang="en-GB" sz="2000" dirty="0" err="1" smtClean="0">
                <a:latin typeface="+mj-lt"/>
              </a:rPr>
              <a:t>seboj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privlačita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  <a:sym typeface="Symbol" pitchFamily="18" charset="2"/>
              </a:rPr>
              <a:t>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nastane</a:t>
            </a:r>
            <a:r>
              <a:rPr lang="en-GB" sz="2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ionska</a:t>
            </a:r>
            <a:r>
              <a:rPr lang="en-GB" sz="2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vez</a:t>
            </a:r>
            <a:endParaRPr lang="en-GB" sz="2000" dirty="0" smtClean="0">
              <a:latin typeface="+mj-lt"/>
            </a:endParaRPr>
          </a:p>
          <a:p>
            <a:pPr>
              <a:buNone/>
            </a:pPr>
            <a:r>
              <a:rPr lang="en-GB" sz="2000" dirty="0" smtClean="0">
                <a:latin typeface="+mj-lt"/>
              </a:rPr>
              <a:t>Na </a:t>
            </a:r>
            <a:r>
              <a:rPr lang="sl-SI" sz="2000" dirty="0" smtClean="0">
                <a:latin typeface="+mj-lt"/>
              </a:rPr>
              <a:t>  </a:t>
            </a:r>
            <a:r>
              <a:rPr lang="en-GB" sz="2000" dirty="0" smtClean="0">
                <a:latin typeface="+mj-lt"/>
              </a:rPr>
              <a:t>1s</a:t>
            </a:r>
            <a:r>
              <a:rPr lang="en-GB" sz="2000" baseline="30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2s</a:t>
            </a:r>
            <a:r>
              <a:rPr lang="en-GB" sz="2000" baseline="30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2p</a:t>
            </a:r>
            <a:r>
              <a:rPr lang="en-GB" sz="2000" baseline="30000" dirty="0" smtClean="0">
                <a:latin typeface="+mj-lt"/>
              </a:rPr>
              <a:t>6</a:t>
            </a:r>
            <a:r>
              <a:rPr lang="en-GB" sz="2000" dirty="0" smtClean="0">
                <a:latin typeface="+mj-lt"/>
              </a:rPr>
              <a:t>3s</a:t>
            </a:r>
            <a:r>
              <a:rPr lang="en-GB" sz="2000" baseline="30000" dirty="0" smtClean="0">
                <a:latin typeface="+mj-lt"/>
              </a:rPr>
              <a:t>1     </a:t>
            </a:r>
            <a:endParaRPr lang="sl-SI" sz="2000" baseline="30000" dirty="0" smtClean="0">
              <a:latin typeface="+mj-lt"/>
            </a:endParaRPr>
          </a:p>
          <a:p>
            <a:pPr>
              <a:buNone/>
            </a:pPr>
            <a:r>
              <a:rPr lang="sl-SI" sz="2000" baseline="30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Na</a:t>
            </a:r>
            <a:r>
              <a:rPr lang="en-GB" sz="2000" baseline="30000" dirty="0" smtClean="0">
                <a:latin typeface="+mj-lt"/>
              </a:rPr>
              <a:t>+</a:t>
            </a:r>
            <a:r>
              <a:rPr lang="en-GB" sz="2000" dirty="0" smtClean="0">
                <a:latin typeface="+mj-lt"/>
              </a:rPr>
              <a:t> </a:t>
            </a:r>
            <a:r>
              <a:rPr lang="sl-SI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1s</a:t>
            </a:r>
            <a:r>
              <a:rPr lang="en-GB" sz="2000" baseline="30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2s</a:t>
            </a:r>
            <a:r>
              <a:rPr lang="en-GB" sz="2000" baseline="30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2p</a:t>
            </a:r>
            <a:r>
              <a:rPr lang="en-GB" sz="2000" baseline="30000" dirty="0" smtClean="0">
                <a:latin typeface="+mj-lt"/>
              </a:rPr>
              <a:t>6</a:t>
            </a:r>
            <a:endParaRPr lang="sl-SI" sz="2000" baseline="30000" dirty="0" smtClean="0">
              <a:latin typeface="+mj-lt"/>
            </a:endParaRPr>
          </a:p>
          <a:p>
            <a:pPr>
              <a:buNone/>
            </a:pPr>
            <a:endParaRPr lang="en-GB" sz="2000" baseline="30000" dirty="0" smtClean="0">
              <a:latin typeface="+mj-lt"/>
            </a:endParaRPr>
          </a:p>
          <a:p>
            <a:pPr>
              <a:buNone/>
            </a:pPr>
            <a:r>
              <a:rPr lang="en-GB" sz="2000" dirty="0" smtClean="0">
                <a:latin typeface="+mj-lt"/>
              </a:rPr>
              <a:t>F  </a:t>
            </a:r>
            <a:r>
              <a:rPr lang="sl-SI" sz="2000" dirty="0" smtClean="0">
                <a:latin typeface="+mj-lt"/>
              </a:rPr>
              <a:t>  </a:t>
            </a:r>
            <a:r>
              <a:rPr lang="en-GB" sz="2000" dirty="0" smtClean="0">
                <a:latin typeface="+mj-lt"/>
              </a:rPr>
              <a:t>1s</a:t>
            </a:r>
            <a:r>
              <a:rPr lang="en-GB" sz="2000" baseline="30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2s</a:t>
            </a:r>
            <a:r>
              <a:rPr lang="en-GB" sz="2000" baseline="30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2p</a:t>
            </a:r>
            <a:r>
              <a:rPr lang="en-GB" sz="2000" baseline="30000" dirty="0" smtClean="0">
                <a:latin typeface="+mj-lt"/>
              </a:rPr>
              <a:t>5</a:t>
            </a:r>
            <a:r>
              <a:rPr lang="en-GB" sz="2000" dirty="0" smtClean="0">
                <a:latin typeface="+mj-lt"/>
              </a:rPr>
              <a:t>           </a:t>
            </a:r>
            <a:endParaRPr lang="sl-SI" sz="2000" dirty="0" smtClean="0">
              <a:latin typeface="+mj-lt"/>
            </a:endParaRPr>
          </a:p>
          <a:p>
            <a:pPr>
              <a:buNone/>
            </a:pPr>
            <a:r>
              <a:rPr lang="en-GB" sz="2000" dirty="0" smtClean="0">
                <a:latin typeface="+mj-lt"/>
              </a:rPr>
              <a:t>F</a:t>
            </a:r>
            <a:r>
              <a:rPr lang="en-GB" sz="2000" baseline="30000" dirty="0" smtClean="0">
                <a:latin typeface="+mj-lt"/>
                <a:sym typeface="Symbol" pitchFamily="18" charset="2"/>
              </a:rPr>
              <a:t> </a:t>
            </a:r>
            <a:r>
              <a:rPr lang="sl-SI" sz="2000" baseline="30000" dirty="0" smtClean="0">
                <a:latin typeface="+mj-lt"/>
                <a:sym typeface="Symbol" pitchFamily="18" charset="2"/>
              </a:rPr>
              <a:t> </a:t>
            </a:r>
            <a:r>
              <a:rPr lang="en-GB" sz="2000" baseline="30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smtClean="0">
                <a:latin typeface="+mj-lt"/>
              </a:rPr>
              <a:t>1s</a:t>
            </a:r>
            <a:r>
              <a:rPr lang="en-GB" sz="2000" baseline="30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2s</a:t>
            </a:r>
            <a:r>
              <a:rPr lang="en-GB" sz="2000" baseline="30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2p</a:t>
            </a:r>
            <a:r>
              <a:rPr lang="en-GB" sz="2000" baseline="30000" dirty="0" smtClean="0">
                <a:latin typeface="+mj-lt"/>
              </a:rPr>
              <a:t>6</a:t>
            </a:r>
            <a:endParaRPr lang="sl-SI" sz="2000" baseline="30000" dirty="0" smtClean="0">
              <a:latin typeface="+mj-lt"/>
            </a:endParaRPr>
          </a:p>
          <a:p>
            <a:pPr>
              <a:buNone/>
            </a:pPr>
            <a:r>
              <a:rPr lang="en-GB" sz="2000" dirty="0" err="1" smtClean="0">
                <a:latin typeface="+mj-lt"/>
              </a:rPr>
              <a:t>Električni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naboj</a:t>
            </a:r>
            <a:r>
              <a:rPr lang="en-GB" sz="2000" dirty="0" smtClean="0">
                <a:latin typeface="+mj-lt"/>
              </a:rPr>
              <a:t> je </a:t>
            </a:r>
            <a:r>
              <a:rPr lang="en-GB" sz="2000" dirty="0" err="1" smtClean="0">
                <a:latin typeface="+mj-lt"/>
              </a:rPr>
              <a:t>enakomerno</a:t>
            </a:r>
            <a:endParaRPr lang="sl-SI" sz="2000" dirty="0" smtClean="0">
              <a:latin typeface="+mj-lt"/>
            </a:endParaRPr>
          </a:p>
          <a:p>
            <a:pPr>
              <a:buNone/>
            </a:pPr>
            <a:r>
              <a:rPr lang="sl-SI" sz="2000" dirty="0" smtClean="0">
                <a:latin typeface="+mj-lt"/>
              </a:rPr>
              <a:t>r</a:t>
            </a:r>
            <a:r>
              <a:rPr lang="en-GB" sz="2000" dirty="0" err="1" smtClean="0">
                <a:latin typeface="+mj-lt"/>
              </a:rPr>
              <a:t>azporejen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po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površini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ionov</a:t>
            </a:r>
            <a:endParaRPr lang="sl-SI" sz="2000" dirty="0" smtClean="0">
              <a:latin typeface="+mj-lt"/>
            </a:endParaRPr>
          </a:p>
          <a:p>
            <a:pPr>
              <a:buNone/>
            </a:pPr>
            <a:endParaRPr lang="sl-SI" sz="2000" dirty="0" smtClean="0">
              <a:latin typeface="+mj-lt"/>
            </a:endParaRPr>
          </a:p>
          <a:p>
            <a:pPr>
              <a:buNone/>
            </a:pPr>
            <a:r>
              <a:rPr lang="sl-SI" sz="2000" dirty="0" smtClean="0">
                <a:latin typeface="+mj-lt"/>
              </a:rPr>
              <a:t>Ionska vez je</a:t>
            </a:r>
            <a:r>
              <a:rPr lang="en-GB" sz="2000" b="1" dirty="0" smtClean="0">
                <a:solidFill>
                  <a:srgbClr val="FF0066"/>
                </a:solidFill>
                <a:sym typeface="Symbol" pitchFamily="18" charset="2"/>
              </a:rPr>
              <a:t> </a:t>
            </a:r>
            <a:r>
              <a:rPr lang="en-GB" sz="2000" b="1" dirty="0" err="1" smtClean="0">
                <a:solidFill>
                  <a:srgbClr val="FF0066"/>
                </a:solidFill>
                <a:sym typeface="Symbol" pitchFamily="18" charset="2"/>
              </a:rPr>
              <a:t>sferi</a:t>
            </a:r>
            <a:r>
              <a:rPr lang="en-GB" sz="2000" b="1" dirty="0" err="1" smtClean="0">
                <a:solidFill>
                  <a:srgbClr val="FF0066"/>
                </a:solidFill>
              </a:rPr>
              <a:t>čno</a:t>
            </a:r>
            <a:r>
              <a:rPr lang="en-GB" sz="2000" b="1" dirty="0" smtClean="0">
                <a:solidFill>
                  <a:srgbClr val="FF0066"/>
                </a:solidFill>
              </a:rPr>
              <a:t> </a:t>
            </a:r>
            <a:r>
              <a:rPr lang="en-GB" sz="2000" b="1" dirty="0" err="1" smtClean="0">
                <a:solidFill>
                  <a:srgbClr val="FF0066"/>
                </a:solidFill>
              </a:rPr>
              <a:t>simetrič</a:t>
            </a:r>
            <a:r>
              <a:rPr lang="sl-SI" sz="2000" b="1" dirty="0" smtClean="0">
                <a:solidFill>
                  <a:srgbClr val="FF0066"/>
                </a:solidFill>
              </a:rPr>
              <a:t>na</a:t>
            </a:r>
            <a:endParaRPr lang="en-GB" sz="2000" dirty="0" smtClean="0">
              <a:latin typeface="+mj-lt"/>
            </a:endParaRPr>
          </a:p>
          <a:p>
            <a:endParaRPr lang="sl-SI" dirty="0"/>
          </a:p>
        </p:txBody>
      </p:sp>
      <p:sp>
        <p:nvSpPr>
          <p:cNvPr id="10" name="Ograda besedila 9"/>
          <p:cNvSpPr>
            <a:spLocks noGrp="1"/>
          </p:cNvSpPr>
          <p:nvPr>
            <p:ph type="body" sz="quarter" idx="3"/>
          </p:nvPr>
        </p:nvSpPr>
        <p:spPr>
          <a:xfrm>
            <a:off x="4572000" y="188640"/>
            <a:ext cx="4041775" cy="639762"/>
          </a:xfrm>
        </p:spPr>
        <p:txBody>
          <a:bodyPr anchor="t"/>
          <a:lstStyle/>
          <a:p>
            <a:r>
              <a:rPr lang="sl-SI" dirty="0" smtClean="0"/>
              <a:t>Kovalentna vez</a:t>
            </a:r>
            <a:endParaRPr lang="sl-SI" dirty="0"/>
          </a:p>
        </p:txBody>
      </p:sp>
      <p:sp>
        <p:nvSpPr>
          <p:cNvPr id="11" name="Ograda vsebine 10"/>
          <p:cNvSpPr>
            <a:spLocks noGrp="1"/>
          </p:cNvSpPr>
          <p:nvPr>
            <p:ph sz="quarter" idx="4"/>
          </p:nvPr>
        </p:nvSpPr>
        <p:spPr>
          <a:xfrm>
            <a:off x="4572000" y="764704"/>
            <a:ext cx="4041775" cy="5256584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sym typeface="Symbol" pitchFamily="18" charset="2"/>
              </a:rPr>
              <a:t>Lewis: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Atoma</a:t>
            </a:r>
            <a:r>
              <a:rPr lang="en-GB" sz="2000" dirty="0" smtClean="0">
                <a:sym typeface="Symbol" pitchFamily="18" charset="2"/>
              </a:rPr>
              <a:t>, </a:t>
            </a:r>
            <a:r>
              <a:rPr lang="en-GB" sz="2000" dirty="0" err="1" smtClean="0">
                <a:sym typeface="Symbol" pitchFamily="18" charset="2"/>
              </a:rPr>
              <a:t>ki</a:t>
            </a:r>
            <a:r>
              <a:rPr lang="en-GB" sz="2000" dirty="0" smtClean="0">
                <a:sym typeface="Symbol" pitchFamily="18" charset="2"/>
              </a:rPr>
              <a:t> se </a:t>
            </a:r>
            <a:r>
              <a:rPr lang="en-GB" sz="2000" dirty="0" err="1" smtClean="0">
                <a:sym typeface="Symbol" pitchFamily="18" charset="2"/>
              </a:rPr>
              <a:t>spajata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tvorita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vez</a:t>
            </a:r>
            <a:r>
              <a:rPr lang="en-GB" sz="2000" dirty="0" smtClean="0">
                <a:sym typeface="Symbol" pitchFamily="18" charset="2"/>
              </a:rPr>
              <a:t> s </a:t>
            </a:r>
            <a:r>
              <a:rPr lang="en-GB" sz="2000" dirty="0" err="1" smtClean="0">
                <a:sym typeface="Symbol" pitchFamily="18" charset="2"/>
              </a:rPr>
              <a:t>skupnim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elektronskim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parom</a:t>
            </a:r>
            <a:endParaRPr lang="en-GB" sz="2000" dirty="0" smtClean="0">
              <a:sym typeface="Symbol" pitchFamily="18" charset="2"/>
            </a:endParaRPr>
          </a:p>
          <a:p>
            <a:pPr>
              <a:buNone/>
            </a:pPr>
            <a:endParaRPr lang="sl-SI" sz="2000" dirty="0" smtClean="0">
              <a:sym typeface="Symbol" pitchFamily="18" charset="2"/>
            </a:endParaRPr>
          </a:p>
          <a:p>
            <a:pPr>
              <a:buNone/>
            </a:pPr>
            <a:r>
              <a:rPr lang="en-GB" sz="2000" dirty="0" err="1" smtClean="0">
                <a:sym typeface="Symbol" pitchFamily="18" charset="2"/>
              </a:rPr>
              <a:t>Skupni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elektronski</a:t>
            </a:r>
            <a:r>
              <a:rPr lang="en-GB" sz="2000" dirty="0" smtClean="0">
                <a:sym typeface="Symbol" pitchFamily="18" charset="2"/>
              </a:rPr>
              <a:t> par je</a:t>
            </a:r>
            <a:endParaRPr lang="sl-SI" sz="2000" dirty="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sl-SI" sz="2000" b="1" dirty="0" smtClean="0">
                <a:solidFill>
                  <a:srgbClr val="FF0066"/>
                </a:solidFill>
                <a:sym typeface="Symbol" pitchFamily="18" charset="2"/>
              </a:rPr>
              <a:t> </a:t>
            </a:r>
            <a:r>
              <a:rPr lang="en-GB" sz="2000" b="1" dirty="0" err="1" smtClean="0">
                <a:solidFill>
                  <a:srgbClr val="FF0066"/>
                </a:solidFill>
                <a:sym typeface="Symbol" pitchFamily="18" charset="2"/>
              </a:rPr>
              <a:t>vezni</a:t>
            </a:r>
            <a:r>
              <a:rPr lang="en-GB" sz="2000" b="1" dirty="0" smtClean="0">
                <a:solidFill>
                  <a:srgbClr val="FF0066"/>
                </a:solidFill>
                <a:sym typeface="Symbol" pitchFamily="18" charset="2"/>
              </a:rPr>
              <a:t> </a:t>
            </a:r>
            <a:r>
              <a:rPr lang="en-GB" sz="2000" b="1" dirty="0" err="1" smtClean="0">
                <a:solidFill>
                  <a:srgbClr val="FF0066"/>
                </a:solidFill>
                <a:sym typeface="Symbol" pitchFamily="18" charset="2"/>
              </a:rPr>
              <a:t>elektronski</a:t>
            </a:r>
            <a:r>
              <a:rPr lang="en-GB" sz="2000" b="1" dirty="0" smtClean="0">
                <a:solidFill>
                  <a:srgbClr val="FF0066"/>
                </a:solidFill>
                <a:sym typeface="Symbol" pitchFamily="18" charset="2"/>
              </a:rPr>
              <a:t> par</a:t>
            </a:r>
          </a:p>
          <a:p>
            <a:pPr>
              <a:buNone/>
            </a:pPr>
            <a:endParaRPr lang="sl-SI" sz="2000" dirty="0" smtClean="0">
              <a:sym typeface="Symbol" pitchFamily="18" charset="2"/>
            </a:endParaRPr>
          </a:p>
          <a:p>
            <a:pPr>
              <a:buNone/>
            </a:pPr>
            <a:r>
              <a:rPr lang="en-GB" sz="2000" dirty="0" err="1" smtClean="0">
                <a:sym typeface="Symbol" pitchFamily="18" charset="2"/>
              </a:rPr>
              <a:t>Vezni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elektronski</a:t>
            </a:r>
            <a:r>
              <a:rPr lang="en-GB" sz="2000" dirty="0" smtClean="0">
                <a:sym typeface="Symbol" pitchFamily="18" charset="2"/>
              </a:rPr>
              <a:t> par v </a:t>
            </a:r>
            <a:r>
              <a:rPr lang="en-GB" sz="2000" dirty="0" err="1" smtClean="0">
                <a:sym typeface="Symbol" pitchFamily="18" charset="2"/>
              </a:rPr>
              <a:t>vodikovi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molekuli</a:t>
            </a:r>
            <a:r>
              <a:rPr lang="en-GB" sz="2000" dirty="0" smtClean="0">
                <a:sym typeface="Symbol" pitchFamily="18" charset="2"/>
              </a:rPr>
              <a:t>:</a:t>
            </a:r>
          </a:p>
          <a:p>
            <a:pPr>
              <a:buNone/>
            </a:pPr>
            <a:r>
              <a:rPr lang="sl-SI" sz="2000" dirty="0" smtClean="0">
                <a:sym typeface="Symbol" pitchFamily="18" charset="2"/>
              </a:rPr>
              <a:t>     </a:t>
            </a:r>
            <a:r>
              <a:rPr lang="en-GB" sz="2000" dirty="0" smtClean="0">
                <a:sym typeface="Symbol" pitchFamily="18" charset="2"/>
              </a:rPr>
              <a:t>H </a:t>
            </a:r>
            <a:r>
              <a:rPr lang="en-GB" sz="2000" b="1" dirty="0" smtClean="0">
                <a:sym typeface="Symbol" pitchFamily="18" charset="2"/>
              </a:rPr>
              <a:t> </a:t>
            </a:r>
            <a:r>
              <a:rPr lang="en-GB" sz="2000" dirty="0" smtClean="0">
                <a:sym typeface="Symbol" pitchFamily="18" charset="2"/>
              </a:rPr>
              <a:t>H  </a:t>
            </a:r>
            <a:r>
              <a:rPr lang="en-GB" sz="2000" dirty="0" err="1" smtClean="0">
                <a:sym typeface="Symbol" pitchFamily="18" charset="2"/>
              </a:rPr>
              <a:t>ali</a:t>
            </a:r>
            <a:r>
              <a:rPr lang="en-GB" sz="2000" dirty="0" smtClean="0">
                <a:sym typeface="Symbol" pitchFamily="18" charset="2"/>
              </a:rPr>
              <a:t>  H H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sz="2000" dirty="0" smtClean="0"/>
              <a:t>Kovalentna vez je </a:t>
            </a:r>
            <a:r>
              <a:rPr lang="sl-SI" sz="2000" b="1" dirty="0" smtClean="0">
                <a:solidFill>
                  <a:srgbClr val="FF0000"/>
                </a:solidFill>
              </a:rPr>
              <a:t>usmerjena</a:t>
            </a:r>
            <a:endParaRPr lang="sl-S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54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Lecture Resources\Text Images\Chapter 17\FG17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3816424" cy="5021611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2483768" y="404664"/>
            <a:ext cx="427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0,13 M raztopina aluminijevega sulfata:</a:t>
            </a:r>
            <a:endParaRPr lang="sl-SI" sz="2000" dirty="0">
              <a:latin typeface="+mj-lt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292080" y="4077072"/>
            <a:ext cx="2970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indikator </a:t>
            </a:r>
            <a:r>
              <a:rPr lang="sl-SI" sz="2000" dirty="0" err="1" smtClean="0">
                <a:latin typeface="+mj-lt"/>
              </a:rPr>
              <a:t>bromtimolmodro</a:t>
            </a:r>
            <a:endParaRPr lang="sl-SI" sz="2000" dirty="0">
              <a:latin typeface="+mj-lt"/>
            </a:endParaRPr>
          </a:p>
        </p:txBody>
      </p:sp>
      <p:cxnSp>
        <p:nvCxnSpPr>
          <p:cNvPr id="11" name="Raven puščični konektor 10"/>
          <p:cNvCxnSpPr>
            <a:stCxn id="5" idx="1"/>
          </p:cNvCxnSpPr>
          <p:nvPr/>
        </p:nvCxnSpPr>
        <p:spPr>
          <a:xfrm rot="10800000">
            <a:off x="4572000" y="4149081"/>
            <a:ext cx="720080" cy="128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otnik 11"/>
          <p:cNvSpPr/>
          <p:nvPr/>
        </p:nvSpPr>
        <p:spPr>
          <a:xfrm>
            <a:off x="6516216" y="5805264"/>
            <a:ext cx="1819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err="1" smtClean="0">
                <a:latin typeface="+mj-lt"/>
              </a:rPr>
              <a:t>Petrucci</a:t>
            </a:r>
            <a:r>
              <a:rPr lang="sl-SI" sz="1600" dirty="0" smtClean="0">
                <a:latin typeface="+mj-lt"/>
              </a:rPr>
              <a:t> at </a:t>
            </a:r>
            <a:r>
              <a:rPr lang="sl-SI" sz="1600" dirty="0" err="1" smtClean="0">
                <a:latin typeface="+mj-lt"/>
              </a:rPr>
              <a:t>all</a:t>
            </a:r>
            <a:r>
              <a:rPr lang="sl-SI" sz="1600" dirty="0" smtClean="0">
                <a:latin typeface="+mj-lt"/>
              </a:rPr>
              <a:t>, 2002</a:t>
            </a:r>
            <a:endParaRPr lang="sl-SI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60350"/>
            <a:ext cx="36576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 l="2831" r="2831" b="15463"/>
          <a:stretch>
            <a:fillRect/>
          </a:stretch>
        </p:blipFill>
        <p:spPr bwMode="auto">
          <a:xfrm>
            <a:off x="323528" y="2492896"/>
            <a:ext cx="86106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7624" y="1844824"/>
            <a:ext cx="519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ym typeface="Symbol" pitchFamily="18" charset="2"/>
              </a:rPr>
              <a:t>[Al(H</a:t>
            </a:r>
            <a:r>
              <a:rPr lang="en-GB" sz="1800" baseline="-25000" dirty="0">
                <a:sym typeface="Symbol" pitchFamily="18" charset="2"/>
              </a:rPr>
              <a:t>2</a:t>
            </a:r>
            <a:r>
              <a:rPr lang="en-GB" sz="1800" dirty="0">
                <a:sym typeface="Symbol" pitchFamily="18" charset="2"/>
              </a:rPr>
              <a:t>O)</a:t>
            </a:r>
            <a:r>
              <a:rPr lang="en-GB" sz="1800" baseline="-25000" dirty="0">
                <a:sym typeface="Symbol" pitchFamily="18" charset="2"/>
              </a:rPr>
              <a:t>6</a:t>
            </a:r>
            <a:r>
              <a:rPr lang="en-GB" sz="1800" dirty="0">
                <a:sym typeface="Symbol" pitchFamily="18" charset="2"/>
              </a:rPr>
              <a:t>]</a:t>
            </a:r>
            <a:r>
              <a:rPr lang="en-GB" sz="1800" baseline="30000" dirty="0">
                <a:sym typeface="Symbol" pitchFamily="18" charset="2"/>
              </a:rPr>
              <a:t>3+</a:t>
            </a:r>
            <a:r>
              <a:rPr lang="en-GB" sz="1800" dirty="0">
                <a:sym typeface="Symbol" pitchFamily="18" charset="2"/>
              </a:rPr>
              <a:t> + H</a:t>
            </a:r>
            <a:r>
              <a:rPr lang="en-GB" sz="1800" baseline="-25000" dirty="0">
                <a:sym typeface="Symbol" pitchFamily="18" charset="2"/>
              </a:rPr>
              <a:t>2</a:t>
            </a:r>
            <a:r>
              <a:rPr lang="en-GB" sz="1800" dirty="0">
                <a:sym typeface="Symbol" pitchFamily="18" charset="2"/>
              </a:rPr>
              <a:t>O(l)  [</a:t>
            </a:r>
            <a:r>
              <a:rPr lang="en-GB" sz="1800" dirty="0" err="1">
                <a:sym typeface="Symbol" pitchFamily="18" charset="2"/>
              </a:rPr>
              <a:t>AlOH</a:t>
            </a:r>
            <a:r>
              <a:rPr lang="en-GB" sz="1800" dirty="0">
                <a:sym typeface="Symbol" pitchFamily="18" charset="2"/>
              </a:rPr>
              <a:t>(H</a:t>
            </a:r>
            <a:r>
              <a:rPr lang="en-GB" sz="1800" baseline="-25000" dirty="0">
                <a:sym typeface="Symbol" pitchFamily="18" charset="2"/>
              </a:rPr>
              <a:t>2</a:t>
            </a:r>
            <a:r>
              <a:rPr lang="en-GB" sz="1800" dirty="0">
                <a:sym typeface="Symbol" pitchFamily="18" charset="2"/>
              </a:rPr>
              <a:t>O)</a:t>
            </a:r>
            <a:r>
              <a:rPr lang="en-GB" sz="1800" baseline="-25000" dirty="0">
                <a:sym typeface="Symbol" pitchFamily="18" charset="2"/>
              </a:rPr>
              <a:t>5</a:t>
            </a:r>
            <a:r>
              <a:rPr lang="en-GB" sz="1800" dirty="0">
                <a:sym typeface="Symbol" pitchFamily="18" charset="2"/>
              </a:rPr>
              <a:t>]</a:t>
            </a:r>
            <a:r>
              <a:rPr lang="en-GB" sz="1800" baseline="30000" dirty="0">
                <a:sym typeface="Symbol" pitchFamily="18" charset="2"/>
              </a:rPr>
              <a:t>2+</a:t>
            </a:r>
            <a:r>
              <a:rPr lang="en-GB" sz="1800" dirty="0">
                <a:sym typeface="Symbol" pitchFamily="18" charset="2"/>
              </a:rPr>
              <a:t> + H</a:t>
            </a:r>
            <a:r>
              <a:rPr lang="en-GB" sz="1800" baseline="-25000" dirty="0">
                <a:sym typeface="Symbol" pitchFamily="18" charset="2"/>
              </a:rPr>
              <a:t>3</a:t>
            </a:r>
            <a:r>
              <a:rPr lang="en-GB" sz="1800" dirty="0">
                <a:sym typeface="Symbol" pitchFamily="18" charset="2"/>
              </a:rPr>
              <a:t>O</a:t>
            </a:r>
            <a:r>
              <a:rPr lang="en-GB" sz="1800" baseline="30000" dirty="0">
                <a:sym typeface="Symbol" pitchFamily="18" charset="2"/>
              </a:rPr>
              <a:t>+</a:t>
            </a:r>
            <a:r>
              <a:rPr lang="en-GB" sz="1800" dirty="0">
                <a:sym typeface="Symbol" pitchFamily="18" charset="2"/>
              </a:rPr>
              <a:t>(</a:t>
            </a:r>
            <a:r>
              <a:rPr lang="en-GB" sz="1800" dirty="0" err="1">
                <a:sym typeface="Symbol" pitchFamily="18" charset="2"/>
              </a:rPr>
              <a:t>aq</a:t>
            </a:r>
            <a:r>
              <a:rPr lang="en-GB" sz="1800" dirty="0">
                <a:sym typeface="Symbol" pitchFamily="18" charset="2"/>
              </a:rPr>
              <a:t>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827584" y="620688"/>
            <a:ext cx="20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Raztopina Al</a:t>
            </a:r>
            <a:r>
              <a:rPr lang="sl-SI" baseline="30000" dirty="0" smtClean="0"/>
              <a:t>3+</a:t>
            </a:r>
            <a:r>
              <a:rPr lang="sl-SI" dirty="0" smtClean="0"/>
              <a:t>(</a:t>
            </a:r>
            <a:r>
              <a:rPr lang="sl-SI" dirty="0" err="1" smtClean="0"/>
              <a:t>aq</a:t>
            </a:r>
            <a:r>
              <a:rPr lang="sl-SI" dirty="0" smtClean="0"/>
              <a:t>)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71600" y="548680"/>
            <a:ext cx="728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j-lt"/>
              </a:rPr>
              <a:t>Dolžine in energije vezi ter reaktivnost </a:t>
            </a:r>
            <a:r>
              <a:rPr lang="sl-SI" sz="2400" smtClean="0">
                <a:latin typeface="+mj-lt"/>
              </a:rPr>
              <a:t>kovalentnih spojin</a:t>
            </a:r>
            <a:endParaRPr lang="sl-SI" sz="2400" dirty="0">
              <a:latin typeface="+mj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339752" y="2060848"/>
          <a:ext cx="441615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/>
                <a:gridCol w="1512168"/>
                <a:gridCol w="2016224"/>
              </a:tblGrid>
              <a:tr h="139040">
                <a:tc>
                  <a:txBody>
                    <a:bodyPr/>
                    <a:lstStyle/>
                    <a:p>
                      <a:r>
                        <a:rPr lang="sl-SI" dirty="0" smtClean="0"/>
                        <a:t>Vez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Dolžina vezi/ </a:t>
                      </a:r>
                      <a:r>
                        <a:rPr lang="sl-SI" baseline="0" dirty="0" err="1" smtClean="0"/>
                        <a:t>pm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Energija vezi/ </a:t>
                      </a:r>
                      <a:r>
                        <a:rPr lang="sl-SI" dirty="0" err="1" smtClean="0"/>
                        <a:t>kJ</a:t>
                      </a:r>
                      <a:r>
                        <a:rPr lang="sl-SI" dirty="0" smtClean="0"/>
                        <a:t>/mol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F</a:t>
                      </a:r>
                      <a:r>
                        <a:rPr lang="sl-SI" dirty="0" smtClean="0">
                          <a:sym typeface="Symbol"/>
                        </a:rPr>
                        <a:t>F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142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159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Cl</a:t>
                      </a:r>
                      <a:r>
                        <a:rPr lang="sl-SI" dirty="0" smtClean="0">
                          <a:sym typeface="Symbol"/>
                        </a:rPr>
                        <a:t>Cl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199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243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 smtClean="0"/>
                        <a:t>Br</a:t>
                      </a:r>
                      <a:r>
                        <a:rPr lang="sl-SI" dirty="0" smtClean="0">
                          <a:sym typeface="Symbol"/>
                        </a:rPr>
                        <a:t>Br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228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193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I</a:t>
                      </a:r>
                      <a:r>
                        <a:rPr lang="sl-SI" dirty="0" smtClean="0">
                          <a:sym typeface="Symbol"/>
                        </a:rPr>
                        <a:t>I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266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151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339752" y="16288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Halogeni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71600" y="548680"/>
            <a:ext cx="728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j-lt"/>
              </a:rPr>
              <a:t>Dolžine in energije vezi ter reaktivnost kovalentnih spojin</a:t>
            </a:r>
            <a:endParaRPr lang="sl-SI" sz="2400" dirty="0"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03648" y="2132856"/>
          <a:ext cx="655272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  <a:gridCol w="1152128"/>
                <a:gridCol w="1152128"/>
                <a:gridCol w="112846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HF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HCl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HBr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HI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Dožina</a:t>
                      </a:r>
                      <a:r>
                        <a:rPr lang="sl-SI" dirty="0" smtClean="0"/>
                        <a:t> vezi/</a:t>
                      </a:r>
                      <a:r>
                        <a:rPr lang="sl-SI" dirty="0" err="1" smtClean="0"/>
                        <a:t>pm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91,7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127,4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141,4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160,9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Energija vezi/ </a:t>
                      </a:r>
                      <a:r>
                        <a:rPr lang="sl-SI" dirty="0" err="1" smtClean="0"/>
                        <a:t>kJ</a:t>
                      </a:r>
                      <a:r>
                        <a:rPr lang="sl-SI" dirty="0" smtClean="0"/>
                        <a:t>/mol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569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431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368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297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i="1" dirty="0" err="1" smtClean="0"/>
                        <a:t>K</a:t>
                      </a:r>
                      <a:r>
                        <a:rPr lang="sl-SI" baseline="-25000" dirty="0" err="1" smtClean="0"/>
                        <a:t>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6,6 </a:t>
                      </a:r>
                      <a:r>
                        <a:rPr lang="sl-SI" dirty="0" smtClean="0">
                          <a:sym typeface="Symbol"/>
                        </a:rPr>
                        <a:t> 10</a:t>
                      </a:r>
                      <a:r>
                        <a:rPr lang="sl-SI" baseline="30000" dirty="0" smtClean="0">
                          <a:sym typeface="Symbol"/>
                        </a:rPr>
                        <a:t>4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1,3 </a:t>
                      </a:r>
                      <a:r>
                        <a:rPr lang="sl-SI" dirty="0" smtClean="0">
                          <a:sym typeface="Symbol"/>
                        </a:rPr>
                        <a:t> 10</a:t>
                      </a:r>
                      <a:r>
                        <a:rPr lang="sl-SI" baseline="30000" dirty="0" smtClean="0">
                          <a:sym typeface="Symbol"/>
                        </a:rPr>
                        <a:t>6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ym typeface="Symbol"/>
                        </a:rPr>
                        <a:t> 10</a:t>
                      </a:r>
                      <a:r>
                        <a:rPr lang="sl-SI" baseline="30000" dirty="0" smtClean="0">
                          <a:sym typeface="Symbol"/>
                        </a:rPr>
                        <a:t>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ym typeface="Symbol"/>
                        </a:rPr>
                        <a:t>10</a:t>
                      </a:r>
                      <a:r>
                        <a:rPr lang="sl-SI" baseline="30000" dirty="0" smtClean="0">
                          <a:sym typeface="Symbol"/>
                        </a:rPr>
                        <a:t>9</a:t>
                      </a:r>
                      <a:endParaRPr lang="sl-SI" baseline="30000" dirty="0" smtClean="0"/>
                    </a:p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1403648" y="1700808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Vodikovi halogenidi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980728"/>
            <a:ext cx="86764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+mj-lt"/>
              </a:rPr>
              <a:t>Učenke/učenci:</a:t>
            </a:r>
          </a:p>
          <a:p>
            <a:pPr lvl="0">
              <a:buFont typeface="Arial" pitchFamily="34" charset="0"/>
              <a:buChar char="•"/>
            </a:pPr>
            <a:r>
              <a:rPr lang="sl-SI" sz="2000" dirty="0" smtClean="0">
                <a:latin typeface="+mj-lt"/>
              </a:rPr>
              <a:t>  razumejo nastanek ionske vezi </a:t>
            </a:r>
          </a:p>
          <a:p>
            <a:pPr lvl="0">
              <a:buFont typeface="Arial" pitchFamily="34" charset="0"/>
              <a:buChar char="•"/>
            </a:pPr>
            <a:r>
              <a:rPr lang="sl-SI" sz="2000" dirty="0" smtClean="0">
                <a:latin typeface="+mj-lt"/>
              </a:rPr>
              <a:t>  razumejo nastanek kovalentne vezi (enojne, dvojne in trojne) in</a:t>
            </a:r>
          </a:p>
          <a:p>
            <a:pPr lvl="0"/>
            <a:r>
              <a:rPr lang="sl-SI" sz="2000" dirty="0" smtClean="0">
                <a:latin typeface="+mj-lt"/>
              </a:rPr>
              <a:t>    s tem zgradbo preproste molekule</a:t>
            </a:r>
          </a:p>
          <a:p>
            <a:pPr lvl="0">
              <a:buFont typeface="Arial" pitchFamily="34" charset="0"/>
              <a:buChar char="•"/>
            </a:pPr>
            <a:r>
              <a:rPr lang="sl-SI" sz="2000" dirty="0" smtClean="0">
                <a:latin typeface="+mj-lt"/>
              </a:rPr>
              <a:t>  na preprostih primerih razlikujejo med polarno in nepolarno kovalentno vezjo</a:t>
            </a:r>
          </a:p>
          <a:p>
            <a:pPr lvl="0">
              <a:buFont typeface="Arial" pitchFamily="34" charset="0"/>
              <a:buChar char="•"/>
            </a:pPr>
            <a:r>
              <a:rPr lang="sl-SI" sz="2000" i="1" dirty="0" smtClean="0">
                <a:latin typeface="+mj-lt"/>
              </a:rPr>
              <a:t>  razlikujejo med (ne)polarnostjo vezi in (ne)polarnostjo molekule</a:t>
            </a:r>
          </a:p>
          <a:p>
            <a:pPr lvl="0">
              <a:buFont typeface="Arial" pitchFamily="34" charset="0"/>
              <a:buChar char="•"/>
            </a:pPr>
            <a:r>
              <a:rPr lang="sl-SI" sz="2000" dirty="0" smtClean="0">
                <a:latin typeface="+mj-lt"/>
              </a:rPr>
              <a:t>  na preprostih primerih razlikujejo med nastankom ionske vezi/ionske spojine</a:t>
            </a:r>
          </a:p>
          <a:p>
            <a:pPr lvl="0"/>
            <a:r>
              <a:rPr lang="sl-SI" sz="2000" dirty="0" smtClean="0">
                <a:latin typeface="+mj-lt"/>
              </a:rPr>
              <a:t>   (kristala) in kovalentne vezi/molekule </a:t>
            </a:r>
          </a:p>
          <a:p>
            <a:pPr lvl="0">
              <a:buFont typeface="Arial" pitchFamily="34" charset="0"/>
              <a:buChar char="•"/>
            </a:pPr>
            <a:r>
              <a:rPr lang="sl-SI" sz="2000" dirty="0" smtClean="0">
                <a:latin typeface="+mj-lt"/>
              </a:rPr>
              <a:t>  na osnovi kemijske zgradbe primerjajo izbrane lastnosti ionskih snovi z</a:t>
            </a:r>
          </a:p>
          <a:p>
            <a:pPr lvl="0"/>
            <a:r>
              <a:rPr lang="sl-SI" sz="2000" dirty="0" smtClean="0">
                <a:latin typeface="+mj-lt"/>
              </a:rPr>
              <a:t>    lastnostmi kovalentnih spojin </a:t>
            </a:r>
          </a:p>
          <a:p>
            <a:pPr lvl="0">
              <a:buFont typeface="Arial" pitchFamily="34" charset="0"/>
              <a:buChar char="•"/>
            </a:pPr>
            <a:r>
              <a:rPr lang="sl-SI" sz="2000" dirty="0" smtClean="0">
                <a:latin typeface="+mj-lt"/>
              </a:rPr>
              <a:t>  razvijajo </a:t>
            </a:r>
            <a:r>
              <a:rPr lang="sl-SI" sz="2000" u="sng" dirty="0" smtClean="0">
                <a:latin typeface="+mj-lt"/>
              </a:rPr>
              <a:t>prostorske predstave</a:t>
            </a:r>
            <a:r>
              <a:rPr lang="sl-SI" sz="2000" dirty="0" smtClean="0">
                <a:latin typeface="+mj-lt"/>
              </a:rPr>
              <a:t> z uporabo različnih modelov, animacij in</a:t>
            </a:r>
          </a:p>
          <a:p>
            <a:pPr lvl="0"/>
            <a:r>
              <a:rPr lang="sl-SI" sz="2000" dirty="0" smtClean="0">
                <a:latin typeface="+mj-lt"/>
              </a:rPr>
              <a:t>   </a:t>
            </a:r>
            <a:r>
              <a:rPr lang="sl-SI" sz="2000" dirty="0" err="1" smtClean="0">
                <a:latin typeface="+mj-lt"/>
              </a:rPr>
              <a:t>submikroskopskih</a:t>
            </a:r>
            <a:r>
              <a:rPr lang="sl-SI" sz="2000" dirty="0" smtClean="0">
                <a:latin typeface="+mj-lt"/>
              </a:rPr>
              <a:t>  prikazov</a:t>
            </a:r>
          </a:p>
          <a:p>
            <a:pPr lvl="0">
              <a:buFont typeface="Arial" pitchFamily="34" charset="0"/>
              <a:buChar char="•"/>
            </a:pPr>
            <a:r>
              <a:rPr lang="sl-SI" sz="2000" dirty="0" smtClean="0">
                <a:latin typeface="+mj-lt"/>
              </a:rPr>
              <a:t>  razvijajo sposobnost opazovanja in </a:t>
            </a:r>
            <a:r>
              <a:rPr lang="sl-SI" sz="2000" u="sng" dirty="0" smtClean="0">
                <a:latin typeface="+mj-lt"/>
              </a:rPr>
              <a:t>eksperimentalni pristop</a:t>
            </a:r>
            <a:endParaRPr lang="sl-SI" sz="2000" dirty="0" smtClean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sl-SI" sz="2000" dirty="0" smtClean="0">
                <a:latin typeface="+mj-lt"/>
              </a:rPr>
              <a:t>  zavedajo se soodvisnosti zgradbe in lastnosti snovi oz. njihove uporabe</a:t>
            </a:r>
          </a:p>
          <a:p>
            <a:r>
              <a:rPr lang="sl-SI" sz="2000" dirty="0" smtClean="0">
                <a:latin typeface="+mj-lt"/>
              </a:rPr>
              <a:t> </a:t>
            </a: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419872" y="260648"/>
            <a:ext cx="220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j-lt"/>
              </a:rPr>
              <a:t>Učni načrt za OŠ</a:t>
            </a:r>
            <a:endParaRPr lang="sl-SI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7544" y="980728"/>
            <a:ext cx="82229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Predlagane vsebine:</a:t>
            </a:r>
            <a:endParaRPr lang="sl-SI" sz="2400" dirty="0" smtClean="0">
              <a:latin typeface="+mj-lt"/>
            </a:endParaRPr>
          </a:p>
          <a:p>
            <a:pPr lvl="0"/>
            <a:r>
              <a:rPr lang="sl-SI" sz="2000" dirty="0" smtClean="0">
                <a:latin typeface="+mj-lt"/>
              </a:rPr>
              <a:t>Ionska vez:</a:t>
            </a:r>
          </a:p>
          <a:p>
            <a:r>
              <a:rPr lang="sl-SI" sz="2000" dirty="0" smtClean="0">
                <a:latin typeface="+mj-lt"/>
              </a:rPr>
              <a:t>- Ionske spojine/ kristali</a:t>
            </a:r>
          </a:p>
          <a:p>
            <a:pPr lvl="0"/>
            <a:endParaRPr lang="sl-SI" sz="2000" dirty="0" smtClean="0">
              <a:latin typeface="+mj-lt"/>
            </a:endParaRPr>
          </a:p>
          <a:p>
            <a:pPr lvl="0"/>
            <a:r>
              <a:rPr lang="sl-SI" sz="2000" dirty="0" smtClean="0">
                <a:latin typeface="+mj-lt"/>
              </a:rPr>
              <a:t>Kovalentna vez </a:t>
            </a:r>
          </a:p>
          <a:p>
            <a:r>
              <a:rPr lang="sl-SI" sz="2000" dirty="0" smtClean="0">
                <a:latin typeface="+mj-lt"/>
              </a:rPr>
              <a:t>-skupni/vezni elektronski par; </a:t>
            </a:r>
          </a:p>
          <a:p>
            <a:r>
              <a:rPr lang="sl-SI" sz="2000" dirty="0" smtClean="0">
                <a:latin typeface="+mj-lt"/>
              </a:rPr>
              <a:t>-enojne, dvojne in trojne vezi; </a:t>
            </a:r>
          </a:p>
          <a:p>
            <a:r>
              <a:rPr lang="sl-SI" sz="2000" dirty="0" smtClean="0">
                <a:latin typeface="+mj-lt"/>
              </a:rPr>
              <a:t>-polarna in nepolarna kovalentna vez</a:t>
            </a:r>
          </a:p>
          <a:p>
            <a:endParaRPr lang="sl-SI" sz="2000" i="1" dirty="0" smtClean="0">
              <a:latin typeface="+mj-lt"/>
            </a:endParaRPr>
          </a:p>
          <a:p>
            <a:r>
              <a:rPr lang="sl-SI" sz="2000" i="1" dirty="0" smtClean="0">
                <a:latin typeface="+mj-lt"/>
              </a:rPr>
              <a:t>Razlike med  (ne)polarnostjo vezi in (ne)polarnostjo molekule </a:t>
            </a:r>
            <a:endParaRPr lang="sl-SI" sz="2000" dirty="0" smtClean="0">
              <a:latin typeface="+mj-lt"/>
            </a:endParaRPr>
          </a:p>
          <a:p>
            <a:pPr lvl="0"/>
            <a:endParaRPr lang="sl-SI" sz="2000" dirty="0" smtClean="0">
              <a:latin typeface="+mj-lt"/>
            </a:endParaRPr>
          </a:p>
          <a:p>
            <a:pPr lvl="0"/>
            <a:r>
              <a:rPr lang="sl-SI" sz="2000" dirty="0" smtClean="0">
                <a:latin typeface="+mj-lt"/>
              </a:rPr>
              <a:t>Izbrane lastnosti  ionskih in kovalentnih spojin (npr. topnost, el. prevodnost…)</a:t>
            </a:r>
          </a:p>
          <a:p>
            <a:endParaRPr lang="sl-SI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91680" y="260648"/>
            <a:ext cx="594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+mj-lt"/>
              </a:rPr>
              <a:t>Kaj naj naučimo učence o kemijski vezi?</a:t>
            </a:r>
            <a:endParaRPr lang="sl-SI" sz="2800" dirty="0">
              <a:latin typeface="+mj-lt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83568" y="486916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2400" dirty="0" smtClean="0">
              <a:latin typeface="+mj-lt"/>
            </a:endParaRPr>
          </a:p>
          <a:p>
            <a:endParaRPr lang="sl-SI" sz="2400" dirty="0">
              <a:latin typeface="+mj-lt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539552" y="1988840"/>
            <a:ext cx="493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Poznavanje razlike med elementom in spojino</a:t>
            </a:r>
            <a:endParaRPr lang="sl-SI" sz="2000" dirty="0">
              <a:latin typeface="+mj-lt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67544" y="1556792"/>
            <a:ext cx="729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j-lt"/>
              </a:rPr>
              <a:t>Katero znanje je potrebno pred obravnavo kemijske vezi?</a:t>
            </a:r>
            <a:endParaRPr lang="sl-SI" sz="2400" dirty="0">
              <a:latin typeface="+mj-lt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39552" y="3429000"/>
            <a:ext cx="7414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Snovi ločimo med seboj po delcih iz katerih so zgrajene:</a:t>
            </a:r>
          </a:p>
          <a:p>
            <a:r>
              <a:rPr lang="sl-SI" dirty="0" smtClean="0"/>
              <a:t>železo </a:t>
            </a:r>
            <a:r>
              <a:rPr lang="sl-SI" dirty="0" smtClean="0">
                <a:sym typeface="Symbol"/>
              </a:rPr>
              <a:t></a:t>
            </a:r>
            <a:r>
              <a:rPr lang="sl-SI" dirty="0" smtClean="0"/>
              <a:t> atomi železa </a:t>
            </a:r>
          </a:p>
          <a:p>
            <a:r>
              <a:rPr lang="sl-SI" dirty="0" smtClean="0"/>
              <a:t>voda </a:t>
            </a:r>
            <a:r>
              <a:rPr lang="sl-SI" dirty="0" smtClean="0">
                <a:sym typeface="Symbol"/>
              </a:rPr>
              <a:t>  molekule vode; delci v molekulah vode</a:t>
            </a:r>
          </a:p>
          <a:p>
            <a:r>
              <a:rPr lang="sl-SI" dirty="0" smtClean="0">
                <a:sym typeface="Symbol"/>
              </a:rPr>
              <a:t>natrijev klorid  natrijevi in kloridni ioni (v trdnem, v talini in v raztopini)</a:t>
            </a:r>
          </a:p>
          <a:p>
            <a:r>
              <a:rPr lang="sl-SI" dirty="0" smtClean="0">
                <a:sym typeface="Symbol"/>
              </a:rPr>
              <a:t>natrijev hidroksid  natrijevi in </a:t>
            </a:r>
            <a:r>
              <a:rPr lang="sl-SI" dirty="0" err="1" smtClean="0">
                <a:sym typeface="Symbol"/>
              </a:rPr>
              <a:t>hidroksidni</a:t>
            </a:r>
            <a:r>
              <a:rPr lang="sl-SI" dirty="0" smtClean="0">
                <a:sym typeface="Symbol"/>
              </a:rPr>
              <a:t> ioni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11560" y="2924944"/>
            <a:ext cx="256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j-lt"/>
              </a:rPr>
              <a:t>Kaj jih še naučimo?</a:t>
            </a:r>
            <a:endParaRPr lang="sl-SI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91680" y="260648"/>
            <a:ext cx="594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+mj-lt"/>
              </a:rPr>
              <a:t>Kaj naj naučimo učence o kemijski vezi?</a:t>
            </a:r>
            <a:endParaRPr lang="sl-SI" sz="2800" dirty="0">
              <a:latin typeface="+mj-lt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67544" y="13407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Osnovni delci snovi so atomi, molekule in ioni</a:t>
            </a:r>
            <a:endParaRPr lang="sl-SI" sz="2400" b="1" dirty="0">
              <a:latin typeface="+mj-lt"/>
            </a:endParaRPr>
          </a:p>
        </p:txBody>
      </p:sp>
      <p:cxnSp>
        <p:nvCxnSpPr>
          <p:cNvPr id="19" name="Raven puščični konektor 18"/>
          <p:cNvCxnSpPr/>
          <p:nvPr/>
        </p:nvCxnSpPr>
        <p:spPr>
          <a:xfrm rot="10800000">
            <a:off x="2627784" y="378904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konektor 20"/>
          <p:cNvCxnSpPr/>
          <p:nvPr/>
        </p:nvCxnSpPr>
        <p:spPr>
          <a:xfrm>
            <a:off x="5148064" y="378904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jeni pravokotnik 24"/>
          <p:cNvSpPr/>
          <p:nvPr/>
        </p:nvSpPr>
        <p:spPr>
          <a:xfrm>
            <a:off x="5220072" y="2276872"/>
            <a:ext cx="259228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 smtClean="0"/>
              <a:t>nepolarne in polarne</a:t>
            </a:r>
          </a:p>
          <a:p>
            <a:r>
              <a:rPr lang="sl-SI" sz="2000" dirty="0" smtClean="0"/>
              <a:t> kovalentne spojine</a:t>
            </a:r>
            <a:endParaRPr lang="sl-SI" sz="2000" dirty="0"/>
          </a:p>
        </p:txBody>
      </p:sp>
      <p:sp>
        <p:nvSpPr>
          <p:cNvPr id="26" name="Zaobljeni pravokotnik 25"/>
          <p:cNvSpPr/>
          <p:nvPr/>
        </p:nvSpPr>
        <p:spPr>
          <a:xfrm>
            <a:off x="899592" y="2276872"/>
            <a:ext cx="1800200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 smtClean="0"/>
              <a:t>ionske spojine</a:t>
            </a:r>
            <a:endParaRPr lang="sl-SI" sz="2000" dirty="0"/>
          </a:p>
        </p:txBody>
      </p:sp>
      <p:sp>
        <p:nvSpPr>
          <p:cNvPr id="27" name="Zaobljeni pravokotnik 26"/>
          <p:cNvSpPr/>
          <p:nvPr/>
        </p:nvSpPr>
        <p:spPr>
          <a:xfrm>
            <a:off x="3203848" y="3573016"/>
            <a:ext cx="1800200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   osnovni delci  </a:t>
            </a:r>
            <a:endParaRPr lang="sl-SI" dirty="0"/>
          </a:p>
        </p:txBody>
      </p:sp>
      <p:sp>
        <p:nvSpPr>
          <p:cNvPr id="29" name="Zaobljeni pravokotnik 28"/>
          <p:cNvSpPr/>
          <p:nvPr/>
        </p:nvSpPr>
        <p:spPr>
          <a:xfrm>
            <a:off x="1475656" y="3573016"/>
            <a:ext cx="63968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 ioni</a:t>
            </a:r>
            <a:endParaRPr lang="sl-SI" dirty="0"/>
          </a:p>
        </p:txBody>
      </p:sp>
      <p:sp>
        <p:nvSpPr>
          <p:cNvPr id="30" name="Zaobljeni pravokotnik 29"/>
          <p:cNvSpPr/>
          <p:nvPr/>
        </p:nvSpPr>
        <p:spPr>
          <a:xfrm>
            <a:off x="1979712" y="4797152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 smtClean="0">
                <a:latin typeface="+mj-lt"/>
              </a:rPr>
              <a:t>formule spojin in osnovni delci spojin</a:t>
            </a:r>
            <a:endParaRPr lang="sl-SI" sz="2400" dirty="0">
              <a:latin typeface="+mj-lt"/>
            </a:endParaRPr>
          </a:p>
        </p:txBody>
      </p:sp>
      <p:sp>
        <p:nvSpPr>
          <p:cNvPr id="31" name="Zaobljeni pravokotnik 30"/>
          <p:cNvSpPr/>
          <p:nvPr/>
        </p:nvSpPr>
        <p:spPr>
          <a:xfrm>
            <a:off x="5868144" y="3573016"/>
            <a:ext cx="1296144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  molekule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827584" y="476672"/>
            <a:ext cx="7776864" cy="16561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800" dirty="0" smtClean="0"/>
              <a:t>      Le dobro osnovno znanje lahko privede do</a:t>
            </a:r>
          </a:p>
          <a:p>
            <a:r>
              <a:rPr lang="sl-SI" sz="2800" dirty="0" smtClean="0"/>
              <a:t>        razumevanja bolj kompleksne predstave</a:t>
            </a:r>
          </a:p>
          <a:p>
            <a:r>
              <a:rPr lang="sl-SI" sz="2800" dirty="0" smtClean="0"/>
              <a:t>                                kemijske vezi </a:t>
            </a:r>
            <a:endParaRPr lang="sl-SI" sz="2800" dirty="0"/>
          </a:p>
        </p:txBody>
      </p:sp>
      <p:pic>
        <p:nvPicPr>
          <p:cNvPr id="5" name="Picture 2" descr="C:\Users\peterb\Pictures\2011-08-17\002.jpg"/>
          <p:cNvPicPr>
            <a:picLocks noChangeAspect="1" noChangeArrowheads="1"/>
          </p:cNvPicPr>
          <p:nvPr/>
        </p:nvPicPr>
        <p:blipFill>
          <a:blip r:embed="rId2" cstate="print"/>
          <a:srcRect l="16676" t="44424" r="70354" b="46826"/>
          <a:stretch>
            <a:fillRect/>
          </a:stretch>
        </p:blipFill>
        <p:spPr bwMode="auto">
          <a:xfrm>
            <a:off x="1331640" y="4293096"/>
            <a:ext cx="1512168" cy="1218597"/>
          </a:xfrm>
          <a:prstGeom prst="rect">
            <a:avLst/>
          </a:prstGeom>
          <a:noFill/>
        </p:spPr>
      </p:pic>
      <p:pic>
        <p:nvPicPr>
          <p:cNvPr id="6" name="Picture 2" descr="C:\Users\peterb\Pictures\2011-08-17\002.jpg"/>
          <p:cNvPicPr>
            <a:picLocks noChangeAspect="1" noChangeArrowheads="1"/>
          </p:cNvPicPr>
          <p:nvPr/>
        </p:nvPicPr>
        <p:blipFill>
          <a:blip r:embed="rId2" cstate="print"/>
          <a:srcRect l="16676" t="53847" r="70354" b="37403"/>
          <a:stretch>
            <a:fillRect/>
          </a:stretch>
        </p:blipFill>
        <p:spPr bwMode="auto">
          <a:xfrm>
            <a:off x="4211960" y="4365104"/>
            <a:ext cx="1440160" cy="1080120"/>
          </a:xfrm>
          <a:prstGeom prst="rect">
            <a:avLst/>
          </a:prstGeom>
          <a:noFill/>
        </p:spPr>
      </p:pic>
      <p:grpSp>
        <p:nvGrpSpPr>
          <p:cNvPr id="8" name="Skupina 7"/>
          <p:cNvGrpSpPr/>
          <p:nvPr/>
        </p:nvGrpSpPr>
        <p:grpSpPr>
          <a:xfrm>
            <a:off x="6876256" y="4509120"/>
            <a:ext cx="1296144" cy="720080"/>
            <a:chOff x="6084168" y="2924944"/>
            <a:chExt cx="2016224" cy="1152128"/>
          </a:xfrm>
        </p:grpSpPr>
        <p:pic>
          <p:nvPicPr>
            <p:cNvPr id="9" name="Picture 2" descr="C:\Users\peterb\Pictures\2011-08-17\002.jpg"/>
            <p:cNvPicPr>
              <a:picLocks noChangeAspect="1" noChangeArrowheads="1"/>
            </p:cNvPicPr>
            <p:nvPr/>
          </p:nvPicPr>
          <p:blipFill>
            <a:blip r:embed="rId2" cstate="print"/>
            <a:srcRect l="21308" t="64616" r="70354" b="29999"/>
            <a:stretch>
              <a:fillRect/>
            </a:stretch>
          </p:blipFill>
          <p:spPr bwMode="auto">
            <a:xfrm>
              <a:off x="6804248" y="2924944"/>
              <a:ext cx="1296144" cy="1152128"/>
            </a:xfrm>
            <a:prstGeom prst="rect">
              <a:avLst/>
            </a:prstGeom>
            <a:noFill/>
          </p:spPr>
        </p:pic>
        <p:sp>
          <p:nvSpPr>
            <p:cNvPr id="10" name="Elipsa 9"/>
            <p:cNvSpPr/>
            <p:nvPr/>
          </p:nvSpPr>
          <p:spPr>
            <a:xfrm>
              <a:off x="6084168" y="3284984"/>
              <a:ext cx="576064" cy="504056"/>
            </a:xfrm>
            <a:prstGeom prst="ellipse">
              <a:avLst/>
            </a:prstGeom>
            <a:solidFill>
              <a:srgbClr val="897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+</a:t>
              </a:r>
              <a:endParaRPr lang="sl-SI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Zaobljeni pravokotnik 10"/>
          <p:cNvSpPr/>
          <p:nvPr/>
        </p:nvSpPr>
        <p:spPr>
          <a:xfrm>
            <a:off x="6732240" y="2996952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Ionska spojina</a:t>
            </a:r>
            <a:endParaRPr lang="sl-SI" dirty="0"/>
          </a:p>
        </p:txBody>
      </p:sp>
      <p:sp>
        <p:nvSpPr>
          <p:cNvPr id="12" name="Zaobljeni pravokotnik 11"/>
          <p:cNvSpPr/>
          <p:nvPr/>
        </p:nvSpPr>
        <p:spPr>
          <a:xfrm>
            <a:off x="4139952" y="3068960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Polarna kovalentna spojina</a:t>
            </a:r>
            <a:endParaRPr lang="sl-SI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331640" y="3068960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Nepolarna kovalentna spojina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sz="2800" b="1" dirty="0" smtClean="0"/>
              <a:t>Značilnosti ionske vezi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sz="2400" dirty="0" err="1" smtClean="0"/>
              <a:t>Nimamo</a:t>
            </a:r>
            <a:r>
              <a:rPr lang="en-GB" sz="2400" dirty="0" smtClean="0"/>
              <a:t> </a:t>
            </a:r>
            <a:r>
              <a:rPr lang="en-GB" sz="2400" dirty="0" err="1" smtClean="0"/>
              <a:t>izoliranih</a:t>
            </a:r>
            <a:r>
              <a:rPr lang="en-GB" sz="2400" dirty="0" smtClean="0"/>
              <a:t> </a:t>
            </a:r>
            <a:r>
              <a:rPr lang="en-GB" sz="2400" dirty="0" err="1" smtClean="0"/>
              <a:t>molekul</a:t>
            </a:r>
            <a:r>
              <a:rPr lang="en-GB" sz="2400" dirty="0" smtClean="0"/>
              <a:t> </a:t>
            </a:r>
            <a:r>
              <a:rPr lang="en-GB" sz="2400" dirty="0" err="1" smtClean="0"/>
              <a:t>temveč</a:t>
            </a:r>
            <a:r>
              <a:rPr lang="en-GB" sz="2400" dirty="0" smtClean="0"/>
              <a:t> </a:t>
            </a:r>
            <a:r>
              <a:rPr lang="en-GB" sz="2400" dirty="0" err="1" smtClean="0"/>
              <a:t>ionske</a:t>
            </a:r>
            <a:r>
              <a:rPr lang="en-GB" sz="2400" dirty="0" smtClean="0"/>
              <a:t> </a:t>
            </a:r>
            <a:r>
              <a:rPr lang="en-GB" sz="2400" dirty="0" err="1" smtClean="0"/>
              <a:t>kristale</a:t>
            </a:r>
            <a:endParaRPr lang="sl-SI" sz="2400" dirty="0" smtClean="0"/>
          </a:p>
          <a:p>
            <a:r>
              <a:rPr lang="en-GB" sz="2400" dirty="0" err="1" smtClean="0">
                <a:sym typeface="Symbol" pitchFamily="18" charset="2"/>
              </a:rPr>
              <a:t>Elektrostatska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vez</a:t>
            </a:r>
            <a:endParaRPr lang="en-GB" sz="2400" dirty="0" smtClean="0">
              <a:sym typeface="Symbol" pitchFamily="18" charset="2"/>
            </a:endParaRPr>
          </a:p>
          <a:p>
            <a:r>
              <a:rPr lang="sl-SI" sz="2400" dirty="0" smtClean="0">
                <a:sym typeface="Symbol" pitchFamily="18" charset="2"/>
              </a:rPr>
              <a:t>Vez je s</a:t>
            </a:r>
            <a:r>
              <a:rPr lang="en-GB" sz="2400" dirty="0" err="1" smtClean="0">
                <a:sym typeface="Symbol" pitchFamily="18" charset="2"/>
              </a:rPr>
              <a:t>feri</a:t>
            </a:r>
            <a:r>
              <a:rPr lang="en-GB" sz="2400" dirty="0" err="1" smtClean="0"/>
              <a:t>čno</a:t>
            </a:r>
            <a:r>
              <a:rPr lang="en-GB" sz="2400" dirty="0" smtClean="0"/>
              <a:t> </a:t>
            </a:r>
            <a:r>
              <a:rPr lang="en-GB" sz="2400" dirty="0" err="1" smtClean="0"/>
              <a:t>simetrična</a:t>
            </a:r>
            <a:endParaRPr lang="sl-SI" sz="2400" dirty="0" smtClean="0"/>
          </a:p>
          <a:p>
            <a:endParaRPr lang="en-GB" sz="2400" dirty="0" smtClean="0"/>
          </a:p>
          <a:p>
            <a:r>
              <a:rPr lang="en-GB" sz="2400" dirty="0" err="1" smtClean="0">
                <a:sym typeface="Symbol" pitchFamily="18" charset="2"/>
              </a:rPr>
              <a:t>Ionski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kristali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imajo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visoka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tališ</a:t>
            </a:r>
            <a:r>
              <a:rPr lang="en-GB" sz="2400" dirty="0" err="1" smtClean="0"/>
              <a:t>č</a:t>
            </a:r>
            <a:r>
              <a:rPr lang="en-GB" sz="2400" dirty="0" err="1" smtClean="0">
                <a:sym typeface="Symbol" pitchFamily="18" charset="2"/>
              </a:rPr>
              <a:t>a</a:t>
            </a:r>
            <a:r>
              <a:rPr lang="en-GB" sz="2400" dirty="0" smtClean="0">
                <a:sym typeface="Symbol" pitchFamily="18" charset="2"/>
              </a:rPr>
              <a:t> in </a:t>
            </a:r>
            <a:r>
              <a:rPr lang="en-GB" sz="2400" dirty="0" err="1" smtClean="0">
                <a:sym typeface="Symbol" pitchFamily="18" charset="2"/>
              </a:rPr>
              <a:t>vreliš</a:t>
            </a:r>
            <a:r>
              <a:rPr lang="en-GB" sz="2400" dirty="0" err="1" smtClean="0"/>
              <a:t>č</a:t>
            </a:r>
            <a:r>
              <a:rPr lang="en-GB" sz="2400" dirty="0" err="1" smtClean="0">
                <a:sym typeface="Symbol" pitchFamily="18" charset="2"/>
              </a:rPr>
              <a:t>a</a:t>
            </a:r>
            <a:endParaRPr lang="en-GB" sz="2400" dirty="0" smtClean="0">
              <a:sym typeface="Symbol" pitchFamily="18" charset="2"/>
            </a:endParaRPr>
          </a:p>
          <a:p>
            <a:r>
              <a:rPr lang="en-GB" sz="2400" dirty="0" err="1" smtClean="0">
                <a:sym typeface="Symbol" pitchFamily="18" charset="2"/>
              </a:rPr>
              <a:t>Ionske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spojine</a:t>
            </a:r>
            <a:r>
              <a:rPr lang="en-GB" sz="2400" dirty="0" smtClean="0">
                <a:sym typeface="Symbol" pitchFamily="18" charset="2"/>
              </a:rPr>
              <a:t> se </a:t>
            </a:r>
            <a:r>
              <a:rPr lang="en-GB" sz="2400" dirty="0" err="1" smtClean="0">
                <a:sym typeface="Symbol" pitchFamily="18" charset="2"/>
              </a:rPr>
              <a:t>dobro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topijo</a:t>
            </a:r>
            <a:r>
              <a:rPr lang="en-GB" sz="2400" dirty="0" smtClean="0">
                <a:sym typeface="Symbol" pitchFamily="18" charset="2"/>
              </a:rPr>
              <a:t> v </a:t>
            </a:r>
            <a:r>
              <a:rPr lang="en-GB" sz="2400" dirty="0" err="1" smtClean="0">
                <a:sym typeface="Symbol" pitchFamily="18" charset="2"/>
              </a:rPr>
              <a:t>vodi</a:t>
            </a:r>
            <a:endParaRPr lang="en-GB" sz="2400" dirty="0" smtClean="0">
              <a:sym typeface="Symbol" pitchFamily="18" charset="2"/>
            </a:endParaRPr>
          </a:p>
          <a:p>
            <a:r>
              <a:rPr lang="en-GB" sz="2400" dirty="0" err="1" smtClean="0">
                <a:sym typeface="Symbol" pitchFamily="18" charset="2"/>
              </a:rPr>
              <a:t>Raztopine</a:t>
            </a:r>
            <a:r>
              <a:rPr lang="en-GB" sz="2400" dirty="0" smtClean="0">
                <a:sym typeface="Symbol" pitchFamily="18" charset="2"/>
              </a:rPr>
              <a:t> in </a:t>
            </a:r>
            <a:r>
              <a:rPr lang="en-GB" sz="2400" dirty="0" err="1" smtClean="0">
                <a:sym typeface="Symbol" pitchFamily="18" charset="2"/>
              </a:rPr>
              <a:t>taline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ionskih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kristalov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prevajajo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elektri</a:t>
            </a:r>
            <a:r>
              <a:rPr lang="en-GB" sz="2400" dirty="0" err="1" smtClean="0"/>
              <a:t>č</a:t>
            </a:r>
            <a:r>
              <a:rPr lang="en-GB" sz="2400" dirty="0" err="1" smtClean="0">
                <a:sym typeface="Symbol" pitchFamily="18" charset="2"/>
              </a:rPr>
              <a:t>ni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tok</a:t>
            </a:r>
            <a:r>
              <a:rPr lang="en-GB" sz="2400" dirty="0" smtClean="0">
                <a:sym typeface="Symbol" pitchFamily="18" charset="2"/>
              </a:rPr>
              <a:t>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/>
          <p:cNvSpPr txBox="1"/>
          <p:nvPr/>
        </p:nvSpPr>
        <p:spPr>
          <a:xfrm>
            <a:off x="1043608" y="50851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>
              <a:latin typeface="+mj-lt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27584" y="50851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grpSp>
        <p:nvGrpSpPr>
          <p:cNvPr id="43" name="Skupina 42"/>
          <p:cNvGrpSpPr/>
          <p:nvPr/>
        </p:nvGrpSpPr>
        <p:grpSpPr>
          <a:xfrm>
            <a:off x="2123728" y="980728"/>
            <a:ext cx="4266475" cy="5184576"/>
            <a:chOff x="-324544" y="1772816"/>
            <a:chExt cx="4266475" cy="5184576"/>
          </a:xfrm>
        </p:grpSpPr>
        <p:cxnSp>
          <p:nvCxnSpPr>
            <p:cNvPr id="32" name="Raven puščični konektor 31"/>
            <p:cNvCxnSpPr/>
            <p:nvPr/>
          </p:nvCxnSpPr>
          <p:spPr>
            <a:xfrm>
              <a:off x="1403648" y="2564904"/>
              <a:ext cx="86409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41"/>
            <p:cNvGrpSpPr/>
            <p:nvPr/>
          </p:nvGrpSpPr>
          <p:grpSpPr>
            <a:xfrm>
              <a:off x="-324544" y="1772816"/>
              <a:ext cx="4266475" cy="5184576"/>
              <a:chOff x="3419872" y="1340768"/>
              <a:chExt cx="4266475" cy="5184576"/>
            </a:xfrm>
          </p:grpSpPr>
          <p:sp>
            <p:nvSpPr>
              <p:cNvPr id="16" name="Elipsa 15"/>
              <p:cNvSpPr/>
              <p:nvPr/>
            </p:nvSpPr>
            <p:spPr>
              <a:xfrm>
                <a:off x="6228184" y="1916832"/>
                <a:ext cx="360040" cy="36004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grpSp>
            <p:nvGrpSpPr>
              <p:cNvPr id="41" name="Skupina 40"/>
              <p:cNvGrpSpPr/>
              <p:nvPr/>
            </p:nvGrpSpPr>
            <p:grpSpPr>
              <a:xfrm>
                <a:off x="3419872" y="1340768"/>
                <a:ext cx="4266475" cy="5184576"/>
                <a:chOff x="2195736" y="2708920"/>
                <a:chExt cx="4266475" cy="5184576"/>
              </a:xfrm>
            </p:grpSpPr>
            <p:sp>
              <p:nvSpPr>
                <p:cNvPr id="33" name="PoljeZBesedilom 32"/>
                <p:cNvSpPr txBox="1"/>
                <p:nvPr/>
              </p:nvSpPr>
              <p:spPr>
                <a:xfrm>
                  <a:off x="4211960" y="3212976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l-SI" i="1" dirty="0" smtClean="0"/>
                    <a:t>e</a:t>
                  </a:r>
                  <a:r>
                    <a:rPr lang="sl-SI" baseline="30000" dirty="0" smtClean="0">
                      <a:sym typeface="Symbol"/>
                    </a:rPr>
                    <a:t></a:t>
                  </a:r>
                  <a:endParaRPr lang="sl-SI" dirty="0"/>
                </a:p>
              </p:txBody>
            </p:sp>
            <p:grpSp>
              <p:nvGrpSpPr>
                <p:cNvPr id="39" name="Skupina 38"/>
                <p:cNvGrpSpPr/>
                <p:nvPr/>
              </p:nvGrpSpPr>
              <p:grpSpPr>
                <a:xfrm>
                  <a:off x="2195736" y="2708920"/>
                  <a:ext cx="4266475" cy="5184576"/>
                  <a:chOff x="2411760" y="836712"/>
                  <a:chExt cx="4266475" cy="5184576"/>
                </a:xfrm>
              </p:grpSpPr>
              <p:sp>
                <p:nvSpPr>
                  <p:cNvPr id="19" name="Elipsa 18"/>
                  <p:cNvSpPr/>
                  <p:nvPr/>
                </p:nvSpPr>
                <p:spPr>
                  <a:xfrm>
                    <a:off x="3419872" y="2780928"/>
                    <a:ext cx="360040" cy="36004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l-SI" dirty="0"/>
                  </a:p>
                </p:txBody>
              </p:sp>
              <p:grpSp>
                <p:nvGrpSpPr>
                  <p:cNvPr id="38" name="Skupina 37"/>
                  <p:cNvGrpSpPr/>
                  <p:nvPr/>
                </p:nvGrpSpPr>
                <p:grpSpPr>
                  <a:xfrm>
                    <a:off x="2411760" y="836712"/>
                    <a:ext cx="4266475" cy="5184576"/>
                    <a:chOff x="2411760" y="260648"/>
                    <a:chExt cx="4266475" cy="5184576"/>
                  </a:xfrm>
                </p:grpSpPr>
                <p:pic>
                  <p:nvPicPr>
                    <p:cNvPr id="2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3406" t="4216" r="33595" b="49413"/>
                    <a:stretch>
                      <a:fillRect/>
                    </a:stretch>
                  </p:blipFill>
                  <p:spPr bwMode="auto">
                    <a:xfrm>
                      <a:off x="3203848" y="3068960"/>
                      <a:ext cx="2664296" cy="23762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17" name="PoljeZBesedilom 16"/>
                    <p:cNvSpPr txBox="1"/>
                    <p:nvPr/>
                  </p:nvSpPr>
                  <p:spPr>
                    <a:xfrm>
                      <a:off x="5724128" y="2132856"/>
                      <a:ext cx="95410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l-SI" dirty="0" smtClean="0"/>
                        <a:t>181 </a:t>
                      </a:r>
                      <a:r>
                        <a:rPr lang="sl-SI" dirty="0" err="1" smtClean="0"/>
                        <a:t>pm</a:t>
                      </a:r>
                      <a:endParaRPr lang="sl-SI" dirty="0"/>
                    </a:p>
                  </p:txBody>
                </p:sp>
                <p:sp>
                  <p:nvSpPr>
                    <p:cNvPr id="18" name="PoljeZBesedilom 17"/>
                    <p:cNvSpPr txBox="1"/>
                    <p:nvPr/>
                  </p:nvSpPr>
                  <p:spPr>
                    <a:xfrm>
                      <a:off x="5004048" y="260648"/>
                      <a:ext cx="825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l-SI" dirty="0" smtClean="0"/>
                        <a:t>99 </a:t>
                      </a:r>
                      <a:r>
                        <a:rPr lang="sl-SI" dirty="0" err="1" smtClean="0"/>
                        <a:t>pm</a:t>
                      </a:r>
                      <a:endParaRPr lang="sl-SI" dirty="0"/>
                    </a:p>
                  </p:txBody>
                </p:sp>
                <p:sp>
                  <p:nvSpPr>
                    <p:cNvPr id="20" name="PoljeZBesedilom 19"/>
                    <p:cNvSpPr txBox="1"/>
                    <p:nvPr/>
                  </p:nvSpPr>
                  <p:spPr>
                    <a:xfrm>
                      <a:off x="2411760" y="2132856"/>
                      <a:ext cx="825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l-SI" dirty="0" smtClean="0"/>
                        <a:t>99 </a:t>
                      </a:r>
                      <a:r>
                        <a:rPr lang="sl-SI" dirty="0" err="1" smtClean="0"/>
                        <a:t>pm</a:t>
                      </a:r>
                      <a:endParaRPr lang="sl-SI" dirty="0"/>
                    </a:p>
                  </p:txBody>
                </p:sp>
                <p:sp>
                  <p:nvSpPr>
                    <p:cNvPr id="21" name="Elipsa 20"/>
                    <p:cNvSpPr/>
                    <p:nvPr/>
                  </p:nvSpPr>
                  <p:spPr>
                    <a:xfrm>
                      <a:off x="3275856" y="764704"/>
                      <a:ext cx="576064" cy="576064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l-SI"/>
                    </a:p>
                  </p:txBody>
                </p:sp>
                <p:sp>
                  <p:nvSpPr>
                    <p:cNvPr id="22" name="PoljeZBesedilom 21"/>
                    <p:cNvSpPr txBox="1"/>
                    <p:nvPr/>
                  </p:nvSpPr>
                  <p:spPr>
                    <a:xfrm>
                      <a:off x="3131840" y="260648"/>
                      <a:ext cx="95410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l-SI" dirty="0" smtClean="0"/>
                        <a:t>186 </a:t>
                      </a:r>
                      <a:r>
                        <a:rPr lang="sl-SI" dirty="0" err="1" smtClean="0"/>
                        <a:t>pm</a:t>
                      </a:r>
                      <a:endParaRPr lang="sl-SI" dirty="0"/>
                    </a:p>
                  </p:txBody>
                </p:sp>
                <p:sp>
                  <p:nvSpPr>
                    <p:cNvPr id="23" name="PoljeZBesedilom 22"/>
                    <p:cNvSpPr txBox="1"/>
                    <p:nvPr/>
                  </p:nvSpPr>
                  <p:spPr>
                    <a:xfrm>
                      <a:off x="5220072" y="836712"/>
                      <a:ext cx="4459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l-SI" dirty="0" err="1" smtClean="0">
                          <a:latin typeface="+mj-lt"/>
                        </a:rPr>
                        <a:t>Cl</a:t>
                      </a:r>
                      <a:endParaRPr lang="sl-SI" baseline="30000" dirty="0">
                        <a:latin typeface="+mj-lt"/>
                      </a:endParaRPr>
                    </a:p>
                  </p:txBody>
                </p:sp>
                <p:sp>
                  <p:nvSpPr>
                    <p:cNvPr id="24" name="PoljeZBesedilom 23"/>
                    <p:cNvSpPr txBox="1"/>
                    <p:nvPr/>
                  </p:nvSpPr>
                  <p:spPr>
                    <a:xfrm>
                      <a:off x="3347864" y="836712"/>
                      <a:ext cx="52931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l-SI" dirty="0" smtClean="0">
                          <a:latin typeface="+mj-lt"/>
                        </a:rPr>
                        <a:t>Na</a:t>
                      </a:r>
                      <a:endParaRPr lang="sl-SI" b="1" baseline="30000" dirty="0">
                        <a:latin typeface="+mj-lt"/>
                      </a:endParaRPr>
                    </a:p>
                  </p:txBody>
                </p:sp>
                <p:cxnSp>
                  <p:nvCxnSpPr>
                    <p:cNvPr id="26" name="Raven puščični konektor 25"/>
                    <p:cNvCxnSpPr/>
                    <p:nvPr/>
                  </p:nvCxnSpPr>
                  <p:spPr>
                    <a:xfrm rot="5400000">
                      <a:off x="3311860" y="1736018"/>
                      <a:ext cx="504056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Raven puščični konektor 27"/>
                    <p:cNvCxnSpPr/>
                    <p:nvPr/>
                  </p:nvCxnSpPr>
                  <p:spPr>
                    <a:xfrm rot="5400000">
                      <a:off x="5112854" y="1736018"/>
                      <a:ext cx="504056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PoljeZBesedilom 33"/>
                    <p:cNvSpPr txBox="1"/>
                    <p:nvPr/>
                  </p:nvSpPr>
                  <p:spPr>
                    <a:xfrm>
                      <a:off x="3347864" y="2204864"/>
                      <a:ext cx="52129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l-SI" dirty="0" smtClean="0">
                          <a:latin typeface="+mj-lt"/>
                        </a:rPr>
                        <a:t>Na</a:t>
                      </a:r>
                      <a:r>
                        <a:rPr lang="sl-SI" baseline="30000" dirty="0" smtClean="0">
                          <a:latin typeface="+mj-lt"/>
                        </a:rPr>
                        <a:t>+</a:t>
                      </a:r>
                      <a:endParaRPr lang="sl-SI" dirty="0">
                        <a:latin typeface="+mj-lt"/>
                      </a:endParaRPr>
                    </a:p>
                  </p:txBody>
                </p:sp>
                <p:grpSp>
                  <p:nvGrpSpPr>
                    <p:cNvPr id="37" name="Skupina 36"/>
                    <p:cNvGrpSpPr/>
                    <p:nvPr/>
                  </p:nvGrpSpPr>
                  <p:grpSpPr>
                    <a:xfrm>
                      <a:off x="5076056" y="2060848"/>
                      <a:ext cx="576064" cy="576064"/>
                      <a:chOff x="5004048" y="2060848"/>
                      <a:chExt cx="576064" cy="576064"/>
                    </a:xfrm>
                  </p:grpSpPr>
                  <p:sp>
                    <p:nvSpPr>
                      <p:cNvPr id="14" name="Elipsa 13"/>
                      <p:cNvSpPr/>
                      <p:nvPr/>
                    </p:nvSpPr>
                    <p:spPr>
                      <a:xfrm>
                        <a:off x="5004048" y="2060848"/>
                        <a:ext cx="576064" cy="576064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l-SI"/>
                      </a:p>
                    </p:txBody>
                  </p:sp>
                  <p:sp>
                    <p:nvSpPr>
                      <p:cNvPr id="35" name="PoljeZBesedilom 34"/>
                      <p:cNvSpPr txBox="1"/>
                      <p:nvPr/>
                    </p:nvSpPr>
                    <p:spPr>
                      <a:xfrm>
                        <a:off x="5076056" y="2132856"/>
                        <a:ext cx="44595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sl-SI" dirty="0" err="1" smtClean="0">
                            <a:latin typeface="+mj-lt"/>
                          </a:rPr>
                          <a:t>Cl</a:t>
                        </a:r>
                        <a:r>
                          <a:rPr lang="sl-SI" baseline="30000" dirty="0" smtClean="0">
                            <a:latin typeface="+mj-lt"/>
                            <a:sym typeface="Symbol"/>
                          </a:rPr>
                          <a:t></a:t>
                        </a:r>
                        <a:endParaRPr lang="sl-SI" dirty="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36" name="Desni zaviti oklepaj 35"/>
                    <p:cNvSpPr/>
                    <p:nvPr/>
                  </p:nvSpPr>
                  <p:spPr>
                    <a:xfrm rot="5400000">
                      <a:off x="4319972" y="2240868"/>
                      <a:ext cx="216024" cy="1152128"/>
                    </a:xfrm>
                    <a:prstGeom prst="rightBrac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l-SI"/>
                    </a:p>
                  </p:txBody>
                </p:sp>
              </p:grpSp>
            </p:grpSp>
          </p:grpSp>
        </p:grpSp>
      </p:grpSp>
      <p:sp>
        <p:nvSpPr>
          <p:cNvPr id="44" name="PoljeZBesedilom 43"/>
          <p:cNvSpPr txBox="1"/>
          <p:nvPr/>
        </p:nvSpPr>
        <p:spPr>
          <a:xfrm>
            <a:off x="2915816" y="2606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Nastanek ionskega kristala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3406" t="4216" r="33595" b="49413"/>
          <a:stretch>
            <a:fillRect/>
          </a:stretch>
        </p:blipFill>
        <p:spPr bwMode="auto">
          <a:xfrm>
            <a:off x="1763688" y="1916832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jeZBesedilom 5"/>
          <p:cNvSpPr txBox="1"/>
          <p:nvPr/>
        </p:nvSpPr>
        <p:spPr>
          <a:xfrm>
            <a:off x="3635896" y="548680"/>
            <a:ext cx="183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+mj-lt"/>
              </a:rPr>
              <a:t>Kristal NaCl</a:t>
            </a:r>
            <a:endParaRPr lang="sl-SI" sz="2800" dirty="0">
              <a:latin typeface="+mj-lt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5868144" y="1556792"/>
            <a:ext cx="1512168" cy="1612979"/>
            <a:chOff x="5940152" y="1412776"/>
            <a:chExt cx="1512168" cy="161297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71512" t="4215" r="2947" b="73302"/>
            <a:stretch>
              <a:fillRect/>
            </a:stretch>
          </p:blipFill>
          <p:spPr bwMode="auto">
            <a:xfrm>
              <a:off x="5940152" y="1412776"/>
              <a:ext cx="1512168" cy="161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PoljeZBesedilom 6"/>
            <p:cNvSpPr txBox="1"/>
            <p:nvPr/>
          </p:nvSpPr>
          <p:spPr>
            <a:xfrm>
              <a:off x="6516216" y="1484784"/>
              <a:ext cx="445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err="1" smtClean="0">
                  <a:latin typeface="+mj-lt"/>
                </a:rPr>
                <a:t>Cl</a:t>
              </a:r>
              <a:r>
                <a:rPr lang="sl-SI" baseline="30000" dirty="0" smtClean="0">
                  <a:latin typeface="+mj-lt"/>
                  <a:sym typeface="Symbol"/>
                </a:rPr>
                <a:t></a:t>
              </a:r>
              <a:endParaRPr lang="sl-SI" baseline="30000" dirty="0">
                <a:latin typeface="+mj-lt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6084168" y="3501008"/>
            <a:ext cx="1296144" cy="1468963"/>
            <a:chOff x="6156176" y="3501008"/>
            <a:chExt cx="1296144" cy="146896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71512" t="26698" r="2947" b="49413"/>
            <a:stretch>
              <a:fillRect/>
            </a:stretch>
          </p:blipFill>
          <p:spPr bwMode="auto">
            <a:xfrm>
              <a:off x="6156176" y="3501008"/>
              <a:ext cx="1296144" cy="146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PoljeZBesedilom 7"/>
            <p:cNvSpPr txBox="1"/>
            <p:nvPr/>
          </p:nvSpPr>
          <p:spPr>
            <a:xfrm>
              <a:off x="6588224" y="3501008"/>
              <a:ext cx="52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latin typeface="+mj-lt"/>
                </a:rPr>
                <a:t>Na</a:t>
              </a:r>
              <a:r>
                <a:rPr lang="sl-SI" b="1" baseline="30000" dirty="0" smtClean="0">
                  <a:latin typeface="+mj-lt"/>
                  <a:sym typeface="Symbol"/>
                </a:rPr>
                <a:t>+</a:t>
              </a:r>
              <a:endParaRPr lang="sl-SI" b="1" baseline="30000" dirty="0">
                <a:latin typeface="+mj-lt"/>
              </a:endParaRPr>
            </a:p>
          </p:txBody>
        </p:sp>
      </p:grpSp>
      <p:sp>
        <p:nvSpPr>
          <p:cNvPr id="9" name="PoljeZBesedilom 8"/>
          <p:cNvSpPr txBox="1"/>
          <p:nvPr/>
        </p:nvSpPr>
        <p:spPr>
          <a:xfrm>
            <a:off x="1043608" y="50851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>
              <a:latin typeface="+mj-lt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27584" y="50851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23528" y="5085185"/>
            <a:ext cx="7341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 err="1" smtClean="0">
                <a:latin typeface="+mj-lt"/>
                <a:sym typeface="Symbol" pitchFamily="18" charset="2"/>
              </a:rPr>
              <a:t>Koordinacijsko</a:t>
            </a:r>
            <a:r>
              <a:rPr lang="en-GB" sz="2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število</a:t>
            </a:r>
            <a:r>
              <a:rPr lang="en-GB" sz="2000" dirty="0" smtClean="0">
                <a:latin typeface="+mj-lt"/>
                <a:sym typeface="Symbol" pitchFamily="18" charset="2"/>
              </a:rPr>
              <a:t> je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odvisno</a:t>
            </a:r>
            <a:r>
              <a:rPr lang="en-GB" sz="2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od</a:t>
            </a:r>
            <a:r>
              <a:rPr lang="en-GB" sz="2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velikosti</a:t>
            </a:r>
            <a:r>
              <a:rPr lang="en-GB" sz="2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kationov</a:t>
            </a:r>
            <a:r>
              <a:rPr lang="en-GB" sz="2000" dirty="0" smtClean="0">
                <a:latin typeface="+mj-lt"/>
                <a:sym typeface="Symbol" pitchFamily="18" charset="2"/>
              </a:rPr>
              <a:t> in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anionov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827584" y="5589240"/>
            <a:ext cx="33589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dirty="0" err="1" smtClean="0">
                <a:latin typeface="+mj-lt"/>
                <a:sym typeface="Symbol" pitchFamily="18" charset="2"/>
              </a:rPr>
              <a:t>Koordinacijsko</a:t>
            </a:r>
            <a:r>
              <a:rPr lang="en-GB" sz="2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število</a:t>
            </a:r>
            <a:r>
              <a:rPr lang="en-GB" sz="2000" dirty="0" smtClean="0">
                <a:latin typeface="+mj-lt"/>
                <a:sym typeface="Symbol" pitchFamily="18" charset="2"/>
              </a:rPr>
              <a:t> </a:t>
            </a:r>
            <a:r>
              <a:rPr lang="en-GB" sz="2000" dirty="0" err="1" smtClean="0">
                <a:latin typeface="+mj-lt"/>
                <a:sym typeface="Symbol" pitchFamily="18" charset="2"/>
              </a:rPr>
              <a:t>NaCl</a:t>
            </a:r>
            <a:r>
              <a:rPr lang="en-GB" sz="2000" dirty="0" smtClean="0">
                <a:latin typeface="+mj-lt"/>
                <a:sym typeface="Symbol" pitchFamily="18" charset="2"/>
              </a:rPr>
              <a:t> 66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805" t="3249" r="52312" b="49636"/>
          <a:stretch>
            <a:fillRect/>
          </a:stretch>
        </p:blipFill>
        <p:spPr bwMode="auto">
          <a:xfrm>
            <a:off x="1979712" y="1844824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Skupina 9"/>
          <p:cNvGrpSpPr/>
          <p:nvPr/>
        </p:nvGrpSpPr>
        <p:grpSpPr>
          <a:xfrm>
            <a:off x="5724128" y="1628800"/>
            <a:ext cx="1632181" cy="1224136"/>
            <a:chOff x="5220072" y="1484784"/>
            <a:chExt cx="1632181" cy="122413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46285" t="3249" r="25663" b="72381"/>
            <a:stretch>
              <a:fillRect/>
            </a:stretch>
          </p:blipFill>
          <p:spPr bwMode="auto">
            <a:xfrm>
              <a:off x="5220072" y="1484784"/>
              <a:ext cx="1632181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PoljeZBesedilom 5"/>
            <p:cNvSpPr txBox="1"/>
            <p:nvPr/>
          </p:nvSpPr>
          <p:spPr>
            <a:xfrm>
              <a:off x="6156176" y="1628800"/>
              <a:ext cx="445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err="1" smtClean="0">
                  <a:latin typeface="+mj-lt"/>
                </a:rPr>
                <a:t>Cl</a:t>
              </a:r>
              <a:r>
                <a:rPr lang="sl-SI" baseline="30000" dirty="0" smtClean="0">
                  <a:latin typeface="+mj-lt"/>
                  <a:sym typeface="Symbol"/>
                </a:rPr>
                <a:t></a:t>
              </a:r>
              <a:endParaRPr lang="sl-SI" baseline="30000" dirty="0">
                <a:latin typeface="+mj-lt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652120" y="3429000"/>
            <a:ext cx="1465416" cy="1296144"/>
            <a:chOff x="5652120" y="3429000"/>
            <a:chExt cx="1465416" cy="129614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1532" t="24369" r="3222" b="49636"/>
            <a:stretch>
              <a:fillRect/>
            </a:stretch>
          </p:blipFill>
          <p:spPr bwMode="auto">
            <a:xfrm>
              <a:off x="5652120" y="3429000"/>
              <a:ext cx="145816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PoljeZBesedilom 6"/>
            <p:cNvSpPr txBox="1"/>
            <p:nvPr/>
          </p:nvSpPr>
          <p:spPr>
            <a:xfrm>
              <a:off x="6588224" y="3573016"/>
              <a:ext cx="52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err="1" smtClean="0">
                  <a:latin typeface="+mj-lt"/>
                </a:rPr>
                <a:t>Cs</a:t>
              </a:r>
              <a:r>
                <a:rPr lang="sl-SI" b="1" baseline="30000" dirty="0" smtClean="0">
                  <a:latin typeface="+mj-lt"/>
                  <a:sym typeface="Symbol"/>
                </a:rPr>
                <a:t>+</a:t>
              </a:r>
              <a:endParaRPr lang="sl-SI" b="1" baseline="30000" dirty="0">
                <a:latin typeface="+mj-lt"/>
              </a:endParaRPr>
            </a:p>
          </p:txBody>
        </p:sp>
      </p:grpSp>
      <p:sp>
        <p:nvSpPr>
          <p:cNvPr id="8" name="PoljeZBesedilom 7"/>
          <p:cNvSpPr txBox="1"/>
          <p:nvPr/>
        </p:nvSpPr>
        <p:spPr>
          <a:xfrm>
            <a:off x="3635896" y="548680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+mj-lt"/>
              </a:rPr>
              <a:t>Kristal </a:t>
            </a:r>
            <a:r>
              <a:rPr lang="sl-SI" sz="2800" dirty="0" err="1" smtClean="0">
                <a:latin typeface="+mj-lt"/>
              </a:rPr>
              <a:t>CsCl</a:t>
            </a:r>
            <a:endParaRPr lang="sl-SI" sz="2800" dirty="0">
              <a:latin typeface="+mj-lt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115616" y="5301208"/>
            <a:ext cx="37080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dirty="0" err="1" smtClean="0">
                <a:sym typeface="Symbol" pitchFamily="18" charset="2"/>
              </a:rPr>
              <a:t>Koordinacijsko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število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sl-SI" sz="2000" dirty="0" err="1" smtClean="0">
                <a:sym typeface="Symbol" pitchFamily="18" charset="2"/>
              </a:rPr>
              <a:t>Cs</a:t>
            </a:r>
            <a:r>
              <a:rPr lang="en-GB" sz="2000" dirty="0" err="1" smtClean="0">
                <a:sym typeface="Symbol" pitchFamily="18" charset="2"/>
              </a:rPr>
              <a:t>Cl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sl-SI" sz="2000" dirty="0" smtClean="0">
                <a:sym typeface="Symbol" pitchFamily="18" charset="2"/>
              </a:rPr>
              <a:t>8</a:t>
            </a:r>
            <a:r>
              <a:rPr lang="en-GB" sz="2000" dirty="0" smtClean="0">
                <a:sym typeface="Symbol" pitchFamily="18" charset="2"/>
              </a:rPr>
              <a:t></a:t>
            </a:r>
            <a:r>
              <a:rPr lang="sl-SI" sz="2000" dirty="0" smtClean="0">
                <a:latin typeface="+mj-lt"/>
                <a:sym typeface="Symbol" pitchFamily="18" charset="2"/>
              </a:rPr>
              <a:t>8</a:t>
            </a:r>
            <a:endParaRPr lang="en-GB" sz="2000" dirty="0" smtClean="0">
              <a:latin typeface="+mj-lt"/>
              <a:sym typeface="Symbol" pitchFamily="18" charset="2"/>
            </a:endParaRP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405" t="49181" r="30191" b="1637"/>
          <a:stretch>
            <a:fillRect/>
          </a:stretch>
        </p:blipFill>
        <p:spPr bwMode="auto">
          <a:xfrm>
            <a:off x="1403648" y="1484784"/>
            <a:ext cx="3312368" cy="29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69809" t="49181" r="1245" b="1637"/>
          <a:stretch>
            <a:fillRect/>
          </a:stretch>
        </p:blipFill>
        <p:spPr bwMode="auto">
          <a:xfrm>
            <a:off x="5724128" y="1484784"/>
            <a:ext cx="1584176" cy="326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jeZBesedilom 6"/>
          <p:cNvSpPr txBox="1"/>
          <p:nvPr/>
        </p:nvSpPr>
        <p:spPr>
          <a:xfrm>
            <a:off x="2267744" y="548680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Pregledni model ionskega kristala NaCl</a:t>
            </a:r>
            <a:endParaRPr lang="sl-SI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sz="2800" b="1" dirty="0" smtClean="0"/>
              <a:t>Značilnosti ionske vezi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sz="2400" dirty="0" err="1" smtClean="0"/>
              <a:t>Nimamo</a:t>
            </a:r>
            <a:r>
              <a:rPr lang="en-GB" sz="2400" dirty="0" smtClean="0"/>
              <a:t> </a:t>
            </a:r>
            <a:r>
              <a:rPr lang="en-GB" sz="2400" dirty="0" err="1" smtClean="0"/>
              <a:t>izoliranih</a:t>
            </a:r>
            <a:r>
              <a:rPr lang="en-GB" sz="2400" dirty="0" smtClean="0"/>
              <a:t> </a:t>
            </a:r>
            <a:r>
              <a:rPr lang="en-GB" sz="2400" dirty="0" err="1" smtClean="0"/>
              <a:t>molekul</a:t>
            </a:r>
            <a:r>
              <a:rPr lang="en-GB" sz="2400" dirty="0" smtClean="0"/>
              <a:t> </a:t>
            </a:r>
            <a:r>
              <a:rPr lang="en-GB" sz="2400" dirty="0" err="1" smtClean="0"/>
              <a:t>temveč</a:t>
            </a:r>
            <a:r>
              <a:rPr lang="en-GB" sz="2400" dirty="0" smtClean="0"/>
              <a:t> </a:t>
            </a:r>
            <a:r>
              <a:rPr lang="en-GB" sz="2400" dirty="0" err="1" smtClean="0"/>
              <a:t>ionske</a:t>
            </a:r>
            <a:r>
              <a:rPr lang="en-GB" sz="2400" dirty="0" smtClean="0"/>
              <a:t> </a:t>
            </a:r>
            <a:r>
              <a:rPr lang="en-GB" sz="2400" dirty="0" err="1" smtClean="0"/>
              <a:t>kristale</a:t>
            </a:r>
            <a:endParaRPr lang="sl-SI" sz="2400" dirty="0" smtClean="0"/>
          </a:p>
          <a:p>
            <a:r>
              <a:rPr lang="en-GB" sz="2400" dirty="0" err="1" smtClean="0">
                <a:sym typeface="Symbol" pitchFamily="18" charset="2"/>
              </a:rPr>
              <a:t>Elektrostatska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vez</a:t>
            </a:r>
            <a:endParaRPr lang="en-GB" sz="2400" dirty="0" smtClean="0">
              <a:sym typeface="Symbol" pitchFamily="18" charset="2"/>
            </a:endParaRPr>
          </a:p>
          <a:p>
            <a:r>
              <a:rPr lang="sl-SI" sz="2400" dirty="0" smtClean="0">
                <a:sym typeface="Symbol" pitchFamily="18" charset="2"/>
              </a:rPr>
              <a:t>Vez je s</a:t>
            </a:r>
            <a:r>
              <a:rPr lang="en-GB" sz="2400" dirty="0" err="1" smtClean="0">
                <a:sym typeface="Symbol" pitchFamily="18" charset="2"/>
              </a:rPr>
              <a:t>feri</a:t>
            </a:r>
            <a:r>
              <a:rPr lang="en-GB" sz="2400" dirty="0" err="1" smtClean="0"/>
              <a:t>čno</a:t>
            </a:r>
            <a:r>
              <a:rPr lang="en-GB" sz="2400" dirty="0" smtClean="0"/>
              <a:t> </a:t>
            </a:r>
            <a:r>
              <a:rPr lang="en-GB" sz="2400" dirty="0" err="1" smtClean="0"/>
              <a:t>simetrična</a:t>
            </a:r>
            <a:endParaRPr lang="sl-SI" sz="2400" dirty="0" smtClean="0"/>
          </a:p>
          <a:p>
            <a:endParaRPr lang="en-GB" sz="2400" dirty="0" smtClean="0"/>
          </a:p>
          <a:p>
            <a:r>
              <a:rPr lang="en-GB" sz="2400" dirty="0" err="1" smtClean="0">
                <a:sym typeface="Symbol" pitchFamily="18" charset="2"/>
              </a:rPr>
              <a:t>Ionski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kristali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imajo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visoka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tališ</a:t>
            </a:r>
            <a:r>
              <a:rPr lang="en-GB" sz="2400" dirty="0" err="1" smtClean="0"/>
              <a:t>č</a:t>
            </a:r>
            <a:r>
              <a:rPr lang="en-GB" sz="2400" dirty="0" err="1" smtClean="0">
                <a:sym typeface="Symbol" pitchFamily="18" charset="2"/>
              </a:rPr>
              <a:t>a</a:t>
            </a:r>
            <a:r>
              <a:rPr lang="en-GB" sz="2400" dirty="0" smtClean="0">
                <a:sym typeface="Symbol" pitchFamily="18" charset="2"/>
              </a:rPr>
              <a:t> in </a:t>
            </a:r>
            <a:r>
              <a:rPr lang="en-GB" sz="2400" dirty="0" err="1" smtClean="0">
                <a:sym typeface="Symbol" pitchFamily="18" charset="2"/>
              </a:rPr>
              <a:t>vreliš</a:t>
            </a:r>
            <a:r>
              <a:rPr lang="en-GB" sz="2400" dirty="0" err="1" smtClean="0"/>
              <a:t>č</a:t>
            </a:r>
            <a:r>
              <a:rPr lang="en-GB" sz="2400" dirty="0" err="1" smtClean="0">
                <a:sym typeface="Symbol" pitchFamily="18" charset="2"/>
              </a:rPr>
              <a:t>a</a:t>
            </a:r>
            <a:endParaRPr lang="en-GB" sz="2400" dirty="0" smtClean="0">
              <a:sym typeface="Symbol" pitchFamily="18" charset="2"/>
            </a:endParaRPr>
          </a:p>
          <a:p>
            <a:r>
              <a:rPr lang="en-GB" sz="2400" dirty="0" err="1" smtClean="0">
                <a:sym typeface="Symbol" pitchFamily="18" charset="2"/>
              </a:rPr>
              <a:t>Ionske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spojine</a:t>
            </a:r>
            <a:r>
              <a:rPr lang="en-GB" sz="2400" dirty="0" smtClean="0">
                <a:sym typeface="Symbol" pitchFamily="18" charset="2"/>
              </a:rPr>
              <a:t> se </a:t>
            </a:r>
            <a:r>
              <a:rPr lang="en-GB" sz="2400" dirty="0" err="1" smtClean="0">
                <a:sym typeface="Symbol" pitchFamily="18" charset="2"/>
              </a:rPr>
              <a:t>dobro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topijo</a:t>
            </a:r>
            <a:r>
              <a:rPr lang="en-GB" sz="2400" dirty="0" smtClean="0">
                <a:sym typeface="Symbol" pitchFamily="18" charset="2"/>
              </a:rPr>
              <a:t> v </a:t>
            </a:r>
            <a:r>
              <a:rPr lang="en-GB" sz="2400" dirty="0" err="1" smtClean="0">
                <a:sym typeface="Symbol" pitchFamily="18" charset="2"/>
              </a:rPr>
              <a:t>vodi</a:t>
            </a:r>
            <a:endParaRPr lang="en-GB" sz="2400" dirty="0" smtClean="0">
              <a:sym typeface="Symbol" pitchFamily="18" charset="2"/>
            </a:endParaRPr>
          </a:p>
          <a:p>
            <a:r>
              <a:rPr lang="en-GB" sz="2400" dirty="0" err="1" smtClean="0">
                <a:sym typeface="Symbol" pitchFamily="18" charset="2"/>
              </a:rPr>
              <a:t>Raztopine</a:t>
            </a:r>
            <a:r>
              <a:rPr lang="en-GB" sz="2400" dirty="0" smtClean="0">
                <a:sym typeface="Symbol" pitchFamily="18" charset="2"/>
              </a:rPr>
              <a:t> in </a:t>
            </a:r>
            <a:r>
              <a:rPr lang="en-GB" sz="2400" dirty="0" err="1" smtClean="0">
                <a:sym typeface="Symbol" pitchFamily="18" charset="2"/>
              </a:rPr>
              <a:t>taline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ionskih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kristalov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prevajajo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elektri</a:t>
            </a:r>
            <a:r>
              <a:rPr lang="en-GB" sz="2400" dirty="0" err="1" smtClean="0"/>
              <a:t>č</a:t>
            </a:r>
            <a:r>
              <a:rPr lang="en-GB" sz="2400" dirty="0" err="1" smtClean="0">
                <a:sym typeface="Symbol" pitchFamily="18" charset="2"/>
              </a:rPr>
              <a:t>ni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tok</a:t>
            </a:r>
            <a:r>
              <a:rPr lang="en-GB" sz="2400" dirty="0" smtClean="0">
                <a:sym typeface="Symbol" pitchFamily="18" charset="2"/>
              </a:rPr>
              <a:t>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r43-NaCI"/>
          <p:cNvPicPr>
            <a:picLocks noChangeAspect="1" noChangeArrowheads="1"/>
          </p:cNvPicPr>
          <p:nvPr/>
        </p:nvPicPr>
        <p:blipFill>
          <a:blip r:embed="rId2" cstate="print"/>
          <a:srcRect t="7043" b="15576"/>
          <a:stretch>
            <a:fillRect/>
          </a:stretch>
        </p:blipFill>
        <p:spPr bwMode="auto">
          <a:xfrm>
            <a:off x="0" y="1196752"/>
            <a:ext cx="9144000" cy="4569739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1619672" y="404664"/>
            <a:ext cx="605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Ionska spojina v trdnem, v talini in raztopini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092280" y="5877272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N. Bukovec, DZS 2009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1103</Words>
  <Application>Microsoft Office PowerPoint</Application>
  <PresentationFormat>Diaprojekcija na zaslonu (4:3)</PresentationFormat>
  <Paragraphs>234</Paragraphs>
  <Slides>28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29" baseType="lpstr">
      <vt:lpstr>Predlloga_za _predstavitev</vt:lpstr>
      <vt:lpstr>                        Kemijska vez</vt:lpstr>
      <vt:lpstr>Diapozitiv 2</vt:lpstr>
      <vt:lpstr>Značilnosti ionske vezi</vt:lpstr>
      <vt:lpstr>Diapozitiv 4</vt:lpstr>
      <vt:lpstr>Diapozitiv 5</vt:lpstr>
      <vt:lpstr>Diapozitiv 6</vt:lpstr>
      <vt:lpstr>Diapozitiv 7</vt:lpstr>
      <vt:lpstr>Značilnosti ionske vezi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peterb</cp:lastModifiedBy>
  <cp:revision>86</cp:revision>
  <dcterms:created xsi:type="dcterms:W3CDTF">2011-08-08T10:15:55Z</dcterms:created>
  <dcterms:modified xsi:type="dcterms:W3CDTF">2011-08-25T20:35:34Z</dcterms:modified>
</cp:coreProperties>
</file>