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8" r:id="rId3"/>
    <p:sldId id="269" r:id="rId4"/>
    <p:sldId id="270" r:id="rId5"/>
    <p:sldId id="271" r:id="rId6"/>
    <p:sldId id="257" r:id="rId7"/>
    <p:sldId id="272" r:id="rId8"/>
    <p:sldId id="273" r:id="rId9"/>
    <p:sldId id="274" r:id="rId10"/>
    <p:sldId id="275" r:id="rId11"/>
    <p:sldId id="276" r:id="rId12"/>
    <p:sldId id="262" r:id="rId13"/>
    <p:sldId id="278" r:id="rId14"/>
    <p:sldId id="265" r:id="rId15"/>
    <p:sldId id="280" r:id="rId16"/>
    <p:sldId id="277" r:id="rId17"/>
    <p:sldId id="281" r:id="rId18"/>
    <p:sldId id="267" r:id="rId19"/>
    <p:sldId id="286" r:id="rId20"/>
    <p:sldId id="285" r:id="rId2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0887" autoAdjust="0"/>
  </p:normalViewPr>
  <p:slideViewPr>
    <p:cSldViewPr>
      <p:cViewPr varScale="1">
        <p:scale>
          <a:sx n="84" d="100"/>
          <a:sy n="84" d="100"/>
        </p:scale>
        <p:origin x="-78"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7A10EB-1B05-4CE5-BEAE-A6BA3979B55E}" type="datetimeFigureOut">
              <a:rPr lang="sl-SI" smtClean="0"/>
              <a:pPr/>
              <a:t>25.8.2011</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78818-A090-4B54-A0BD-55D946E0EF49}" type="slidenum">
              <a:rPr lang="sl-SI" smtClean="0"/>
              <a:pPr/>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9DD78818-A090-4B54-A0BD-55D946E0EF49}" type="slidenum">
              <a:rPr lang="sl-SI" smtClean="0"/>
              <a:pPr/>
              <a:t>1</a:t>
            </a:fld>
            <a:endParaRPr 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Najprej slika neke X vrste (še kar lepe) in  PRAVICA DO ŽIVLJENJA</a:t>
            </a:r>
          </a:p>
          <a:p>
            <a:r>
              <a:rPr lang="sl-SI" dirty="0" smtClean="0"/>
              <a:t>Grozne slike lakote, vojne, </a:t>
            </a:r>
            <a:r>
              <a:rPr lang="sl-SI" dirty="0" err="1" smtClean="0"/>
              <a:t>demonastracij</a:t>
            </a:r>
            <a:r>
              <a:rPr lang="sl-SI" dirty="0" smtClean="0"/>
              <a:t>, prometnih nesreč (poškodovanih ljudi – ne narave). </a:t>
            </a:r>
          </a:p>
          <a:p>
            <a:r>
              <a:rPr lang="sl-SI" dirty="0" smtClean="0"/>
              <a:t>Prva slika se ponovi, napis se razkroji</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10</a:t>
            </a:fld>
            <a:endParaRPr 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Slike iz panojev razstave za </a:t>
            </a:r>
            <a:r>
              <a:rPr lang="sl-SI" dirty="0" err="1" smtClean="0"/>
              <a:t>ekosistemske</a:t>
            </a:r>
            <a:r>
              <a:rPr lang="sl-SI" dirty="0" smtClean="0"/>
              <a:t> usluge in napis EKOSISTEMSKE USLUGE</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11</a:t>
            </a:fld>
            <a:endParaRPr 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Prevesti to sliko  v celoti, ohraniti dizajn in vir</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12</a:t>
            </a:fld>
            <a:endParaRPr 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SO EKOSISTEMSKE USLUGE BREZPLAČNE?</a:t>
            </a:r>
          </a:p>
          <a:p>
            <a:r>
              <a:rPr lang="sl-SI" dirty="0" smtClean="0"/>
              <a:t>Slika otroka ki pije iz potoka</a:t>
            </a:r>
          </a:p>
          <a:p>
            <a:r>
              <a:rPr lang="sl-SI" dirty="0" smtClean="0"/>
              <a:t>Slika plastenk z vodo v nakupovalnem vozičku</a:t>
            </a:r>
          </a:p>
          <a:p>
            <a:r>
              <a:rPr lang="en-US" i="1" dirty="0"/>
              <a:t>“Because National Accounts are based on financial transactions, they account nothing for Nature, to which we don’t owe anything in terms of payments but to which we owe everything in terms of livelihood.”Bertrand de Jouvenel1968</a:t>
            </a:r>
            <a:r>
              <a:rPr lang="en-US" i="1" dirty="0" smtClean="0"/>
              <a:t>.</a:t>
            </a:r>
            <a:r>
              <a:rPr lang="sl-SI" i="1" dirty="0" smtClean="0"/>
              <a:t> prevod tega</a:t>
            </a:r>
            <a:endParaRPr lang="en-US" i="1" dirty="0"/>
          </a:p>
          <a:p>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13</a:t>
            </a:fld>
            <a:endParaRPr 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9DD78818-A090-4B54-A0BD-55D946E0EF49}" type="slidenum">
              <a:rPr lang="sl-SI" smtClean="0"/>
              <a:pPr/>
              <a:t>14</a:t>
            </a:fld>
            <a:endParaRPr 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Slika lovrenških barij</a:t>
            </a:r>
          </a:p>
          <a:p>
            <a:r>
              <a:rPr lang="sl-SI" dirty="0" err="1" smtClean="0"/>
              <a:t>Logo</a:t>
            </a:r>
            <a:r>
              <a:rPr lang="sl-SI" dirty="0" smtClean="0"/>
              <a:t> projekta NATREG</a:t>
            </a:r>
          </a:p>
          <a:p>
            <a:r>
              <a:rPr lang="sl-SI" dirty="0" smtClean="0"/>
              <a:t>Podoben graf za končni številki na razstavi in opomnik kaj pomeni kak scenarij</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15</a:t>
            </a:fld>
            <a:endParaRPr 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Slike ohranjenih (levo) in desno degradiranih istih ekosistemov (gozd, onesnažene vode, erodirana polja brez mejic, </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16</a:t>
            </a:fld>
            <a:endParaRPr 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2050 IZGUBLJENE EKOSISTEMSKE USLUGE 7% BDP</a:t>
            </a:r>
          </a:p>
          <a:p>
            <a:r>
              <a:rPr lang="sl-SI" dirty="0" smtClean="0"/>
              <a:t>Slika opraševalca</a:t>
            </a:r>
          </a:p>
          <a:p>
            <a:r>
              <a:rPr lang="sl-SI" dirty="0" smtClean="0"/>
              <a:t>OHRANJENA NARAVA JE NAŠE ŽIVLJENJSKO ZAVAROVANJE, NAŠ NARAVNI KAPITAL</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17</a:t>
            </a:fld>
            <a:endParaRPr 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err="1" smtClean="0"/>
              <a:t>Branding</a:t>
            </a:r>
            <a:r>
              <a:rPr lang="sl-SI" dirty="0" smtClean="0"/>
              <a:t> </a:t>
            </a:r>
            <a:r>
              <a:rPr lang="sl-SI" dirty="0" err="1" smtClean="0"/>
              <a:t>biodiversity</a:t>
            </a:r>
            <a:r>
              <a:rPr lang="sl-SI" dirty="0" smtClean="0"/>
              <a:t> –</a:t>
            </a:r>
            <a:r>
              <a:rPr lang="sl-SI" dirty="0" err="1" smtClean="0"/>
              <a:t>str.19</a:t>
            </a:r>
            <a:r>
              <a:rPr lang="sl-SI" dirty="0" smtClean="0"/>
              <a:t> prekopirana in prevedena – samo naslovi ne tudi droben tekst</a:t>
            </a:r>
          </a:p>
          <a:p>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18</a:t>
            </a:fld>
            <a:endParaRPr 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err="1" smtClean="0"/>
              <a:t>Branding</a:t>
            </a:r>
            <a:r>
              <a:rPr lang="sl-SI" dirty="0" smtClean="0"/>
              <a:t>… str 18 znaki prevedeni – jasno citat od kod je</a:t>
            </a:r>
          </a:p>
          <a:p>
            <a:endParaRPr lang="sl-SI" dirty="0"/>
          </a:p>
          <a:p>
            <a:r>
              <a:rPr lang="sl-SI" dirty="0" smtClean="0"/>
              <a:t>Op. Negativno končno sporočilo – naravo smo uničili do te mere, da jo sedaj </a:t>
            </a:r>
            <a:r>
              <a:rPr lang="sl-SI" smtClean="0"/>
              <a:t>varujemo predvsem še zase.</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20</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Dodaj </a:t>
            </a:r>
            <a:r>
              <a:rPr lang="sl-SI" dirty="0" err="1" smtClean="0"/>
              <a:t>logo</a:t>
            </a:r>
            <a:r>
              <a:rPr lang="sl-SI" dirty="0" smtClean="0"/>
              <a:t> mednarodnega leta gozdov, leta netopirjev in še kak </a:t>
            </a:r>
            <a:r>
              <a:rPr lang="sl-SI" dirty="0" err="1" smtClean="0"/>
              <a:t>logo</a:t>
            </a:r>
            <a:r>
              <a:rPr lang="sl-SI" dirty="0" smtClean="0"/>
              <a:t> za nazaj</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2</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Poreži iz panojev za razstavo upadanje metuljev</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3</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Poreži iz panojev za razstavo upadanje ptic</a:t>
            </a:r>
          </a:p>
          <a:p>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4</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Poreži iz </a:t>
            </a:r>
            <a:r>
              <a:rPr lang="sl-SI" dirty="0" err="1" smtClean="0"/>
              <a:t>Report</a:t>
            </a:r>
            <a:r>
              <a:rPr lang="sl-SI" dirty="0" smtClean="0"/>
              <a:t> </a:t>
            </a:r>
            <a:r>
              <a:rPr lang="sl-SI" dirty="0" err="1" smtClean="0"/>
              <a:t>Braat</a:t>
            </a:r>
            <a:r>
              <a:rPr lang="sl-SI" dirty="0" smtClean="0"/>
              <a:t>… str. 90 graf o upadanju rib</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5</a:t>
            </a:fld>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Namesto DELOVANJE napisati UČINKI, porezati </a:t>
            </a:r>
            <a:r>
              <a:rPr lang="sl-SI" dirty="0" err="1" smtClean="0"/>
              <a:t>logo</a:t>
            </a:r>
            <a:r>
              <a:rPr lang="sl-SI" dirty="0" smtClean="0"/>
              <a:t> , napis spodaj, Kakšna druga tehtnica, ki bi bolj sodila v celostno podobo??</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6</a:t>
            </a:fld>
            <a:endParaRPr 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KAJ NE DELAMO PRAV?</a:t>
            </a:r>
          </a:p>
          <a:p>
            <a:r>
              <a:rPr lang="sl-SI" dirty="0" smtClean="0"/>
              <a:t>Napis prekrijejo lepe slike  “ljubezni do narave”  - živalski mladiči gore, plaže</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7</a:t>
            </a:fld>
            <a:endParaRPr 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Karta iz atlasa pojavljanja z nekaj pikami</a:t>
            </a:r>
          </a:p>
          <a:p>
            <a:r>
              <a:rPr lang="sl-SI" dirty="0" smtClean="0"/>
              <a:t>Slike rdečih seznamov</a:t>
            </a:r>
          </a:p>
          <a:p>
            <a:r>
              <a:rPr lang="sl-SI" dirty="0" smtClean="0"/>
              <a:t>Kup knjig z odprtimi knjigami enakih hroščev (slikati)</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8</a:t>
            </a:fld>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err="1" smtClean="0"/>
              <a:t>Logoti</a:t>
            </a:r>
            <a:r>
              <a:rPr lang="sl-SI" dirty="0" smtClean="0"/>
              <a:t> panda WWF, </a:t>
            </a:r>
            <a:r>
              <a:rPr lang="sl-SI" dirty="0" err="1" smtClean="0"/>
              <a:t>Oryx</a:t>
            </a:r>
            <a:r>
              <a:rPr lang="sl-SI" dirty="0" smtClean="0"/>
              <a:t>,  bonton v naravi…</a:t>
            </a:r>
          </a:p>
          <a:p>
            <a:r>
              <a:rPr lang="sl-SI" dirty="0" smtClean="0"/>
              <a:t>Ki jih prekrijejo Lumpi in druge reklame</a:t>
            </a:r>
            <a:endParaRPr lang="sl-SI" dirty="0"/>
          </a:p>
        </p:txBody>
      </p:sp>
      <p:sp>
        <p:nvSpPr>
          <p:cNvPr id="4" name="Ograda številke diapozitiva 3"/>
          <p:cNvSpPr>
            <a:spLocks noGrp="1"/>
          </p:cNvSpPr>
          <p:nvPr>
            <p:ph type="sldNum" sz="quarter" idx="10"/>
          </p:nvPr>
        </p:nvSpPr>
        <p:spPr/>
        <p:txBody>
          <a:bodyPr/>
          <a:lstStyle/>
          <a:p>
            <a:fld id="{9DD78818-A090-4B54-A0BD-55D946E0EF49}" type="slidenum">
              <a:rPr lang="sl-SI" smtClean="0"/>
              <a:pPr/>
              <a:t>9</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6F8B29A2-30D5-45CD-9805-39E314E19043}" type="datetimeFigureOut">
              <a:rPr lang="sl-SI" smtClean="0"/>
              <a:pPr/>
              <a:t>25.8.2011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03FD066-8AFA-4219-97A8-7F845537156C}"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F8B29A2-30D5-45CD-9805-39E314E19043}" type="datetimeFigureOut">
              <a:rPr lang="sl-SI" smtClean="0"/>
              <a:pPr/>
              <a:t>25.8.2011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03FD066-8AFA-4219-97A8-7F845537156C}"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F8B29A2-30D5-45CD-9805-39E314E19043}" type="datetimeFigureOut">
              <a:rPr lang="sl-SI" smtClean="0"/>
              <a:pPr/>
              <a:t>25.8.2011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03FD066-8AFA-4219-97A8-7F845537156C}"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F8B29A2-30D5-45CD-9805-39E314E19043}" type="datetimeFigureOut">
              <a:rPr lang="sl-SI" smtClean="0"/>
              <a:pPr/>
              <a:t>25.8.2011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03FD066-8AFA-4219-97A8-7F845537156C}"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6F8B29A2-30D5-45CD-9805-39E314E19043}" type="datetimeFigureOut">
              <a:rPr lang="sl-SI" smtClean="0"/>
              <a:pPr/>
              <a:t>25.8.2011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03FD066-8AFA-4219-97A8-7F845537156C}"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6F8B29A2-30D5-45CD-9805-39E314E19043}" type="datetimeFigureOut">
              <a:rPr lang="sl-SI" smtClean="0"/>
              <a:pPr/>
              <a:t>25.8.2011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03FD066-8AFA-4219-97A8-7F845537156C}"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6F8B29A2-30D5-45CD-9805-39E314E19043}" type="datetimeFigureOut">
              <a:rPr lang="sl-SI" smtClean="0"/>
              <a:pPr/>
              <a:t>25.8.2011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B03FD066-8AFA-4219-97A8-7F845537156C}"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6F8B29A2-30D5-45CD-9805-39E314E19043}" type="datetimeFigureOut">
              <a:rPr lang="sl-SI" smtClean="0"/>
              <a:pPr/>
              <a:t>25.8.2011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B03FD066-8AFA-4219-97A8-7F845537156C}"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6F8B29A2-30D5-45CD-9805-39E314E19043}" type="datetimeFigureOut">
              <a:rPr lang="sl-SI" smtClean="0"/>
              <a:pPr/>
              <a:t>25.8.2011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03FD066-8AFA-4219-97A8-7F845537156C}"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6F8B29A2-30D5-45CD-9805-39E314E19043}" type="datetimeFigureOut">
              <a:rPr lang="sl-SI" smtClean="0"/>
              <a:pPr/>
              <a:t>25.8.2011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03FD066-8AFA-4219-97A8-7F845537156C}"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6F8B29A2-30D5-45CD-9805-39E314E19043}" type="datetimeFigureOut">
              <a:rPr lang="sl-SI" smtClean="0"/>
              <a:pPr/>
              <a:t>25.8.2011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03FD066-8AFA-4219-97A8-7F845537156C}"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B29A2-30D5-45CD-9805-39E314E19043}" type="datetimeFigureOut">
              <a:rPr lang="sl-SI" smtClean="0"/>
              <a:pPr/>
              <a:t>25.8.2011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FD066-8AFA-4219-97A8-7F845537156C}"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Naslov 3"/>
          <p:cNvSpPr>
            <a:spLocks noGrp="1"/>
          </p:cNvSpPr>
          <p:nvPr>
            <p:ph type="ctrTitle"/>
          </p:nvPr>
        </p:nvSpPr>
        <p:spPr>
          <a:xfrm>
            <a:off x="685800" y="2130425"/>
            <a:ext cx="7772400" cy="1946647"/>
          </a:xfrm>
        </p:spPr>
        <p:txBody>
          <a:bodyPr>
            <a:normAutofit fontScale="90000"/>
          </a:bodyPr>
          <a:lstStyle/>
          <a:p>
            <a:r>
              <a:rPr lang="sl-SI" dirty="0" smtClean="0"/>
              <a:t>EKOSISTEMSKE USLUGE </a:t>
            </a:r>
            <a:br>
              <a:rPr lang="sl-SI" dirty="0" smtClean="0"/>
            </a:br>
            <a:r>
              <a:rPr lang="sl-SI" dirty="0" smtClean="0"/>
              <a:t>ALI KAKO RAZLOŽITI ZAKAJ MORAMO OHRANJATI NARAVO</a:t>
            </a:r>
            <a:endParaRPr lang="sl-SI" dirty="0"/>
          </a:p>
        </p:txBody>
      </p:sp>
      <p:sp>
        <p:nvSpPr>
          <p:cNvPr id="5" name="Podnaslov 4"/>
          <p:cNvSpPr>
            <a:spLocks noGrp="1"/>
          </p:cNvSpPr>
          <p:nvPr>
            <p:ph type="subTitle" idx="1"/>
          </p:nvPr>
        </p:nvSpPr>
        <p:spPr>
          <a:xfrm>
            <a:off x="539552" y="4581128"/>
            <a:ext cx="8136904" cy="2088232"/>
          </a:xfrm>
        </p:spPr>
        <p:txBody>
          <a:bodyPr>
            <a:normAutofit/>
          </a:bodyPr>
          <a:lstStyle/>
          <a:p>
            <a:r>
              <a:rPr lang="sl-SI" sz="2000" smtClean="0">
                <a:solidFill>
                  <a:schemeClr val="tx1"/>
                </a:solidFill>
              </a:rPr>
              <a:t>Martina </a:t>
            </a:r>
            <a:r>
              <a:rPr lang="sl-SI" sz="2000" dirty="0" smtClean="0">
                <a:solidFill>
                  <a:schemeClr val="tx1"/>
                </a:solidFill>
              </a:rPr>
              <a:t>Kačičnik Jančar</a:t>
            </a:r>
          </a:p>
          <a:p>
            <a:endParaRPr lang="sl-SI" sz="1800" dirty="0" smtClean="0">
              <a:solidFill>
                <a:schemeClr val="tx1"/>
              </a:solidFill>
            </a:endParaRPr>
          </a:p>
          <a:p>
            <a:endParaRPr lang="sl-SI" sz="1800" dirty="0" smtClean="0">
              <a:solidFill>
                <a:schemeClr val="tx1"/>
              </a:solidFill>
            </a:endParaRPr>
          </a:p>
          <a:p>
            <a:endParaRPr lang="sl-SI" sz="1800" dirty="0" smtClean="0">
              <a:solidFill>
                <a:schemeClr val="tx1"/>
              </a:solidFill>
            </a:endParaRPr>
          </a:p>
          <a:p>
            <a:r>
              <a:rPr lang="sl-SI" sz="1600" dirty="0" smtClean="0">
                <a:solidFill>
                  <a:schemeClr val="tx1"/>
                </a:solidFill>
              </a:rPr>
              <a:t>avgust 2011</a:t>
            </a:r>
          </a:p>
          <a:p>
            <a:r>
              <a:rPr lang="sl-SI" sz="1400" dirty="0" smtClean="0">
                <a:solidFill>
                  <a:schemeClr val="tx1"/>
                </a:solidFill>
              </a:rPr>
              <a:t>						Izdelava predstavitve</a:t>
            </a:r>
            <a:r>
              <a:rPr lang="sl-SI" sz="1200" dirty="0" smtClean="0">
                <a:solidFill>
                  <a:schemeClr val="tx1"/>
                </a:solidFill>
              </a:rPr>
              <a:t>: </a:t>
            </a:r>
            <a:r>
              <a:rPr lang="sl-SI" sz="1400" dirty="0" smtClean="0">
                <a:solidFill>
                  <a:schemeClr val="tx1"/>
                </a:solidFill>
              </a:rPr>
              <a:t>Katja Logar</a:t>
            </a:r>
            <a:endParaRPr lang="sl-SI" sz="1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PRAVICA DO ŽIVLJENJA</a:t>
            </a:r>
            <a:endParaRPr lang="sl-SI" dirty="0"/>
          </a:p>
        </p:txBody>
      </p:sp>
      <p:pic>
        <p:nvPicPr>
          <p:cNvPr id="6146" name="Picture 2"/>
          <p:cNvPicPr>
            <a:picLocks noChangeAspect="1" noChangeArrowheads="1"/>
          </p:cNvPicPr>
          <p:nvPr/>
        </p:nvPicPr>
        <p:blipFill>
          <a:blip r:embed="rId3" cstate="email"/>
          <a:srcRect/>
          <a:stretch>
            <a:fillRect/>
          </a:stretch>
        </p:blipFill>
        <p:spPr bwMode="auto">
          <a:xfrm>
            <a:off x="467544" y="1412776"/>
            <a:ext cx="8208912" cy="5445224"/>
          </a:xfrm>
          <a:prstGeom prst="rect">
            <a:avLst/>
          </a:prstGeom>
          <a:noFill/>
          <a:ln w="9525">
            <a:noFill/>
            <a:miter lim="800000"/>
            <a:headEnd/>
            <a:tailEnd/>
          </a:ln>
        </p:spPr>
      </p:pic>
      <p:pic>
        <p:nvPicPr>
          <p:cNvPr id="5126" name="Picture 6"/>
          <p:cNvPicPr>
            <a:picLocks noChangeAspect="1" noChangeArrowheads="1"/>
          </p:cNvPicPr>
          <p:nvPr/>
        </p:nvPicPr>
        <p:blipFill>
          <a:blip r:embed="rId4" cstate="email"/>
          <a:srcRect/>
          <a:stretch>
            <a:fillRect/>
          </a:stretch>
        </p:blipFill>
        <p:spPr bwMode="auto">
          <a:xfrm>
            <a:off x="3275856" y="2305050"/>
            <a:ext cx="5410200" cy="4552950"/>
          </a:xfrm>
          <a:prstGeom prst="rect">
            <a:avLst/>
          </a:prstGeom>
          <a:noFill/>
          <a:ln w="9525">
            <a:noFill/>
            <a:miter lim="800000"/>
            <a:headEnd/>
            <a:tailEnd/>
          </a:ln>
        </p:spPr>
      </p:pic>
      <p:pic>
        <p:nvPicPr>
          <p:cNvPr id="5123" name="Picture 3"/>
          <p:cNvPicPr>
            <a:picLocks noChangeAspect="1" noChangeArrowheads="1"/>
          </p:cNvPicPr>
          <p:nvPr/>
        </p:nvPicPr>
        <p:blipFill>
          <a:blip r:embed="rId5" cstate="email"/>
          <a:srcRect/>
          <a:stretch>
            <a:fillRect/>
          </a:stretch>
        </p:blipFill>
        <p:spPr bwMode="auto">
          <a:xfrm>
            <a:off x="467544" y="1412776"/>
            <a:ext cx="6610350" cy="4333875"/>
          </a:xfrm>
          <a:prstGeom prst="rect">
            <a:avLst/>
          </a:prstGeom>
          <a:noFill/>
          <a:ln w="9525">
            <a:noFill/>
            <a:miter lim="800000"/>
            <a:headEnd/>
            <a:tailEnd/>
          </a:ln>
        </p:spPr>
      </p:pic>
      <p:pic>
        <p:nvPicPr>
          <p:cNvPr id="5125" name="Picture 5"/>
          <p:cNvPicPr>
            <a:picLocks noChangeAspect="1" noChangeArrowheads="1"/>
          </p:cNvPicPr>
          <p:nvPr/>
        </p:nvPicPr>
        <p:blipFill>
          <a:blip r:embed="rId6" cstate="email"/>
          <a:srcRect/>
          <a:stretch>
            <a:fillRect/>
          </a:stretch>
        </p:blipFill>
        <p:spPr bwMode="auto">
          <a:xfrm>
            <a:off x="467544" y="2867025"/>
            <a:ext cx="6524625" cy="3990975"/>
          </a:xfrm>
          <a:prstGeom prst="rect">
            <a:avLst/>
          </a:prstGeom>
          <a:noFill/>
          <a:ln w="9525">
            <a:noFill/>
            <a:miter lim="800000"/>
            <a:headEnd/>
            <a:tailEnd/>
          </a:ln>
        </p:spPr>
      </p:pic>
      <p:pic>
        <p:nvPicPr>
          <p:cNvPr id="5122" name="Picture 2"/>
          <p:cNvPicPr>
            <a:picLocks noChangeAspect="1" noChangeArrowheads="1"/>
          </p:cNvPicPr>
          <p:nvPr/>
        </p:nvPicPr>
        <p:blipFill>
          <a:blip r:embed="rId7" cstate="email"/>
          <a:srcRect/>
          <a:stretch>
            <a:fillRect/>
          </a:stretch>
        </p:blipFill>
        <p:spPr bwMode="auto">
          <a:xfrm>
            <a:off x="3995936" y="1412776"/>
            <a:ext cx="4705350" cy="3124200"/>
          </a:xfrm>
          <a:prstGeom prst="rect">
            <a:avLst/>
          </a:prstGeom>
          <a:noFill/>
          <a:ln w="9525">
            <a:noFill/>
            <a:miter lim="800000"/>
            <a:headEnd/>
            <a:tailEnd/>
          </a:ln>
        </p:spPr>
      </p:pic>
      <p:pic>
        <p:nvPicPr>
          <p:cNvPr id="5124" name="Picture 4"/>
          <p:cNvPicPr>
            <a:picLocks noChangeAspect="1" noChangeArrowheads="1"/>
          </p:cNvPicPr>
          <p:nvPr/>
        </p:nvPicPr>
        <p:blipFill>
          <a:blip r:embed="rId8" cstate="email"/>
          <a:srcRect/>
          <a:stretch>
            <a:fillRect/>
          </a:stretch>
        </p:blipFill>
        <p:spPr bwMode="auto">
          <a:xfrm>
            <a:off x="467544" y="1412776"/>
            <a:ext cx="4829175" cy="3609975"/>
          </a:xfrm>
          <a:prstGeom prst="rect">
            <a:avLst/>
          </a:prstGeom>
          <a:noFill/>
          <a:ln w="9525">
            <a:noFill/>
            <a:miter lim="800000"/>
            <a:headEnd/>
            <a:tailEnd/>
          </a:ln>
        </p:spPr>
      </p:pic>
      <p:pic>
        <p:nvPicPr>
          <p:cNvPr id="10" name="Picture 2"/>
          <p:cNvPicPr>
            <a:picLocks noChangeAspect="1" noChangeArrowheads="1"/>
          </p:cNvPicPr>
          <p:nvPr/>
        </p:nvPicPr>
        <p:blipFill>
          <a:blip r:embed="rId3" cstate="email"/>
          <a:srcRect/>
          <a:stretch>
            <a:fillRect/>
          </a:stretch>
        </p:blipFill>
        <p:spPr bwMode="auto">
          <a:xfrm>
            <a:off x="467544" y="1412776"/>
            <a:ext cx="8280920" cy="54452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anim calcmode="lin" valueType="num">
                                      <p:cBhvr>
                                        <p:cTn id="8" dur="500" fill="hold"/>
                                        <p:tgtEl>
                                          <p:spTgt spid="5126"/>
                                        </p:tgtEl>
                                        <p:attrNameLst>
                                          <p:attrName>ppt_x</p:attrName>
                                        </p:attrNameLst>
                                      </p:cBhvr>
                                      <p:tavLst>
                                        <p:tav tm="0">
                                          <p:val>
                                            <p:strVal val="#ppt_x"/>
                                          </p:val>
                                        </p:tav>
                                        <p:tav tm="100000">
                                          <p:val>
                                            <p:strVal val="#ppt_x"/>
                                          </p:val>
                                        </p:tav>
                                      </p:tavLst>
                                    </p:anim>
                                    <p:anim calcmode="lin" valueType="num">
                                      <p:cBhvr>
                                        <p:cTn id="9" dur="500" fill="hold"/>
                                        <p:tgtEl>
                                          <p:spTgt spid="51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fade">
                                      <p:cBhvr>
                                        <p:cTn id="13" dur="500"/>
                                        <p:tgtEl>
                                          <p:spTgt spid="5123"/>
                                        </p:tgtEl>
                                      </p:cBhvr>
                                    </p:animEffect>
                                    <p:anim calcmode="lin" valueType="num">
                                      <p:cBhvr>
                                        <p:cTn id="14" dur="500" fill="hold"/>
                                        <p:tgtEl>
                                          <p:spTgt spid="5123"/>
                                        </p:tgtEl>
                                        <p:attrNameLst>
                                          <p:attrName>ppt_x</p:attrName>
                                        </p:attrNameLst>
                                      </p:cBhvr>
                                      <p:tavLst>
                                        <p:tav tm="0">
                                          <p:val>
                                            <p:strVal val="#ppt_x"/>
                                          </p:val>
                                        </p:tav>
                                        <p:tav tm="100000">
                                          <p:val>
                                            <p:strVal val="#ppt_x"/>
                                          </p:val>
                                        </p:tav>
                                      </p:tavLst>
                                    </p:anim>
                                    <p:anim calcmode="lin" valueType="num">
                                      <p:cBhvr>
                                        <p:cTn id="15" dur="500" fill="hold"/>
                                        <p:tgtEl>
                                          <p:spTgt spid="51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fade">
                                      <p:cBhvr>
                                        <p:cTn id="19" dur="500"/>
                                        <p:tgtEl>
                                          <p:spTgt spid="5125"/>
                                        </p:tgtEl>
                                      </p:cBhvr>
                                    </p:animEffect>
                                    <p:anim calcmode="lin" valueType="num">
                                      <p:cBhvr>
                                        <p:cTn id="20" dur="500" fill="hold"/>
                                        <p:tgtEl>
                                          <p:spTgt spid="5125"/>
                                        </p:tgtEl>
                                        <p:attrNameLst>
                                          <p:attrName>ppt_x</p:attrName>
                                        </p:attrNameLst>
                                      </p:cBhvr>
                                      <p:tavLst>
                                        <p:tav tm="0">
                                          <p:val>
                                            <p:strVal val="#ppt_x"/>
                                          </p:val>
                                        </p:tav>
                                        <p:tav tm="100000">
                                          <p:val>
                                            <p:strVal val="#ppt_x"/>
                                          </p:val>
                                        </p:tav>
                                      </p:tavLst>
                                    </p:anim>
                                    <p:anim calcmode="lin" valueType="num">
                                      <p:cBhvr>
                                        <p:cTn id="21" dur="500" fill="hold"/>
                                        <p:tgtEl>
                                          <p:spTgt spid="51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500"/>
                                        <p:tgtEl>
                                          <p:spTgt spid="5122"/>
                                        </p:tgtEl>
                                      </p:cBhvr>
                                    </p:animEffect>
                                    <p:anim calcmode="lin" valueType="num">
                                      <p:cBhvr>
                                        <p:cTn id="26" dur="500" fill="hold"/>
                                        <p:tgtEl>
                                          <p:spTgt spid="5122"/>
                                        </p:tgtEl>
                                        <p:attrNameLst>
                                          <p:attrName>ppt_x</p:attrName>
                                        </p:attrNameLst>
                                      </p:cBhvr>
                                      <p:tavLst>
                                        <p:tav tm="0">
                                          <p:val>
                                            <p:strVal val="#ppt_x"/>
                                          </p:val>
                                        </p:tav>
                                        <p:tav tm="100000">
                                          <p:val>
                                            <p:strVal val="#ppt_x"/>
                                          </p:val>
                                        </p:tav>
                                      </p:tavLst>
                                    </p:anim>
                                    <p:anim calcmode="lin" valueType="num">
                                      <p:cBhvr>
                                        <p:cTn id="27" dur="500" fill="hold"/>
                                        <p:tgtEl>
                                          <p:spTgt spid="51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fade">
                                      <p:cBhvr>
                                        <p:cTn id="31" dur="500"/>
                                        <p:tgtEl>
                                          <p:spTgt spid="5124"/>
                                        </p:tgtEl>
                                      </p:cBhvr>
                                    </p:animEffect>
                                    <p:anim calcmode="lin" valueType="num">
                                      <p:cBhvr>
                                        <p:cTn id="32" dur="500" fill="hold"/>
                                        <p:tgtEl>
                                          <p:spTgt spid="5124"/>
                                        </p:tgtEl>
                                        <p:attrNameLst>
                                          <p:attrName>ppt_x</p:attrName>
                                        </p:attrNameLst>
                                      </p:cBhvr>
                                      <p:tavLst>
                                        <p:tav tm="0">
                                          <p:val>
                                            <p:strVal val="#ppt_x"/>
                                          </p:val>
                                        </p:tav>
                                        <p:tav tm="100000">
                                          <p:val>
                                            <p:strVal val="#ppt_x"/>
                                          </p:val>
                                        </p:tav>
                                      </p:tavLst>
                                    </p:anim>
                                    <p:anim calcmode="lin" valueType="num">
                                      <p:cBhvr>
                                        <p:cTn id="33" dur="500" fill="hold"/>
                                        <p:tgtEl>
                                          <p:spTgt spid="512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000"/>
                            </p:stCondLst>
                            <p:childTnLst>
                              <p:par>
                                <p:cTn id="39" presetID="9" presetClass="exit" presetSubtype="0" fill="hold" grpId="1" nodeType="afterEffect">
                                  <p:stCondLst>
                                    <p:cond delay="0"/>
                                  </p:stCondLst>
                                  <p:childTnLst>
                                    <p:animEffect transition="out" filter="dissolve">
                                      <p:cBhvr>
                                        <p:cTn id="40" dur="5000"/>
                                        <p:tgtEl>
                                          <p:spTgt spid="2"/>
                                        </p:tgtEl>
                                      </p:cBhvr>
                                    </p:animEffect>
                                    <p:set>
                                      <p:cBhvr>
                                        <p:cTn id="41"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EKOSISTEMSKE USLUGE</a:t>
            </a:r>
            <a:endParaRPr lang="sl-SI" dirty="0"/>
          </a:p>
        </p:txBody>
      </p:sp>
      <p:pic>
        <p:nvPicPr>
          <p:cNvPr id="2050" name="Picture 2"/>
          <p:cNvPicPr>
            <a:picLocks noChangeAspect="1" noChangeArrowheads="1"/>
          </p:cNvPicPr>
          <p:nvPr/>
        </p:nvPicPr>
        <p:blipFill>
          <a:blip r:embed="rId3" cstate="email"/>
          <a:srcRect/>
          <a:stretch>
            <a:fillRect/>
          </a:stretch>
        </p:blipFill>
        <p:spPr bwMode="auto">
          <a:xfrm>
            <a:off x="1" y="2060848"/>
            <a:ext cx="2915816" cy="2016224"/>
          </a:xfrm>
          <a:prstGeom prst="rect">
            <a:avLst/>
          </a:prstGeom>
          <a:noFill/>
          <a:ln w="9525">
            <a:noFill/>
            <a:miter lim="800000"/>
            <a:headEnd/>
            <a:tailEnd/>
          </a:ln>
        </p:spPr>
      </p:pic>
      <p:pic>
        <p:nvPicPr>
          <p:cNvPr id="2051" name="Picture 3"/>
          <p:cNvPicPr>
            <a:picLocks noChangeAspect="1" noChangeArrowheads="1"/>
          </p:cNvPicPr>
          <p:nvPr/>
        </p:nvPicPr>
        <p:blipFill>
          <a:blip r:embed="rId4" cstate="email"/>
          <a:srcRect/>
          <a:stretch>
            <a:fillRect/>
          </a:stretch>
        </p:blipFill>
        <p:spPr bwMode="auto">
          <a:xfrm>
            <a:off x="1" y="4725144"/>
            <a:ext cx="2915815" cy="2132855"/>
          </a:xfrm>
          <a:prstGeom prst="rect">
            <a:avLst/>
          </a:prstGeom>
          <a:noFill/>
          <a:ln w="9525">
            <a:noFill/>
            <a:miter lim="800000"/>
            <a:headEnd/>
            <a:tailEnd/>
          </a:ln>
        </p:spPr>
      </p:pic>
      <p:pic>
        <p:nvPicPr>
          <p:cNvPr id="2052" name="Picture 4"/>
          <p:cNvPicPr>
            <a:picLocks noChangeAspect="1" noChangeArrowheads="1"/>
          </p:cNvPicPr>
          <p:nvPr/>
        </p:nvPicPr>
        <p:blipFill>
          <a:blip r:embed="rId5" cstate="email"/>
          <a:srcRect/>
          <a:stretch>
            <a:fillRect/>
          </a:stretch>
        </p:blipFill>
        <p:spPr bwMode="auto">
          <a:xfrm>
            <a:off x="3059832" y="2060848"/>
            <a:ext cx="3168352" cy="2016224"/>
          </a:xfrm>
          <a:prstGeom prst="rect">
            <a:avLst/>
          </a:prstGeom>
          <a:noFill/>
          <a:ln w="9525">
            <a:noFill/>
            <a:miter lim="800000"/>
            <a:headEnd/>
            <a:tailEnd/>
          </a:ln>
        </p:spPr>
      </p:pic>
      <p:pic>
        <p:nvPicPr>
          <p:cNvPr id="2053" name="Picture 5"/>
          <p:cNvPicPr>
            <a:picLocks noChangeAspect="1" noChangeArrowheads="1"/>
          </p:cNvPicPr>
          <p:nvPr/>
        </p:nvPicPr>
        <p:blipFill>
          <a:blip r:embed="rId6" cstate="email"/>
          <a:srcRect/>
          <a:stretch>
            <a:fillRect/>
          </a:stretch>
        </p:blipFill>
        <p:spPr bwMode="auto">
          <a:xfrm>
            <a:off x="3059832" y="4725144"/>
            <a:ext cx="3132876" cy="2132856"/>
          </a:xfrm>
          <a:prstGeom prst="rect">
            <a:avLst/>
          </a:prstGeom>
          <a:noFill/>
          <a:ln w="9525">
            <a:noFill/>
            <a:miter lim="800000"/>
            <a:headEnd/>
            <a:tailEnd/>
          </a:ln>
        </p:spPr>
      </p:pic>
      <p:pic>
        <p:nvPicPr>
          <p:cNvPr id="2054" name="Picture 6"/>
          <p:cNvPicPr>
            <a:picLocks noChangeAspect="1" noChangeArrowheads="1"/>
          </p:cNvPicPr>
          <p:nvPr/>
        </p:nvPicPr>
        <p:blipFill>
          <a:blip r:embed="rId7" cstate="email"/>
          <a:srcRect/>
          <a:stretch>
            <a:fillRect/>
          </a:stretch>
        </p:blipFill>
        <p:spPr bwMode="auto">
          <a:xfrm>
            <a:off x="6372200" y="2060848"/>
            <a:ext cx="2771799" cy="2016224"/>
          </a:xfrm>
          <a:prstGeom prst="rect">
            <a:avLst/>
          </a:prstGeom>
          <a:noFill/>
          <a:ln w="9525">
            <a:noFill/>
            <a:miter lim="800000"/>
            <a:headEnd/>
            <a:tailEnd/>
          </a:ln>
        </p:spPr>
      </p:pic>
      <p:pic>
        <p:nvPicPr>
          <p:cNvPr id="2055" name="Picture 7"/>
          <p:cNvPicPr>
            <a:picLocks noChangeAspect="1" noChangeArrowheads="1"/>
          </p:cNvPicPr>
          <p:nvPr/>
        </p:nvPicPr>
        <p:blipFill>
          <a:blip r:embed="rId8" cstate="email"/>
          <a:srcRect/>
          <a:stretch>
            <a:fillRect/>
          </a:stretch>
        </p:blipFill>
        <p:spPr bwMode="auto">
          <a:xfrm>
            <a:off x="6338897" y="4725144"/>
            <a:ext cx="2805103" cy="2132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l"/>
            <a:r>
              <a:rPr lang="sl-SI" dirty="0" smtClean="0"/>
              <a:t>	SO EKOSISTEMSKE USLUGE 	BREZPLAČNE?</a:t>
            </a:r>
            <a:endParaRPr lang="sl-SI" dirty="0"/>
          </a:p>
        </p:txBody>
      </p:sp>
      <p:pic>
        <p:nvPicPr>
          <p:cNvPr id="7172" name="Picture 4"/>
          <p:cNvPicPr>
            <a:picLocks noChangeAspect="1" noChangeArrowheads="1"/>
          </p:cNvPicPr>
          <p:nvPr/>
        </p:nvPicPr>
        <p:blipFill>
          <a:blip r:embed="rId3" cstate="email"/>
          <a:srcRect/>
          <a:stretch>
            <a:fillRect/>
          </a:stretch>
        </p:blipFill>
        <p:spPr bwMode="auto">
          <a:xfrm>
            <a:off x="4860032" y="980728"/>
            <a:ext cx="3943350" cy="5715000"/>
          </a:xfrm>
          <a:prstGeom prst="rect">
            <a:avLst/>
          </a:prstGeom>
          <a:noFill/>
          <a:ln w="9525">
            <a:noFill/>
            <a:miter lim="800000"/>
            <a:headEnd/>
            <a:tailEnd/>
          </a:ln>
        </p:spPr>
      </p:pic>
      <p:sp>
        <p:nvSpPr>
          <p:cNvPr id="9" name="Ograda vsebine 8"/>
          <p:cNvSpPr>
            <a:spLocks noGrp="1"/>
          </p:cNvSpPr>
          <p:nvPr>
            <p:ph idx="1"/>
          </p:nvPr>
        </p:nvSpPr>
        <p:spPr>
          <a:xfrm>
            <a:off x="0" y="1412776"/>
            <a:ext cx="8794304" cy="5445224"/>
          </a:xfrm>
        </p:spPr>
        <p:txBody>
          <a:bodyPr>
            <a:normAutofit lnSpcReduction="10000"/>
          </a:bodyPr>
          <a:lstStyle/>
          <a:p>
            <a:pPr>
              <a:buNone/>
            </a:pPr>
            <a:endParaRPr lang="sl-SI" sz="2000" dirty="0" smtClean="0"/>
          </a:p>
          <a:p>
            <a:pPr>
              <a:buNone/>
            </a:pPr>
            <a:endParaRPr lang="sl-SI" sz="2000" dirty="0" smtClean="0"/>
          </a:p>
          <a:p>
            <a:pPr>
              <a:buNone/>
            </a:pPr>
            <a:endParaRPr lang="sl-SI" sz="2000" dirty="0" smtClean="0"/>
          </a:p>
          <a:p>
            <a:pPr>
              <a:buNone/>
            </a:pPr>
            <a:endParaRPr lang="sl-SI" sz="2000" dirty="0" smtClean="0"/>
          </a:p>
          <a:p>
            <a:pPr>
              <a:buNone/>
            </a:pPr>
            <a:endParaRPr lang="sl-SI" sz="2000" dirty="0" smtClean="0"/>
          </a:p>
          <a:p>
            <a:pPr>
              <a:buNone/>
            </a:pPr>
            <a:endParaRPr lang="sl-SI" sz="2000" dirty="0" smtClean="0"/>
          </a:p>
          <a:p>
            <a:pPr>
              <a:buNone/>
            </a:pPr>
            <a:endParaRPr lang="sl-SI" sz="2000" dirty="0" smtClean="0"/>
          </a:p>
          <a:p>
            <a:pPr>
              <a:buNone/>
            </a:pPr>
            <a:endParaRPr lang="sl-SI" sz="2000" dirty="0" smtClean="0"/>
          </a:p>
          <a:p>
            <a:pPr>
              <a:buNone/>
            </a:pPr>
            <a:endParaRPr lang="sl-SI" sz="2000" dirty="0" smtClean="0"/>
          </a:p>
          <a:p>
            <a:pPr>
              <a:buNone/>
            </a:pPr>
            <a:endParaRPr lang="sl-SI" sz="2000" dirty="0" smtClean="0"/>
          </a:p>
          <a:p>
            <a:pPr>
              <a:buNone/>
            </a:pPr>
            <a:endParaRPr lang="sl-SI" sz="2000" dirty="0" smtClean="0"/>
          </a:p>
          <a:p>
            <a:pPr>
              <a:buNone/>
            </a:pPr>
            <a:r>
              <a:rPr lang="sl-SI" sz="2000" dirty="0" smtClean="0"/>
              <a:t>Državni proračuni temeljijo na finančnih </a:t>
            </a:r>
          </a:p>
          <a:p>
            <a:pPr>
              <a:buNone/>
            </a:pPr>
            <a:r>
              <a:rPr lang="sl-SI" sz="2000" dirty="0" smtClean="0"/>
              <a:t>transakcijah, zato so nepomembni za naravo.</a:t>
            </a:r>
          </a:p>
          <a:p>
            <a:pPr>
              <a:buNone/>
            </a:pPr>
            <a:r>
              <a:rPr lang="sl-SI" sz="2000" dirty="0" smtClean="0"/>
              <a:t>Naravi nismo dolžni ničesar v smislu plačila,</a:t>
            </a:r>
          </a:p>
          <a:p>
            <a:pPr>
              <a:buNone/>
            </a:pPr>
            <a:r>
              <a:rPr lang="sl-SI" sz="2000" dirty="0" smtClean="0"/>
              <a:t>smo pa ji dolžni vse v smislu preživetja.</a:t>
            </a:r>
          </a:p>
          <a:p>
            <a:pPr>
              <a:buNone/>
            </a:pPr>
            <a:r>
              <a:rPr lang="en-US" sz="2000" i="1" dirty="0" smtClean="0"/>
              <a:t>Bertrand de </a:t>
            </a:r>
            <a:r>
              <a:rPr lang="en-US" sz="2000" i="1" dirty="0" err="1" smtClean="0"/>
              <a:t>Jouvenel</a:t>
            </a:r>
            <a:r>
              <a:rPr lang="sl-SI" sz="2000" i="1" dirty="0" smtClean="0"/>
              <a:t>, </a:t>
            </a:r>
            <a:r>
              <a:rPr lang="en-US" sz="2000" i="1" dirty="0" smtClean="0"/>
              <a:t>1968</a:t>
            </a:r>
            <a:endParaRPr lang="sl-SI" sz="2000" dirty="0" smtClean="0"/>
          </a:p>
          <a:p>
            <a:pPr>
              <a:buNone/>
            </a:pPr>
            <a:endParaRPr lang="sl-SI" sz="2000" dirty="0" smtClean="0"/>
          </a:p>
          <a:p>
            <a:pPr>
              <a:buNone/>
            </a:pPr>
            <a:endParaRPr lang="sl-SI" sz="2000" dirty="0"/>
          </a:p>
        </p:txBody>
      </p:sp>
      <p:pic>
        <p:nvPicPr>
          <p:cNvPr id="7174" name="Picture 6"/>
          <p:cNvPicPr>
            <a:picLocks noChangeAspect="1" noChangeArrowheads="1"/>
          </p:cNvPicPr>
          <p:nvPr/>
        </p:nvPicPr>
        <p:blipFill>
          <a:blip r:embed="rId4" cstate="email"/>
          <a:srcRect/>
          <a:stretch>
            <a:fillRect/>
          </a:stretch>
        </p:blipFill>
        <p:spPr bwMode="auto">
          <a:xfrm>
            <a:off x="0" y="1628800"/>
            <a:ext cx="6096000" cy="3314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srcRect/>
          <a:stretch>
            <a:fillRect/>
          </a:stretch>
        </p:blipFill>
        <p:spPr bwMode="auto">
          <a:xfrm>
            <a:off x="1757363" y="52388"/>
            <a:ext cx="5629275" cy="675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email">
            <a:duotone>
              <a:prstClr val="black"/>
              <a:schemeClr val="accent2">
                <a:tint val="45000"/>
                <a:satMod val="400000"/>
              </a:schemeClr>
            </a:duotone>
          </a:blip>
          <a:srcRect/>
          <a:stretch>
            <a:fillRect/>
          </a:stretch>
        </p:blipFill>
        <p:spPr bwMode="auto">
          <a:xfrm>
            <a:off x="3819686" y="332656"/>
            <a:ext cx="5173055" cy="3456384"/>
          </a:xfrm>
          <a:prstGeom prst="rect">
            <a:avLst/>
          </a:prstGeom>
          <a:noFill/>
          <a:ln w="9525">
            <a:noFill/>
            <a:miter lim="800000"/>
            <a:headEnd/>
            <a:tailEnd/>
          </a:ln>
        </p:spPr>
      </p:pic>
      <p:pic>
        <p:nvPicPr>
          <p:cNvPr id="9219" name="Picture 3"/>
          <p:cNvPicPr>
            <a:picLocks noChangeAspect="1" noChangeArrowheads="1"/>
          </p:cNvPicPr>
          <p:nvPr/>
        </p:nvPicPr>
        <p:blipFill>
          <a:blip r:embed="rId4" cstate="email"/>
          <a:srcRect/>
          <a:stretch>
            <a:fillRect/>
          </a:stretch>
        </p:blipFill>
        <p:spPr bwMode="auto">
          <a:xfrm>
            <a:off x="1259632" y="260648"/>
            <a:ext cx="2238375" cy="819150"/>
          </a:xfrm>
          <a:prstGeom prst="rect">
            <a:avLst/>
          </a:prstGeom>
          <a:noFill/>
          <a:ln w="9525">
            <a:noFill/>
            <a:miter lim="800000"/>
            <a:headEnd/>
            <a:tailEnd/>
          </a:ln>
        </p:spPr>
      </p:pic>
      <p:sp>
        <p:nvSpPr>
          <p:cNvPr id="7" name="PoljeZBesedilom 6"/>
          <p:cNvSpPr txBox="1"/>
          <p:nvPr/>
        </p:nvSpPr>
        <p:spPr>
          <a:xfrm>
            <a:off x="3779912" y="3861048"/>
            <a:ext cx="4320480" cy="3016210"/>
          </a:xfrm>
          <a:prstGeom prst="rect">
            <a:avLst/>
          </a:prstGeom>
          <a:noFill/>
        </p:spPr>
        <p:txBody>
          <a:bodyPr wrap="square" rtlCol="0">
            <a:spAutoFit/>
          </a:bodyPr>
          <a:lstStyle/>
          <a:p>
            <a:r>
              <a:rPr lang="sl-SI" sz="2800" b="1" dirty="0" smtClean="0"/>
              <a:t>BREZ OHRANJANJA </a:t>
            </a:r>
          </a:p>
          <a:p>
            <a:r>
              <a:rPr lang="sl-SI" dirty="0" smtClean="0"/>
              <a:t>	</a:t>
            </a:r>
          </a:p>
          <a:p>
            <a:r>
              <a:rPr lang="sl-SI" sz="2400" b="1" dirty="0" smtClean="0">
                <a:solidFill>
                  <a:srgbClr val="FF0000"/>
                </a:solidFill>
              </a:rPr>
              <a:t>39 </a:t>
            </a:r>
            <a:r>
              <a:rPr lang="sl-SI" sz="2400" b="1" dirty="0" err="1" smtClean="0">
                <a:solidFill>
                  <a:srgbClr val="FF0000"/>
                </a:solidFill>
              </a:rPr>
              <a:t>miljonov</a:t>
            </a:r>
            <a:r>
              <a:rPr lang="sl-SI" sz="2400" b="1" dirty="0" smtClean="0">
                <a:solidFill>
                  <a:srgbClr val="FF0000"/>
                </a:solidFill>
              </a:rPr>
              <a:t> €</a:t>
            </a:r>
            <a:r>
              <a:rPr lang="sl-SI" dirty="0" smtClean="0"/>
              <a:t>	</a:t>
            </a:r>
          </a:p>
          <a:p>
            <a:pPr>
              <a:buFontTx/>
              <a:buChar char="-"/>
            </a:pPr>
            <a:r>
              <a:rPr lang="sl-SI" sz="2400" dirty="0" smtClean="0"/>
              <a:t> Šota </a:t>
            </a:r>
            <a:r>
              <a:rPr lang="sl-SI" sz="2400" dirty="0" smtClean="0">
                <a:solidFill>
                  <a:srgbClr val="FF0000"/>
                </a:solidFill>
              </a:rPr>
              <a:t>(20 let)</a:t>
            </a:r>
          </a:p>
          <a:p>
            <a:r>
              <a:rPr lang="sl-SI" sz="2400" dirty="0" smtClean="0"/>
              <a:t>- Pitna voda</a:t>
            </a:r>
          </a:p>
          <a:p>
            <a:pPr>
              <a:buFontTx/>
              <a:buChar char="-"/>
            </a:pPr>
            <a:r>
              <a:rPr lang="sl-SI" sz="2400" dirty="0" smtClean="0"/>
              <a:t>Zrak in podnebje</a:t>
            </a:r>
          </a:p>
          <a:p>
            <a:pPr>
              <a:buFontTx/>
              <a:buChar char="-"/>
            </a:pPr>
            <a:r>
              <a:rPr lang="sl-SI" sz="2400" dirty="0" smtClean="0"/>
              <a:t>Lesna biomasa </a:t>
            </a:r>
            <a:r>
              <a:rPr lang="sl-SI" sz="2400" dirty="0" smtClean="0">
                <a:solidFill>
                  <a:srgbClr val="FF0000"/>
                </a:solidFill>
              </a:rPr>
              <a:t>(5let)</a:t>
            </a:r>
          </a:p>
          <a:p>
            <a:endParaRPr lang="sl-SI" sz="2400" b="1" dirty="0">
              <a:solidFill>
                <a:srgbClr val="00B050"/>
              </a:solidFill>
            </a:endParaRPr>
          </a:p>
        </p:txBody>
      </p:sp>
      <p:sp>
        <p:nvSpPr>
          <p:cNvPr id="8" name="PoljeZBesedilom 7"/>
          <p:cNvSpPr txBox="1"/>
          <p:nvPr/>
        </p:nvSpPr>
        <p:spPr>
          <a:xfrm>
            <a:off x="179512" y="3201938"/>
            <a:ext cx="3528392" cy="3385542"/>
          </a:xfrm>
          <a:prstGeom prst="rect">
            <a:avLst/>
          </a:prstGeom>
          <a:noFill/>
        </p:spPr>
        <p:txBody>
          <a:bodyPr wrap="square" rtlCol="0">
            <a:spAutoFit/>
          </a:bodyPr>
          <a:lstStyle/>
          <a:p>
            <a:r>
              <a:rPr lang="sl-SI" sz="2800" b="1" dirty="0" smtClean="0"/>
              <a:t>Z OHRANJANJEM</a:t>
            </a:r>
          </a:p>
          <a:p>
            <a:endParaRPr lang="sl-SI" dirty="0" smtClean="0">
              <a:solidFill>
                <a:srgbClr val="00B050"/>
              </a:solidFill>
            </a:endParaRPr>
          </a:p>
          <a:p>
            <a:r>
              <a:rPr lang="sl-SI" sz="2400" b="1" dirty="0" smtClean="0">
                <a:solidFill>
                  <a:srgbClr val="00B050"/>
                </a:solidFill>
              </a:rPr>
              <a:t>190 </a:t>
            </a:r>
            <a:r>
              <a:rPr lang="sl-SI" sz="2400" b="1" dirty="0" err="1" smtClean="0">
                <a:solidFill>
                  <a:srgbClr val="00B050"/>
                </a:solidFill>
              </a:rPr>
              <a:t>miljonov</a:t>
            </a:r>
            <a:r>
              <a:rPr lang="sl-SI" sz="2400" b="1" dirty="0" smtClean="0">
                <a:solidFill>
                  <a:srgbClr val="00B050"/>
                </a:solidFill>
              </a:rPr>
              <a:t> €</a:t>
            </a:r>
            <a:r>
              <a:rPr lang="sl-SI" dirty="0" smtClean="0"/>
              <a:t>	</a:t>
            </a:r>
          </a:p>
          <a:p>
            <a:pPr>
              <a:buFontTx/>
              <a:buChar char="-"/>
            </a:pPr>
            <a:r>
              <a:rPr lang="sl-SI" sz="2400" dirty="0" smtClean="0"/>
              <a:t> Rekreacija in turizem</a:t>
            </a:r>
          </a:p>
          <a:p>
            <a:pPr>
              <a:buFontTx/>
              <a:buChar char="-"/>
            </a:pPr>
            <a:r>
              <a:rPr lang="sl-SI" sz="2400" dirty="0" smtClean="0"/>
              <a:t> Pitna voda</a:t>
            </a:r>
          </a:p>
          <a:p>
            <a:pPr>
              <a:buFontTx/>
              <a:buChar char="-"/>
            </a:pPr>
            <a:r>
              <a:rPr lang="sl-SI" sz="2400" dirty="0" smtClean="0"/>
              <a:t> Lov</a:t>
            </a:r>
          </a:p>
          <a:p>
            <a:pPr>
              <a:buFontTx/>
              <a:buChar char="-"/>
            </a:pPr>
            <a:r>
              <a:rPr lang="sl-SI" sz="2400" dirty="0" smtClean="0"/>
              <a:t> Zrak in podnebje</a:t>
            </a:r>
          </a:p>
          <a:p>
            <a:r>
              <a:rPr lang="sl-SI" sz="2400" dirty="0" smtClean="0"/>
              <a:t>- Lesna biomasa</a:t>
            </a:r>
          </a:p>
          <a:p>
            <a:pPr>
              <a:buFontTx/>
              <a:buChar char="-"/>
            </a:pPr>
            <a:endParaRPr lang="sl-SI" sz="2400" b="1" dirty="0">
              <a:solidFill>
                <a:srgbClr val="00B050"/>
              </a:solidFill>
            </a:endParaRPr>
          </a:p>
        </p:txBody>
      </p:sp>
      <p:sp>
        <p:nvSpPr>
          <p:cNvPr id="6" name="PoljeZBesedilom 5"/>
          <p:cNvSpPr txBox="1"/>
          <p:nvPr/>
        </p:nvSpPr>
        <p:spPr>
          <a:xfrm>
            <a:off x="323528" y="1556792"/>
            <a:ext cx="3168352" cy="1569660"/>
          </a:xfrm>
          <a:prstGeom prst="rect">
            <a:avLst/>
          </a:prstGeom>
          <a:noFill/>
        </p:spPr>
        <p:txBody>
          <a:bodyPr wrap="square" rtlCol="0">
            <a:spAutoFit/>
          </a:bodyPr>
          <a:lstStyle/>
          <a:p>
            <a:r>
              <a:rPr lang="sl-SI" sz="2400" b="1" dirty="0" smtClean="0"/>
              <a:t>Vrednost </a:t>
            </a:r>
            <a:r>
              <a:rPr lang="sl-SI" sz="2400" b="1" dirty="0" err="1" smtClean="0"/>
              <a:t>ekosistemskih</a:t>
            </a:r>
            <a:r>
              <a:rPr lang="sl-SI" sz="2400" b="1" dirty="0" smtClean="0"/>
              <a:t> uslug Lovrenških jezer v naslednjih 50 letih</a:t>
            </a:r>
            <a:endParaRPr lang="sl-SI" sz="2400" b="1" dirty="0"/>
          </a:p>
        </p:txBody>
      </p:sp>
      <p:pic>
        <p:nvPicPr>
          <p:cNvPr id="9" name="Picture 2"/>
          <p:cNvPicPr>
            <a:picLocks noChangeAspect="1" noChangeArrowheads="1"/>
          </p:cNvPicPr>
          <p:nvPr/>
        </p:nvPicPr>
        <p:blipFill>
          <a:blip r:embed="rId3" cstate="email">
            <a:duotone>
              <a:prstClr val="black"/>
              <a:schemeClr val="accent3">
                <a:tint val="45000"/>
                <a:satMod val="400000"/>
              </a:schemeClr>
            </a:duotone>
          </a:blip>
          <a:srcRect/>
          <a:stretch>
            <a:fillRect/>
          </a:stretch>
        </p:blipFill>
        <p:spPr bwMode="auto">
          <a:xfrm>
            <a:off x="3779913" y="332656"/>
            <a:ext cx="5256584" cy="34563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srcRect/>
          <a:stretch>
            <a:fillRect/>
          </a:stretch>
        </p:blipFill>
        <p:spPr bwMode="auto">
          <a:xfrm>
            <a:off x="0" y="1412776"/>
            <a:ext cx="2971682" cy="2609148"/>
          </a:xfrm>
          <a:prstGeom prst="rect">
            <a:avLst/>
          </a:prstGeom>
          <a:noFill/>
          <a:ln w="9525">
            <a:noFill/>
            <a:miter lim="800000"/>
            <a:headEnd/>
            <a:tailEnd/>
          </a:ln>
        </p:spPr>
      </p:pic>
      <p:pic>
        <p:nvPicPr>
          <p:cNvPr id="6147" name="Picture 3"/>
          <p:cNvPicPr>
            <a:picLocks noChangeAspect="1" noChangeArrowheads="1"/>
          </p:cNvPicPr>
          <p:nvPr/>
        </p:nvPicPr>
        <p:blipFill>
          <a:blip r:embed="rId4" cstate="email"/>
          <a:srcRect/>
          <a:stretch>
            <a:fillRect/>
          </a:stretch>
        </p:blipFill>
        <p:spPr bwMode="auto">
          <a:xfrm>
            <a:off x="0" y="4149080"/>
            <a:ext cx="2962231" cy="2708920"/>
          </a:xfrm>
          <a:prstGeom prst="rect">
            <a:avLst/>
          </a:prstGeom>
          <a:noFill/>
          <a:ln w="9525">
            <a:noFill/>
            <a:miter lim="800000"/>
            <a:headEnd/>
            <a:tailEnd/>
          </a:ln>
        </p:spPr>
      </p:pic>
      <p:pic>
        <p:nvPicPr>
          <p:cNvPr id="6150" name="Picture 6"/>
          <p:cNvPicPr>
            <a:picLocks noChangeAspect="1" noChangeArrowheads="1"/>
          </p:cNvPicPr>
          <p:nvPr/>
        </p:nvPicPr>
        <p:blipFill>
          <a:blip r:embed="rId5" cstate="email"/>
          <a:srcRect/>
          <a:stretch>
            <a:fillRect/>
          </a:stretch>
        </p:blipFill>
        <p:spPr bwMode="auto">
          <a:xfrm>
            <a:off x="3059831" y="4149080"/>
            <a:ext cx="3168353" cy="2708920"/>
          </a:xfrm>
          <a:prstGeom prst="rect">
            <a:avLst/>
          </a:prstGeom>
          <a:noFill/>
          <a:ln w="9525">
            <a:noFill/>
            <a:miter lim="800000"/>
            <a:headEnd/>
            <a:tailEnd/>
          </a:ln>
        </p:spPr>
      </p:pic>
      <p:pic>
        <p:nvPicPr>
          <p:cNvPr id="3074" name="Picture 2"/>
          <p:cNvPicPr>
            <a:picLocks noChangeAspect="1" noChangeArrowheads="1"/>
          </p:cNvPicPr>
          <p:nvPr/>
        </p:nvPicPr>
        <p:blipFill>
          <a:blip r:embed="rId6" cstate="email"/>
          <a:srcRect/>
          <a:stretch>
            <a:fillRect/>
          </a:stretch>
        </p:blipFill>
        <p:spPr bwMode="auto">
          <a:xfrm>
            <a:off x="6372201" y="1412776"/>
            <a:ext cx="2771800" cy="2592288"/>
          </a:xfrm>
          <a:prstGeom prst="rect">
            <a:avLst/>
          </a:prstGeom>
          <a:noFill/>
          <a:ln w="9525">
            <a:noFill/>
            <a:miter lim="800000"/>
            <a:headEnd/>
            <a:tailEnd/>
          </a:ln>
        </p:spPr>
      </p:pic>
      <p:pic>
        <p:nvPicPr>
          <p:cNvPr id="3075" name="Picture 3"/>
          <p:cNvPicPr>
            <a:picLocks noChangeAspect="1" noChangeArrowheads="1"/>
          </p:cNvPicPr>
          <p:nvPr/>
        </p:nvPicPr>
        <p:blipFill>
          <a:blip r:embed="rId7" cstate="email"/>
          <a:srcRect/>
          <a:stretch>
            <a:fillRect/>
          </a:stretch>
        </p:blipFill>
        <p:spPr bwMode="auto">
          <a:xfrm>
            <a:off x="6372199" y="4149080"/>
            <a:ext cx="2771801" cy="2708920"/>
          </a:xfrm>
          <a:prstGeom prst="rect">
            <a:avLst/>
          </a:prstGeom>
          <a:noFill/>
          <a:ln w="9525">
            <a:noFill/>
            <a:miter lim="800000"/>
            <a:headEnd/>
            <a:tailEnd/>
          </a:ln>
        </p:spPr>
      </p:pic>
      <p:pic>
        <p:nvPicPr>
          <p:cNvPr id="11" name="Ograda vsebine 10" descr="Brez naslova.png"/>
          <p:cNvPicPr>
            <a:picLocks noGrp="1" noChangeAspect="1"/>
          </p:cNvPicPr>
          <p:nvPr>
            <p:ph idx="1"/>
          </p:nvPr>
        </p:nvPicPr>
        <p:blipFill>
          <a:blip r:embed="rId8" cstate="email"/>
          <a:stretch>
            <a:fillRect/>
          </a:stretch>
        </p:blipFill>
        <p:spPr>
          <a:xfrm>
            <a:off x="3059832" y="1412776"/>
            <a:ext cx="3200309" cy="2610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332657"/>
            <a:ext cx="8229600" cy="1656184"/>
          </a:xfrm>
        </p:spPr>
        <p:txBody>
          <a:bodyPr>
            <a:normAutofit lnSpcReduction="10000"/>
          </a:bodyPr>
          <a:lstStyle/>
          <a:p>
            <a:pPr>
              <a:buNone/>
            </a:pPr>
            <a:r>
              <a:rPr lang="sl-SI" dirty="0" smtClean="0"/>
              <a:t>			OHRANJENA NARAVA JE NAŠE </a:t>
            </a:r>
          </a:p>
          <a:p>
            <a:pPr>
              <a:buNone/>
            </a:pPr>
            <a:r>
              <a:rPr lang="sl-SI" dirty="0" smtClean="0"/>
              <a:t>			ŽIVLJENJSKO ZAVAROVANJE, </a:t>
            </a:r>
          </a:p>
          <a:p>
            <a:pPr>
              <a:buNone/>
            </a:pPr>
            <a:r>
              <a:rPr lang="sl-SI" dirty="0" smtClean="0"/>
              <a:t>			NAŠ NARAVNI KAPITAL</a:t>
            </a:r>
            <a:endParaRPr lang="sl-SI" dirty="0"/>
          </a:p>
        </p:txBody>
      </p:sp>
      <p:pic>
        <p:nvPicPr>
          <p:cNvPr id="11267" name="Picture 3"/>
          <p:cNvPicPr>
            <a:picLocks noChangeAspect="1" noChangeArrowheads="1"/>
          </p:cNvPicPr>
          <p:nvPr/>
        </p:nvPicPr>
        <p:blipFill>
          <a:blip r:embed="rId3" cstate="email"/>
          <a:srcRect/>
          <a:stretch>
            <a:fillRect/>
          </a:stretch>
        </p:blipFill>
        <p:spPr bwMode="auto">
          <a:xfrm>
            <a:off x="2195736" y="2060848"/>
            <a:ext cx="6768752" cy="4629869"/>
          </a:xfrm>
          <a:prstGeom prst="rect">
            <a:avLst/>
          </a:prstGeom>
          <a:noFill/>
          <a:ln w="9525">
            <a:noFill/>
            <a:miter lim="800000"/>
            <a:headEnd/>
            <a:tailEnd/>
          </a:ln>
        </p:spPr>
      </p:pic>
      <p:sp>
        <p:nvSpPr>
          <p:cNvPr id="5" name="PoljeZBesedilom 4"/>
          <p:cNvSpPr txBox="1"/>
          <p:nvPr/>
        </p:nvSpPr>
        <p:spPr>
          <a:xfrm>
            <a:off x="0" y="4077072"/>
            <a:ext cx="2304256" cy="2031325"/>
          </a:xfrm>
          <a:prstGeom prst="rect">
            <a:avLst/>
          </a:prstGeom>
          <a:noFill/>
        </p:spPr>
        <p:txBody>
          <a:bodyPr wrap="square" rtlCol="0">
            <a:spAutoFit/>
          </a:bodyPr>
          <a:lstStyle/>
          <a:p>
            <a:endParaRPr lang="sl-SI" dirty="0" smtClean="0"/>
          </a:p>
          <a:p>
            <a:endParaRPr lang="sl-SI" dirty="0" smtClean="0"/>
          </a:p>
          <a:p>
            <a:endParaRPr lang="sl-SI" dirty="0" smtClean="0"/>
          </a:p>
          <a:p>
            <a:r>
              <a:rPr lang="sl-SI" dirty="0" smtClean="0"/>
              <a:t>DO LETA 2050 BODO</a:t>
            </a:r>
          </a:p>
          <a:p>
            <a:r>
              <a:rPr lang="sl-SI" dirty="0" smtClean="0"/>
              <a:t>IZGUBLJENE </a:t>
            </a:r>
          </a:p>
          <a:p>
            <a:r>
              <a:rPr lang="sl-SI" dirty="0" smtClean="0"/>
              <a:t>EKOSISTEMSKE </a:t>
            </a:r>
          </a:p>
          <a:p>
            <a:r>
              <a:rPr lang="sl-SI" dirty="0" smtClean="0"/>
              <a:t>USLUGE ZNAŠALE </a:t>
            </a:r>
            <a:endParaRPr lang="sl-SI" sz="8000" b="1" dirty="0" smtClean="0"/>
          </a:p>
        </p:txBody>
      </p:sp>
      <p:sp>
        <p:nvSpPr>
          <p:cNvPr id="6" name="PoljeZBesedilom 5"/>
          <p:cNvSpPr txBox="1"/>
          <p:nvPr/>
        </p:nvSpPr>
        <p:spPr>
          <a:xfrm>
            <a:off x="3024336" y="4653136"/>
            <a:ext cx="4386137" cy="1569660"/>
          </a:xfrm>
          <a:prstGeom prst="rect">
            <a:avLst/>
          </a:prstGeom>
          <a:noFill/>
        </p:spPr>
        <p:txBody>
          <a:bodyPr wrap="none" rtlCol="0">
            <a:spAutoFit/>
          </a:bodyPr>
          <a:lstStyle/>
          <a:p>
            <a:r>
              <a:rPr lang="sl-SI" sz="9600" b="1" dirty="0" smtClean="0"/>
              <a:t>7 % BDP</a:t>
            </a:r>
            <a:endParaRPr lang="sl-SI"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email"/>
          <a:srcRect/>
          <a:stretch>
            <a:fillRect/>
          </a:stretch>
        </p:blipFill>
        <p:spPr bwMode="auto">
          <a:xfrm>
            <a:off x="1547664" y="678945"/>
            <a:ext cx="5904656" cy="6179055"/>
          </a:xfrm>
          <a:prstGeom prst="rect">
            <a:avLst/>
          </a:prstGeom>
          <a:noFill/>
          <a:ln w="9525">
            <a:noFill/>
            <a:miter lim="800000"/>
            <a:headEnd/>
            <a:tailEnd/>
          </a:ln>
        </p:spPr>
      </p:pic>
      <p:sp>
        <p:nvSpPr>
          <p:cNvPr id="7" name="PoljeZBesedilom 6"/>
          <p:cNvSpPr txBox="1"/>
          <p:nvPr/>
        </p:nvSpPr>
        <p:spPr>
          <a:xfrm>
            <a:off x="5508104" y="6581001"/>
            <a:ext cx="1872208" cy="276999"/>
          </a:xfrm>
          <a:prstGeom prst="rect">
            <a:avLst/>
          </a:prstGeom>
          <a:noFill/>
        </p:spPr>
        <p:txBody>
          <a:bodyPr wrap="square" rtlCol="0">
            <a:spAutoFit/>
          </a:bodyPr>
          <a:lstStyle/>
          <a:p>
            <a:r>
              <a:rPr lang="sl-SI" sz="1200" dirty="0" smtClean="0"/>
              <a:t>VIR: </a:t>
            </a:r>
            <a:r>
              <a:rPr lang="sl-SI" sz="1200" dirty="0" err="1" smtClean="0"/>
              <a:t>Branding</a:t>
            </a:r>
            <a:r>
              <a:rPr lang="sl-SI" sz="1200" dirty="0" smtClean="0"/>
              <a:t> </a:t>
            </a:r>
            <a:r>
              <a:rPr lang="sl-SI" sz="1200" dirty="0" err="1" smtClean="0"/>
              <a:t>biodiversity</a:t>
            </a:r>
            <a:endParaRPr lang="sl-SI"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3779912" y="980728"/>
            <a:ext cx="4922687" cy="2128282"/>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srcRect/>
          <a:stretch>
            <a:fillRect/>
          </a:stretch>
        </p:blipFill>
        <p:spPr bwMode="auto">
          <a:xfrm>
            <a:off x="251520" y="1844824"/>
            <a:ext cx="3496832" cy="4633887"/>
          </a:xfrm>
          <a:prstGeom prst="rect">
            <a:avLst/>
          </a:prstGeom>
          <a:noFill/>
          <a:ln w="9525">
            <a:noFill/>
            <a:miter lim="800000"/>
            <a:headEnd/>
            <a:tailEnd/>
          </a:ln>
        </p:spPr>
      </p:pic>
      <p:pic>
        <p:nvPicPr>
          <p:cNvPr id="15362" name="Picture 2"/>
          <p:cNvPicPr>
            <a:picLocks noChangeAspect="1" noChangeArrowheads="1"/>
          </p:cNvPicPr>
          <p:nvPr/>
        </p:nvPicPr>
        <p:blipFill>
          <a:blip r:embed="rId5" cstate="email"/>
          <a:srcRect/>
          <a:stretch>
            <a:fillRect/>
          </a:stretch>
        </p:blipFill>
        <p:spPr bwMode="auto">
          <a:xfrm>
            <a:off x="4499992" y="3573016"/>
            <a:ext cx="3924300"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srcRect/>
          <a:stretch>
            <a:fillRect/>
          </a:stretch>
        </p:blipFill>
        <p:spPr bwMode="auto">
          <a:xfrm>
            <a:off x="1403648" y="1340768"/>
            <a:ext cx="6434810" cy="5517232"/>
          </a:xfrm>
          <a:prstGeom prst="rect">
            <a:avLst/>
          </a:prstGeom>
          <a:noFill/>
          <a:ln w="9525">
            <a:noFill/>
            <a:miter lim="800000"/>
            <a:headEnd/>
            <a:tailEnd/>
          </a:ln>
        </p:spPr>
      </p:pic>
      <p:sp>
        <p:nvSpPr>
          <p:cNvPr id="6" name="Pravokotnik 5"/>
          <p:cNvSpPr/>
          <p:nvPr/>
        </p:nvSpPr>
        <p:spPr>
          <a:xfrm>
            <a:off x="6012160" y="6611779"/>
            <a:ext cx="1783630" cy="276999"/>
          </a:xfrm>
          <a:prstGeom prst="rect">
            <a:avLst/>
          </a:prstGeom>
        </p:spPr>
        <p:txBody>
          <a:bodyPr wrap="none">
            <a:spAutoFit/>
          </a:bodyPr>
          <a:lstStyle/>
          <a:p>
            <a:r>
              <a:rPr lang="sl-SI" sz="1200" dirty="0" smtClean="0"/>
              <a:t>VIR: </a:t>
            </a:r>
            <a:r>
              <a:rPr lang="sl-SI" sz="1200" dirty="0" err="1" smtClean="0"/>
              <a:t>Branding</a:t>
            </a:r>
            <a:r>
              <a:rPr lang="sl-SI" sz="1200" dirty="0" smtClean="0"/>
              <a:t> </a:t>
            </a:r>
            <a:r>
              <a:rPr lang="sl-SI" sz="1200" dirty="0" err="1" smtClean="0"/>
              <a:t>biodiversity</a:t>
            </a:r>
            <a:endParaRPr lang="sl-SI"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srcRect/>
          <a:stretch>
            <a:fillRect/>
          </a:stretch>
        </p:blipFill>
        <p:spPr bwMode="auto">
          <a:xfrm>
            <a:off x="0" y="1412776"/>
            <a:ext cx="9144000"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srcRect/>
          <a:stretch>
            <a:fillRect/>
          </a:stretch>
        </p:blipFill>
        <p:spPr bwMode="auto">
          <a:xfrm>
            <a:off x="1" y="1412776"/>
            <a:ext cx="9144000"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1331640" y="836712"/>
            <a:ext cx="7812360" cy="5760640"/>
          </a:xfrm>
          <a:prstGeom prst="rect">
            <a:avLst/>
          </a:prstGeom>
          <a:noFill/>
          <a:ln w="9525">
            <a:noFill/>
            <a:miter lim="800000"/>
            <a:headEnd/>
            <a:tailEnd/>
          </a:ln>
        </p:spPr>
      </p:pic>
      <p:sp>
        <p:nvSpPr>
          <p:cNvPr id="6" name="PoljeZBesedilom 5"/>
          <p:cNvSpPr txBox="1"/>
          <p:nvPr/>
        </p:nvSpPr>
        <p:spPr>
          <a:xfrm>
            <a:off x="5796136" y="6581001"/>
            <a:ext cx="3779912" cy="276999"/>
          </a:xfrm>
          <a:prstGeom prst="rect">
            <a:avLst/>
          </a:prstGeom>
          <a:noFill/>
        </p:spPr>
        <p:txBody>
          <a:bodyPr wrap="square" rtlCol="0">
            <a:spAutoFit/>
          </a:bodyPr>
          <a:lstStyle/>
          <a:p>
            <a:r>
              <a:rPr lang="sl-SI" sz="1200" dirty="0" smtClean="0"/>
              <a:t>                         VIR: </a:t>
            </a:r>
            <a:r>
              <a:rPr lang="sl-SI" sz="1200" dirty="0" err="1" smtClean="0"/>
              <a:t>The</a:t>
            </a:r>
            <a:r>
              <a:rPr lang="sl-SI" sz="1200" dirty="0" smtClean="0"/>
              <a:t> </a:t>
            </a:r>
            <a:r>
              <a:rPr lang="sl-SI" sz="1200" dirty="0" err="1" smtClean="0"/>
              <a:t>cost</a:t>
            </a:r>
            <a:r>
              <a:rPr lang="sl-SI" sz="1200" dirty="0" smtClean="0"/>
              <a:t> </a:t>
            </a:r>
            <a:r>
              <a:rPr lang="sl-SI" sz="1200" dirty="0" err="1" smtClean="0"/>
              <a:t>of</a:t>
            </a:r>
            <a:r>
              <a:rPr lang="sl-SI" sz="1200" dirty="0" smtClean="0"/>
              <a:t> </a:t>
            </a:r>
            <a:r>
              <a:rPr lang="sl-SI" sz="1200" dirty="0" err="1" smtClean="0"/>
              <a:t>Policy</a:t>
            </a:r>
            <a:r>
              <a:rPr lang="sl-SI" sz="1200" dirty="0" smtClean="0"/>
              <a:t> </a:t>
            </a:r>
            <a:r>
              <a:rPr lang="sl-SI" sz="1200" dirty="0" err="1" smtClean="0"/>
              <a:t>Inaction</a:t>
            </a:r>
            <a:r>
              <a:rPr lang="sl-SI" sz="1200" dirty="0" smtClean="0"/>
              <a:t>, 2008</a:t>
            </a:r>
            <a:endParaRPr lang="sl-SI"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srcRect/>
          <a:stretch>
            <a:fillRect/>
          </a:stretch>
        </p:blipFill>
        <p:spPr bwMode="auto">
          <a:xfrm>
            <a:off x="1619672" y="1484784"/>
            <a:ext cx="6181725" cy="4276725"/>
          </a:xfrm>
          <a:prstGeom prst="rect">
            <a:avLst/>
          </a:prstGeom>
          <a:noFill/>
          <a:ln w="9525">
            <a:noFill/>
            <a:miter lim="800000"/>
            <a:headEnd/>
            <a:tailEnd/>
          </a:ln>
        </p:spPr>
      </p:pic>
      <p:sp>
        <p:nvSpPr>
          <p:cNvPr id="17412" name="Text Box 4"/>
          <p:cNvSpPr txBox="1">
            <a:spLocks noChangeArrowheads="1"/>
          </p:cNvSpPr>
          <p:nvPr/>
        </p:nvSpPr>
        <p:spPr bwMode="auto">
          <a:xfrm>
            <a:off x="5220072" y="4077072"/>
            <a:ext cx="2663825" cy="519112"/>
          </a:xfrm>
          <a:prstGeom prst="rect">
            <a:avLst/>
          </a:prstGeom>
          <a:noFill/>
          <a:ln w="9525">
            <a:noFill/>
            <a:miter lim="800000"/>
            <a:headEnd/>
            <a:tailEnd/>
          </a:ln>
          <a:effectLst/>
        </p:spPr>
        <p:txBody>
          <a:bodyPr>
            <a:spAutoFit/>
          </a:bodyPr>
          <a:lstStyle/>
          <a:p>
            <a:pPr>
              <a:spcBef>
                <a:spcPct val="50000"/>
              </a:spcBef>
            </a:pPr>
            <a:r>
              <a:rPr lang="sl-SI" sz="2800" b="1" dirty="0"/>
              <a:t>INFORMACIJE</a:t>
            </a:r>
          </a:p>
        </p:txBody>
      </p:sp>
      <p:sp>
        <p:nvSpPr>
          <p:cNvPr id="17413" name="Text Box 5"/>
          <p:cNvSpPr txBox="1">
            <a:spLocks noChangeArrowheads="1"/>
          </p:cNvSpPr>
          <p:nvPr/>
        </p:nvSpPr>
        <p:spPr bwMode="auto">
          <a:xfrm>
            <a:off x="2627784" y="3140968"/>
            <a:ext cx="1296144" cy="518790"/>
          </a:xfrm>
          <a:prstGeom prst="rect">
            <a:avLst/>
          </a:prstGeom>
          <a:noFill/>
          <a:ln w="9525">
            <a:noFill/>
            <a:miter lim="800000"/>
            <a:headEnd/>
            <a:tailEnd/>
          </a:ln>
          <a:effectLst/>
        </p:spPr>
        <p:txBody>
          <a:bodyPr wrap="square">
            <a:spAutoFit/>
          </a:bodyPr>
          <a:lstStyle/>
          <a:p>
            <a:pPr>
              <a:spcBef>
                <a:spcPct val="50000"/>
              </a:spcBef>
            </a:pPr>
            <a:r>
              <a:rPr lang="sl-SI" sz="2800" b="1" dirty="0" smtClean="0"/>
              <a:t>UČINKI</a:t>
            </a:r>
            <a:endParaRPr lang="sl-SI"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2132856"/>
            <a:ext cx="8229600" cy="3993307"/>
          </a:xfrm>
        </p:spPr>
        <p:txBody>
          <a:bodyPr>
            <a:normAutofit/>
          </a:bodyPr>
          <a:lstStyle/>
          <a:p>
            <a:pPr>
              <a:buNone/>
            </a:pPr>
            <a:r>
              <a:rPr lang="sl-SI" sz="6600" dirty="0" smtClean="0"/>
              <a:t>KAJ GRE NAROBE?</a:t>
            </a:r>
            <a:endParaRPr lang="sl-SI" sz="6600" dirty="0"/>
          </a:p>
        </p:txBody>
      </p:sp>
      <p:pic>
        <p:nvPicPr>
          <p:cNvPr id="2051" name="Picture 3"/>
          <p:cNvPicPr>
            <a:picLocks noChangeAspect="1" noChangeArrowheads="1"/>
          </p:cNvPicPr>
          <p:nvPr/>
        </p:nvPicPr>
        <p:blipFill>
          <a:blip r:embed="rId3" cstate="email"/>
          <a:srcRect/>
          <a:stretch>
            <a:fillRect/>
          </a:stretch>
        </p:blipFill>
        <p:spPr bwMode="auto">
          <a:xfrm>
            <a:off x="0" y="1484784"/>
            <a:ext cx="4762500" cy="5229225"/>
          </a:xfrm>
          <a:prstGeom prst="rect">
            <a:avLst/>
          </a:prstGeom>
          <a:noFill/>
          <a:ln w="9525">
            <a:noFill/>
            <a:miter lim="800000"/>
            <a:headEnd/>
            <a:tailEnd/>
          </a:ln>
        </p:spPr>
      </p:pic>
      <p:pic>
        <p:nvPicPr>
          <p:cNvPr id="2055" name="Picture 7"/>
          <p:cNvPicPr>
            <a:picLocks noChangeAspect="1" noChangeArrowheads="1"/>
          </p:cNvPicPr>
          <p:nvPr/>
        </p:nvPicPr>
        <p:blipFill>
          <a:blip r:embed="rId4" cstate="email"/>
          <a:srcRect/>
          <a:stretch>
            <a:fillRect/>
          </a:stretch>
        </p:blipFill>
        <p:spPr bwMode="auto">
          <a:xfrm>
            <a:off x="3648075" y="3219450"/>
            <a:ext cx="5495925" cy="3638550"/>
          </a:xfrm>
          <a:prstGeom prst="rect">
            <a:avLst/>
          </a:prstGeom>
          <a:noFill/>
          <a:ln w="9525">
            <a:noFill/>
            <a:miter lim="800000"/>
            <a:headEnd/>
            <a:tailEnd/>
          </a:ln>
        </p:spPr>
      </p:pic>
      <p:pic>
        <p:nvPicPr>
          <p:cNvPr id="7170" name="Picture 2"/>
          <p:cNvPicPr>
            <a:picLocks noChangeAspect="1" noChangeArrowheads="1"/>
          </p:cNvPicPr>
          <p:nvPr/>
        </p:nvPicPr>
        <p:blipFill>
          <a:blip r:embed="rId5" cstate="email"/>
          <a:srcRect/>
          <a:stretch>
            <a:fillRect/>
          </a:stretch>
        </p:blipFill>
        <p:spPr bwMode="auto">
          <a:xfrm>
            <a:off x="0" y="1484784"/>
            <a:ext cx="8171492" cy="5373216"/>
          </a:xfrm>
          <a:prstGeom prst="rect">
            <a:avLst/>
          </a:prstGeom>
          <a:noFill/>
          <a:ln w="9525">
            <a:noFill/>
            <a:miter lim="800000"/>
            <a:headEnd/>
            <a:tailEnd/>
          </a:ln>
        </p:spPr>
      </p:pic>
      <p:pic>
        <p:nvPicPr>
          <p:cNvPr id="11" name="Picture 5"/>
          <p:cNvPicPr>
            <a:picLocks noChangeAspect="1" noChangeArrowheads="1"/>
          </p:cNvPicPr>
          <p:nvPr/>
        </p:nvPicPr>
        <p:blipFill>
          <a:blip r:embed="rId6" cstate="email"/>
          <a:srcRect/>
          <a:stretch>
            <a:fillRect/>
          </a:stretch>
        </p:blipFill>
        <p:spPr bwMode="auto">
          <a:xfrm>
            <a:off x="2990850" y="1484784"/>
            <a:ext cx="6153150" cy="4181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1000" fill="hold"/>
                                        <p:tgtEl>
                                          <p:spTgt spid="2051"/>
                                        </p:tgtEl>
                                        <p:attrNameLst>
                                          <p:attrName>ppt_x</p:attrName>
                                        </p:attrNameLst>
                                      </p:cBhvr>
                                      <p:tavLst>
                                        <p:tav tm="0">
                                          <p:val>
                                            <p:strVal val="#ppt_x"/>
                                          </p:val>
                                        </p:tav>
                                        <p:tav tm="100000">
                                          <p:val>
                                            <p:strVal val="#ppt_x"/>
                                          </p:val>
                                        </p:tav>
                                      </p:tavLst>
                                    </p:anim>
                                    <p:anim calcmode="lin" valueType="num">
                                      <p:cBhvr additive="base">
                                        <p:cTn id="8" dur="1000" fill="hold"/>
                                        <p:tgtEl>
                                          <p:spTgt spid="205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nodeType="afterEffect">
                                  <p:stCondLst>
                                    <p:cond delay="0"/>
                                  </p:stCondLst>
                                  <p:childTnLst>
                                    <p:set>
                                      <p:cBhvr>
                                        <p:cTn id="11" dur="1" fill="hold">
                                          <p:stCondLst>
                                            <p:cond delay="0"/>
                                          </p:stCondLst>
                                        </p:cTn>
                                        <p:tgtEl>
                                          <p:spTgt spid="2055"/>
                                        </p:tgtEl>
                                        <p:attrNameLst>
                                          <p:attrName>style.visibility</p:attrName>
                                        </p:attrNameLst>
                                      </p:cBhvr>
                                      <p:to>
                                        <p:strVal val="visible"/>
                                      </p:to>
                                    </p:set>
                                    <p:anim calcmode="lin" valueType="num">
                                      <p:cBhvr>
                                        <p:cTn id="12" dur="1000" fill="hold"/>
                                        <p:tgtEl>
                                          <p:spTgt spid="2055"/>
                                        </p:tgtEl>
                                        <p:attrNameLst>
                                          <p:attrName>ppt_w</p:attrName>
                                        </p:attrNameLst>
                                      </p:cBhvr>
                                      <p:tavLst>
                                        <p:tav tm="0">
                                          <p:val>
                                            <p:strVal val="#ppt_w*0.70"/>
                                          </p:val>
                                        </p:tav>
                                        <p:tav tm="100000">
                                          <p:val>
                                            <p:strVal val="#ppt_w"/>
                                          </p:val>
                                        </p:tav>
                                      </p:tavLst>
                                    </p:anim>
                                    <p:anim calcmode="lin" valueType="num">
                                      <p:cBhvr>
                                        <p:cTn id="13" dur="1000" fill="hold"/>
                                        <p:tgtEl>
                                          <p:spTgt spid="2055"/>
                                        </p:tgtEl>
                                        <p:attrNameLst>
                                          <p:attrName>ppt_h</p:attrName>
                                        </p:attrNameLst>
                                      </p:cBhvr>
                                      <p:tavLst>
                                        <p:tav tm="0">
                                          <p:val>
                                            <p:strVal val="#ppt_h"/>
                                          </p:val>
                                        </p:tav>
                                        <p:tav tm="100000">
                                          <p:val>
                                            <p:strVal val="#ppt_h"/>
                                          </p:val>
                                        </p:tav>
                                      </p:tavLst>
                                    </p:anim>
                                    <p:animEffect transition="in" filter="fade">
                                      <p:cBhvr>
                                        <p:cTn id="14" dur="1000"/>
                                        <p:tgtEl>
                                          <p:spTgt spid="2055"/>
                                        </p:tgtEl>
                                      </p:cBhvr>
                                    </p:animEffect>
                                  </p:childTnLst>
                                </p:cTn>
                              </p:par>
                            </p:childTnLst>
                          </p:cTn>
                        </p:par>
                        <p:par>
                          <p:cTn id="15" fill="hold">
                            <p:stCondLst>
                              <p:cond delay="2000"/>
                            </p:stCondLst>
                            <p:childTnLst>
                              <p:par>
                                <p:cTn id="16" presetID="55" presetClass="entr" presetSubtype="0" fill="hold" nodeType="afterEffect">
                                  <p:stCondLst>
                                    <p:cond delay="0"/>
                                  </p:stCondLst>
                                  <p:childTnLst>
                                    <p:set>
                                      <p:cBhvr>
                                        <p:cTn id="17" dur="1" fill="hold">
                                          <p:stCondLst>
                                            <p:cond delay="0"/>
                                          </p:stCondLst>
                                        </p:cTn>
                                        <p:tgtEl>
                                          <p:spTgt spid="7170"/>
                                        </p:tgtEl>
                                        <p:attrNameLst>
                                          <p:attrName>style.visibility</p:attrName>
                                        </p:attrNameLst>
                                      </p:cBhvr>
                                      <p:to>
                                        <p:strVal val="visible"/>
                                      </p:to>
                                    </p:set>
                                    <p:anim calcmode="lin" valueType="num">
                                      <p:cBhvr>
                                        <p:cTn id="18" dur="1000" fill="hold"/>
                                        <p:tgtEl>
                                          <p:spTgt spid="7170"/>
                                        </p:tgtEl>
                                        <p:attrNameLst>
                                          <p:attrName>ppt_w</p:attrName>
                                        </p:attrNameLst>
                                      </p:cBhvr>
                                      <p:tavLst>
                                        <p:tav tm="0">
                                          <p:val>
                                            <p:strVal val="#ppt_w*0.70"/>
                                          </p:val>
                                        </p:tav>
                                        <p:tav tm="100000">
                                          <p:val>
                                            <p:strVal val="#ppt_w"/>
                                          </p:val>
                                        </p:tav>
                                      </p:tavLst>
                                    </p:anim>
                                    <p:anim calcmode="lin" valueType="num">
                                      <p:cBhvr>
                                        <p:cTn id="19" dur="1000" fill="hold"/>
                                        <p:tgtEl>
                                          <p:spTgt spid="7170"/>
                                        </p:tgtEl>
                                        <p:attrNameLst>
                                          <p:attrName>ppt_h</p:attrName>
                                        </p:attrNameLst>
                                      </p:cBhvr>
                                      <p:tavLst>
                                        <p:tav tm="0">
                                          <p:val>
                                            <p:strVal val="#ppt_h"/>
                                          </p:val>
                                        </p:tav>
                                        <p:tav tm="100000">
                                          <p:val>
                                            <p:strVal val="#ppt_h"/>
                                          </p:val>
                                        </p:tav>
                                      </p:tavLst>
                                    </p:anim>
                                    <p:animEffect transition="in" filter="fade">
                                      <p:cBhvr>
                                        <p:cTn id="20" dur="1000"/>
                                        <p:tgtEl>
                                          <p:spTgt spid="7170"/>
                                        </p:tgtEl>
                                      </p:cBhvr>
                                    </p:animEffect>
                                  </p:childTnLst>
                                </p:cTn>
                              </p:par>
                            </p:childTnLst>
                          </p:cTn>
                        </p:par>
                        <p:par>
                          <p:cTn id="21" fill="hold">
                            <p:stCondLst>
                              <p:cond delay="3000"/>
                            </p:stCondLst>
                            <p:childTnLst>
                              <p:par>
                                <p:cTn id="22" presetID="55"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3" cstate="email"/>
          <a:srcRect/>
          <a:stretch>
            <a:fillRect/>
          </a:stretch>
        </p:blipFill>
        <p:spPr bwMode="auto">
          <a:xfrm>
            <a:off x="1331640" y="1340768"/>
            <a:ext cx="6372225" cy="4248150"/>
          </a:xfrm>
          <a:prstGeom prst="rect">
            <a:avLst/>
          </a:prstGeom>
          <a:noFill/>
          <a:ln w="9525">
            <a:noFill/>
            <a:miter lim="800000"/>
            <a:headEnd/>
            <a:tailEnd/>
          </a:ln>
        </p:spPr>
      </p:pic>
      <p:pic>
        <p:nvPicPr>
          <p:cNvPr id="3076" name="Picture 4"/>
          <p:cNvPicPr>
            <a:picLocks noChangeAspect="1" noChangeArrowheads="1"/>
          </p:cNvPicPr>
          <p:nvPr/>
        </p:nvPicPr>
        <p:blipFill>
          <a:blip r:embed="rId4" cstate="email"/>
          <a:srcRect/>
          <a:stretch>
            <a:fillRect/>
          </a:stretch>
        </p:blipFill>
        <p:spPr bwMode="auto">
          <a:xfrm>
            <a:off x="3681507" y="0"/>
            <a:ext cx="5462493" cy="3888432"/>
          </a:xfrm>
          <a:prstGeom prst="rect">
            <a:avLst/>
          </a:prstGeom>
          <a:noFill/>
          <a:ln w="9525">
            <a:noFill/>
            <a:miter lim="800000"/>
            <a:headEnd/>
            <a:tailEnd/>
          </a:ln>
        </p:spPr>
      </p:pic>
      <p:pic>
        <p:nvPicPr>
          <p:cNvPr id="3077" name="Picture 5"/>
          <p:cNvPicPr>
            <a:picLocks noChangeAspect="1" noChangeArrowheads="1"/>
          </p:cNvPicPr>
          <p:nvPr/>
        </p:nvPicPr>
        <p:blipFill>
          <a:blip r:embed="rId5" cstate="email"/>
          <a:srcRect/>
          <a:stretch>
            <a:fillRect/>
          </a:stretch>
        </p:blipFill>
        <p:spPr bwMode="auto">
          <a:xfrm>
            <a:off x="0" y="0"/>
            <a:ext cx="3923928" cy="6908051"/>
          </a:xfrm>
          <a:prstGeom prst="rect">
            <a:avLst/>
          </a:prstGeom>
          <a:noFill/>
          <a:ln w="9525">
            <a:noFill/>
            <a:miter lim="800000"/>
            <a:headEnd/>
            <a:tailEnd/>
          </a:ln>
        </p:spPr>
      </p:pic>
      <p:pic>
        <p:nvPicPr>
          <p:cNvPr id="3083" name="Picture 11"/>
          <p:cNvPicPr>
            <a:picLocks noChangeAspect="1" noChangeArrowheads="1"/>
          </p:cNvPicPr>
          <p:nvPr/>
        </p:nvPicPr>
        <p:blipFill>
          <a:blip r:embed="rId6" cstate="email"/>
          <a:srcRect/>
          <a:stretch>
            <a:fillRect/>
          </a:stretch>
        </p:blipFill>
        <p:spPr bwMode="auto">
          <a:xfrm>
            <a:off x="2228052" y="2564904"/>
            <a:ext cx="6915948" cy="4293096"/>
          </a:xfrm>
          <a:prstGeom prst="rect">
            <a:avLst/>
          </a:prstGeom>
          <a:noFill/>
          <a:ln w="9525">
            <a:noFill/>
            <a:miter lim="800000"/>
            <a:headEnd/>
            <a:tailEnd/>
          </a:ln>
        </p:spPr>
      </p:pic>
      <p:pic>
        <p:nvPicPr>
          <p:cNvPr id="3081" name="Picture 9"/>
          <p:cNvPicPr>
            <a:picLocks noChangeAspect="1" noChangeArrowheads="1"/>
          </p:cNvPicPr>
          <p:nvPr/>
        </p:nvPicPr>
        <p:blipFill>
          <a:blip r:embed="rId7" cstate="email"/>
          <a:srcRect/>
          <a:stretch>
            <a:fillRect/>
          </a:stretch>
        </p:blipFill>
        <p:spPr bwMode="auto">
          <a:xfrm>
            <a:off x="5903640" y="0"/>
            <a:ext cx="3240360" cy="47118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0" fill="hold"/>
                                        <p:tgtEl>
                                          <p:spTgt spid="3076"/>
                                        </p:tgtEl>
                                        <p:attrNameLst>
                                          <p:attrName>ppt_x</p:attrName>
                                        </p:attrNameLst>
                                      </p:cBhvr>
                                      <p:tavLst>
                                        <p:tav tm="0">
                                          <p:val>
                                            <p:strVal val="#ppt_x"/>
                                          </p:val>
                                        </p:tav>
                                        <p:tav tm="100000">
                                          <p:val>
                                            <p:strVal val="#ppt_x"/>
                                          </p:val>
                                        </p:tav>
                                      </p:tavLst>
                                    </p:anim>
                                    <p:anim calcmode="lin" valueType="num">
                                      <p:cBhvr additive="base">
                                        <p:cTn id="8" dur="5000" fill="hold"/>
                                        <p:tgtEl>
                                          <p:spTgt spid="3076"/>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47" presetClass="entr" presetSubtype="0"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5000"/>
                                        <p:tgtEl>
                                          <p:spTgt spid="3077"/>
                                        </p:tgtEl>
                                      </p:cBhvr>
                                    </p:animEffect>
                                    <p:anim calcmode="lin" valueType="num">
                                      <p:cBhvr>
                                        <p:cTn id="13" dur="5000" fill="hold"/>
                                        <p:tgtEl>
                                          <p:spTgt spid="3077"/>
                                        </p:tgtEl>
                                        <p:attrNameLst>
                                          <p:attrName>ppt_x</p:attrName>
                                        </p:attrNameLst>
                                      </p:cBhvr>
                                      <p:tavLst>
                                        <p:tav tm="0">
                                          <p:val>
                                            <p:strVal val="#ppt_x"/>
                                          </p:val>
                                        </p:tav>
                                        <p:tav tm="100000">
                                          <p:val>
                                            <p:strVal val="#ppt_x"/>
                                          </p:val>
                                        </p:tav>
                                      </p:tavLst>
                                    </p:anim>
                                    <p:anim calcmode="lin" valueType="num">
                                      <p:cBhvr>
                                        <p:cTn id="14" dur="5000" fill="hold"/>
                                        <p:tgtEl>
                                          <p:spTgt spid="3077"/>
                                        </p:tgtEl>
                                        <p:attrNameLst>
                                          <p:attrName>ppt_y</p:attrName>
                                        </p:attrNameLst>
                                      </p:cBhvr>
                                      <p:tavLst>
                                        <p:tav tm="0">
                                          <p:val>
                                            <p:strVal val="#ppt_y-.1"/>
                                          </p:val>
                                        </p:tav>
                                        <p:tav tm="100000">
                                          <p:val>
                                            <p:strVal val="#ppt_y"/>
                                          </p:val>
                                        </p:tav>
                                      </p:tavLst>
                                    </p:anim>
                                  </p:childTnLst>
                                </p:cTn>
                              </p:par>
                            </p:childTnLst>
                          </p:cTn>
                        </p:par>
                        <p:par>
                          <p:cTn id="15" fill="hold">
                            <p:stCondLst>
                              <p:cond delay="10000"/>
                            </p:stCondLst>
                            <p:childTnLst>
                              <p:par>
                                <p:cTn id="16" presetID="2" presetClass="entr" presetSubtype="4" fill="hold" nodeType="afterEffect">
                                  <p:stCondLst>
                                    <p:cond delay="0"/>
                                  </p:stCondLst>
                                  <p:childTnLst>
                                    <p:set>
                                      <p:cBhvr>
                                        <p:cTn id="17" dur="1" fill="hold">
                                          <p:stCondLst>
                                            <p:cond delay="0"/>
                                          </p:stCondLst>
                                        </p:cTn>
                                        <p:tgtEl>
                                          <p:spTgt spid="3083"/>
                                        </p:tgtEl>
                                        <p:attrNameLst>
                                          <p:attrName>style.visibility</p:attrName>
                                        </p:attrNameLst>
                                      </p:cBhvr>
                                      <p:to>
                                        <p:strVal val="visible"/>
                                      </p:to>
                                    </p:set>
                                    <p:anim calcmode="lin" valueType="num">
                                      <p:cBhvr additive="base">
                                        <p:cTn id="18" dur="5000" fill="hold"/>
                                        <p:tgtEl>
                                          <p:spTgt spid="3083"/>
                                        </p:tgtEl>
                                        <p:attrNameLst>
                                          <p:attrName>ppt_x</p:attrName>
                                        </p:attrNameLst>
                                      </p:cBhvr>
                                      <p:tavLst>
                                        <p:tav tm="0">
                                          <p:val>
                                            <p:strVal val="#ppt_x"/>
                                          </p:val>
                                        </p:tav>
                                        <p:tav tm="100000">
                                          <p:val>
                                            <p:strVal val="#ppt_x"/>
                                          </p:val>
                                        </p:tav>
                                      </p:tavLst>
                                    </p:anim>
                                    <p:anim calcmode="lin" valueType="num">
                                      <p:cBhvr additive="base">
                                        <p:cTn id="19" dur="5000" fill="hold"/>
                                        <p:tgtEl>
                                          <p:spTgt spid="3083"/>
                                        </p:tgtEl>
                                        <p:attrNameLst>
                                          <p:attrName>ppt_y</p:attrName>
                                        </p:attrNameLst>
                                      </p:cBhvr>
                                      <p:tavLst>
                                        <p:tav tm="0">
                                          <p:val>
                                            <p:strVal val="1+#ppt_h/2"/>
                                          </p:val>
                                        </p:tav>
                                        <p:tav tm="100000">
                                          <p:val>
                                            <p:strVal val="#ppt_y"/>
                                          </p:val>
                                        </p:tav>
                                      </p:tavLst>
                                    </p:anim>
                                  </p:childTnLst>
                                </p:cTn>
                              </p:par>
                            </p:childTnLst>
                          </p:cTn>
                        </p:par>
                        <p:par>
                          <p:cTn id="20" fill="hold">
                            <p:stCondLst>
                              <p:cond delay="15000"/>
                            </p:stCondLst>
                            <p:childTnLst>
                              <p:par>
                                <p:cTn id="21" presetID="47" presetClass="entr" presetSubtype="0" fill="hold" nodeType="afterEffect">
                                  <p:stCondLst>
                                    <p:cond delay="0"/>
                                  </p:stCondLst>
                                  <p:childTnLst>
                                    <p:set>
                                      <p:cBhvr>
                                        <p:cTn id="22" dur="1" fill="hold">
                                          <p:stCondLst>
                                            <p:cond delay="0"/>
                                          </p:stCondLst>
                                        </p:cTn>
                                        <p:tgtEl>
                                          <p:spTgt spid="3081"/>
                                        </p:tgtEl>
                                        <p:attrNameLst>
                                          <p:attrName>style.visibility</p:attrName>
                                        </p:attrNameLst>
                                      </p:cBhvr>
                                      <p:to>
                                        <p:strVal val="visible"/>
                                      </p:to>
                                    </p:set>
                                    <p:animEffect transition="in" filter="fade">
                                      <p:cBhvr>
                                        <p:cTn id="23" dur="5000"/>
                                        <p:tgtEl>
                                          <p:spTgt spid="3081"/>
                                        </p:tgtEl>
                                      </p:cBhvr>
                                    </p:animEffect>
                                    <p:anim calcmode="lin" valueType="num">
                                      <p:cBhvr>
                                        <p:cTn id="24" dur="5000" fill="hold"/>
                                        <p:tgtEl>
                                          <p:spTgt spid="3081"/>
                                        </p:tgtEl>
                                        <p:attrNameLst>
                                          <p:attrName>ppt_x</p:attrName>
                                        </p:attrNameLst>
                                      </p:cBhvr>
                                      <p:tavLst>
                                        <p:tav tm="0">
                                          <p:val>
                                            <p:strVal val="#ppt_x"/>
                                          </p:val>
                                        </p:tav>
                                        <p:tav tm="100000">
                                          <p:val>
                                            <p:strVal val="#ppt_x"/>
                                          </p:val>
                                        </p:tav>
                                      </p:tavLst>
                                    </p:anim>
                                    <p:anim calcmode="lin" valueType="num">
                                      <p:cBhvr>
                                        <p:cTn id="25" dur="5000" fill="hold"/>
                                        <p:tgtEl>
                                          <p:spTgt spid="30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email"/>
          <a:srcRect/>
          <a:stretch>
            <a:fillRect/>
          </a:stretch>
        </p:blipFill>
        <p:spPr bwMode="auto">
          <a:xfrm>
            <a:off x="5436096" y="3762375"/>
            <a:ext cx="3114675" cy="3095625"/>
          </a:xfrm>
          <a:prstGeom prst="rect">
            <a:avLst/>
          </a:prstGeom>
          <a:noFill/>
          <a:ln w="9525">
            <a:noFill/>
            <a:miter lim="800000"/>
            <a:headEnd/>
            <a:tailEnd/>
          </a:ln>
        </p:spPr>
      </p:pic>
      <p:pic>
        <p:nvPicPr>
          <p:cNvPr id="5123" name="Picture 3"/>
          <p:cNvPicPr>
            <a:picLocks noChangeAspect="1" noChangeArrowheads="1"/>
          </p:cNvPicPr>
          <p:nvPr/>
        </p:nvPicPr>
        <p:blipFill>
          <a:blip r:embed="rId4" cstate="email"/>
          <a:srcRect/>
          <a:stretch>
            <a:fillRect/>
          </a:stretch>
        </p:blipFill>
        <p:spPr bwMode="auto">
          <a:xfrm>
            <a:off x="5436096" y="332656"/>
            <a:ext cx="2743200" cy="3390900"/>
          </a:xfrm>
          <a:prstGeom prst="rect">
            <a:avLst/>
          </a:prstGeom>
          <a:noFill/>
          <a:ln w="9525">
            <a:noFill/>
            <a:miter lim="800000"/>
            <a:headEnd/>
            <a:tailEnd/>
          </a:ln>
        </p:spPr>
      </p:pic>
      <p:pic>
        <p:nvPicPr>
          <p:cNvPr id="1026" name="Picture 2"/>
          <p:cNvPicPr>
            <a:picLocks noChangeAspect="1" noChangeArrowheads="1"/>
          </p:cNvPicPr>
          <p:nvPr/>
        </p:nvPicPr>
        <p:blipFill>
          <a:blip r:embed="rId5" cstate="email"/>
          <a:srcRect/>
          <a:stretch>
            <a:fillRect/>
          </a:stretch>
        </p:blipFill>
        <p:spPr bwMode="auto">
          <a:xfrm>
            <a:off x="1259632" y="764704"/>
            <a:ext cx="3514725" cy="2781300"/>
          </a:xfrm>
          <a:prstGeom prst="rect">
            <a:avLst/>
          </a:prstGeom>
          <a:noFill/>
          <a:ln w="9525">
            <a:noFill/>
            <a:miter lim="800000"/>
            <a:headEnd/>
            <a:tailEnd/>
          </a:ln>
        </p:spPr>
      </p:pic>
      <p:pic>
        <p:nvPicPr>
          <p:cNvPr id="7" name="Slika 6" descr="Brez naslova.png"/>
          <p:cNvPicPr>
            <a:picLocks noChangeAspect="1"/>
          </p:cNvPicPr>
          <p:nvPr/>
        </p:nvPicPr>
        <p:blipFill>
          <a:blip r:embed="rId6" cstate="print"/>
          <a:stretch>
            <a:fillRect/>
          </a:stretch>
        </p:blipFill>
        <p:spPr>
          <a:xfrm>
            <a:off x="1331640" y="4437112"/>
            <a:ext cx="3811541" cy="207729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464</Words>
  <Application>Microsoft Office PowerPoint</Application>
  <PresentationFormat>Diaprojekcija na zaslonu (4:3)</PresentationFormat>
  <Paragraphs>110</Paragraphs>
  <Slides>20</Slides>
  <Notes>19</Notes>
  <HiddenSlides>0</HiddenSlides>
  <MMClips>0</MMClips>
  <ScaleCrop>false</ScaleCrop>
  <HeadingPairs>
    <vt:vector size="4" baseType="variant">
      <vt:variant>
        <vt:lpstr>Tema</vt:lpstr>
      </vt:variant>
      <vt:variant>
        <vt:i4>1</vt:i4>
      </vt:variant>
      <vt:variant>
        <vt:lpstr>Naslovi diapozitivov</vt:lpstr>
      </vt:variant>
      <vt:variant>
        <vt:i4>20</vt:i4>
      </vt:variant>
    </vt:vector>
  </HeadingPairs>
  <TitlesOfParts>
    <vt:vector size="21" baseType="lpstr">
      <vt:lpstr>Officeova tema</vt:lpstr>
      <vt:lpstr>EKOSISTEMSKE USLUGE  ALI KAKO RAZLOŽITI ZAKAJ MORAMO OHRANJATI NARAVO</vt:lpstr>
      <vt:lpstr>Diapozitiv 2</vt:lpstr>
      <vt:lpstr>Diapozitiv 3</vt:lpstr>
      <vt:lpstr>Diapozitiv 4</vt:lpstr>
      <vt:lpstr>Diapozitiv 5</vt:lpstr>
      <vt:lpstr>Diapozitiv 6</vt:lpstr>
      <vt:lpstr>Diapozitiv 7</vt:lpstr>
      <vt:lpstr>Diapozitiv 8</vt:lpstr>
      <vt:lpstr>Diapozitiv 9</vt:lpstr>
      <vt:lpstr>PRAVICA DO ŽIVLJENJA</vt:lpstr>
      <vt:lpstr>EKOSISTEMSKE USLUGE</vt:lpstr>
      <vt:lpstr>Diapozitiv 12</vt:lpstr>
      <vt:lpstr> SO EKOSISTEMSKE USLUGE  BREZPLAČNE?</vt:lpstr>
      <vt:lpstr>Diapozitiv 14</vt:lpstr>
      <vt:lpstr>Diapozitiv 15</vt:lpstr>
      <vt:lpstr>Diapozitiv 16</vt:lpstr>
      <vt:lpstr>Diapozitiv 17</vt:lpstr>
      <vt:lpstr>Diapozitiv 18</vt:lpstr>
      <vt:lpstr>Diapozitiv 19</vt:lpstr>
      <vt:lpstr>Diapozitiv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MKacicnikJancar</dc:creator>
  <cp:lastModifiedBy>MKacicnikJancar</cp:lastModifiedBy>
  <cp:revision>104</cp:revision>
  <dcterms:created xsi:type="dcterms:W3CDTF">2011-08-19T12:04:37Z</dcterms:created>
  <dcterms:modified xsi:type="dcterms:W3CDTF">2011-08-25T15:14:32Z</dcterms:modified>
</cp:coreProperties>
</file>