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Override PartName="/ppt/charts/chart17.xml" ContentType="application/vnd.openxmlformats-officedocument.drawingml.char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vml" ContentType="application/vnd.openxmlformats-officedocument.vmlDrawing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sldIdLst>
    <p:sldId id="259" r:id="rId2"/>
    <p:sldId id="258" r:id="rId3"/>
    <p:sldId id="260" r:id="rId4"/>
    <p:sldId id="261" r:id="rId5"/>
    <p:sldId id="264" r:id="rId6"/>
    <p:sldId id="262" r:id="rId7"/>
    <p:sldId id="263" r:id="rId8"/>
    <p:sldId id="265" r:id="rId9"/>
    <p:sldId id="267" r:id="rId10"/>
    <p:sldId id="268" r:id="rId11"/>
    <p:sldId id="266" r:id="rId12"/>
    <p:sldId id="269" r:id="rId13"/>
    <p:sldId id="275" r:id="rId14"/>
    <p:sldId id="270" r:id="rId15"/>
    <p:sldId id="283" r:id="rId16"/>
    <p:sldId id="284" r:id="rId17"/>
    <p:sldId id="273" r:id="rId18"/>
    <p:sldId id="287" r:id="rId19"/>
    <p:sldId id="285" r:id="rId20"/>
    <p:sldId id="272" r:id="rId21"/>
    <p:sldId id="288" r:id="rId22"/>
    <p:sldId id="290" r:id="rId23"/>
    <p:sldId id="274" r:id="rId24"/>
    <p:sldId id="291" r:id="rId2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02B"/>
    <a:srgbClr val="3AAAD2"/>
    <a:srgbClr val="7EECF2"/>
    <a:srgbClr val="54A664"/>
    <a:srgbClr val="005024"/>
    <a:srgbClr val="FFFFFF"/>
    <a:srgbClr val="7FD3F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70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_Tja&#353;a%20&#352;velc\Seminar3\Analiza%20in%20SPSS_datoteke\u&#269;itelj_1-10,u&#269;enec_1-4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_Tja&#353;a%20&#352;velc\Seminar3\vpra&#353;anja%2012,15,16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_Tja&#353;a%20&#352;velc\Seminar3\vpra&#353;anja%2012,15,16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Zvezek1" TargetMode="Externa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Delovni_list_programa_Microsoft_Office_Excel1.xlsx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_Tja&#353;a%20&#352;velc\Seminar3\Analiza%20in%20SPSS_datoteke\u&#269;itelj_1-10,u&#269;enec_1-4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SasaSPSS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SASA\MR\Faks\Didaktika%20fizike\3.%20seminar\SasaSPS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SasaSPS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%20na%20leta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%20na%20leta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ASA\MR\Faks\Didaktika%20fizike\3.%20seminar\3.seminar\Obdelava-1-10,1-4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jasa\Desktop\DF_Tja&#353;a%20&#352;velc\Seminar3\vpra&#353;anja%2012,15,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/>
              <a:t>Izobraževalni program šole glede na leto raziskave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učitelj!$B$19</c:f>
              <c:strCache>
                <c:ptCount val="1"/>
                <c:pt idx="0">
                  <c:v>osnovna šola</c:v>
                </c:pt>
              </c:strCache>
            </c:strRef>
          </c:tx>
          <c:cat>
            <c:strRef>
              <c:f>učitelj!$I$18:$N$18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učitelj!$I$19:$N$19</c:f>
              <c:numCache>
                <c:formatCode>0.0%</c:formatCode>
                <c:ptCount val="6"/>
                <c:pt idx="0">
                  <c:v>0.46153846153846217</c:v>
                </c:pt>
                <c:pt idx="1">
                  <c:v>0.38015267175572598</c:v>
                </c:pt>
                <c:pt idx="2">
                  <c:v>0.44570135746606276</c:v>
                </c:pt>
                <c:pt idx="3">
                  <c:v>0.67857142857142994</c:v>
                </c:pt>
                <c:pt idx="4">
                  <c:v>0.64269406392694062</c:v>
                </c:pt>
                <c:pt idx="5">
                  <c:v>0.52279005524861988</c:v>
                </c:pt>
              </c:numCache>
            </c:numRef>
          </c:val>
        </c:ser>
        <c:ser>
          <c:idx val="1"/>
          <c:order val="1"/>
          <c:tx>
            <c:strRef>
              <c:f>učitelj!$B$20</c:f>
              <c:strCache>
                <c:ptCount val="1"/>
                <c:pt idx="0">
                  <c:v>srednja tehniška šola</c:v>
                </c:pt>
              </c:strCache>
            </c:strRef>
          </c:tx>
          <c:cat>
            <c:strRef>
              <c:f>učitelj!$I$18:$N$18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učitelj!$I$20:$N$20</c:f>
              <c:numCache>
                <c:formatCode>0.0%</c:formatCode>
                <c:ptCount val="6"/>
                <c:pt idx="0">
                  <c:v>0.39713774597495627</c:v>
                </c:pt>
                <c:pt idx="1">
                  <c:v>0</c:v>
                </c:pt>
                <c:pt idx="2">
                  <c:v>0.22171945701357476</c:v>
                </c:pt>
                <c:pt idx="3">
                  <c:v>0.1126373626373624</c:v>
                </c:pt>
                <c:pt idx="4">
                  <c:v>0.17579908675799163</c:v>
                </c:pt>
                <c:pt idx="5">
                  <c:v>0.17783149171270754</c:v>
                </c:pt>
              </c:numCache>
            </c:numRef>
          </c:val>
        </c:ser>
        <c:ser>
          <c:idx val="2"/>
          <c:order val="2"/>
          <c:tx>
            <c:strRef>
              <c:f>učitelj!$B$21</c:f>
              <c:strCache>
                <c:ptCount val="1"/>
                <c:pt idx="0">
                  <c:v>tehniška gimnazija</c:v>
                </c:pt>
              </c:strCache>
            </c:strRef>
          </c:tx>
          <c:cat>
            <c:strRef>
              <c:f>učitelj!$I$18:$N$18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učitelj!$I$21:$N$21</c:f>
              <c:numCache>
                <c:formatCode>0.0%</c:formatCode>
                <c:ptCount val="6"/>
                <c:pt idx="0">
                  <c:v>3.5778175313059108E-3</c:v>
                </c:pt>
                <c:pt idx="1">
                  <c:v>0</c:v>
                </c:pt>
                <c:pt idx="2">
                  <c:v>5.6561085972850693E-2</c:v>
                </c:pt>
                <c:pt idx="3">
                  <c:v>0</c:v>
                </c:pt>
                <c:pt idx="4">
                  <c:v>0.13584474885844749</c:v>
                </c:pt>
                <c:pt idx="5">
                  <c:v>5.0414364640884016E-2</c:v>
                </c:pt>
              </c:numCache>
            </c:numRef>
          </c:val>
        </c:ser>
        <c:ser>
          <c:idx val="3"/>
          <c:order val="3"/>
          <c:tx>
            <c:strRef>
              <c:f>učitelj!$B$22</c:f>
              <c:strCache>
                <c:ptCount val="1"/>
                <c:pt idx="0">
                  <c:v>gimnazija</c:v>
                </c:pt>
              </c:strCache>
            </c:strRef>
          </c:tx>
          <c:cat>
            <c:strRef>
              <c:f>učitelj!$I$18:$N$18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učitelj!$I$22:$N$22</c:f>
              <c:numCache>
                <c:formatCode>0.0%</c:formatCode>
                <c:ptCount val="6"/>
                <c:pt idx="0">
                  <c:v>0.13774597495527729</c:v>
                </c:pt>
                <c:pt idx="1">
                  <c:v>0.61984732824427602</c:v>
                </c:pt>
                <c:pt idx="2">
                  <c:v>0.27601809954751189</c:v>
                </c:pt>
                <c:pt idx="3">
                  <c:v>0.20879120879120927</c:v>
                </c:pt>
                <c:pt idx="4">
                  <c:v>4.566210045662112E-2</c:v>
                </c:pt>
                <c:pt idx="5">
                  <c:v>0.24896408839779088</c:v>
                </c:pt>
              </c:numCache>
            </c:numRef>
          </c:val>
        </c:ser>
        <c:axId val="63343616"/>
        <c:axId val="63460096"/>
      </c:barChart>
      <c:catAx>
        <c:axId val="63343616"/>
        <c:scaling>
          <c:orientation val="minMax"/>
        </c:scaling>
        <c:axPos val="b"/>
        <c:numFmt formatCode="General" sourceLinked="1"/>
        <c:majorTickMark val="none"/>
        <c:tickLblPos val="nextTo"/>
        <c:crossAx val="63460096"/>
        <c:crosses val="autoZero"/>
        <c:auto val="1"/>
        <c:lblAlgn val="ctr"/>
        <c:lblOffset val="100"/>
      </c:catAx>
      <c:valAx>
        <c:axId val="63460096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crossAx val="63343616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/>
              <a:t>Kaj bi učenec spremenil glede na stopnjo izobraževanja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'vprašanje 16'!$H$57</c:f>
              <c:strCache>
                <c:ptCount val="1"/>
                <c:pt idx="0">
                  <c:v>OŠ</c:v>
                </c:pt>
              </c:strCache>
            </c:strRef>
          </c:tx>
          <c:cat>
            <c:strRef>
              <c:f>'vprašanje 16'!$G$28:$G$31</c:f>
              <c:strCache>
                <c:ptCount val="4"/>
                <c:pt idx="0">
                  <c:v>nič</c:v>
                </c:pt>
                <c:pt idx="1">
                  <c:v>snov</c:v>
                </c:pt>
                <c:pt idx="2">
                  <c:v>število ur</c:v>
                </c:pt>
                <c:pt idx="3">
                  <c:v>učitelja</c:v>
                </c:pt>
              </c:strCache>
            </c:strRef>
          </c:cat>
          <c:val>
            <c:numRef>
              <c:f>'vprašanje 16'!$H$58:$H$61</c:f>
              <c:numCache>
                <c:formatCode>0.0%</c:formatCode>
                <c:ptCount val="4"/>
                <c:pt idx="0">
                  <c:v>0.24156305506216763</c:v>
                </c:pt>
                <c:pt idx="1">
                  <c:v>0.39076376554174191</c:v>
                </c:pt>
                <c:pt idx="2">
                  <c:v>0.31083481349911296</c:v>
                </c:pt>
                <c:pt idx="3">
                  <c:v>0.11012433392539966</c:v>
                </c:pt>
              </c:numCache>
            </c:numRef>
          </c:val>
        </c:ser>
        <c:ser>
          <c:idx val="1"/>
          <c:order val="1"/>
          <c:tx>
            <c:strRef>
              <c:f>'vprašanje 16'!$I$57</c:f>
              <c:strCache>
                <c:ptCount val="1"/>
                <c:pt idx="0">
                  <c:v>SRŠ</c:v>
                </c:pt>
              </c:strCache>
            </c:strRef>
          </c:tx>
          <c:cat>
            <c:strRef>
              <c:f>'vprašanje 16'!$G$28:$G$31</c:f>
              <c:strCache>
                <c:ptCount val="4"/>
                <c:pt idx="0">
                  <c:v>nič</c:v>
                </c:pt>
                <c:pt idx="1">
                  <c:v>snov</c:v>
                </c:pt>
                <c:pt idx="2">
                  <c:v>število ur</c:v>
                </c:pt>
                <c:pt idx="3">
                  <c:v>učitelja</c:v>
                </c:pt>
              </c:strCache>
            </c:strRef>
          </c:cat>
          <c:val>
            <c:numRef>
              <c:f>'vprašanje 16'!$I$58:$I$61</c:f>
              <c:numCache>
                <c:formatCode>0.0%</c:formatCode>
                <c:ptCount val="4"/>
                <c:pt idx="0">
                  <c:v>0.15654952076677361</c:v>
                </c:pt>
                <c:pt idx="1">
                  <c:v>0.4472843450479233</c:v>
                </c:pt>
                <c:pt idx="2">
                  <c:v>0.27156549520766915</c:v>
                </c:pt>
                <c:pt idx="3">
                  <c:v>0.14057507987220449</c:v>
                </c:pt>
              </c:numCache>
            </c:numRef>
          </c:val>
        </c:ser>
        <c:axId val="36673408"/>
        <c:axId val="36674944"/>
      </c:barChart>
      <c:catAx>
        <c:axId val="366734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36674944"/>
        <c:crosses val="autoZero"/>
        <c:auto val="1"/>
        <c:lblAlgn val="ctr"/>
        <c:lblOffset val="100"/>
      </c:catAx>
      <c:valAx>
        <c:axId val="36674944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366734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2000"/>
          </a:pPr>
          <a:endParaRPr lang="sl-SI"/>
        </a:p>
      </c:txPr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 dirty="0"/>
              <a:t>Frekvenčna porazdelitev vsebin glede na </a:t>
            </a:r>
            <a:r>
              <a:rPr lang="sl-SI" sz="1200" dirty="0" smtClean="0"/>
              <a:t>priljubljenost (2010)</a:t>
            </a:r>
            <a:endParaRPr lang="sl-SI" sz="120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8.2832363107733786E-2"/>
          <c:y val="0.11218905112216485"/>
          <c:w val="0.87747777341602162"/>
          <c:h val="0.53492523093903255"/>
        </c:manualLayout>
      </c:layout>
      <c:barChart>
        <c:barDir val="col"/>
        <c:grouping val="clustered"/>
        <c:ser>
          <c:idx val="0"/>
          <c:order val="0"/>
          <c:tx>
            <c:strRef>
              <c:f>'vprašanje 12'!$A$5</c:f>
              <c:strCache>
                <c:ptCount val="1"/>
                <c:pt idx="0">
                  <c:v>merjenja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12'!$B$5:$D$5</c:f>
              <c:numCache>
                <c:formatCode>0.0%</c:formatCode>
                <c:ptCount val="3"/>
                <c:pt idx="0">
                  <c:v>0.20200000000000001</c:v>
                </c:pt>
                <c:pt idx="1">
                  <c:v>0.53200000000000003</c:v>
                </c:pt>
                <c:pt idx="2">
                  <c:v>0.26600000000000001</c:v>
                </c:pt>
              </c:numCache>
            </c:numRef>
          </c:val>
        </c:ser>
        <c:ser>
          <c:idx val="1"/>
          <c:order val="1"/>
          <c:tx>
            <c:strRef>
              <c:f>'vprašanje 12'!$A$6</c:f>
              <c:strCache>
                <c:ptCount val="1"/>
                <c:pt idx="0">
                  <c:v>sile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12'!$B$6:$D$6</c:f>
              <c:numCache>
                <c:formatCode>0.0%</c:formatCode>
                <c:ptCount val="3"/>
                <c:pt idx="0">
                  <c:v>0.32600000000000118</c:v>
                </c:pt>
                <c:pt idx="1">
                  <c:v>0.46900000000000008</c:v>
                </c:pt>
                <c:pt idx="2">
                  <c:v>0.20400000000000001</c:v>
                </c:pt>
              </c:numCache>
            </c:numRef>
          </c:val>
        </c:ser>
        <c:ser>
          <c:idx val="2"/>
          <c:order val="2"/>
          <c:tx>
            <c:strRef>
              <c:f>'vprašanje 12'!$A$7</c:f>
              <c:strCache>
                <c:ptCount val="1"/>
                <c:pt idx="0">
                  <c:v>tlak in vzgon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12'!$B$7:$D$7</c:f>
              <c:numCache>
                <c:formatCode>0.0%</c:formatCode>
                <c:ptCount val="3"/>
                <c:pt idx="0">
                  <c:v>0.17600000000000021</c:v>
                </c:pt>
                <c:pt idx="1">
                  <c:v>0.505</c:v>
                </c:pt>
                <c:pt idx="2">
                  <c:v>0.32000000000000117</c:v>
                </c:pt>
              </c:numCache>
            </c:numRef>
          </c:val>
        </c:ser>
        <c:ser>
          <c:idx val="3"/>
          <c:order val="3"/>
          <c:tx>
            <c:strRef>
              <c:f>'vprašanje 12'!$A$8</c:f>
              <c:strCache>
                <c:ptCount val="1"/>
                <c:pt idx="0">
                  <c:v>delo in energija (N=875)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2.5825822619811228E-2"/>
                </c:manualLayout>
              </c:layout>
              <c:showVal val="1"/>
            </c:dLbl>
            <c:showVal val="1"/>
          </c:dLbls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12'!$B$8:$D$8</c:f>
              <c:numCache>
                <c:formatCode>0.0%</c:formatCode>
                <c:ptCount val="3"/>
                <c:pt idx="0">
                  <c:v>0.254</c:v>
                </c:pt>
                <c:pt idx="1">
                  <c:v>0.49600000000000088</c:v>
                </c:pt>
                <c:pt idx="2">
                  <c:v>0.25</c:v>
                </c:pt>
              </c:numCache>
            </c:numRef>
          </c:val>
        </c:ser>
        <c:ser>
          <c:idx val="4"/>
          <c:order val="4"/>
          <c:tx>
            <c:strRef>
              <c:f>'vprašanje 12'!$A$9</c:f>
              <c:strCache>
                <c:ptCount val="1"/>
                <c:pt idx="0">
                  <c:v>temperatura (N=876)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1.2912911309905557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9.6846834824291638E-3"/>
                </c:manualLayout>
              </c:layout>
              <c:showVal val="1"/>
            </c:dLbl>
            <c:showVal val="1"/>
          </c:dLbls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12'!$B$9:$D$9</c:f>
              <c:numCache>
                <c:formatCode>0.0%</c:formatCode>
                <c:ptCount val="3"/>
                <c:pt idx="0">
                  <c:v>0.20200000000000001</c:v>
                </c:pt>
                <c:pt idx="1">
                  <c:v>0.56299999999999994</c:v>
                </c:pt>
                <c:pt idx="2">
                  <c:v>0.23500000000000001</c:v>
                </c:pt>
              </c:numCache>
            </c:numRef>
          </c:val>
        </c:ser>
        <c:ser>
          <c:idx val="5"/>
          <c:order val="5"/>
          <c:tx>
            <c:strRef>
              <c:f>'vprašanje 12'!$A$10</c:f>
              <c:strCache>
                <c:ptCount val="1"/>
                <c:pt idx="0">
                  <c:v>svetloba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12'!$B$10:$D$10</c:f>
              <c:numCache>
                <c:formatCode>0.0%</c:formatCode>
                <c:ptCount val="3"/>
                <c:pt idx="0">
                  <c:v>0.24700000000000041</c:v>
                </c:pt>
                <c:pt idx="1">
                  <c:v>0.55100000000000005</c:v>
                </c:pt>
                <c:pt idx="2">
                  <c:v>0.20200000000000001</c:v>
                </c:pt>
              </c:numCache>
            </c:numRef>
          </c:val>
        </c:ser>
        <c:ser>
          <c:idx val="6"/>
          <c:order val="6"/>
          <c:tx>
            <c:strRef>
              <c:f>'vprašanje 12'!$A$11</c:f>
              <c:strCache>
                <c:ptCount val="1"/>
                <c:pt idx="0">
                  <c:v>gibanje (N=875)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12'!$B$11:$D$11</c:f>
              <c:numCache>
                <c:formatCode>0.0%</c:formatCode>
                <c:ptCount val="3"/>
                <c:pt idx="0">
                  <c:v>0.26300000000000001</c:v>
                </c:pt>
                <c:pt idx="1">
                  <c:v>0.51300000000000001</c:v>
                </c:pt>
                <c:pt idx="2">
                  <c:v>0.22400000000000003</c:v>
                </c:pt>
              </c:numCache>
            </c:numRef>
          </c:val>
        </c:ser>
        <c:ser>
          <c:idx val="7"/>
          <c:order val="7"/>
          <c:tx>
            <c:strRef>
              <c:f>'vprašanje 12'!$A$12</c:f>
              <c:strCache>
                <c:ptCount val="1"/>
                <c:pt idx="0">
                  <c:v>astronomija (N=874)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12'!$B$12:$D$12</c:f>
              <c:numCache>
                <c:formatCode>0.0%</c:formatCode>
                <c:ptCount val="3"/>
                <c:pt idx="0">
                  <c:v>0.48600000000000032</c:v>
                </c:pt>
                <c:pt idx="1">
                  <c:v>0.36500000000000032</c:v>
                </c:pt>
                <c:pt idx="2">
                  <c:v>0.14900000000000024</c:v>
                </c:pt>
              </c:numCache>
            </c:numRef>
          </c:val>
        </c:ser>
        <c:ser>
          <c:idx val="8"/>
          <c:order val="8"/>
          <c:tx>
            <c:strRef>
              <c:f>'vprašanje 12'!$A$13</c:f>
              <c:strCache>
                <c:ptCount val="1"/>
                <c:pt idx="0">
                  <c:v>elektrika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12'!$B$13:$D$13</c:f>
              <c:numCache>
                <c:formatCode>0.0%</c:formatCode>
                <c:ptCount val="3"/>
                <c:pt idx="0">
                  <c:v>0.27500000000000002</c:v>
                </c:pt>
                <c:pt idx="1">
                  <c:v>0.48100000000000032</c:v>
                </c:pt>
                <c:pt idx="2">
                  <c:v>0.24400000000000024</c:v>
                </c:pt>
              </c:numCache>
            </c:numRef>
          </c:val>
        </c:ser>
        <c:ser>
          <c:idx val="9"/>
          <c:order val="9"/>
          <c:tx>
            <c:strRef>
              <c:f>'vprašanje 12'!$A$14</c:f>
              <c:strCache>
                <c:ptCount val="1"/>
                <c:pt idx="0">
                  <c:v>magnetizem (N=876)</c:v>
                </c:pt>
              </c:strCache>
            </c:strRef>
          </c:tx>
          <c:cat>
            <c:strRef>
              <c:f>'vprašanje 12'!$B$4:$D$4</c:f>
              <c:strCache>
                <c:ptCount val="3"/>
                <c:pt idx="0">
                  <c:v>zelo priljubljena</c:v>
                </c:pt>
                <c:pt idx="1">
                  <c:v>malo priljubljena</c:v>
                </c:pt>
                <c:pt idx="2">
                  <c:v>ne priljubljena</c:v>
                </c:pt>
              </c:strCache>
            </c:strRef>
          </c:cat>
          <c:val>
            <c:numRef>
              <c:f>'vprašanje 12'!$B$14:$D$14</c:f>
              <c:numCache>
                <c:formatCode>0.0%</c:formatCode>
                <c:ptCount val="3"/>
                <c:pt idx="0">
                  <c:v>0.18400000000000041</c:v>
                </c:pt>
                <c:pt idx="1">
                  <c:v>0.49800000000000105</c:v>
                </c:pt>
                <c:pt idx="2">
                  <c:v>0.31800000000000117</c:v>
                </c:pt>
              </c:numCache>
            </c:numRef>
          </c:val>
        </c:ser>
        <c:dLbls>
          <c:showVal val="1"/>
        </c:dLbls>
        <c:axId val="71641728"/>
        <c:axId val="71659904"/>
      </c:barChart>
      <c:catAx>
        <c:axId val="7164172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200"/>
            </a:pPr>
            <a:endParaRPr lang="sl-SI"/>
          </a:p>
        </c:txPr>
        <c:crossAx val="71659904"/>
        <c:crosses val="autoZero"/>
        <c:auto val="1"/>
        <c:lblAlgn val="ctr"/>
        <c:lblOffset val="100"/>
      </c:catAx>
      <c:valAx>
        <c:axId val="71659904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716417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8.3164327320186568E-2"/>
          <c:y val="0.75196991800047508"/>
          <c:w val="0.87556602762977065"/>
          <c:h val="0.22866071503467017"/>
        </c:manualLayout>
      </c:layout>
      <c:txPr>
        <a:bodyPr/>
        <a:lstStyle/>
        <a:p>
          <a:pPr>
            <a:defRPr sz="1400" b="1"/>
          </a:pPr>
          <a:endParaRPr lang="sl-SI"/>
        </a:p>
      </c:txPr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1000"/>
              <a:t>Frekvenčna porazdelitev zanimivosti pouka fizike</a:t>
            </a:r>
          </a:p>
        </c:rich>
      </c:tx>
      <c:layout>
        <c:manualLayout>
          <c:xMode val="edge"/>
          <c:yMode val="edge"/>
          <c:x val="0.13560816510874188"/>
          <c:y val="5.432483526971716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8.1613870989571208E-2"/>
          <c:y val="0.19220055710306408"/>
          <c:w val="0.87201909237152331"/>
          <c:h val="0.6824512534818985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339966"/>
            </a:solidFill>
            <a:ln w="12700">
              <a:noFill/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cat>
            <c:strRef>
              <c:f>'14.vpr'!$C$11:$C$14</c:f>
              <c:strCache>
                <c:ptCount val="4"/>
                <c:pt idx="0">
                  <c:v>zoprn</c:v>
                </c:pt>
                <c:pt idx="1">
                  <c:v>nezanimiv</c:v>
                </c:pt>
                <c:pt idx="2">
                  <c:v>zanimiv</c:v>
                </c:pt>
                <c:pt idx="3">
                  <c:v>zelo zanimiv</c:v>
                </c:pt>
              </c:strCache>
            </c:strRef>
          </c:cat>
          <c:val>
            <c:numRef>
              <c:f>'14.vpr'!$D$11:$D$14</c:f>
              <c:numCache>
                <c:formatCode>####.0</c:formatCode>
                <c:ptCount val="4"/>
                <c:pt idx="0">
                  <c:v>12.557077625570768</c:v>
                </c:pt>
                <c:pt idx="1">
                  <c:v>27.853881278538811</c:v>
                </c:pt>
                <c:pt idx="2">
                  <c:v>48.059360730593596</c:v>
                </c:pt>
                <c:pt idx="3">
                  <c:v>11.529680365296803</c:v>
                </c:pt>
              </c:numCache>
            </c:numRef>
          </c:val>
        </c:ser>
        <c:axId val="71684480"/>
        <c:axId val="71686016"/>
      </c:barChart>
      <c:catAx>
        <c:axId val="7168448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1686016"/>
        <c:crosses val="autoZero"/>
        <c:auto val="1"/>
        <c:lblAlgn val="ctr"/>
        <c:lblOffset val="100"/>
        <c:tickLblSkip val="1"/>
        <c:tickMarkSkip val="1"/>
      </c:catAx>
      <c:valAx>
        <c:axId val="7168601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General\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1684480"/>
        <c:crosses val="autoZero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chemeClr val="bg1"/>
    </a:solidFill>
    <a:ln w="9525">
      <a:solidFill>
        <a:srgbClr val="000000"/>
      </a:solidFill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title>
      <c:tx>
        <c:rich>
          <a:bodyPr/>
          <a:lstStyle/>
          <a:p>
            <a:pPr>
              <a:defRPr sz="1000"/>
            </a:pPr>
            <a:r>
              <a:rPr lang="en-US" sz="1000"/>
              <a:t>Zanimivost pouka fizike glede na </a:t>
            </a:r>
            <a:r>
              <a:rPr lang="sl-SI" sz="1000" b="1"/>
              <a:t>vrsto šole</a:t>
            </a:r>
            <a:endParaRPr lang="en-US" sz="1000" b="1"/>
          </a:p>
        </c:rich>
      </c:tx>
      <c:layout/>
    </c:title>
    <c:plotArea>
      <c:layout>
        <c:manualLayout>
          <c:layoutTarget val="inner"/>
          <c:xMode val="edge"/>
          <c:yMode val="edge"/>
          <c:x val="8.8707118076524247E-2"/>
          <c:y val="0.14768831315440509"/>
          <c:w val="0.7573089883525016"/>
          <c:h val="0.73498155867771464"/>
        </c:manualLayout>
      </c:layout>
      <c:barChart>
        <c:barDir val="col"/>
        <c:grouping val="clustered"/>
        <c:ser>
          <c:idx val="0"/>
          <c:order val="0"/>
          <c:tx>
            <c:strRef>
              <c:f>'14.vpr'!$D$98</c:f>
              <c:strCache>
                <c:ptCount val="1"/>
                <c:pt idx="0">
                  <c:v>OŠ</c:v>
                </c:pt>
              </c:strCache>
            </c:strRef>
          </c:tx>
          <c:spPr>
            <a:solidFill>
              <a:srgbClr val="339966"/>
            </a:solidFill>
            <a:ln w="12700">
              <a:noFill/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cat>
            <c:strRef>
              <c:f>'14.vpr'!$C$99:$C$102</c:f>
              <c:strCache>
                <c:ptCount val="4"/>
                <c:pt idx="0">
                  <c:v>zoprn</c:v>
                </c:pt>
                <c:pt idx="1">
                  <c:v>nezanimiv</c:v>
                </c:pt>
                <c:pt idx="2">
                  <c:v>zanimiv</c:v>
                </c:pt>
                <c:pt idx="3">
                  <c:v>zelo zanimiv</c:v>
                </c:pt>
              </c:strCache>
            </c:strRef>
          </c:cat>
          <c:val>
            <c:numRef>
              <c:f>'14.vpr'!$D$99:$D$102</c:f>
              <c:numCache>
                <c:formatCode>####%</c:formatCode>
                <c:ptCount val="4"/>
                <c:pt idx="0">
                  <c:v>6.3063063063063071E-2</c:v>
                </c:pt>
                <c:pt idx="1">
                  <c:v>0.21981981981981991</c:v>
                </c:pt>
                <c:pt idx="2">
                  <c:v>0.61081081081081334</c:v>
                </c:pt>
                <c:pt idx="3">
                  <c:v>0.1063063063063063</c:v>
                </c:pt>
              </c:numCache>
            </c:numRef>
          </c:val>
        </c:ser>
        <c:ser>
          <c:idx val="1"/>
          <c:order val="1"/>
          <c:tx>
            <c:strRef>
              <c:f>'14.vpr'!$E$98</c:f>
              <c:strCache>
                <c:ptCount val="1"/>
                <c:pt idx="0">
                  <c:v>SŠ</c:v>
                </c:pt>
              </c:strCache>
            </c:strRef>
          </c:tx>
          <c:spPr>
            <a:solidFill>
              <a:srgbClr val="993366"/>
            </a:solidFill>
            <a:ln w="12700">
              <a:noFill/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cat>
            <c:strRef>
              <c:f>'14.vpr'!$C$99:$C$102</c:f>
              <c:strCache>
                <c:ptCount val="4"/>
                <c:pt idx="0">
                  <c:v>zoprn</c:v>
                </c:pt>
                <c:pt idx="1">
                  <c:v>nezanimiv</c:v>
                </c:pt>
                <c:pt idx="2">
                  <c:v>zanimiv</c:v>
                </c:pt>
                <c:pt idx="3">
                  <c:v>zelo zanimiv</c:v>
                </c:pt>
              </c:strCache>
            </c:strRef>
          </c:cat>
          <c:val>
            <c:numRef>
              <c:f>'14.vpr'!$E$99:$E$102</c:f>
              <c:numCache>
                <c:formatCode>####%</c:formatCode>
                <c:ptCount val="4"/>
                <c:pt idx="0">
                  <c:v>8.9922480620155038E-2</c:v>
                </c:pt>
                <c:pt idx="1">
                  <c:v>0.26666666666666738</c:v>
                </c:pt>
                <c:pt idx="2">
                  <c:v>0.55038759689922456</c:v>
                </c:pt>
                <c:pt idx="3">
                  <c:v>9.3023255813953501E-2</c:v>
                </c:pt>
              </c:numCache>
            </c:numRef>
          </c:val>
        </c:ser>
        <c:axId val="72120192"/>
        <c:axId val="72121728"/>
      </c:barChart>
      <c:catAx>
        <c:axId val="721201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2121728"/>
        <c:crosses val="autoZero"/>
        <c:auto val="1"/>
        <c:lblAlgn val="ctr"/>
        <c:lblOffset val="100"/>
        <c:tickLblSkip val="1"/>
        <c:tickMarkSkip val="1"/>
      </c:catAx>
      <c:valAx>
        <c:axId val="7212172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###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2120192"/>
        <c:crosses val="autoZero"/>
        <c:crossBetween val="between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257459770956949"/>
          <c:y val="0.45090378905697731"/>
          <c:w val="9.3549007398725362E-2"/>
          <c:h val="0.12737028135161882"/>
        </c:manualLayout>
      </c:layout>
      <c:spPr>
        <a:noFill/>
        <a:ln w="25400">
          <a:noFill/>
        </a:ln>
      </c:spPr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  <a:effectLst/>
  </c:spPr>
  <c:txPr>
    <a:bodyPr/>
    <a:lstStyle/>
    <a:p>
      <a:pPr>
        <a:defRPr sz="8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/>
      <c:barChart>
        <c:barDir val="col"/>
        <c:grouping val="clustered"/>
        <c:ser>
          <c:idx val="0"/>
          <c:order val="0"/>
          <c:tx>
            <c:strRef>
              <c:f>'11.vpr'!$AI$127</c:f>
              <c:strCache>
                <c:ptCount val="1"/>
                <c:pt idx="0">
                  <c:v>ne/malo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rgbClr val="000000"/>
              </a:solidFill>
            </a:ln>
          </c:spPr>
          <c:cat>
            <c:strRef>
              <c:f>'11.vpr'!$AH$128:$AH$132</c:f>
              <c:strCache>
                <c:ptCount val="5"/>
                <c:pt idx="0">
                  <c:v>fiz. zakoni</c:v>
                </c:pt>
                <c:pt idx="1">
                  <c:v>eksperimenti</c:v>
                </c:pt>
                <c:pt idx="2">
                  <c:v>matematika</c:v>
                </c:pt>
                <c:pt idx="3">
                  <c:v>učitelj</c:v>
                </c:pt>
                <c:pt idx="4">
                  <c:v>oddaje, knjige,...</c:v>
                </c:pt>
              </c:strCache>
            </c:strRef>
          </c:cat>
          <c:val>
            <c:numRef>
              <c:f>'11.vpr'!$AI$128:$AI$132</c:f>
              <c:numCache>
                <c:formatCode>0%</c:formatCode>
                <c:ptCount val="5"/>
                <c:pt idx="0">
                  <c:v>0.51</c:v>
                </c:pt>
                <c:pt idx="1">
                  <c:v>0.24000000000000013</c:v>
                </c:pt>
                <c:pt idx="2">
                  <c:v>0.54</c:v>
                </c:pt>
                <c:pt idx="3">
                  <c:v>0.15000000000000013</c:v>
                </c:pt>
                <c:pt idx="4">
                  <c:v>0.53</c:v>
                </c:pt>
              </c:numCache>
            </c:numRef>
          </c:val>
        </c:ser>
        <c:ser>
          <c:idx val="1"/>
          <c:order val="1"/>
          <c:tx>
            <c:strRef>
              <c:f>'11.vpr'!$AJ$127</c:f>
              <c:strCache>
                <c:ptCount val="1"/>
                <c:pt idx="0">
                  <c:v>V precejšnji meri/v celoti</c:v>
                </c:pt>
              </c:strCache>
            </c:strRef>
          </c:tx>
          <c:spPr>
            <a:solidFill>
              <a:srgbClr val="993366"/>
            </a:solidFill>
            <a:ln>
              <a:solidFill>
                <a:srgbClr val="000000"/>
              </a:solidFill>
            </a:ln>
          </c:spPr>
          <c:cat>
            <c:strRef>
              <c:f>'11.vpr'!$AH$128:$AH$132</c:f>
              <c:strCache>
                <c:ptCount val="5"/>
                <c:pt idx="0">
                  <c:v>fiz. zakoni</c:v>
                </c:pt>
                <c:pt idx="1">
                  <c:v>eksperimenti</c:v>
                </c:pt>
                <c:pt idx="2">
                  <c:v>matematika</c:v>
                </c:pt>
                <c:pt idx="3">
                  <c:v>učitelj</c:v>
                </c:pt>
                <c:pt idx="4">
                  <c:v>oddaje, knjige,...</c:v>
                </c:pt>
              </c:strCache>
            </c:strRef>
          </c:cat>
          <c:val>
            <c:numRef>
              <c:f>'11.vpr'!$AJ$128:$AJ$132</c:f>
              <c:numCache>
                <c:formatCode>0%</c:formatCode>
                <c:ptCount val="5"/>
                <c:pt idx="0">
                  <c:v>0.49000000000000027</c:v>
                </c:pt>
                <c:pt idx="1">
                  <c:v>0.76000000000000056</c:v>
                </c:pt>
                <c:pt idx="2">
                  <c:v>0.46</c:v>
                </c:pt>
                <c:pt idx="3">
                  <c:v>0.85000000000000053</c:v>
                </c:pt>
                <c:pt idx="4">
                  <c:v>0.47000000000000008</c:v>
                </c:pt>
              </c:numCache>
            </c:numRef>
          </c:val>
        </c:ser>
        <c:axId val="72233344"/>
        <c:axId val="72234880"/>
      </c:barChart>
      <c:catAx>
        <c:axId val="72233344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72234880"/>
        <c:crosses val="autoZero"/>
        <c:auto val="1"/>
        <c:lblAlgn val="ctr"/>
        <c:lblOffset val="100"/>
      </c:catAx>
      <c:valAx>
        <c:axId val="72234880"/>
        <c:scaling>
          <c:orientation val="minMax"/>
        </c:scaling>
        <c:axPos val="l"/>
        <c:majorGridlines/>
        <c:numFmt formatCode="0%" sourceLinked="1"/>
        <c:tickLblPos val="nextTo"/>
        <c:crossAx val="72233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96290220666863"/>
          <c:y val="6.5487941461297869E-2"/>
          <c:w val="0.27148206474190784"/>
          <c:h val="0.11139551958334611"/>
        </c:manualLayout>
      </c:layout>
      <c:txPr>
        <a:bodyPr/>
        <a:lstStyle/>
        <a:p>
          <a:pPr>
            <a:defRPr sz="1200" b="1"/>
          </a:pPr>
          <a:endParaRPr lang="sl-SI"/>
        </a:p>
      </c:txPr>
    </c:legend>
    <c:plotVisOnly val="1"/>
  </c:chart>
  <c:spPr>
    <a:ln>
      <a:noFill/>
    </a:ln>
  </c:sp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/>
      <c:barChart>
        <c:barDir val="col"/>
        <c:grouping val="clustered"/>
        <c:ser>
          <c:idx val="0"/>
          <c:order val="0"/>
          <c:tx>
            <c:strRef>
              <c:f>'11.vpr'!$AH$116</c:f>
              <c:strCache>
                <c:ptCount val="1"/>
                <c:pt idx="0">
                  <c:v>fiz. zakoni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rgbClr val="000000"/>
              </a:solidFill>
            </a:ln>
          </c:spPr>
          <c:cat>
            <c:strRef>
              <c:f>'11.vpr'!$AI$115:$AJ$115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'11.vpr'!$AI$116:$AJ$116</c:f>
              <c:numCache>
                <c:formatCode>General</c:formatCode>
                <c:ptCount val="2"/>
                <c:pt idx="0">
                  <c:v>50</c:v>
                </c:pt>
                <c:pt idx="1">
                  <c:v>47</c:v>
                </c:pt>
              </c:numCache>
            </c:numRef>
          </c:val>
        </c:ser>
        <c:ser>
          <c:idx val="1"/>
          <c:order val="1"/>
          <c:tx>
            <c:strRef>
              <c:f>'11.vpr'!$AH$117</c:f>
              <c:strCache>
                <c:ptCount val="1"/>
                <c:pt idx="0">
                  <c:v>eksperimenti</c:v>
                </c:pt>
              </c:strCache>
            </c:strRef>
          </c:tx>
          <c:spPr>
            <a:solidFill>
              <a:srgbClr val="993366"/>
            </a:solidFill>
            <a:ln>
              <a:solidFill>
                <a:srgbClr val="000000"/>
              </a:solidFill>
            </a:ln>
          </c:spPr>
          <c:cat>
            <c:strRef>
              <c:f>'11.vpr'!$AI$115:$AJ$115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'11.vpr'!$AI$117:$AJ$117</c:f>
              <c:numCache>
                <c:formatCode>General</c:formatCode>
                <c:ptCount val="2"/>
                <c:pt idx="0">
                  <c:v>74</c:v>
                </c:pt>
                <c:pt idx="1">
                  <c:v>78</c:v>
                </c:pt>
              </c:numCache>
            </c:numRef>
          </c:val>
        </c:ser>
        <c:ser>
          <c:idx val="2"/>
          <c:order val="2"/>
          <c:tx>
            <c:strRef>
              <c:f>'11.vpr'!$AH$118</c:f>
              <c:strCache>
                <c:ptCount val="1"/>
                <c:pt idx="0">
                  <c:v>matematika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solidFill>
                <a:srgbClr val="000000"/>
              </a:solidFill>
            </a:ln>
          </c:spPr>
          <c:cat>
            <c:strRef>
              <c:f>'11.vpr'!$AI$115:$AJ$115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'11.vpr'!$AI$118:$AJ$118</c:f>
              <c:numCache>
                <c:formatCode>General</c:formatCode>
                <c:ptCount val="2"/>
                <c:pt idx="0">
                  <c:v>42</c:v>
                </c:pt>
                <c:pt idx="1">
                  <c:v>56</c:v>
                </c:pt>
              </c:numCache>
            </c:numRef>
          </c:val>
        </c:ser>
        <c:ser>
          <c:idx val="3"/>
          <c:order val="3"/>
          <c:tx>
            <c:strRef>
              <c:f>'11.vpr'!$AH$119</c:f>
              <c:strCache>
                <c:ptCount val="1"/>
                <c:pt idx="0">
                  <c:v>učitelj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rgbClr val="000000"/>
              </a:solidFill>
            </a:ln>
          </c:spPr>
          <c:cat>
            <c:strRef>
              <c:f>'11.vpr'!$AI$115:$AJ$115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'11.vpr'!$AI$119:$AJ$119</c:f>
              <c:numCache>
                <c:formatCode>General</c:formatCode>
                <c:ptCount val="2"/>
                <c:pt idx="0">
                  <c:v>76</c:v>
                </c:pt>
                <c:pt idx="1">
                  <c:v>79</c:v>
                </c:pt>
              </c:numCache>
            </c:numRef>
          </c:val>
        </c:ser>
        <c:ser>
          <c:idx val="4"/>
          <c:order val="4"/>
          <c:tx>
            <c:strRef>
              <c:f>'11.vpr'!$AH$120</c:f>
              <c:strCache>
                <c:ptCount val="1"/>
                <c:pt idx="0">
                  <c:v>oddaje, knjige,...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rgbClr val="000000"/>
              </a:solidFill>
            </a:ln>
          </c:spPr>
          <c:cat>
            <c:strRef>
              <c:f>'11.vpr'!$AI$115:$AJ$115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'11.vpr'!$AI$120:$AJ$120</c:f>
              <c:numCache>
                <c:formatCode>General</c:formatCode>
                <c:ptCount val="2"/>
                <c:pt idx="0">
                  <c:v>50</c:v>
                </c:pt>
                <c:pt idx="1">
                  <c:v>42</c:v>
                </c:pt>
              </c:numCache>
            </c:numRef>
          </c:val>
        </c:ser>
        <c:axId val="72262400"/>
        <c:axId val="72263936"/>
      </c:barChart>
      <c:catAx>
        <c:axId val="7226240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sl-SI"/>
          </a:p>
        </c:txPr>
        <c:crossAx val="72263936"/>
        <c:crosses val="autoZero"/>
        <c:auto val="1"/>
        <c:lblAlgn val="ctr"/>
        <c:lblOffset val="100"/>
      </c:catAx>
      <c:valAx>
        <c:axId val="72263936"/>
        <c:scaling>
          <c:orientation val="minMax"/>
        </c:scaling>
        <c:axPos val="l"/>
        <c:majorGridlines/>
        <c:numFmt formatCode="General" sourceLinked="1"/>
        <c:tickLblPos val="nextTo"/>
        <c:crossAx val="7226240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sl-SI"/>
        </a:p>
      </c:txPr>
    </c:legend>
    <c:plotVisOnly val="1"/>
  </c:chart>
  <c:spPr>
    <a:ln>
      <a:noFill/>
    </a:ln>
  </c:sp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title>
      <c:tx>
        <c:rich>
          <a:bodyPr/>
          <a:lstStyle/>
          <a:p>
            <a:pPr>
              <a:defRPr/>
            </a:pPr>
            <a:r>
              <a:rPr lang="en-US" sz="1000"/>
              <a:t>Pomembnost znanja fizike glede na </a:t>
            </a:r>
            <a:r>
              <a:rPr lang="sl-SI" sz="1000" b="1"/>
              <a:t>vrsto šole</a:t>
            </a:r>
            <a:endParaRPr lang="en-US" sz="1000" b="1"/>
          </a:p>
        </c:rich>
      </c:tx>
      <c:layout/>
    </c:title>
    <c:plotArea>
      <c:layout>
        <c:manualLayout>
          <c:layoutTarget val="inner"/>
          <c:xMode val="edge"/>
          <c:yMode val="edge"/>
          <c:x val="7.9939785921866124E-2"/>
          <c:y val="0.13276177434342445"/>
          <c:w val="0.77010300515374963"/>
          <c:h val="0.70819183965641175"/>
        </c:manualLayout>
      </c:layout>
      <c:barChart>
        <c:barDir val="col"/>
        <c:grouping val="clustered"/>
        <c:ser>
          <c:idx val="0"/>
          <c:order val="0"/>
          <c:tx>
            <c:strRef>
              <c:f>'13.vpr'!$AC$157</c:f>
              <c:strCache>
                <c:ptCount val="1"/>
                <c:pt idx="0">
                  <c:v>OŠ</c:v>
                </c:pt>
              </c:strCache>
            </c:strRef>
          </c:tx>
          <c:spPr>
            <a:solidFill>
              <a:srgbClr val="339966"/>
            </a:solidFill>
            <a:ln w="12700">
              <a:noFill/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cat>
            <c:strRef>
              <c:f>'13.vpr'!$AB$158:$AB$162</c:f>
              <c:strCache>
                <c:ptCount val="5"/>
                <c:pt idx="0">
                  <c:v>šolanje</c:v>
                </c:pt>
                <c:pt idx="1">
                  <c:v>dobra ocena</c:v>
                </c:pt>
                <c:pt idx="2">
                  <c:v>razumevanje pojavov</c:v>
                </c:pt>
                <c:pt idx="3">
                  <c:v>razumevanje snovi</c:v>
                </c:pt>
                <c:pt idx="4">
                  <c:v>ni pomembna</c:v>
                </c:pt>
              </c:strCache>
            </c:strRef>
          </c:cat>
          <c:val>
            <c:numRef>
              <c:f>'13.vpr'!$AC$158:$AC$162</c:f>
              <c:numCache>
                <c:formatCode>####0%</c:formatCode>
                <c:ptCount val="5"/>
                <c:pt idx="0">
                  <c:v>0.3534635879218499</c:v>
                </c:pt>
                <c:pt idx="1">
                  <c:v>0.28063943161634103</c:v>
                </c:pt>
                <c:pt idx="2">
                  <c:v>0.50976909413854365</c:v>
                </c:pt>
                <c:pt idx="3">
                  <c:v>0.12255772646536413</c:v>
                </c:pt>
                <c:pt idx="4">
                  <c:v>0.14742451154529393</c:v>
                </c:pt>
              </c:numCache>
            </c:numRef>
          </c:val>
        </c:ser>
        <c:ser>
          <c:idx val="1"/>
          <c:order val="1"/>
          <c:tx>
            <c:strRef>
              <c:f>'13.vpr'!$AD$157</c:f>
              <c:strCache>
                <c:ptCount val="1"/>
                <c:pt idx="0">
                  <c:v>SŠ</c:v>
                </c:pt>
              </c:strCache>
            </c:strRef>
          </c:tx>
          <c:spPr>
            <a:solidFill>
              <a:srgbClr val="993366"/>
            </a:solidFill>
            <a:ln w="12700">
              <a:noFill/>
              <a:prstDash val="solid"/>
            </a:ln>
            <a:effectLst>
              <a:outerShdw dist="35921" dir="2700000" algn="br">
                <a:srgbClr val="000000"/>
              </a:outerShdw>
            </a:effectLst>
          </c:spPr>
          <c:cat>
            <c:strRef>
              <c:f>'13.vpr'!$AB$158:$AB$162</c:f>
              <c:strCache>
                <c:ptCount val="5"/>
                <c:pt idx="0">
                  <c:v>šolanje</c:v>
                </c:pt>
                <c:pt idx="1">
                  <c:v>dobra ocena</c:v>
                </c:pt>
                <c:pt idx="2">
                  <c:v>razumevanje pojavov</c:v>
                </c:pt>
                <c:pt idx="3">
                  <c:v>razumevanje snovi</c:v>
                </c:pt>
                <c:pt idx="4">
                  <c:v>ni pomembna</c:v>
                </c:pt>
              </c:strCache>
            </c:strRef>
          </c:cat>
          <c:val>
            <c:numRef>
              <c:f>'13.vpr'!$AD$158:$AD$162</c:f>
              <c:numCache>
                <c:formatCode>####0%</c:formatCode>
                <c:ptCount val="5"/>
                <c:pt idx="0">
                  <c:v>0.1725239616613419</c:v>
                </c:pt>
                <c:pt idx="1">
                  <c:v>0.19169329073482441</c:v>
                </c:pt>
                <c:pt idx="2">
                  <c:v>0.47284345047923326</c:v>
                </c:pt>
                <c:pt idx="3">
                  <c:v>0.11501597444089456</c:v>
                </c:pt>
                <c:pt idx="4">
                  <c:v>0.15654952076677381</c:v>
                </c:pt>
              </c:numCache>
            </c:numRef>
          </c:val>
        </c:ser>
        <c:axId val="71821952"/>
        <c:axId val="73339264"/>
      </c:barChart>
      <c:catAx>
        <c:axId val="718219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3339264"/>
        <c:crosses val="autoZero"/>
        <c:auto val="1"/>
        <c:lblAlgn val="ctr"/>
        <c:lblOffset val="100"/>
        <c:tickLblSkip val="1"/>
        <c:tickMarkSkip val="1"/>
      </c:catAx>
      <c:valAx>
        <c:axId val="7333926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###0%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71821952"/>
        <c:crosses val="autoZero"/>
        <c:crossBetween val="between"/>
      </c:valAx>
      <c:spPr>
        <a:noFill/>
        <a:ln w="3175">
          <a:solidFill>
            <a:srgbClr val="0000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90785017698475778"/>
          <c:y val="0.40801714664559663"/>
          <c:w val="7.3801199162031372E-2"/>
          <c:h val="0.13757327606776426"/>
        </c:manualLayout>
      </c:layout>
      <c:spPr>
        <a:noFill/>
        <a:ln w="25400">
          <a:noFill/>
        </a:ln>
      </c:spPr>
      <c:txPr>
        <a:bodyPr/>
        <a:lstStyle/>
        <a:p>
          <a:pPr>
            <a:defRPr sz="18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</c:chart>
  <c:spPr>
    <a:solidFill>
      <a:srgbClr val="FFFFFF"/>
    </a:solidFill>
    <a:ln w="3175" cap="sq">
      <a:noFill/>
      <a:prstDash val="solid"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List1!$A$2:$A$16</c:f>
              <c:strCache>
                <c:ptCount val="15"/>
                <c:pt idx="0">
                  <c:v>Slovenščina</c:v>
                </c:pt>
                <c:pt idx="1">
                  <c:v>Matematika</c:v>
                </c:pt>
                <c:pt idx="2">
                  <c:v>Tuj jezik</c:v>
                </c:pt>
                <c:pt idx="3">
                  <c:v>Glasbena vzgoja</c:v>
                </c:pt>
                <c:pt idx="4">
                  <c:v>Likovna vzgoja</c:v>
                </c:pt>
                <c:pt idx="5">
                  <c:v>Državljanska vzgoja in etika</c:v>
                </c:pt>
                <c:pt idx="6">
                  <c:v>Geografija</c:v>
                </c:pt>
                <c:pt idx="7">
                  <c:v>Zgodovina</c:v>
                </c:pt>
                <c:pt idx="8">
                  <c:v>Naravoslovje</c:v>
                </c:pt>
                <c:pt idx="9">
                  <c:v>Fizika</c:v>
                </c:pt>
                <c:pt idx="10">
                  <c:v>Kemija</c:v>
                </c:pt>
                <c:pt idx="11">
                  <c:v>Biologija</c:v>
                </c:pt>
                <c:pt idx="12">
                  <c:v>Tehnika in tehnologija</c:v>
                </c:pt>
                <c:pt idx="13">
                  <c:v>Izbirni predmeti</c:v>
                </c:pt>
                <c:pt idx="14">
                  <c:v>Interesne dejavnosti</c:v>
                </c:pt>
              </c:strCache>
            </c:strRef>
          </c:cat>
          <c:val>
            <c:numRef>
              <c:f>List1!$B$2:$B$16</c:f>
              <c:numCache>
                <c:formatCode>General</c:formatCode>
                <c:ptCount val="15"/>
                <c:pt idx="0">
                  <c:v>45.9</c:v>
                </c:pt>
                <c:pt idx="1">
                  <c:v>52</c:v>
                </c:pt>
                <c:pt idx="2">
                  <c:v>43.2</c:v>
                </c:pt>
                <c:pt idx="3">
                  <c:v>14.7</c:v>
                </c:pt>
                <c:pt idx="4">
                  <c:v>22.6</c:v>
                </c:pt>
                <c:pt idx="5">
                  <c:v>20.8</c:v>
                </c:pt>
                <c:pt idx="6">
                  <c:v>41.7</c:v>
                </c:pt>
                <c:pt idx="7">
                  <c:v>35.9</c:v>
                </c:pt>
                <c:pt idx="8">
                  <c:v>34</c:v>
                </c:pt>
                <c:pt idx="9">
                  <c:v>45.5</c:v>
                </c:pt>
                <c:pt idx="10">
                  <c:v>44.6</c:v>
                </c:pt>
                <c:pt idx="11">
                  <c:v>43.6</c:v>
                </c:pt>
                <c:pt idx="12">
                  <c:v>41.9</c:v>
                </c:pt>
                <c:pt idx="13">
                  <c:v>52.5</c:v>
                </c:pt>
                <c:pt idx="14">
                  <c:v>25.6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List1!$A$2:$A$16</c:f>
              <c:strCache>
                <c:ptCount val="15"/>
                <c:pt idx="0">
                  <c:v>Slovenščina</c:v>
                </c:pt>
                <c:pt idx="1">
                  <c:v>Matematika</c:v>
                </c:pt>
                <c:pt idx="2">
                  <c:v>Tuj jezik</c:v>
                </c:pt>
                <c:pt idx="3">
                  <c:v>Glasbena vzgoja</c:v>
                </c:pt>
                <c:pt idx="4">
                  <c:v>Likovna vzgoja</c:v>
                </c:pt>
                <c:pt idx="5">
                  <c:v>Državljanska vzgoja in etika</c:v>
                </c:pt>
                <c:pt idx="6">
                  <c:v>Geografija</c:v>
                </c:pt>
                <c:pt idx="7">
                  <c:v>Zgodovina</c:v>
                </c:pt>
                <c:pt idx="8">
                  <c:v>Naravoslovje</c:v>
                </c:pt>
                <c:pt idx="9">
                  <c:v>Fizika</c:v>
                </c:pt>
                <c:pt idx="10">
                  <c:v>Kemija</c:v>
                </c:pt>
                <c:pt idx="11">
                  <c:v>Biologija</c:v>
                </c:pt>
                <c:pt idx="12">
                  <c:v>Tehnika in tehnologija</c:v>
                </c:pt>
                <c:pt idx="13">
                  <c:v>Izbirni predmeti</c:v>
                </c:pt>
                <c:pt idx="14">
                  <c:v>Interesne dejavnosti</c:v>
                </c:pt>
              </c:strCache>
            </c:strRef>
          </c:cat>
          <c:val>
            <c:numRef>
              <c:f>List1!$C$2:$C$16</c:f>
              <c:numCache>
                <c:formatCode>General</c:formatCode>
                <c:ptCount val="15"/>
                <c:pt idx="0">
                  <c:v>41.9</c:v>
                </c:pt>
                <c:pt idx="1">
                  <c:v>40.6</c:v>
                </c:pt>
                <c:pt idx="2">
                  <c:v>26.5</c:v>
                </c:pt>
                <c:pt idx="3">
                  <c:v>7.8</c:v>
                </c:pt>
                <c:pt idx="4">
                  <c:v>22</c:v>
                </c:pt>
                <c:pt idx="5">
                  <c:v>11.2</c:v>
                </c:pt>
                <c:pt idx="6">
                  <c:v>24.5</c:v>
                </c:pt>
                <c:pt idx="7">
                  <c:v>19.600000000000001</c:v>
                </c:pt>
                <c:pt idx="8">
                  <c:v>20.6</c:v>
                </c:pt>
                <c:pt idx="9">
                  <c:v>30.9</c:v>
                </c:pt>
                <c:pt idx="10">
                  <c:v>31</c:v>
                </c:pt>
                <c:pt idx="11">
                  <c:v>31.5</c:v>
                </c:pt>
                <c:pt idx="12">
                  <c:v>28.2</c:v>
                </c:pt>
                <c:pt idx="13">
                  <c:v>47.8</c:v>
                </c:pt>
                <c:pt idx="14">
                  <c:v>21.4</c:v>
                </c:pt>
              </c:numCache>
            </c:numRef>
          </c:val>
        </c:ser>
        <c:axId val="73367936"/>
        <c:axId val="73369472"/>
      </c:barChart>
      <c:catAx>
        <c:axId val="73367936"/>
        <c:scaling>
          <c:orientation val="minMax"/>
        </c:scaling>
        <c:axPos val="b"/>
        <c:tickLblPos val="nextTo"/>
        <c:crossAx val="73369472"/>
        <c:crosses val="autoZero"/>
        <c:auto val="1"/>
        <c:lblAlgn val="ctr"/>
        <c:lblOffset val="100"/>
      </c:catAx>
      <c:valAx>
        <c:axId val="73369472"/>
        <c:scaling>
          <c:orientation val="minMax"/>
        </c:scaling>
        <c:axPos val="l"/>
        <c:majorGridlines/>
        <c:numFmt formatCode="General" sourceLinked="1"/>
        <c:tickLblPos val="nextTo"/>
        <c:crossAx val="7336793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1994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List1!$B$2:$B$13</c:f>
              <c:numCache>
                <c:formatCode>General</c:formatCode>
                <c:ptCount val="12"/>
                <c:pt idx="0">
                  <c:v>1.2</c:v>
                </c:pt>
                <c:pt idx="1">
                  <c:v>10.200000000000001</c:v>
                </c:pt>
                <c:pt idx="2">
                  <c:v>6.6</c:v>
                </c:pt>
                <c:pt idx="3">
                  <c:v>5</c:v>
                </c:pt>
                <c:pt idx="4">
                  <c:v>22.8</c:v>
                </c:pt>
                <c:pt idx="5">
                  <c:v>6.1</c:v>
                </c:pt>
                <c:pt idx="6">
                  <c:v>1.2</c:v>
                </c:pt>
                <c:pt idx="7">
                  <c:v>4.3</c:v>
                </c:pt>
                <c:pt idx="8">
                  <c:v>0.8</c:v>
                </c:pt>
                <c:pt idx="9">
                  <c:v>1.2</c:v>
                </c:pt>
                <c:pt idx="10">
                  <c:v>0.5</c:v>
                </c:pt>
                <c:pt idx="11">
                  <c:v>1.2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1996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List1!$C$2:$C$13</c:f>
              <c:numCache>
                <c:formatCode>General</c:formatCode>
                <c:ptCount val="12"/>
                <c:pt idx="0">
                  <c:v>2.4</c:v>
                </c:pt>
                <c:pt idx="1">
                  <c:v>14.4</c:v>
                </c:pt>
                <c:pt idx="2">
                  <c:v>9.1</c:v>
                </c:pt>
                <c:pt idx="3">
                  <c:v>8.3000000000000007</c:v>
                </c:pt>
                <c:pt idx="4">
                  <c:v>23.9</c:v>
                </c:pt>
                <c:pt idx="5">
                  <c:v>8.8000000000000007</c:v>
                </c:pt>
                <c:pt idx="6">
                  <c:v>2.2999999999999998</c:v>
                </c:pt>
                <c:pt idx="7">
                  <c:v>7.4</c:v>
                </c:pt>
                <c:pt idx="8">
                  <c:v>3.4</c:v>
                </c:pt>
                <c:pt idx="9">
                  <c:v>2.2999999999999998</c:v>
                </c:pt>
                <c:pt idx="10">
                  <c:v>0.9</c:v>
                </c:pt>
                <c:pt idx="11">
                  <c:v>1.5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1998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List1!$D$2:$D$13</c:f>
              <c:numCache>
                <c:formatCode>General</c:formatCode>
                <c:ptCount val="12"/>
                <c:pt idx="0">
                  <c:v>3.5</c:v>
                </c:pt>
                <c:pt idx="1">
                  <c:v>13.2</c:v>
                </c:pt>
                <c:pt idx="2">
                  <c:v>8.2000000000000011</c:v>
                </c:pt>
                <c:pt idx="3">
                  <c:v>14.1</c:v>
                </c:pt>
                <c:pt idx="4">
                  <c:v>22</c:v>
                </c:pt>
                <c:pt idx="5">
                  <c:v>8</c:v>
                </c:pt>
                <c:pt idx="6">
                  <c:v>5</c:v>
                </c:pt>
                <c:pt idx="7">
                  <c:v>4.5</c:v>
                </c:pt>
                <c:pt idx="8">
                  <c:v>2.8</c:v>
                </c:pt>
                <c:pt idx="9">
                  <c:v>1.9000000000000001</c:v>
                </c:pt>
                <c:pt idx="10">
                  <c:v>1</c:v>
                </c:pt>
                <c:pt idx="11">
                  <c:v>2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2000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List1!$E$2:$E$13</c:f>
              <c:numCache>
                <c:formatCode>General</c:formatCode>
                <c:ptCount val="12"/>
                <c:pt idx="0">
                  <c:v>7.8</c:v>
                </c:pt>
                <c:pt idx="1">
                  <c:v>12.2</c:v>
                </c:pt>
                <c:pt idx="2">
                  <c:v>11</c:v>
                </c:pt>
                <c:pt idx="3">
                  <c:v>7.8</c:v>
                </c:pt>
                <c:pt idx="4">
                  <c:v>17.100000000000001</c:v>
                </c:pt>
                <c:pt idx="5">
                  <c:v>14.8</c:v>
                </c:pt>
                <c:pt idx="6">
                  <c:v>9.9</c:v>
                </c:pt>
                <c:pt idx="7">
                  <c:v>8.9</c:v>
                </c:pt>
                <c:pt idx="8">
                  <c:v>3.2</c:v>
                </c:pt>
                <c:pt idx="9">
                  <c:v>3.4</c:v>
                </c:pt>
                <c:pt idx="10">
                  <c:v>2.2999999999999998</c:v>
                </c:pt>
                <c:pt idx="11">
                  <c:v>1.6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2003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List1!$F$2:$F$13</c:f>
              <c:numCache>
                <c:formatCode>General</c:formatCode>
                <c:ptCount val="12"/>
                <c:pt idx="0">
                  <c:v>6</c:v>
                </c:pt>
                <c:pt idx="1">
                  <c:v>13.8</c:v>
                </c:pt>
                <c:pt idx="2">
                  <c:v>9.2000000000000011</c:v>
                </c:pt>
                <c:pt idx="3">
                  <c:v>12.9</c:v>
                </c:pt>
                <c:pt idx="4">
                  <c:v>18.600000000000001</c:v>
                </c:pt>
                <c:pt idx="5">
                  <c:v>9.8000000000000007</c:v>
                </c:pt>
                <c:pt idx="6">
                  <c:v>6.6</c:v>
                </c:pt>
                <c:pt idx="7">
                  <c:v>11.6</c:v>
                </c:pt>
                <c:pt idx="8">
                  <c:v>4.3</c:v>
                </c:pt>
                <c:pt idx="9">
                  <c:v>2.2999999999999998</c:v>
                </c:pt>
                <c:pt idx="10">
                  <c:v>2</c:v>
                </c:pt>
                <c:pt idx="11">
                  <c:v>2.9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2005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List1!$G$2:$G$13</c:f>
              <c:numCache>
                <c:formatCode>General</c:formatCode>
                <c:ptCount val="12"/>
                <c:pt idx="0">
                  <c:v>14.9</c:v>
                </c:pt>
                <c:pt idx="1">
                  <c:v>18</c:v>
                </c:pt>
                <c:pt idx="2">
                  <c:v>35.200000000000003</c:v>
                </c:pt>
                <c:pt idx="3">
                  <c:v>32</c:v>
                </c:pt>
                <c:pt idx="4">
                  <c:v>25.8</c:v>
                </c:pt>
                <c:pt idx="5">
                  <c:v>17.8</c:v>
                </c:pt>
                <c:pt idx="6">
                  <c:v>13.7</c:v>
                </c:pt>
                <c:pt idx="7">
                  <c:v>19.2</c:v>
                </c:pt>
                <c:pt idx="8">
                  <c:v>8.7000000000000011</c:v>
                </c:pt>
                <c:pt idx="9">
                  <c:v>4</c:v>
                </c:pt>
                <c:pt idx="10">
                  <c:v>1</c:v>
                </c:pt>
                <c:pt idx="11">
                  <c:v>5.7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List1!$A$2:$A$13</c:f>
              <c:strCache>
                <c:ptCount val="12"/>
                <c:pt idx="0">
                  <c:v>Slovenščina</c:v>
                </c:pt>
                <c:pt idx="1">
                  <c:v>Matematika</c:v>
                </c:pt>
                <c:pt idx="2">
                  <c:v>Biologija</c:v>
                </c:pt>
                <c:pt idx="3">
                  <c:v>Kemija</c:v>
                </c:pt>
                <c:pt idx="4">
                  <c:v>Fizika</c:v>
                </c:pt>
                <c:pt idx="5">
                  <c:v>Geografija</c:v>
                </c:pt>
                <c:pt idx="6">
                  <c:v>Zgodovina</c:v>
                </c:pt>
                <c:pt idx="7">
                  <c:v>Tuj jezik</c:v>
                </c:pt>
                <c:pt idx="8">
                  <c:v>Umetnost</c:v>
                </c:pt>
                <c:pt idx="9">
                  <c:v>Psihologija</c:v>
                </c:pt>
                <c:pt idx="10">
                  <c:v>Filozofija</c:v>
                </c:pt>
                <c:pt idx="11">
                  <c:v>Sociologija</c:v>
                </c:pt>
              </c:strCache>
            </c:strRef>
          </c:cat>
          <c:val>
            <c:numRef>
              <c:f>List1!$H$2:$H$13</c:f>
              <c:numCache>
                <c:formatCode>General</c:formatCode>
                <c:ptCount val="12"/>
                <c:pt idx="0">
                  <c:v>20.8</c:v>
                </c:pt>
                <c:pt idx="1">
                  <c:v>33.800000000000004</c:v>
                </c:pt>
                <c:pt idx="2">
                  <c:v>25.9</c:v>
                </c:pt>
                <c:pt idx="3">
                  <c:v>26.2</c:v>
                </c:pt>
                <c:pt idx="4">
                  <c:v>29.6</c:v>
                </c:pt>
                <c:pt idx="5">
                  <c:v>28.9</c:v>
                </c:pt>
                <c:pt idx="6">
                  <c:v>26.4</c:v>
                </c:pt>
                <c:pt idx="7">
                  <c:v>25.5</c:v>
                </c:pt>
                <c:pt idx="8">
                  <c:v>7.9</c:v>
                </c:pt>
                <c:pt idx="9">
                  <c:v>5.3</c:v>
                </c:pt>
                <c:pt idx="10">
                  <c:v>4.2</c:v>
                </c:pt>
                <c:pt idx="11">
                  <c:v>7.2</c:v>
                </c:pt>
              </c:numCache>
            </c:numRef>
          </c:val>
        </c:ser>
        <c:axId val="74015872"/>
        <c:axId val="74017792"/>
      </c:barChart>
      <c:catAx>
        <c:axId val="740158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sl-SI"/>
                  <a:t>Kategorija</a:t>
                </a:r>
              </a:p>
            </c:rich>
          </c:tx>
          <c:layout/>
        </c:title>
        <c:numFmt formatCode="General" sourceLinked="1"/>
        <c:tickLblPos val="nextTo"/>
        <c:crossAx val="74017792"/>
        <c:crosses val="autoZero"/>
        <c:auto val="1"/>
        <c:lblAlgn val="ctr"/>
        <c:lblOffset val="100"/>
      </c:catAx>
      <c:valAx>
        <c:axId val="7401779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sl-SI"/>
                  <a:t>Relativna frekvenca</a:t>
                </a:r>
              </a:p>
            </c:rich>
          </c:tx>
          <c:layout/>
        </c:title>
        <c:numFmt formatCode="General" sourceLinked="1"/>
        <c:tickLblPos val="nextTo"/>
        <c:crossAx val="74015872"/>
        <c:crosses val="autoZero"/>
        <c:crossBetween val="between"/>
      </c:valAx>
    </c:plotArea>
    <c:legend>
      <c:legendPos val="r"/>
      <c:layout/>
      <c:spPr>
        <a:ln>
          <a:solidFill>
            <a:sysClr val="windowText" lastClr="000000"/>
          </a:solidFill>
        </a:ln>
      </c:sp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 b="1" i="0" baseline="0"/>
              <a:t>Specializirana učilnica za fiziko glede na leto raziskave</a:t>
            </a:r>
            <a:endParaRPr lang="en-US" sz="1200" b="1" i="0" baseline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učitelj!$P$390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učitelj!$Q$390:$V$390</c:f>
              <c:numCache>
                <c:formatCode>0.0%</c:formatCode>
                <c:ptCount val="6"/>
                <c:pt idx="0">
                  <c:v>0.42933810375670894</c:v>
                </c:pt>
                <c:pt idx="1">
                  <c:v>0.58473282442748087</c:v>
                </c:pt>
                <c:pt idx="2">
                  <c:v>0.5542986425339379</c:v>
                </c:pt>
                <c:pt idx="3">
                  <c:v>0.22252747252747293</c:v>
                </c:pt>
                <c:pt idx="4">
                  <c:v>0.50684931506849484</c:v>
                </c:pt>
                <c:pt idx="5">
                  <c:v>0.48100828729281897</c:v>
                </c:pt>
              </c:numCache>
            </c:numRef>
          </c:val>
        </c:ser>
        <c:ser>
          <c:idx val="1"/>
          <c:order val="1"/>
          <c:tx>
            <c:strRef>
              <c:f>učitelj!$P$391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učitelj!$Q$391:$V$391</c:f>
              <c:numCache>
                <c:formatCode>0.0%</c:formatCode>
                <c:ptCount val="6"/>
                <c:pt idx="0">
                  <c:v>0.30053667262969658</c:v>
                </c:pt>
                <c:pt idx="1">
                  <c:v>0.12519083969465619</c:v>
                </c:pt>
                <c:pt idx="2">
                  <c:v>0</c:v>
                </c:pt>
                <c:pt idx="3">
                  <c:v>0.21153846153846212</c:v>
                </c:pt>
                <c:pt idx="4">
                  <c:v>0.2271689497716895</c:v>
                </c:pt>
                <c:pt idx="5">
                  <c:v>0.18162983425414364</c:v>
                </c:pt>
              </c:numCache>
            </c:numRef>
          </c:val>
        </c:ser>
        <c:ser>
          <c:idx val="2"/>
          <c:order val="2"/>
          <c:tx>
            <c:strRef>
              <c:f>učitelj!$P$392</c:f>
              <c:strCache>
                <c:ptCount val="1"/>
                <c:pt idx="0">
                  <c:v>da, še drugim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učitelj!$Q$392:$V$392</c:f>
              <c:numCache>
                <c:formatCode>0.0%</c:formatCode>
                <c:ptCount val="6"/>
                <c:pt idx="0">
                  <c:v>0.2701252236135957</c:v>
                </c:pt>
                <c:pt idx="1">
                  <c:v>0.29007633587786386</c:v>
                </c:pt>
                <c:pt idx="2">
                  <c:v>0.44570135746606271</c:v>
                </c:pt>
                <c:pt idx="3">
                  <c:v>0.56593406593406559</c:v>
                </c:pt>
                <c:pt idx="4">
                  <c:v>0.26598173515981838</c:v>
                </c:pt>
                <c:pt idx="5">
                  <c:v>0.33736187845303922</c:v>
                </c:pt>
              </c:numCache>
            </c:numRef>
          </c:val>
        </c:ser>
        <c:axId val="63486208"/>
        <c:axId val="63496192"/>
      </c:barChart>
      <c:catAx>
        <c:axId val="63486208"/>
        <c:scaling>
          <c:orientation val="minMax"/>
        </c:scaling>
        <c:axPos val="b"/>
        <c:majorTickMark val="none"/>
        <c:tickLblPos val="nextTo"/>
        <c:crossAx val="63496192"/>
        <c:crosses val="autoZero"/>
        <c:auto val="1"/>
        <c:lblAlgn val="ctr"/>
        <c:lblOffset val="100"/>
      </c:catAx>
      <c:valAx>
        <c:axId val="63496192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63486208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en-US" sz="1200" dirty="0" err="1"/>
              <a:t>Specializirana</a:t>
            </a:r>
            <a:r>
              <a:rPr lang="en-US" sz="1200" dirty="0"/>
              <a:t> </a:t>
            </a:r>
            <a:r>
              <a:rPr lang="en-US" sz="1200" dirty="0" err="1"/>
              <a:t>učilnica</a:t>
            </a:r>
            <a:r>
              <a:rPr lang="en-US" sz="1200" dirty="0"/>
              <a:t> </a:t>
            </a:r>
            <a:r>
              <a:rPr lang="en-US" sz="1200" dirty="0" err="1"/>
              <a:t>za</a:t>
            </a:r>
            <a:r>
              <a:rPr lang="en-US" sz="1200" dirty="0"/>
              <a:t> </a:t>
            </a:r>
            <a:r>
              <a:rPr lang="en-US" sz="1200" dirty="0" err="1"/>
              <a:t>fiziko</a:t>
            </a:r>
            <a:r>
              <a:rPr lang="en-US" sz="1200" dirty="0"/>
              <a:t> </a:t>
            </a:r>
            <a:r>
              <a:rPr lang="en-US" sz="1200" dirty="0" err="1"/>
              <a:t>glede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vrsto</a:t>
            </a:r>
            <a:r>
              <a:rPr lang="en-US" sz="1200" dirty="0"/>
              <a:t> </a:t>
            </a:r>
            <a:r>
              <a:rPr lang="en-US" sz="1200" dirty="0" err="1" smtClean="0"/>
              <a:t>šole</a:t>
            </a:r>
            <a:r>
              <a:rPr lang="sl-SI" sz="1200" dirty="0" smtClean="0"/>
              <a:t> (2010)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List1!$AK$95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List1!$AL$94:$AM$94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List1!$AL$95:$AM$95</c:f>
              <c:numCache>
                <c:formatCode>0.0%</c:formatCode>
                <c:ptCount val="2"/>
                <c:pt idx="0">
                  <c:v>0.71047957371225556</c:v>
                </c:pt>
                <c:pt idx="1">
                  <c:v>0.14100000000000001</c:v>
                </c:pt>
              </c:numCache>
            </c:numRef>
          </c:val>
        </c:ser>
        <c:ser>
          <c:idx val="1"/>
          <c:order val="1"/>
          <c:tx>
            <c:strRef>
              <c:f>List1!$AK$96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List1!$AL$94:$AM$94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List1!$AL$96:$AM$96</c:f>
              <c:numCache>
                <c:formatCode>0.0%</c:formatCode>
                <c:ptCount val="2"/>
                <c:pt idx="0">
                  <c:v>7.9928952042628912E-2</c:v>
                </c:pt>
                <c:pt idx="1">
                  <c:v>0.49200000000000038</c:v>
                </c:pt>
              </c:numCache>
            </c:numRef>
          </c:val>
        </c:ser>
        <c:ser>
          <c:idx val="2"/>
          <c:order val="2"/>
          <c:tx>
            <c:strRef>
              <c:f>List1!$AK$97</c:f>
              <c:strCache>
                <c:ptCount val="1"/>
                <c:pt idx="0">
                  <c:v>da, še drugim</c:v>
                </c:pt>
              </c:strCache>
            </c:strRef>
          </c:tx>
          <c:cat>
            <c:strRef>
              <c:f>List1!$AL$94:$AM$94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List1!$AL$97:$AM$97</c:f>
              <c:numCache>
                <c:formatCode>0.0%</c:formatCode>
                <c:ptCount val="2"/>
                <c:pt idx="0">
                  <c:v>0.20959147424511501</c:v>
                </c:pt>
                <c:pt idx="1">
                  <c:v>0.36700000000000038</c:v>
                </c:pt>
              </c:numCache>
            </c:numRef>
          </c:val>
        </c:ser>
        <c:axId val="64971904"/>
        <c:axId val="64973440"/>
      </c:barChart>
      <c:catAx>
        <c:axId val="64971904"/>
        <c:scaling>
          <c:orientation val="minMax"/>
        </c:scaling>
        <c:axPos val="b"/>
        <c:numFmt formatCode="General" sourceLinked="1"/>
        <c:tickLblPos val="nextTo"/>
        <c:crossAx val="64973440"/>
        <c:crosses val="autoZero"/>
        <c:auto val="1"/>
        <c:lblAlgn val="ctr"/>
        <c:lblOffset val="100"/>
      </c:catAx>
      <c:valAx>
        <c:axId val="64973440"/>
        <c:scaling>
          <c:orientation val="minMax"/>
        </c:scaling>
        <c:axPos val="l"/>
        <c:majorGridlines/>
        <c:numFmt formatCode="0%" sourceLinked="0"/>
        <c:tickLblPos val="nextTo"/>
        <c:crossAx val="64971904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/>
              <a:t>Specializiran kabinet za</a:t>
            </a:r>
            <a:r>
              <a:rPr lang="sl-SI" sz="1200" baseline="0"/>
              <a:t> fiziko</a:t>
            </a:r>
            <a:endParaRPr lang="sl-SI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učitelj!$P$404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učitelj!$Q$404:$V$404</c:f>
              <c:numCache>
                <c:formatCode>0.0%</c:formatCode>
                <c:ptCount val="6"/>
                <c:pt idx="0">
                  <c:v>0.858676207513419</c:v>
                </c:pt>
                <c:pt idx="1">
                  <c:v>0.65496183206107039</c:v>
                </c:pt>
                <c:pt idx="2">
                  <c:v>0.54072398190045246</c:v>
                </c:pt>
                <c:pt idx="3">
                  <c:v>0.51923076923076761</c:v>
                </c:pt>
                <c:pt idx="4">
                  <c:v>0.56621004566210043</c:v>
                </c:pt>
                <c:pt idx="5">
                  <c:v>0.63294198895027665</c:v>
                </c:pt>
              </c:numCache>
            </c:numRef>
          </c:val>
        </c:ser>
        <c:ser>
          <c:idx val="1"/>
          <c:order val="1"/>
          <c:tx>
            <c:strRef>
              <c:f>učitelj!$P$405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učitelj!$Q$405:$V$405</c:f>
              <c:numCache>
                <c:formatCode>0.0%</c:formatCode>
                <c:ptCount val="6"/>
                <c:pt idx="0">
                  <c:v>5.3667262969588573E-3</c:v>
                </c:pt>
                <c:pt idx="1">
                  <c:v>0.12366412213740473</c:v>
                </c:pt>
                <c:pt idx="2">
                  <c:v>0</c:v>
                </c:pt>
                <c:pt idx="3">
                  <c:v>0</c:v>
                </c:pt>
                <c:pt idx="4">
                  <c:v>0.21803652968036541</c:v>
                </c:pt>
                <c:pt idx="5">
                  <c:v>9.4958563535911769E-2</c:v>
                </c:pt>
              </c:numCache>
            </c:numRef>
          </c:val>
        </c:ser>
        <c:ser>
          <c:idx val="2"/>
          <c:order val="2"/>
          <c:tx>
            <c:strRef>
              <c:f>učitelj!$P$406</c:f>
              <c:strCache>
                <c:ptCount val="1"/>
                <c:pt idx="0">
                  <c:v>da, še drugim</c:v>
                </c:pt>
              </c:strCache>
            </c:strRef>
          </c:tx>
          <c:cat>
            <c:strRef>
              <c:f>učitelj!$Q$389:$V$389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učitelj!$Q$406:$V$406</c:f>
              <c:numCache>
                <c:formatCode>0.0%</c:formatCode>
                <c:ptCount val="6"/>
                <c:pt idx="0">
                  <c:v>0.13595706618962441</c:v>
                </c:pt>
                <c:pt idx="1">
                  <c:v>0.22137404580152675</c:v>
                </c:pt>
                <c:pt idx="2">
                  <c:v>0.45927601809954782</c:v>
                </c:pt>
                <c:pt idx="3">
                  <c:v>0.48076923076923078</c:v>
                </c:pt>
                <c:pt idx="4">
                  <c:v>0.21575342465753444</c:v>
                </c:pt>
                <c:pt idx="5">
                  <c:v>0.27209944751381215</c:v>
                </c:pt>
              </c:numCache>
            </c:numRef>
          </c:val>
        </c:ser>
        <c:axId val="64995712"/>
        <c:axId val="64997248"/>
      </c:barChart>
      <c:catAx>
        <c:axId val="64995712"/>
        <c:scaling>
          <c:orientation val="minMax"/>
        </c:scaling>
        <c:axPos val="b"/>
        <c:majorTickMark val="none"/>
        <c:tickLblPos val="nextTo"/>
        <c:crossAx val="64997248"/>
        <c:crosses val="autoZero"/>
        <c:auto val="1"/>
        <c:lblAlgn val="ctr"/>
        <c:lblOffset val="100"/>
      </c:catAx>
      <c:valAx>
        <c:axId val="6499724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6499571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en-US" sz="1200" dirty="0" err="1"/>
              <a:t>Specializiran</a:t>
            </a:r>
            <a:r>
              <a:rPr lang="en-US" sz="1200" dirty="0"/>
              <a:t> </a:t>
            </a:r>
            <a:r>
              <a:rPr lang="en-US" sz="1200" dirty="0" err="1"/>
              <a:t>kabinet</a:t>
            </a:r>
            <a:r>
              <a:rPr lang="en-US" sz="1200" dirty="0"/>
              <a:t> </a:t>
            </a:r>
            <a:r>
              <a:rPr lang="en-US" sz="1200" dirty="0" err="1"/>
              <a:t>za</a:t>
            </a:r>
            <a:r>
              <a:rPr lang="en-US" sz="1200" dirty="0"/>
              <a:t> </a:t>
            </a:r>
            <a:r>
              <a:rPr lang="en-US" sz="1200" dirty="0" err="1"/>
              <a:t>fiziko</a:t>
            </a:r>
            <a:r>
              <a:rPr lang="en-US" sz="1200" dirty="0"/>
              <a:t> </a:t>
            </a:r>
            <a:r>
              <a:rPr lang="en-US" sz="1200" dirty="0" err="1"/>
              <a:t>glede</a:t>
            </a:r>
            <a:r>
              <a:rPr lang="en-US" sz="1200" dirty="0"/>
              <a:t> </a:t>
            </a:r>
            <a:r>
              <a:rPr lang="en-US" sz="1200" dirty="0" err="1"/>
              <a:t>na</a:t>
            </a:r>
            <a:r>
              <a:rPr lang="en-US" sz="1200" dirty="0"/>
              <a:t> </a:t>
            </a:r>
            <a:r>
              <a:rPr lang="en-US" sz="1200" dirty="0" err="1"/>
              <a:t>vrsto</a:t>
            </a:r>
            <a:r>
              <a:rPr lang="en-US" sz="1200" dirty="0"/>
              <a:t> </a:t>
            </a:r>
            <a:r>
              <a:rPr lang="en-US" sz="1200" dirty="0" err="1" smtClean="0"/>
              <a:t>šole</a:t>
            </a:r>
            <a:r>
              <a:rPr lang="sl-SI" sz="1200" dirty="0" smtClean="0"/>
              <a:t> (2010)</a:t>
            </a:r>
            <a:endParaRPr lang="en-US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List1!$AK$112</c:f>
              <c:strCache>
                <c:ptCount val="1"/>
                <c:pt idx="0">
                  <c:v>da</c:v>
                </c:pt>
              </c:strCache>
            </c:strRef>
          </c:tx>
          <c:cat>
            <c:strRef>
              <c:f>List1!$AL$111:$AM$111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List1!$AL$112:$AM$112</c:f>
              <c:numCache>
                <c:formatCode>0.00%</c:formatCode>
                <c:ptCount val="2"/>
                <c:pt idx="0">
                  <c:v>0.67000000000000892</c:v>
                </c:pt>
                <c:pt idx="1">
                  <c:v>0.38000000000000367</c:v>
                </c:pt>
              </c:numCache>
            </c:numRef>
          </c:val>
        </c:ser>
        <c:ser>
          <c:idx val="1"/>
          <c:order val="1"/>
          <c:tx>
            <c:strRef>
              <c:f>List1!$AK$113</c:f>
              <c:strCache>
                <c:ptCount val="1"/>
                <c:pt idx="0">
                  <c:v>ne</c:v>
                </c:pt>
              </c:strCache>
            </c:strRef>
          </c:tx>
          <c:cat>
            <c:strRef>
              <c:f>List1!$AL$111:$AM$111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List1!$AL$113:$AM$113</c:f>
              <c:numCache>
                <c:formatCode>0.00%</c:formatCode>
                <c:ptCount val="2"/>
                <c:pt idx="0">
                  <c:v>6.6000000000000003E-2</c:v>
                </c:pt>
                <c:pt idx="1">
                  <c:v>0.49200000000000038</c:v>
                </c:pt>
              </c:numCache>
            </c:numRef>
          </c:val>
        </c:ser>
        <c:ser>
          <c:idx val="2"/>
          <c:order val="2"/>
          <c:tx>
            <c:strRef>
              <c:f>List1!$AK$114</c:f>
              <c:strCache>
                <c:ptCount val="1"/>
                <c:pt idx="0">
                  <c:v>da, še z drugim</c:v>
                </c:pt>
              </c:strCache>
            </c:strRef>
          </c:tx>
          <c:cat>
            <c:strRef>
              <c:f>List1!$AL$111:$AM$111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List1!$AL$114:$AM$114</c:f>
              <c:numCache>
                <c:formatCode>0.00%</c:formatCode>
                <c:ptCount val="2"/>
                <c:pt idx="0">
                  <c:v>0.26400000000000001</c:v>
                </c:pt>
                <c:pt idx="1">
                  <c:v>0.128</c:v>
                </c:pt>
              </c:numCache>
            </c:numRef>
          </c:val>
        </c:ser>
        <c:axId val="65031168"/>
        <c:axId val="65045248"/>
      </c:barChart>
      <c:catAx>
        <c:axId val="65031168"/>
        <c:scaling>
          <c:orientation val="minMax"/>
        </c:scaling>
        <c:axPos val="b"/>
        <c:numFmt formatCode="General" sourceLinked="1"/>
        <c:tickLblPos val="nextTo"/>
        <c:crossAx val="65045248"/>
        <c:crosses val="autoZero"/>
        <c:auto val="1"/>
        <c:lblAlgn val="ctr"/>
        <c:lblOffset val="100"/>
      </c:catAx>
      <c:valAx>
        <c:axId val="65045248"/>
        <c:scaling>
          <c:orientation val="minMax"/>
        </c:scaling>
        <c:axPos val="l"/>
        <c:majorGridlines/>
        <c:numFmt formatCode="0%" sourceLinked="0"/>
        <c:tickLblPos val="nextTo"/>
        <c:crossAx val="65031168"/>
        <c:crosses val="autoZero"/>
        <c:crossBetween val="between"/>
      </c:valAx>
      <c:spPr>
        <a:noFill/>
        <a:ln w="25400" cap="flat" cmpd="sng" algn="ctr">
          <a:noFill/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/>
              <a:t>Lanskoletni uspeh učencev glede na leto raziskave  </a:t>
            </a:r>
          </a:p>
        </c:rich>
      </c:tx>
      <c:layout>
        <c:manualLayout>
          <c:xMode val="edge"/>
          <c:yMode val="edge"/>
          <c:x val="0.11966675350601824"/>
          <c:y val="2.3942786167353788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List1!$A$21</c:f>
              <c:strCache>
                <c:ptCount val="1"/>
                <c:pt idx="0">
                  <c:v>nezadosten</c:v>
                </c:pt>
              </c:strCache>
            </c:strRef>
          </c:tx>
          <c:cat>
            <c:strRef>
              <c:f>List1!$B$20:$G$20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List1!$B$21:$G$21</c:f>
              <c:numCache>
                <c:formatCode>0.0%</c:formatCode>
                <c:ptCount val="6"/>
                <c:pt idx="0">
                  <c:v>1.8000000000000009E-2</c:v>
                </c:pt>
                <c:pt idx="1">
                  <c:v>6.0000000000000105E-3</c:v>
                </c:pt>
                <c:pt idx="2">
                  <c:v>4.6000000000000013E-2</c:v>
                </c:pt>
                <c:pt idx="3">
                  <c:v>3.0000000000000053E-3</c:v>
                </c:pt>
                <c:pt idx="4">
                  <c:v>5.0000000000000088E-3</c:v>
                </c:pt>
                <c:pt idx="5">
                  <c:v>1.36842105263158E-2</c:v>
                </c:pt>
              </c:numCache>
            </c:numRef>
          </c:val>
        </c:ser>
        <c:ser>
          <c:idx val="1"/>
          <c:order val="1"/>
          <c:tx>
            <c:strRef>
              <c:f>List1!$A$22</c:f>
              <c:strCache>
                <c:ptCount val="1"/>
                <c:pt idx="0">
                  <c:v>zadosten</c:v>
                </c:pt>
              </c:strCache>
            </c:strRef>
          </c:tx>
          <c:cat>
            <c:strRef>
              <c:f>List1!$B$20:$G$20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List1!$B$22:$G$22</c:f>
              <c:numCache>
                <c:formatCode>0.0%</c:formatCode>
                <c:ptCount val="6"/>
                <c:pt idx="0">
                  <c:v>0.21500000000000027</c:v>
                </c:pt>
                <c:pt idx="1">
                  <c:v>8.3000000000000088E-2</c:v>
                </c:pt>
                <c:pt idx="2">
                  <c:v>0.126</c:v>
                </c:pt>
                <c:pt idx="3">
                  <c:v>0.10199999999999998</c:v>
                </c:pt>
                <c:pt idx="4">
                  <c:v>0.12100000000000002</c:v>
                </c:pt>
                <c:pt idx="5">
                  <c:v>0.12877192982456137</c:v>
                </c:pt>
              </c:numCache>
            </c:numRef>
          </c:val>
        </c:ser>
        <c:ser>
          <c:idx val="2"/>
          <c:order val="2"/>
          <c:tx>
            <c:strRef>
              <c:f>List1!$A$23</c:f>
              <c:strCache>
                <c:ptCount val="1"/>
                <c:pt idx="0">
                  <c:v>dober</c:v>
                </c:pt>
              </c:strCache>
            </c:strRef>
          </c:tx>
          <c:cat>
            <c:strRef>
              <c:f>List1!$B$20:$G$20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List1!$B$23:$G$23</c:f>
              <c:numCache>
                <c:formatCode>0.0%</c:formatCode>
                <c:ptCount val="6"/>
                <c:pt idx="0">
                  <c:v>0.35200000000000031</c:v>
                </c:pt>
                <c:pt idx="1">
                  <c:v>0.32300000000000062</c:v>
                </c:pt>
                <c:pt idx="2">
                  <c:v>0.35600000000000032</c:v>
                </c:pt>
                <c:pt idx="3">
                  <c:v>0.33700000000000074</c:v>
                </c:pt>
                <c:pt idx="4">
                  <c:v>0.33800000000000074</c:v>
                </c:pt>
                <c:pt idx="5">
                  <c:v>0.34000000000000008</c:v>
                </c:pt>
              </c:numCache>
            </c:numRef>
          </c:val>
        </c:ser>
        <c:ser>
          <c:idx val="3"/>
          <c:order val="3"/>
          <c:tx>
            <c:strRef>
              <c:f>List1!$A$24</c:f>
              <c:strCache>
                <c:ptCount val="1"/>
                <c:pt idx="0">
                  <c:v>prav dober</c:v>
                </c:pt>
              </c:strCache>
            </c:strRef>
          </c:tx>
          <c:cat>
            <c:strRef>
              <c:f>List1!$B$20:$G$20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List1!$B$24:$G$24</c:f>
              <c:numCache>
                <c:formatCode>0.0%</c:formatCode>
                <c:ptCount val="6"/>
                <c:pt idx="0">
                  <c:v>0.252</c:v>
                </c:pt>
                <c:pt idx="1">
                  <c:v>0.30300000000000032</c:v>
                </c:pt>
                <c:pt idx="2">
                  <c:v>0.28100000000000008</c:v>
                </c:pt>
                <c:pt idx="3">
                  <c:v>0.30100000000000032</c:v>
                </c:pt>
                <c:pt idx="4">
                  <c:v>0.31700000000000061</c:v>
                </c:pt>
                <c:pt idx="5">
                  <c:v>0.29368421052631577</c:v>
                </c:pt>
              </c:numCache>
            </c:numRef>
          </c:val>
        </c:ser>
        <c:ser>
          <c:idx val="4"/>
          <c:order val="4"/>
          <c:tx>
            <c:strRef>
              <c:f>List1!$A$25</c:f>
              <c:strCache>
                <c:ptCount val="1"/>
                <c:pt idx="0">
                  <c:v>odličen</c:v>
                </c:pt>
              </c:strCache>
            </c:strRef>
          </c:tx>
          <c:cat>
            <c:strRef>
              <c:f>List1!$B$20:$G$20</c:f>
              <c:strCache>
                <c:ptCount val="6"/>
                <c:pt idx="0">
                  <c:v>2002</c:v>
                </c:pt>
                <c:pt idx="1">
                  <c:v>2004</c:v>
                </c:pt>
                <c:pt idx="2">
                  <c:v>2006</c:v>
                </c:pt>
                <c:pt idx="3">
                  <c:v>2008</c:v>
                </c:pt>
                <c:pt idx="4">
                  <c:v>2010</c:v>
                </c:pt>
                <c:pt idx="5">
                  <c:v>Total</c:v>
                </c:pt>
              </c:strCache>
            </c:strRef>
          </c:cat>
          <c:val>
            <c:numRef>
              <c:f>List1!$B$25:$G$25</c:f>
              <c:numCache>
                <c:formatCode>0.0%</c:formatCode>
                <c:ptCount val="6"/>
                <c:pt idx="0">
                  <c:v>0.16300000000000003</c:v>
                </c:pt>
                <c:pt idx="1">
                  <c:v>0.28300000000000008</c:v>
                </c:pt>
                <c:pt idx="2">
                  <c:v>0.19200000000000003</c:v>
                </c:pt>
                <c:pt idx="3">
                  <c:v>0.254</c:v>
                </c:pt>
                <c:pt idx="4">
                  <c:v>0.22000000000000003</c:v>
                </c:pt>
                <c:pt idx="5">
                  <c:v>0.22315789473684214</c:v>
                </c:pt>
              </c:numCache>
            </c:numRef>
          </c:val>
        </c:ser>
        <c:axId val="65687552"/>
        <c:axId val="65689088"/>
      </c:barChart>
      <c:catAx>
        <c:axId val="65687552"/>
        <c:scaling>
          <c:orientation val="minMax"/>
        </c:scaling>
        <c:axPos val="b"/>
        <c:numFmt formatCode="General" sourceLinked="1"/>
        <c:majorTickMark val="none"/>
        <c:tickLblPos val="nextTo"/>
        <c:crossAx val="65689088"/>
        <c:crosses val="autoZero"/>
        <c:auto val="1"/>
        <c:lblAlgn val="ctr"/>
        <c:lblOffset val="100"/>
      </c:catAx>
      <c:valAx>
        <c:axId val="6568908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6568755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en-US" sz="1200" b="1" i="0" baseline="0" dirty="0" err="1"/>
              <a:t>Lanskoletni</a:t>
            </a:r>
            <a:r>
              <a:rPr lang="en-US" sz="1200" b="1" i="0" baseline="0" dirty="0"/>
              <a:t> </a:t>
            </a:r>
            <a:r>
              <a:rPr lang="en-US" sz="1200" b="1" i="0" baseline="0" dirty="0" err="1"/>
              <a:t>uspeh</a:t>
            </a:r>
            <a:r>
              <a:rPr lang="en-US" sz="1200" b="1" i="0" baseline="0" dirty="0"/>
              <a:t> </a:t>
            </a:r>
            <a:r>
              <a:rPr lang="en-US" sz="1200" b="1" i="0" baseline="0" dirty="0" err="1"/>
              <a:t>učencev</a:t>
            </a:r>
            <a:r>
              <a:rPr lang="en-US" sz="1200" b="1" i="0" baseline="0" dirty="0"/>
              <a:t> </a:t>
            </a:r>
            <a:r>
              <a:rPr lang="en-US" sz="1200" b="1" i="0" baseline="0" dirty="0" err="1"/>
              <a:t>glede</a:t>
            </a:r>
            <a:r>
              <a:rPr lang="en-US" sz="1200" b="1" i="0" baseline="0" dirty="0"/>
              <a:t> </a:t>
            </a:r>
            <a:r>
              <a:rPr lang="en-US" sz="1200" b="1" i="0" baseline="0" dirty="0" err="1"/>
              <a:t>na</a:t>
            </a:r>
            <a:r>
              <a:rPr lang="en-US" sz="1200" b="1" i="0" baseline="0" dirty="0"/>
              <a:t> </a:t>
            </a:r>
            <a:r>
              <a:rPr lang="en-US" sz="1200" b="1" i="0" baseline="0" dirty="0" err="1"/>
              <a:t>vrsto</a:t>
            </a:r>
            <a:r>
              <a:rPr lang="en-US" sz="1200" b="1" i="0" baseline="0" dirty="0"/>
              <a:t> </a:t>
            </a:r>
            <a:r>
              <a:rPr lang="en-US" sz="1200" b="1" i="0" baseline="0" dirty="0" err="1" smtClean="0"/>
              <a:t>šole</a:t>
            </a:r>
            <a:r>
              <a:rPr lang="sl-SI" sz="1200" b="1" i="0" baseline="0" dirty="0" smtClean="0"/>
              <a:t> 2010</a:t>
            </a:r>
            <a:endParaRPr lang="sl-SI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List1!$A$39</c:f>
              <c:strCache>
                <c:ptCount val="1"/>
                <c:pt idx="0">
                  <c:v>nezadosten</c:v>
                </c:pt>
              </c:strCache>
            </c:strRef>
          </c:tx>
          <c:cat>
            <c:strRef>
              <c:f>List1!$B$38:$C$38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List1!$B$39:$C$39</c:f>
              <c:numCache>
                <c:formatCode>General</c:formatCode>
                <c:ptCount val="2"/>
                <c:pt idx="0">
                  <c:v>4.0000000000000105E-3</c:v>
                </c:pt>
                <c:pt idx="1">
                  <c:v>6.0000000000000114E-3</c:v>
                </c:pt>
              </c:numCache>
            </c:numRef>
          </c:val>
        </c:ser>
        <c:ser>
          <c:idx val="1"/>
          <c:order val="1"/>
          <c:tx>
            <c:strRef>
              <c:f>List1!$A$40</c:f>
              <c:strCache>
                <c:ptCount val="1"/>
                <c:pt idx="0">
                  <c:v>zadosten</c:v>
                </c:pt>
              </c:strCache>
            </c:strRef>
          </c:tx>
          <c:cat>
            <c:strRef>
              <c:f>List1!$B$38:$C$38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List1!$B$40:$C$40</c:f>
              <c:numCache>
                <c:formatCode>General</c:formatCode>
                <c:ptCount val="2"/>
                <c:pt idx="0">
                  <c:v>9.7000000000000045E-2</c:v>
                </c:pt>
                <c:pt idx="1">
                  <c:v>0.16</c:v>
                </c:pt>
              </c:numCache>
            </c:numRef>
          </c:val>
        </c:ser>
        <c:ser>
          <c:idx val="2"/>
          <c:order val="2"/>
          <c:tx>
            <c:strRef>
              <c:f>List1!$A$41</c:f>
              <c:strCache>
                <c:ptCount val="1"/>
                <c:pt idx="0">
                  <c:v>dober</c:v>
                </c:pt>
              </c:strCache>
            </c:strRef>
          </c:tx>
          <c:cat>
            <c:strRef>
              <c:f>List1!$B$38:$C$38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List1!$B$41:$C$41</c:f>
              <c:numCache>
                <c:formatCode>General</c:formatCode>
                <c:ptCount val="2"/>
                <c:pt idx="0">
                  <c:v>0.29500000000000032</c:v>
                </c:pt>
                <c:pt idx="1">
                  <c:v>0.40900000000000031</c:v>
                </c:pt>
              </c:numCache>
            </c:numRef>
          </c:val>
        </c:ser>
        <c:ser>
          <c:idx val="3"/>
          <c:order val="3"/>
          <c:tx>
            <c:strRef>
              <c:f>List1!$A$42</c:f>
              <c:strCache>
                <c:ptCount val="1"/>
                <c:pt idx="0">
                  <c:v>prav dober</c:v>
                </c:pt>
              </c:strCache>
            </c:strRef>
          </c:tx>
          <c:cat>
            <c:strRef>
              <c:f>List1!$B$38:$C$38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List1!$B$42:$C$42</c:f>
              <c:numCache>
                <c:formatCode>General</c:formatCode>
                <c:ptCount val="2"/>
                <c:pt idx="0">
                  <c:v>0.32800000000000074</c:v>
                </c:pt>
                <c:pt idx="1">
                  <c:v>0.30000000000000032</c:v>
                </c:pt>
              </c:numCache>
            </c:numRef>
          </c:val>
        </c:ser>
        <c:ser>
          <c:idx val="4"/>
          <c:order val="4"/>
          <c:tx>
            <c:strRef>
              <c:f>List1!$A$43</c:f>
              <c:strCache>
                <c:ptCount val="1"/>
                <c:pt idx="0">
                  <c:v>odličen</c:v>
                </c:pt>
              </c:strCache>
            </c:strRef>
          </c:tx>
          <c:cat>
            <c:strRef>
              <c:f>List1!$B$38:$C$38</c:f>
              <c:strCache>
                <c:ptCount val="2"/>
                <c:pt idx="0">
                  <c:v>OŠ</c:v>
                </c:pt>
                <c:pt idx="1">
                  <c:v>SRŠ</c:v>
                </c:pt>
              </c:strCache>
            </c:strRef>
          </c:cat>
          <c:val>
            <c:numRef>
              <c:f>List1!$B$43:$C$43</c:f>
              <c:numCache>
                <c:formatCode>General</c:formatCode>
                <c:ptCount val="2"/>
                <c:pt idx="0">
                  <c:v>0.27600000000000002</c:v>
                </c:pt>
                <c:pt idx="1">
                  <c:v>0.125</c:v>
                </c:pt>
              </c:numCache>
            </c:numRef>
          </c:val>
        </c:ser>
        <c:axId val="69276032"/>
        <c:axId val="69277568"/>
      </c:barChart>
      <c:catAx>
        <c:axId val="69276032"/>
        <c:scaling>
          <c:orientation val="minMax"/>
        </c:scaling>
        <c:axPos val="b"/>
        <c:numFmt formatCode="@" sourceLinked="0"/>
        <c:majorTickMark val="none"/>
        <c:tickLblPos val="nextTo"/>
        <c:crossAx val="69277568"/>
        <c:crosses val="autoZero"/>
        <c:lblAlgn val="ctr"/>
        <c:lblOffset val="100"/>
        <c:tickLblSkip val="1"/>
      </c:catAx>
      <c:valAx>
        <c:axId val="69277568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69276032"/>
        <c:crosses val="autoZero"/>
        <c:crossBetween val="between"/>
      </c:valAx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 dirty="0"/>
              <a:t>Povprečna ocena pri </a:t>
            </a:r>
            <a:r>
              <a:rPr lang="sl-SI" sz="1200" dirty="0" smtClean="0"/>
              <a:t>fiziki (2010)</a:t>
            </a:r>
            <a:endParaRPr lang="en-US" sz="1200" dirty="0"/>
          </a:p>
        </c:rich>
      </c:tx>
      <c:layout>
        <c:manualLayout>
          <c:xMode val="edge"/>
          <c:yMode val="edge"/>
          <c:x val="0.33116984629985868"/>
          <c:y val="4.334684500196137E-2"/>
        </c:manualLayout>
      </c:layout>
    </c:title>
    <c:plotArea>
      <c:layout>
        <c:manualLayout>
          <c:layoutTarget val="inner"/>
          <c:xMode val="edge"/>
          <c:yMode val="edge"/>
          <c:x val="0.10477071609722116"/>
          <c:y val="0.15175259996266174"/>
          <c:w val="0.83632259862451963"/>
          <c:h val="0.68090446853139175"/>
        </c:manualLayout>
      </c:layout>
      <c:barChart>
        <c:barDir val="col"/>
        <c:grouping val="clustered"/>
        <c:ser>
          <c:idx val="0"/>
          <c:order val="0"/>
          <c:cat>
            <c:strRef>
              <c:f>'za učence'!$B$44:$B$49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neocenjen</c:v>
                </c:pt>
              </c:strCache>
            </c:strRef>
          </c:cat>
          <c:val>
            <c:numRef>
              <c:f>'za učence'!$D$44:$D$49</c:f>
              <c:numCache>
                <c:formatCode>####.0</c:formatCode>
                <c:ptCount val="6"/>
                <c:pt idx="0">
                  <c:v>2.4</c:v>
                </c:pt>
                <c:pt idx="1">
                  <c:v>20</c:v>
                </c:pt>
                <c:pt idx="2">
                  <c:v>33</c:v>
                </c:pt>
                <c:pt idx="3">
                  <c:v>27</c:v>
                </c:pt>
                <c:pt idx="4">
                  <c:v>17</c:v>
                </c:pt>
                <c:pt idx="5">
                  <c:v>0</c:v>
                </c:pt>
              </c:numCache>
            </c:numRef>
          </c:val>
        </c:ser>
        <c:axId val="69301760"/>
        <c:axId val="69303296"/>
      </c:barChart>
      <c:catAx>
        <c:axId val="69301760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sl-SI"/>
          </a:p>
        </c:txPr>
        <c:crossAx val="69303296"/>
        <c:crosses val="autoZero"/>
        <c:auto val="1"/>
        <c:lblAlgn val="ctr"/>
        <c:lblOffset val="100"/>
        <c:tickLblSkip val="1"/>
        <c:tickMarkSkip val="1"/>
      </c:catAx>
      <c:valAx>
        <c:axId val="69303296"/>
        <c:scaling>
          <c:orientation val="minMax"/>
          <c:min val="0"/>
        </c:scaling>
        <c:axPos val="l"/>
        <c:majorGridlines/>
        <c:numFmt formatCode="General\%" sourceLinked="0"/>
        <c:tickLblPos val="nextTo"/>
        <c:txPr>
          <a:bodyPr rot="0" vert="horz"/>
          <a:lstStyle/>
          <a:p>
            <a:pPr>
              <a:defRPr/>
            </a:pPr>
            <a:endParaRPr lang="sl-SI"/>
          </a:p>
        </c:txPr>
        <c:crossAx val="69301760"/>
        <c:crosses val="autoZero"/>
        <c:crossBetween val="between"/>
        <c:majorUnit val="10"/>
      </c:valAx>
    </c:plotArea>
    <c:plotVisOnly val="1"/>
    <c:dispBlanksAs val="gap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style val="26"/>
  <c:chart>
    <c:title>
      <c:tx>
        <c:rich>
          <a:bodyPr/>
          <a:lstStyle/>
          <a:p>
            <a:pPr>
              <a:defRPr/>
            </a:pPr>
            <a:r>
              <a:rPr lang="sl-SI" sz="1200"/>
              <a:t>Pričakovanja pouka fizike glede stopnjo izobraževanja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'vprašanje 15'!$D$34</c:f>
              <c:strCache>
                <c:ptCount val="1"/>
                <c:pt idx="0">
                  <c:v>OŠ</c:v>
                </c:pt>
              </c:strCache>
            </c:strRef>
          </c:tx>
          <c:cat>
            <c:strRef>
              <c:f>'vprašanje 15'!$A$35:$A$38</c:f>
              <c:strCache>
                <c:ptCount val="4"/>
                <c:pt idx="0">
                  <c:v>v celoti</c:v>
                </c:pt>
                <c:pt idx="1">
                  <c:v>v precejšnji meri</c:v>
                </c:pt>
                <c:pt idx="2">
                  <c:v>v manjši meri</c:v>
                </c:pt>
                <c:pt idx="3">
                  <c:v>nezadovoljiv</c:v>
                </c:pt>
              </c:strCache>
            </c:strRef>
          </c:cat>
          <c:val>
            <c:numRef>
              <c:f>'vprašanje 15'!$D$35:$D$38</c:f>
              <c:numCache>
                <c:formatCode>0.0%</c:formatCode>
                <c:ptCount val="4"/>
                <c:pt idx="0">
                  <c:v>0.10657193605683862</c:v>
                </c:pt>
                <c:pt idx="1">
                  <c:v>0.46891651865008882</c:v>
                </c:pt>
                <c:pt idx="2">
                  <c:v>0.37477797513321648</c:v>
                </c:pt>
                <c:pt idx="3">
                  <c:v>4.9733570159858138E-2</c:v>
                </c:pt>
              </c:numCache>
            </c:numRef>
          </c:val>
        </c:ser>
        <c:ser>
          <c:idx val="1"/>
          <c:order val="1"/>
          <c:tx>
            <c:strRef>
              <c:f>'vprašanje 15'!$E$34</c:f>
              <c:strCache>
                <c:ptCount val="1"/>
                <c:pt idx="0">
                  <c:v>SRŠ</c:v>
                </c:pt>
              </c:strCache>
            </c:strRef>
          </c:tx>
          <c:cat>
            <c:strRef>
              <c:f>'vprašanje 15'!$A$35:$A$38</c:f>
              <c:strCache>
                <c:ptCount val="4"/>
                <c:pt idx="0">
                  <c:v>v celoti</c:v>
                </c:pt>
                <c:pt idx="1">
                  <c:v>v precejšnji meri</c:v>
                </c:pt>
                <c:pt idx="2">
                  <c:v>v manjši meri</c:v>
                </c:pt>
                <c:pt idx="3">
                  <c:v>nezadovoljiv</c:v>
                </c:pt>
              </c:strCache>
            </c:strRef>
          </c:cat>
          <c:val>
            <c:numRef>
              <c:f>'vprašanje 15'!$E$35:$E$38</c:f>
              <c:numCache>
                <c:formatCode>0.0%</c:formatCode>
                <c:ptCount val="4"/>
                <c:pt idx="0">
                  <c:v>4.1533546325878586E-2</c:v>
                </c:pt>
                <c:pt idx="1">
                  <c:v>0.43769968051118213</c:v>
                </c:pt>
                <c:pt idx="2">
                  <c:v>0.43769968051118213</c:v>
                </c:pt>
                <c:pt idx="3">
                  <c:v>8.3067092651757268E-2</c:v>
                </c:pt>
              </c:numCache>
            </c:numRef>
          </c:val>
        </c:ser>
        <c:axId val="36642176"/>
        <c:axId val="36652160"/>
      </c:barChart>
      <c:catAx>
        <c:axId val="366421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600"/>
            </a:pPr>
            <a:endParaRPr lang="sl-SI"/>
          </a:p>
        </c:txPr>
        <c:crossAx val="36652160"/>
        <c:crosses val="autoZero"/>
        <c:auto val="1"/>
        <c:lblAlgn val="ctr"/>
        <c:lblOffset val="100"/>
      </c:catAx>
      <c:valAx>
        <c:axId val="36652160"/>
        <c:scaling>
          <c:orientation val="minMax"/>
        </c:scaling>
        <c:axPos val="l"/>
        <c:majorGridlines/>
        <c:numFmt formatCode="0%" sourceLinked="0"/>
        <c:majorTickMark val="none"/>
        <c:tickLblPos val="nextTo"/>
        <c:crossAx val="36642176"/>
        <c:crosses val="autoZero"/>
        <c:crossBetween val="between"/>
        <c:minorUnit val="0.1"/>
      </c:valAx>
    </c:plotArea>
    <c:legend>
      <c:legendPos val="r"/>
      <c:layout/>
      <c:txPr>
        <a:bodyPr/>
        <a:lstStyle/>
        <a:p>
          <a:pPr>
            <a:defRPr sz="1600"/>
          </a:pPr>
          <a:endParaRPr lang="sl-SI"/>
        </a:p>
      </c:txPr>
    </c:legend>
    <c:plotVisOnly val="1"/>
  </c:chart>
  <c:spPr>
    <a:solidFill>
      <a:schemeClr val="lt1"/>
    </a:solidFill>
    <a:ln w="25400" cap="flat" cmpd="sng" algn="ctr">
      <a:solidFill>
        <a:schemeClr val="accent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sl-SI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0.93875</cdr:x>
      <cdr:y>0.898</cdr:y>
    </cdr:from>
    <cdr:to>
      <cdr:x>1</cdr:x>
      <cdr:y>1</cdr:y>
    </cdr:to>
    <cdr:sp macro="" textlink="">
      <cdr:nvSpPr>
        <cdr:cNvPr id="2" name="PoljeZBesedilom 5"/>
        <cdr:cNvSpPr txBox="1"/>
      </cdr:nvSpPr>
      <cdr:spPr>
        <a:xfrm xmlns:a="http://schemas.openxmlformats.org/drawingml/2006/main">
          <a:off x="7776864" y="4248472"/>
          <a:ext cx="504056" cy="461665"/>
        </a:xfrm>
        <a:prstGeom xmlns:a="http://schemas.openxmlformats.org/drawingml/2006/main" prst="rect">
          <a:avLst/>
        </a:prstGeom>
        <a:solidFill xmlns:a="http://schemas.openxmlformats.org/drawingml/2006/main">
          <a:srgbClr val="00B0F0"/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sl-SI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ysClr val="windowText" lastClr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sl-SI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OŠ/SRŠ</a:t>
          </a:r>
          <a:endParaRPr lang="sl-SI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94CA5D-4134-4980-B085-2F693D03773C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l-SI" noProof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  <a:endParaRPr lang="sl-SI" noProof="0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1D2ADA-1A9B-4270-9103-91C17CC277E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6C0EF2-2335-4D52-9A78-BD36053E0C35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Ograda opomb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sl-SI" smtClean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6C0EF2-2335-4D52-9A78-BD36053E0C35}" type="slidenum">
              <a:rPr lang="sl-SI" smtClean="0"/>
              <a:pPr>
                <a:defRPr/>
              </a:pPr>
              <a:t>24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2C31-3A98-4392-AB09-221655696D86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D4350-2528-484E-9256-375A12D7293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9DCCE-9DA4-42BB-AB63-FAF398C2AD39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189E7C-00F6-40D6-8E5D-E81F0685014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60489-13EB-4F2E-855D-0FACD98AE4E4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69C5F-E148-4649-B699-860EF38DC6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86457-1E1C-4FF2-AE29-B699138F0276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297BC-6432-46F9-85F8-CB9802463F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C5C84-47AC-4D8D-B816-08B8FE3307DA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3C27-8D32-4279-B336-B685EA0BEB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33C20-B888-4088-A52B-38167CD1194A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4CD83-4F95-437F-8A6E-B5D01D40215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E81B-3517-403E-97A6-75B8986EBA83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6C96-1EBC-40DA-B339-7241D71C812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612C2-FECD-44DE-BC2B-313B8EBFB7E5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CF872-F3B6-4717-9BFA-7F59BE1A8C7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49DE2-F67E-48A2-907B-A18FF6E87A2A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877F5-6FD0-455E-8244-6485215E065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6B770-65B7-4B63-ABAA-004F122B52D4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5026F-808D-41EF-B233-3400630AE99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E12D2-8C13-4A13-8BF0-DED361168437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18329-DC33-4C6D-9206-84BDC83648B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C6017-8331-4003-8BCC-3FD9E92F546B}" type="datetimeFigureOut">
              <a:rPr lang="sl-SI"/>
              <a:pPr>
                <a:defRPr/>
              </a:pPr>
              <a:t>24.8.2011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E993E6-4425-4344-BE74-F89D0981003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elovni_list_programa_Microsoft_Office_Excel_97-20032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elovni_list_programa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464035" y="1916832"/>
            <a:ext cx="81211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DIDAKTIČNI VIDIKI </a:t>
            </a:r>
          </a:p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PRILJUBLJENOSTI FIZIKE</a:t>
            </a:r>
          </a:p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OSNOVNI IN SREDNJI ŠOLI</a:t>
            </a:r>
            <a:endParaRPr lang="sl-SI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2411760" y="486916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dr. Ivan </a:t>
            </a:r>
            <a:r>
              <a:rPr lang="sl-SI" sz="2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Gerlič</a:t>
            </a: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ctr">
              <a:defRPr/>
            </a:pPr>
            <a:r>
              <a:rPr lang="sl-SI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Univerza v Mariboru</a:t>
            </a:r>
          </a:p>
          <a:p>
            <a:pPr algn="ctr">
              <a:defRPr/>
            </a:pP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FAKULTETA ZA NARAVOSLOVJE IN MATEMATIKO</a:t>
            </a:r>
            <a:endParaRPr lang="en-US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/>
              <a:t>Če bi lahko, bi pri pouku fizike spremenil oz. zamenjal: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/>
              <a:t>Kako so ti priljubljene posamezne vsebine oz. področja fizike?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Kakšen se anketiranim učencem - dijakom zdi pouk fizike</a:t>
            </a:r>
            <a:endParaRPr lang="sl-SI" dirty="0"/>
          </a:p>
        </p:txBody>
      </p:sp>
      <p:graphicFrame>
        <p:nvGraphicFramePr>
          <p:cNvPr id="4" name="Chart 6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70"/>
          <p:cNvGraphicFramePr/>
          <p:nvPr/>
        </p:nvGraphicFramePr>
        <p:xfrm>
          <a:off x="2933880" y="1556792"/>
          <a:ext cx="4950488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8460432" y="5589240"/>
            <a:ext cx="50405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sl-SI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OŠ/SRŠ</a:t>
            </a:r>
            <a:endParaRPr lang="sl-SI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323528" y="69157"/>
            <a:ext cx="658706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l-SI" sz="2400" dirty="0"/>
              <a:t>Splošna ocenitev fizike kot šolskega predmeta 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467544" y="1124744"/>
          <a:ext cx="7746058" cy="4157816"/>
        </p:xfrm>
        <a:graphic>
          <a:graphicData uri="http://schemas.openxmlformats.org/drawingml/2006/table">
            <a:tbl>
              <a:tblPr/>
              <a:tblGrid>
                <a:gridCol w="2819144"/>
                <a:gridCol w="1535160"/>
                <a:gridCol w="1498273"/>
                <a:gridCol w="1893481"/>
              </a:tblGrid>
              <a:tr h="3085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izobraževalni program šole</a:t>
                      </a: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3085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osnovna šola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srednja  šola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Total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07278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neuporabna/nezanimiva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sl-SI" sz="240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40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40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21,3%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14,9%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19,3%</a:t>
                      </a:r>
                      <a:endParaRPr kumimoji="0" lang="sl-SI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uporabna vendar nezanimiva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35,7%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28,1%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33,2%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07278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zanimiva </a:t>
                      </a: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vendar neuporabna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12,3%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21,9%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15,4%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07278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zelo </a:t>
                      </a:r>
                      <a:r>
                        <a:rPr kumimoji="0" lang="sl-SI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zanimiva/poučna/uporabna</a:t>
                      </a:r>
                      <a:endParaRPr kumimoji="0" lang="sl-SI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2800" b="0" dirty="0"/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91202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30,7%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35,1%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l-SI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32,1%</a:t>
                      </a:r>
                      <a:endParaRPr kumimoji="0" lang="sl-SI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30850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AAD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EEC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l-SI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466" marR="9466" marT="9466" marB="946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 smtClean="0"/>
              <a:t>Kaj po tvojem mnenju vpliva na priljubljenost predmeta fizike med učenci?</a:t>
            </a:r>
            <a:endParaRPr lang="sl-SI" sz="3600" dirty="0"/>
          </a:p>
        </p:txBody>
      </p:sp>
      <p:graphicFrame>
        <p:nvGraphicFramePr>
          <p:cNvPr id="4" name="Chart 55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PoljeZBesedilom 4"/>
          <p:cNvSpPr txBox="1"/>
          <p:nvPr/>
        </p:nvSpPr>
        <p:spPr>
          <a:xfrm>
            <a:off x="8460432" y="5589240"/>
            <a:ext cx="50405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sl-SI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OŠ/SRŠ</a:t>
            </a:r>
            <a:endParaRPr lang="sl-SI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 smtClean="0"/>
              <a:t>Kaj po tvojem mnenju vpliva na priljubljenost predmeta fizike med učenci?</a:t>
            </a:r>
            <a:endParaRPr lang="sl-SI" sz="3600" dirty="0"/>
          </a:p>
        </p:txBody>
      </p:sp>
      <p:graphicFrame>
        <p:nvGraphicFramePr>
          <p:cNvPr id="6" name="Chart 4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/>
        </p:nvSpPr>
        <p:spPr>
          <a:xfrm>
            <a:off x="7884368" y="3356992"/>
            <a:ext cx="72008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2050" name="Slika 1"/>
          <p:cNvPicPr>
            <a:picLocks noChangeAspect="1"/>
          </p:cNvPicPr>
          <p:nvPr/>
        </p:nvPicPr>
        <p:blipFill>
          <a:blip r:embed="rId2" cstate="print"/>
          <a:srcRect t="91089"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Znanje fizike se mi zdi pomembno za:</a:t>
            </a:r>
            <a:endParaRPr lang="sl-SI" dirty="0"/>
          </a:p>
        </p:txBody>
      </p:sp>
      <p:graphicFrame>
        <p:nvGraphicFramePr>
          <p:cNvPr id="7" name="Chart 6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Grafikon 37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712968" cy="4762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0" y="188640"/>
            <a:ext cx="8964488" cy="1143000"/>
          </a:xfrm>
        </p:spPr>
        <p:txBody>
          <a:bodyPr/>
          <a:lstStyle/>
          <a:p>
            <a:pPr algn="l"/>
            <a:r>
              <a:rPr lang="sl-SI" sz="3200" b="1" dirty="0" smtClean="0"/>
              <a:t>Kako bi splošno ocenil(a) opremo za eksperimentiranje, ki jo imate na voljo na vaši šoli?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Slika 1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925" y="1124744"/>
            <a:ext cx="9178925" cy="5072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Pravokotnik 2"/>
          <p:cNvSpPr>
            <a:spLocks noChangeArrowheads="1"/>
          </p:cNvSpPr>
          <p:nvPr/>
        </p:nvSpPr>
        <p:spPr bwMode="auto">
          <a:xfrm>
            <a:off x="683568" y="332656"/>
            <a:ext cx="56525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l-SI" sz="3200" dirty="0"/>
              <a:t>Kako pogosto se učiš fizike …</a:t>
            </a:r>
          </a:p>
        </p:txBody>
      </p:sp>
      <p:sp>
        <p:nvSpPr>
          <p:cNvPr id="24580" name="PoljeZBesedilom 3"/>
          <p:cNvSpPr txBox="1">
            <a:spLocks noChangeArrowheads="1"/>
          </p:cNvSpPr>
          <p:nvPr/>
        </p:nvSpPr>
        <p:spPr bwMode="auto">
          <a:xfrm flipH="1">
            <a:off x="7740352" y="2132856"/>
            <a:ext cx="954087" cy="36933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dirty="0" smtClean="0"/>
              <a:t>2010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0" y="469900"/>
            <a:ext cx="902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l-SI" sz="1800" b="1" i="1" dirty="0"/>
              <a:t>Kako pogosto vaš učitelj pri pouku fizike uporablja naslednje metode poučevanja</a:t>
            </a:r>
          </a:p>
          <a:p>
            <a:r>
              <a:rPr lang="sl-SI" sz="1800" b="1" i="1" dirty="0"/>
              <a:t>(OŠ in SRŠ - </a:t>
            </a:r>
            <a:r>
              <a:rPr lang="sl-SI" sz="1800" b="1" i="1" dirty="0" smtClean="0"/>
              <a:t>2010)</a:t>
            </a:r>
            <a:r>
              <a:rPr lang="sl-SI" sz="1800" dirty="0" smtClean="0"/>
              <a:t> </a:t>
            </a:r>
            <a:endParaRPr lang="sl-SI" sz="1800" dirty="0"/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l-SI"/>
          </a:p>
        </p:txBody>
      </p:sp>
      <p:graphicFrame>
        <p:nvGraphicFramePr>
          <p:cNvPr id="11266" name="Object 6"/>
          <p:cNvGraphicFramePr>
            <a:graphicFrameLocks noChangeAspect="1"/>
          </p:cNvGraphicFramePr>
          <p:nvPr/>
        </p:nvGraphicFramePr>
        <p:xfrm>
          <a:off x="0" y="1214438"/>
          <a:ext cx="9128125" cy="4929187"/>
        </p:xfrm>
        <a:graphic>
          <a:graphicData uri="http://schemas.openxmlformats.org/presentationml/2006/ole">
            <p:oleObj spid="_x0000_s6146" r:id="rId3" imgW="9126503" imgH="4932091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Slika 1"/>
          <p:cNvPicPr>
            <a:picLocks noChangeAspect="1"/>
          </p:cNvPicPr>
          <p:nvPr/>
        </p:nvPicPr>
        <p:blipFill>
          <a:blip r:embed="rId3" cstate="print"/>
          <a:srcRect t="91089"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8003232" cy="779686"/>
          </a:xfrm>
        </p:spPr>
        <p:txBody>
          <a:bodyPr/>
          <a:lstStyle/>
          <a:p>
            <a:r>
              <a:rPr lang="sl-SI" sz="3200" dirty="0" smtClean="0">
                <a:solidFill>
                  <a:srgbClr val="005024"/>
                </a:solidFill>
              </a:rPr>
              <a:t>UVOD</a:t>
            </a:r>
            <a:endParaRPr lang="sl-SI" sz="3200" dirty="0">
              <a:solidFill>
                <a:srgbClr val="005024"/>
              </a:solidFill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827584" y="1340768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sl-SI" dirty="0"/>
          </a:p>
        </p:txBody>
      </p:sp>
      <p:sp>
        <p:nvSpPr>
          <p:cNvPr id="12" name="Ograda vsebine 7"/>
          <p:cNvSpPr>
            <a:spLocks noGrp="1"/>
          </p:cNvSpPr>
          <p:nvPr>
            <p:ph type="body" sz="half" idx="2"/>
          </p:nvPr>
        </p:nvSpPr>
        <p:spPr>
          <a:xfrm>
            <a:off x="250825" y="1125538"/>
            <a:ext cx="8569325" cy="46910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sl-SI" sz="2400" dirty="0" smtClean="0"/>
              <a:t> </a:t>
            </a:r>
            <a:r>
              <a:rPr lang="sl-SI" sz="2400" dirty="0" smtClean="0">
                <a:solidFill>
                  <a:srgbClr val="00602B"/>
                </a:solidFill>
              </a:rPr>
              <a:t>Projektno seminarsko delo študentov podiplomskega študija pedagoške FI (Priljubljenost in izvajanje pouka FI v OŠ in SRŠ)</a:t>
            </a:r>
          </a:p>
          <a:p>
            <a:endParaRPr lang="sl-SI" sz="2400" dirty="0" smtClean="0"/>
          </a:p>
          <a:p>
            <a:pPr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5024"/>
                </a:solidFill>
              </a:rPr>
              <a:t>Anketni vprašalnik</a:t>
            </a:r>
          </a:p>
          <a:p>
            <a:pPr>
              <a:buFont typeface="Arial" pitchFamily="34" charset="0"/>
              <a:buChar char="•"/>
            </a:pPr>
            <a:r>
              <a:rPr lang="sl-SI" sz="2400" dirty="0" smtClean="0"/>
              <a:t> </a:t>
            </a:r>
            <a:r>
              <a:rPr lang="sl-SI" sz="2400" dirty="0" smtClean="0">
                <a:solidFill>
                  <a:srgbClr val="00602B"/>
                </a:solidFill>
              </a:rPr>
              <a:t>Vzorec: </a:t>
            </a:r>
          </a:p>
          <a:p>
            <a:pPr lvl="1">
              <a:buFont typeface="Arial" pitchFamily="34" charset="0"/>
              <a:buChar char="•"/>
            </a:pPr>
            <a:r>
              <a:rPr lang="sl-SI" sz="2200" dirty="0" smtClean="0">
                <a:solidFill>
                  <a:srgbClr val="00B050"/>
                </a:solidFill>
              </a:rPr>
              <a:t> </a:t>
            </a:r>
            <a:r>
              <a:rPr lang="sl-SI" sz="2200" i="1" dirty="0" smtClean="0">
                <a:solidFill>
                  <a:srgbClr val="00B050"/>
                </a:solidFill>
              </a:rPr>
              <a:t>876 učenk - učencev iz OŠ in SRŠ v 2010</a:t>
            </a:r>
          </a:p>
          <a:p>
            <a:pPr lvl="1">
              <a:buFont typeface="Arial" pitchFamily="34" charset="0"/>
              <a:buChar char="•"/>
            </a:pPr>
            <a:r>
              <a:rPr lang="sl-SI" sz="2200" i="1" dirty="0" smtClean="0">
                <a:solidFill>
                  <a:srgbClr val="00B050"/>
                </a:solidFill>
              </a:rPr>
              <a:t> 2016 učenk - učencev v letih 2002, 2004, 2006, </a:t>
            </a:r>
            <a:r>
              <a:rPr lang="sl-SI" sz="2200" i="1" dirty="0" smtClean="0">
                <a:solidFill>
                  <a:srgbClr val="00B050"/>
                </a:solidFill>
              </a:rPr>
              <a:t>2008 (∑ 2892)</a:t>
            </a:r>
            <a:endParaRPr lang="sl-SI" sz="2200" i="1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l-SI" sz="2400" i="1" dirty="0" smtClean="0"/>
              <a:t> </a:t>
            </a:r>
            <a:r>
              <a:rPr lang="sl-SI" sz="2400" dirty="0" smtClean="0">
                <a:solidFill>
                  <a:srgbClr val="005024"/>
                </a:solidFill>
              </a:rPr>
              <a:t>Statistična obdelava: SPSS in </a:t>
            </a:r>
            <a:r>
              <a:rPr lang="sl-SI" sz="2400" dirty="0" smtClean="0">
                <a:solidFill>
                  <a:srgbClr val="005024"/>
                </a:solidFill>
              </a:rPr>
              <a:t>Excel</a:t>
            </a:r>
          </a:p>
          <a:p>
            <a:pPr>
              <a:buFont typeface="Arial" pitchFamily="34" charset="0"/>
              <a:buChar char="•"/>
            </a:pPr>
            <a:endParaRPr lang="sl-SI" sz="2400" dirty="0" smtClean="0">
              <a:solidFill>
                <a:srgbClr val="005024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l-SI" sz="2400" dirty="0" smtClean="0">
                <a:solidFill>
                  <a:srgbClr val="005024"/>
                </a:solidFill>
              </a:rPr>
              <a:t>Prikazi</a:t>
            </a:r>
            <a:r>
              <a:rPr lang="sl-SI" sz="2400" dirty="0" smtClean="0">
                <a:solidFill>
                  <a:srgbClr val="00B050"/>
                </a:solidFill>
              </a:rPr>
              <a:t>: v osnovi povprečja za leto 2010, izbrano pa tudi deljeno – OŠ in SRŠ in tudi glede na leto</a:t>
            </a:r>
            <a:endParaRPr lang="sl-SI" sz="2400" dirty="0">
              <a:solidFill>
                <a:srgbClr val="00B05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pogosto vaš učitelj/učiteljica pri pouku uporablja</a:t>
            </a:r>
            <a:endParaRPr lang="sl-SI" dirty="0"/>
          </a:p>
        </p:txBody>
      </p:sp>
      <p:pic>
        <p:nvPicPr>
          <p:cNvPr id="2050" name="Grafikon 4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556792"/>
            <a:ext cx="856895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Povprečna uporaba računalnika po predmetih - OŠ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/>
          <a:lstStyle/>
          <a:p>
            <a:r>
              <a:rPr lang="sl-SI" sz="3200" dirty="0" smtClean="0"/>
              <a:t>Globalni pregled uporabe računalnika pri pouku posameznih predmetov gimnazijskega programa.</a:t>
            </a:r>
            <a:endParaRPr lang="sl-SI" sz="3200" dirty="0"/>
          </a:p>
        </p:txBody>
      </p:sp>
      <p:graphicFrame>
        <p:nvGraphicFramePr>
          <p:cNvPr id="4" name="Predmet 2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u="sng" dirty="0" smtClean="0"/>
              <a:t>Katere krožke obiskuješ ali bi jih obiskoval(a), če bi jih izvajali na vaši šoli?</a:t>
            </a:r>
            <a:endParaRPr lang="sl-SI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896" y="1760445"/>
            <a:ext cx="8432552" cy="427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02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jeZBesedilom 2"/>
          <p:cNvSpPr txBox="1"/>
          <p:nvPr/>
        </p:nvSpPr>
        <p:spPr>
          <a:xfrm>
            <a:off x="464035" y="1916832"/>
            <a:ext cx="81211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DIDAKTIČNI VIDIKI </a:t>
            </a:r>
          </a:p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PRILJUBLJENOSTI FIZIKE</a:t>
            </a:r>
          </a:p>
          <a:p>
            <a:pPr algn="ctr"/>
            <a:r>
              <a:rPr lang="sl-SI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OSNOVNI IN SREDNJI ŠOLI</a:t>
            </a:r>
            <a:endParaRPr lang="sl-SI" sz="4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2411760" y="4869160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Prof. dr. Ivan </a:t>
            </a:r>
            <a:r>
              <a:rPr lang="sl-SI" sz="2000" b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Gerlič</a:t>
            </a: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</a:p>
          <a:p>
            <a:pPr algn="ctr">
              <a:defRPr/>
            </a:pPr>
            <a:r>
              <a:rPr lang="sl-SI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Univerza v Mariboru</a:t>
            </a:r>
          </a:p>
          <a:p>
            <a:pPr algn="ctr">
              <a:defRPr/>
            </a:pPr>
            <a:r>
              <a:rPr lang="sl-SI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FAKULTETA ZA NARAVOSLOVJE IN MATEMATIKO</a:t>
            </a:r>
            <a:endParaRPr lang="en-US" sz="2000" b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UVOD: Sodelujoče šole - programi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UVOD: Učilnica za FI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8"/>
          <p:cNvGraphicFramePr/>
          <p:nvPr/>
        </p:nvGraphicFramePr>
        <p:xfrm>
          <a:off x="2627784" y="1412776"/>
          <a:ext cx="3901658" cy="30707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PoljeZBesedilom 5"/>
          <p:cNvSpPr txBox="1"/>
          <p:nvPr/>
        </p:nvSpPr>
        <p:spPr>
          <a:xfrm>
            <a:off x="8460432" y="5733256"/>
            <a:ext cx="50405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sl-SI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OŠ/SRŠ</a:t>
            </a:r>
            <a:endParaRPr lang="sl-SI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sl-SI" dirty="0" smtClean="0"/>
              <a:t>UVOD: Kabinet za FI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29"/>
          <p:cNvGraphicFramePr/>
          <p:nvPr/>
        </p:nvGraphicFramePr>
        <p:xfrm>
          <a:off x="1691680" y="1484784"/>
          <a:ext cx="3719328" cy="2359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UVOD: Uspeh učencev pri FI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7" name="Skupina 6"/>
          <p:cNvGrpSpPr/>
          <p:nvPr/>
        </p:nvGrpSpPr>
        <p:grpSpPr>
          <a:xfrm>
            <a:off x="683568" y="1412776"/>
            <a:ext cx="7611563" cy="3062177"/>
            <a:chOff x="683568" y="1412776"/>
            <a:chExt cx="7611563" cy="3062177"/>
          </a:xfrm>
        </p:grpSpPr>
        <p:graphicFrame>
          <p:nvGraphicFramePr>
            <p:cNvPr id="5" name="Grafikon 4"/>
            <p:cNvGraphicFramePr/>
            <p:nvPr/>
          </p:nvGraphicFramePr>
          <p:xfrm>
            <a:off x="683568" y="1412776"/>
            <a:ext cx="3783273" cy="25248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6" name="Chart 37"/>
            <p:cNvGraphicFramePr/>
            <p:nvPr/>
          </p:nvGraphicFramePr>
          <p:xfrm>
            <a:off x="4860032" y="1412776"/>
            <a:ext cx="3435099" cy="306217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</p:grpSp>
      <p:sp>
        <p:nvSpPr>
          <p:cNvPr id="8" name="PoljeZBesedilom 7"/>
          <p:cNvSpPr txBox="1"/>
          <p:nvPr/>
        </p:nvSpPr>
        <p:spPr>
          <a:xfrm>
            <a:off x="8460432" y="5589240"/>
            <a:ext cx="504056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sl-SI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OŠ/SRŠ</a:t>
            </a:r>
            <a:endParaRPr lang="sl-SI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4"/>
          <p:cNvSpPr>
            <a:spLocks noChangeArrowheads="1"/>
          </p:cNvSpPr>
          <p:nvPr/>
        </p:nvSpPr>
        <p:spPr bwMode="auto">
          <a:xfrm>
            <a:off x="0" y="0"/>
            <a:ext cx="9144000" cy="1208088"/>
          </a:xfrm>
          <a:prstGeom prst="rect">
            <a:avLst/>
          </a:prstGeom>
          <a:solidFill>
            <a:srgbClr val="FFFF99"/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57056" tIns="152352" bIns="38088" anchor="ctr">
            <a:spAutoFit/>
          </a:bodyPr>
          <a:lstStyle/>
          <a:p>
            <a:pPr indent="457200">
              <a:defRPr/>
            </a:pPr>
            <a:r>
              <a:rPr lang="sl-SI" dirty="0">
                <a:solidFill>
                  <a:schemeClr val="tx1"/>
                </a:solidFill>
                <a:cs typeface="Times New Roman" pitchFamily="18" charset="0"/>
              </a:rPr>
              <a:t>S števili 1 do 4 razvrsti, kako so tebi všeč naslednji predmeti iz naravoslovno-matematičnega sklopa. (</a:t>
            </a:r>
            <a:r>
              <a:rPr lang="sl-SI" i="1" dirty="0">
                <a:solidFill>
                  <a:schemeClr val="tx1"/>
                </a:solidFill>
                <a:cs typeface="Times New Roman" pitchFamily="18" charset="0"/>
              </a:rPr>
              <a:t>1 pomeni, da ti je predmet najbolj všeč, 2 manj itd.)</a:t>
            </a:r>
            <a:endParaRPr lang="sl-SI" dirty="0">
              <a:solidFill>
                <a:schemeClr val="tx1"/>
              </a:solidFill>
            </a:endParaRPr>
          </a:p>
          <a:p>
            <a:pPr indent="457200" eaLnBrk="0" hangingPunct="0">
              <a:defRPr/>
            </a:pPr>
            <a:r>
              <a:rPr lang="sl-SI" dirty="0">
                <a:solidFill>
                  <a:schemeClr val="tx1"/>
                </a:solidFill>
                <a:cs typeface="Times New Roman" pitchFamily="18" charset="0"/>
              </a:rPr>
              <a:t>matematika ___         fizika ____       kemija _____       biologija _____</a:t>
            </a:r>
            <a:endParaRPr lang="sl-SI" dirty="0">
              <a:solidFill>
                <a:schemeClr val="tx1"/>
              </a:solidFill>
            </a:endParaRPr>
          </a:p>
          <a:p>
            <a:pPr indent="457200" eaLnBrk="0" hangingPunct="0">
              <a:defRPr/>
            </a:pPr>
            <a:endParaRPr lang="sl-SI" sz="1800" dirty="0">
              <a:solidFill>
                <a:schemeClr val="tx1"/>
              </a:solidFill>
            </a:endParaRPr>
          </a:p>
        </p:txBody>
      </p:sp>
      <p:graphicFrame>
        <p:nvGraphicFramePr>
          <p:cNvPr id="4098" name="Object 322"/>
          <p:cNvGraphicFramePr>
            <a:graphicFrameLocks noChangeAspect="1"/>
          </p:cNvGraphicFramePr>
          <p:nvPr/>
        </p:nvGraphicFramePr>
        <p:xfrm>
          <a:off x="357188" y="1500188"/>
          <a:ext cx="8599487" cy="4643437"/>
        </p:xfrm>
        <a:graphic>
          <a:graphicData uri="http://schemas.openxmlformats.org/presentationml/2006/ole">
            <p:oleObj spid="_x0000_s4098" r:id="rId3" imgW="8596105" imgH="464555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Slika 1"/>
          <p:cNvPicPr>
            <a:picLocks noChangeAspect="1"/>
          </p:cNvPicPr>
          <p:nvPr/>
        </p:nvPicPr>
        <p:blipFill>
          <a:blip r:embed="rId2" cstate="print"/>
          <a:srcRect t="91089"/>
          <a:stretch>
            <a:fillRect/>
          </a:stretch>
        </p:blipFill>
        <p:spPr bwMode="auto">
          <a:xfrm>
            <a:off x="0" y="6246813"/>
            <a:ext cx="9144000" cy="61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827584" y="260648"/>
            <a:ext cx="517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sl-SI" sz="1800" b="1" dirty="0"/>
              <a:t>Skupni prikaz za 1. in 5. mesto priljubljenosti.</a:t>
            </a:r>
            <a:r>
              <a:rPr lang="sl-SI" sz="1800" dirty="0"/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620688"/>
            <a:ext cx="7956550" cy="548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i="1" dirty="0" smtClean="0"/>
              <a:t>Pouk fizike je takšen kot sem pričakoval-a:</a:t>
            </a:r>
            <a:endParaRPr lang="sl-SI" dirty="0"/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lloga_za _predstavitev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</TotalTime>
  <Words>528</Words>
  <Application>Microsoft Office PowerPoint</Application>
  <PresentationFormat>Diaprojekcija na zaslonu (4:3)</PresentationFormat>
  <Paragraphs>98</Paragraphs>
  <Slides>24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26" baseType="lpstr">
      <vt:lpstr>Predlloga_za _predstavitev</vt:lpstr>
      <vt:lpstr>Delovni list programa Microsoft Office Excel 97-2003</vt:lpstr>
      <vt:lpstr>Diapozitiv 1</vt:lpstr>
      <vt:lpstr>UVOD</vt:lpstr>
      <vt:lpstr>UVOD: Sodelujoče šole - programi</vt:lpstr>
      <vt:lpstr>UVOD: Učilnica za FI</vt:lpstr>
      <vt:lpstr>UVOD: Kabinet za FI</vt:lpstr>
      <vt:lpstr>UVOD: Uspeh učencev pri FI</vt:lpstr>
      <vt:lpstr>Diapozitiv 7</vt:lpstr>
      <vt:lpstr>Diapozitiv 8</vt:lpstr>
      <vt:lpstr>Pouk fizike je takšen kot sem pričakoval-a:</vt:lpstr>
      <vt:lpstr>Če bi lahko, bi pri pouku fizike spremenil oz. zamenjal:</vt:lpstr>
      <vt:lpstr>Kako so ti priljubljene posamezne vsebine oz. področja fizike?</vt:lpstr>
      <vt:lpstr>Kakšen se anketiranim učencem - dijakom zdi pouk fizike</vt:lpstr>
      <vt:lpstr>Diapozitiv 13</vt:lpstr>
      <vt:lpstr>Kaj po tvojem mnenju vpliva na priljubljenost predmeta fizike med učenci?</vt:lpstr>
      <vt:lpstr>Kaj po tvojem mnenju vpliva na priljubljenost predmeta fizike med učenci?</vt:lpstr>
      <vt:lpstr>Znanje fizike se mi zdi pomembno za:</vt:lpstr>
      <vt:lpstr>Kako bi splošno ocenil(a) opremo za eksperimentiranje, ki jo imate na voljo na vaši šoli?</vt:lpstr>
      <vt:lpstr>Diapozitiv 18</vt:lpstr>
      <vt:lpstr>Diapozitiv 19</vt:lpstr>
      <vt:lpstr>Kako pogosto vaš učitelj/učiteljica pri pouku uporablja</vt:lpstr>
      <vt:lpstr>Povprečna uporaba računalnika po predmetih - OŠ</vt:lpstr>
      <vt:lpstr>Globalni pregled uporabe računalnika pri pouku posameznih predmetov gimnazijskega programa.</vt:lpstr>
      <vt:lpstr>Katere krožke obiskuješ ali bi jih obiskoval(a), če bi jih izvajali na vaši šoli?</vt:lpstr>
      <vt:lpstr>Diapozitiv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Anita Poberžnik</dc:creator>
  <cp:lastModifiedBy>Ivan Gerlič</cp:lastModifiedBy>
  <cp:revision>21</cp:revision>
  <dcterms:created xsi:type="dcterms:W3CDTF">2011-08-08T10:15:55Z</dcterms:created>
  <dcterms:modified xsi:type="dcterms:W3CDTF">2011-08-24T08:02:19Z</dcterms:modified>
</cp:coreProperties>
</file>