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7"/>
  </p:notesMasterIdLst>
  <p:sldIdLst>
    <p:sldId id="259" r:id="rId2"/>
    <p:sldId id="262" r:id="rId3"/>
    <p:sldId id="263" r:id="rId4"/>
    <p:sldId id="264" r:id="rId5"/>
    <p:sldId id="269" r:id="rId6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DAC6"/>
    <a:srgbClr val="4CC0B5"/>
    <a:srgbClr val="FFFFFF"/>
    <a:srgbClr val="54A664"/>
    <a:srgbClr val="3AAAD2"/>
    <a:srgbClr val="7FD3F1"/>
    <a:srgbClr val="7EECF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BC76D10-B580-4601-9FA9-D5B6F9DCD811}" type="datetimeFigureOut">
              <a:rPr lang="sl-SI"/>
              <a:pPr>
                <a:defRPr/>
              </a:pPr>
              <a:t>25.8.2011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l-SI" noProof="0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noProof="0" smtClean="0"/>
              <a:t>Kliknite, če želite urediti sloge besedila matrice</a:t>
            </a:r>
          </a:p>
          <a:p>
            <a:pPr lvl="1"/>
            <a:r>
              <a:rPr lang="sl-SI" noProof="0" smtClean="0"/>
              <a:t>Druga raven</a:t>
            </a:r>
          </a:p>
          <a:p>
            <a:pPr lvl="2"/>
            <a:r>
              <a:rPr lang="sl-SI" noProof="0" smtClean="0"/>
              <a:t>Tretja raven</a:t>
            </a:r>
          </a:p>
          <a:p>
            <a:pPr lvl="3"/>
            <a:r>
              <a:rPr lang="sl-SI" noProof="0" smtClean="0"/>
              <a:t>Četrta raven</a:t>
            </a:r>
          </a:p>
          <a:p>
            <a:pPr lvl="4"/>
            <a:r>
              <a:rPr lang="sl-SI" noProof="0" smtClean="0"/>
              <a:t>Peta raven</a:t>
            </a:r>
            <a:endParaRPr lang="sl-SI" noProof="0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FB3DF44-0FE1-4999-9E44-DC66C447B8F6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="" xmlns:p14="http://schemas.microsoft.com/office/powerpoint/2010/main" val="18325897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B3DF44-0FE1-4999-9E44-DC66C447B8F6}" type="slidenum">
              <a:rPr lang="sl-SI" smtClean="0"/>
              <a:pPr>
                <a:defRPr/>
              </a:pPr>
              <a:t>1</a:t>
            </a:fld>
            <a:endParaRPr lang="sl-SI"/>
          </a:p>
        </p:txBody>
      </p:sp>
    </p:spTree>
    <p:extLst>
      <p:ext uri="{BB962C8B-B14F-4D97-AF65-F5344CB8AC3E}">
        <p14:creationId xmlns="" xmlns:p14="http://schemas.microsoft.com/office/powerpoint/2010/main" val="12045560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B3DF44-0FE1-4999-9E44-DC66C447B8F6}" type="slidenum">
              <a:rPr lang="sl-SI" smtClean="0"/>
              <a:pPr>
                <a:defRPr/>
              </a:pPr>
              <a:t>2</a:t>
            </a:fld>
            <a:endParaRPr lang="sl-S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E509A0-9789-46C5-86A3-37FC32D6E69A}" type="datetimeFigureOut">
              <a:rPr lang="sl-SI"/>
              <a:pPr>
                <a:defRPr/>
              </a:pPr>
              <a:t>25.8.2011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492F7-3328-49F9-9CB4-F0B508CFFB49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="" xmlns:p14="http://schemas.microsoft.com/office/powerpoint/2010/main" val="3497167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789F8F-C065-4FFF-8968-DFC74D27CC2C}" type="datetimeFigureOut">
              <a:rPr lang="sl-SI"/>
              <a:pPr>
                <a:defRPr/>
              </a:pPr>
              <a:t>25.8.2011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E31720-8A0D-4826-92CE-43535E4DF732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="" xmlns:p14="http://schemas.microsoft.com/office/powerpoint/2010/main" val="2572188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9BB87A-07BE-4F8B-B722-2EFB4045E98E}" type="datetimeFigureOut">
              <a:rPr lang="sl-SI"/>
              <a:pPr>
                <a:defRPr/>
              </a:pPr>
              <a:t>25.8.2011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D84D4A-6E94-4817-9890-0BE52E64C86A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="" xmlns:p14="http://schemas.microsoft.com/office/powerpoint/2010/main" val="2034934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3EC8CB-CFC7-424C-9BDB-33B3DE07295E}" type="datetimeFigureOut">
              <a:rPr lang="sl-SI"/>
              <a:pPr>
                <a:defRPr/>
              </a:pPr>
              <a:t>25.8.2011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65B12-9AFD-4FB6-8CC7-8197B528EFFE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="" xmlns:p14="http://schemas.microsoft.com/office/powerpoint/2010/main" val="4248478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ED7967-68D8-48CE-8E39-39572957E34F}" type="datetimeFigureOut">
              <a:rPr lang="sl-SI"/>
              <a:pPr>
                <a:defRPr/>
              </a:pPr>
              <a:t>25.8.2011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F79E25-8554-4BB5-B1FF-1D5B9BD27E9A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="" xmlns:p14="http://schemas.microsoft.com/office/powerpoint/2010/main" val="1375225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D4546D-CC27-4EFA-96E8-CF4FFFAA4E3E}" type="datetimeFigureOut">
              <a:rPr lang="sl-SI"/>
              <a:pPr>
                <a:defRPr/>
              </a:pPr>
              <a:t>25.8.2011</a:t>
            </a:fld>
            <a:endParaRPr lang="sl-SI"/>
          </a:p>
        </p:txBody>
      </p:sp>
      <p:sp>
        <p:nvSpPr>
          <p:cNvPr id="6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1070CC-2465-44FF-A39C-4A7E6995C3A0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="" xmlns:p14="http://schemas.microsoft.com/office/powerpoint/2010/main" val="1494861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BDB594-0D98-494A-8E03-98444CA7C6EC}" type="datetimeFigureOut">
              <a:rPr lang="sl-SI"/>
              <a:pPr>
                <a:defRPr/>
              </a:pPr>
              <a:t>25.8.2011</a:t>
            </a:fld>
            <a:endParaRPr lang="sl-SI"/>
          </a:p>
        </p:txBody>
      </p:sp>
      <p:sp>
        <p:nvSpPr>
          <p:cNvPr id="8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B39C4C-8EEA-43C7-906B-DD06DB06A502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="" xmlns:p14="http://schemas.microsoft.com/office/powerpoint/2010/main" val="58201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E15BA5-BB40-4FBE-AE7A-70221F0365CD}" type="datetimeFigureOut">
              <a:rPr lang="sl-SI"/>
              <a:pPr>
                <a:defRPr/>
              </a:pPr>
              <a:t>25.8.2011</a:t>
            </a:fld>
            <a:endParaRPr lang="sl-SI"/>
          </a:p>
        </p:txBody>
      </p:sp>
      <p:sp>
        <p:nvSpPr>
          <p:cNvPr id="4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38C144-3BD8-4756-8193-3DB2EE7D49C5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="" xmlns:p14="http://schemas.microsoft.com/office/powerpoint/2010/main" val="2033717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E32630-2207-4B30-A095-22F2FC88FBF8}" type="datetimeFigureOut">
              <a:rPr lang="sl-SI"/>
              <a:pPr>
                <a:defRPr/>
              </a:pPr>
              <a:t>25.8.2011</a:t>
            </a:fld>
            <a:endParaRPr lang="sl-SI"/>
          </a:p>
        </p:txBody>
      </p:sp>
      <p:sp>
        <p:nvSpPr>
          <p:cNvPr id="3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6DFB3-6112-4D61-8355-C02BD3233AF1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="" xmlns:p14="http://schemas.microsoft.com/office/powerpoint/2010/main" val="2718716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A97C5-F197-469E-8F56-6CB8F6F60EEE}" type="datetimeFigureOut">
              <a:rPr lang="sl-SI"/>
              <a:pPr>
                <a:defRPr/>
              </a:pPr>
              <a:t>25.8.2011</a:t>
            </a:fld>
            <a:endParaRPr lang="sl-SI"/>
          </a:p>
        </p:txBody>
      </p:sp>
      <p:sp>
        <p:nvSpPr>
          <p:cNvPr id="6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6FEE52-65DE-4F85-AFB2-B5086F3BA0F3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="" xmlns:p14="http://schemas.microsoft.com/office/powerpoint/2010/main" val="314605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sl-SI" noProof="0" smtClean="0"/>
              <a:t>Kliknite ikono, če želite dodati sliko</a:t>
            </a:r>
            <a:endParaRPr lang="sl-SI" noProof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533F7-9A3A-4F6D-8B73-A68649DA7613}" type="datetimeFigureOut">
              <a:rPr lang="sl-SI"/>
              <a:pPr>
                <a:defRPr/>
              </a:pPr>
              <a:t>25.8.2011</a:t>
            </a:fld>
            <a:endParaRPr lang="sl-SI"/>
          </a:p>
        </p:txBody>
      </p:sp>
      <p:sp>
        <p:nvSpPr>
          <p:cNvPr id="6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8278B8-2CCB-4926-9368-D0A1B07EA7EB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="" xmlns:p14="http://schemas.microsoft.com/office/powerpoint/2010/main" val="623755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Ograda naslova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Kliknite, če želite urediti slog naslova matrice</a:t>
            </a:r>
          </a:p>
        </p:txBody>
      </p:sp>
      <p:sp>
        <p:nvSpPr>
          <p:cNvPr id="1027" name="Ograda besedila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54A02B6-DD69-4DFE-88B2-640D2EA1B0FC}" type="datetimeFigureOut">
              <a:rPr lang="sl-SI"/>
              <a:pPr>
                <a:defRPr/>
              </a:pPr>
              <a:t>25.8.2011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35120EB-0E8D-4ACE-A9AC-461923E91C7D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1" r:id="rId3"/>
    <p:sldLayoutId id="2147483680" r:id="rId4"/>
    <p:sldLayoutId id="2147483679" r:id="rId5"/>
    <p:sldLayoutId id="2147483678" r:id="rId6"/>
    <p:sldLayoutId id="2147483677" r:id="rId7"/>
    <p:sldLayoutId id="2147483676" r:id="rId8"/>
    <p:sldLayoutId id="2147483675" r:id="rId9"/>
    <p:sldLayoutId id="2147483674" r:id="rId10"/>
    <p:sldLayoutId id="214748367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jeZBesedilom 1"/>
          <p:cNvSpPr txBox="1"/>
          <p:nvPr/>
        </p:nvSpPr>
        <p:spPr>
          <a:xfrm>
            <a:off x="142844" y="2500306"/>
            <a:ext cx="9001156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2800" b="1" dirty="0" smtClean="0">
                <a:solidFill>
                  <a:srgbClr val="FFFF00"/>
                </a:solidFill>
                <a:latin typeface="+mn-lt"/>
              </a:rPr>
              <a:t>LABORATORIJSKE VAJE – (NE)IZRABLJENA PRILOŽNOST?</a:t>
            </a:r>
            <a:endParaRPr lang="sl-SI" sz="2000" b="1" dirty="0" smtClean="0">
              <a:solidFill>
                <a:srgbClr val="FFFF00"/>
              </a:solidFill>
              <a:latin typeface="+mn-lt"/>
            </a:endParaRPr>
          </a:p>
          <a:p>
            <a:pPr algn="ctr"/>
            <a:endParaRPr lang="sl-SI" sz="2000" b="1" dirty="0" smtClean="0">
              <a:solidFill>
                <a:srgbClr val="FFFF00"/>
              </a:solidFill>
              <a:latin typeface="+mn-lt"/>
            </a:endParaRPr>
          </a:p>
          <a:p>
            <a:pPr algn="r"/>
            <a:endParaRPr lang="sl-SI" b="1" dirty="0" smtClean="0">
              <a:solidFill>
                <a:srgbClr val="FFFF00"/>
              </a:solidFill>
            </a:endParaRPr>
          </a:p>
          <a:p>
            <a:pPr algn="r"/>
            <a:endParaRPr lang="sl-SI" b="1" dirty="0" smtClean="0">
              <a:solidFill>
                <a:srgbClr val="FFFF00"/>
              </a:solidFill>
            </a:endParaRPr>
          </a:p>
          <a:p>
            <a:pPr algn="r"/>
            <a:endParaRPr lang="sl-SI" b="1" dirty="0" smtClean="0">
              <a:solidFill>
                <a:srgbClr val="FFFF00"/>
              </a:solidFill>
            </a:endParaRPr>
          </a:p>
          <a:p>
            <a:pPr algn="r"/>
            <a:endParaRPr lang="sl-SI" b="1" dirty="0" smtClean="0">
              <a:solidFill>
                <a:srgbClr val="FFFF00"/>
              </a:solidFill>
            </a:endParaRPr>
          </a:p>
          <a:p>
            <a:pPr algn="r"/>
            <a:endParaRPr lang="sl-SI" b="1" dirty="0" smtClean="0">
              <a:solidFill>
                <a:srgbClr val="FFFF00"/>
              </a:solidFill>
            </a:endParaRPr>
          </a:p>
          <a:p>
            <a:pPr algn="r"/>
            <a:endParaRPr lang="sl-SI" b="1" dirty="0" smtClean="0">
              <a:solidFill>
                <a:srgbClr val="FFFF00"/>
              </a:solidFill>
            </a:endParaRPr>
          </a:p>
          <a:p>
            <a:pPr algn="r"/>
            <a:endParaRPr lang="sl-SI" b="1" dirty="0" smtClean="0">
              <a:solidFill>
                <a:srgbClr val="FFFF00"/>
              </a:solidFill>
            </a:endParaRPr>
          </a:p>
          <a:p>
            <a:pPr algn="r"/>
            <a:endParaRPr lang="sl-SI" b="1" dirty="0" smtClean="0">
              <a:solidFill>
                <a:srgbClr val="FFFF00"/>
              </a:solidFill>
              <a:latin typeface="+mn-lt"/>
            </a:endParaRPr>
          </a:p>
          <a:p>
            <a:pPr lvl="8"/>
            <a:r>
              <a:rPr lang="sl-SI" b="1" dirty="0" smtClean="0">
                <a:solidFill>
                  <a:srgbClr val="FFFF00"/>
                </a:solidFill>
                <a:latin typeface="+mn-lt"/>
              </a:rPr>
              <a:t>			Petra </a:t>
            </a:r>
            <a:r>
              <a:rPr lang="sl-SI" b="1" dirty="0" err="1" smtClean="0">
                <a:solidFill>
                  <a:srgbClr val="FFFF00"/>
                </a:solidFill>
                <a:latin typeface="+mn-lt"/>
              </a:rPr>
              <a:t>Flajnik</a:t>
            </a:r>
            <a:r>
              <a:rPr lang="sl-SI" b="1" dirty="0" smtClean="0">
                <a:solidFill>
                  <a:srgbClr val="FFFF00"/>
                </a:solidFill>
                <a:latin typeface="+mn-lt"/>
              </a:rPr>
              <a:t>      </a:t>
            </a:r>
          </a:p>
          <a:p>
            <a:pPr lvl="8"/>
            <a:r>
              <a:rPr lang="sl-SI" b="1" dirty="0" smtClean="0">
                <a:solidFill>
                  <a:srgbClr val="FFFF00"/>
                </a:solidFill>
                <a:latin typeface="+mn-lt"/>
              </a:rPr>
              <a:t>			Gimnazija Kranj</a:t>
            </a:r>
            <a:endParaRPr lang="en-GB" b="1" dirty="0">
              <a:solidFill>
                <a:srgbClr val="FFFF00"/>
              </a:solidFill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812449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a 3"/>
          <p:cNvSpPr/>
          <p:nvPr/>
        </p:nvSpPr>
        <p:spPr>
          <a:xfrm>
            <a:off x="1714480" y="642918"/>
            <a:ext cx="6000792" cy="557216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Slika 2" descr="home-chemistry-lab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4439" y="1500174"/>
            <a:ext cx="4092139" cy="3849168"/>
          </a:xfrm>
          <a:prstGeom prst="rect">
            <a:avLst/>
          </a:prstGeom>
        </p:spPr>
      </p:pic>
      <p:pic>
        <p:nvPicPr>
          <p:cNvPr id="2" name="Slika 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1089"/>
          <a:stretch/>
        </p:blipFill>
        <p:spPr>
          <a:xfrm>
            <a:off x="0" y="6246891"/>
            <a:ext cx="9144000" cy="611108"/>
          </a:xfrm>
          <a:prstGeom prst="rect">
            <a:avLst/>
          </a:prstGeom>
        </p:spPr>
      </p:pic>
      <p:sp>
        <p:nvSpPr>
          <p:cNvPr id="5" name="Puščica dol 4"/>
          <p:cNvSpPr/>
          <p:nvPr/>
        </p:nvSpPr>
        <p:spPr>
          <a:xfrm>
            <a:off x="3286116" y="0"/>
            <a:ext cx="2714644" cy="1857388"/>
          </a:xfrm>
          <a:prstGeom prst="downArrow">
            <a:avLst/>
          </a:prstGeom>
          <a:solidFill>
            <a:srgbClr val="32DAC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PoljeZBesedilom 5"/>
          <p:cNvSpPr txBox="1"/>
          <p:nvPr/>
        </p:nvSpPr>
        <p:spPr>
          <a:xfrm>
            <a:off x="3929058" y="642918"/>
            <a:ext cx="15001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2000" dirty="0" smtClean="0">
                <a:latin typeface="+mn-lt"/>
              </a:rPr>
              <a:t>utrjevanje,</a:t>
            </a:r>
          </a:p>
          <a:p>
            <a:pPr algn="ctr"/>
            <a:r>
              <a:rPr lang="sl-SI" sz="2000" dirty="0" smtClean="0">
                <a:latin typeface="+mn-lt"/>
              </a:rPr>
              <a:t>preverjanje</a:t>
            </a:r>
            <a:endParaRPr lang="en-GB" sz="2000" dirty="0">
              <a:latin typeface="+mn-lt"/>
            </a:endParaRPr>
          </a:p>
        </p:txBody>
      </p:sp>
      <p:sp>
        <p:nvSpPr>
          <p:cNvPr id="7" name="Puščica dol 6"/>
          <p:cNvSpPr/>
          <p:nvPr/>
        </p:nvSpPr>
        <p:spPr>
          <a:xfrm rot="6420000">
            <a:off x="6142709" y="3569777"/>
            <a:ext cx="2714644" cy="1857388"/>
          </a:xfrm>
          <a:prstGeom prst="downArrow">
            <a:avLst/>
          </a:prstGeom>
          <a:solidFill>
            <a:srgbClr val="32DAC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Puščica dol 7"/>
          <p:cNvSpPr/>
          <p:nvPr/>
        </p:nvSpPr>
        <p:spPr>
          <a:xfrm rot="15180000" flipH="1">
            <a:off x="356231" y="3712654"/>
            <a:ext cx="2714644" cy="1857388"/>
          </a:xfrm>
          <a:prstGeom prst="downArrow">
            <a:avLst/>
          </a:prstGeom>
          <a:solidFill>
            <a:srgbClr val="32DAC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PoljeZBesedilom 8"/>
          <p:cNvSpPr txBox="1"/>
          <p:nvPr/>
        </p:nvSpPr>
        <p:spPr>
          <a:xfrm>
            <a:off x="6643702" y="4143380"/>
            <a:ext cx="17859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2000" dirty="0" smtClean="0">
                <a:latin typeface="+mn-lt"/>
              </a:rPr>
              <a:t>ustno ocenjevanje</a:t>
            </a:r>
            <a:endParaRPr lang="en-GB" sz="2000" dirty="0">
              <a:latin typeface="+mn-lt"/>
            </a:endParaRPr>
          </a:p>
        </p:txBody>
      </p:sp>
      <p:sp>
        <p:nvSpPr>
          <p:cNvPr id="10" name="PoljeZBesedilom 9"/>
          <p:cNvSpPr txBox="1"/>
          <p:nvPr/>
        </p:nvSpPr>
        <p:spPr>
          <a:xfrm>
            <a:off x="714348" y="4214818"/>
            <a:ext cx="17859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2000" dirty="0" smtClean="0">
                <a:latin typeface="+mn-lt"/>
              </a:rPr>
              <a:t>ocenjevanje pri maturi</a:t>
            </a:r>
            <a:endParaRPr lang="en-GB" sz="2000" dirty="0"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39544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8" grpId="0" animBg="1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jeZBesedilom 1"/>
          <p:cNvSpPr txBox="1"/>
          <p:nvPr/>
        </p:nvSpPr>
        <p:spPr>
          <a:xfrm>
            <a:off x="357158" y="571480"/>
            <a:ext cx="87868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200" dirty="0" smtClean="0">
                <a:latin typeface="+mn-lt"/>
              </a:rPr>
              <a:t>Ocenjevanje laboratorijskih vaj (1., 2., 3. letnik)</a:t>
            </a:r>
            <a:endParaRPr lang="en-GB" sz="3200" dirty="0">
              <a:latin typeface="+mn-lt"/>
            </a:endParaRPr>
          </a:p>
        </p:txBody>
      </p:sp>
      <p:sp>
        <p:nvSpPr>
          <p:cNvPr id="4" name="PoljeZBesedilom 3"/>
          <p:cNvSpPr txBox="1"/>
          <p:nvPr/>
        </p:nvSpPr>
        <p:spPr>
          <a:xfrm>
            <a:off x="357158" y="1357298"/>
            <a:ext cx="821537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sl-SI" dirty="0" smtClean="0"/>
              <a:t> </a:t>
            </a:r>
            <a:r>
              <a:rPr lang="sl-SI" dirty="0" smtClean="0">
                <a:latin typeface="+mn-lt"/>
              </a:rPr>
              <a:t>predstavitev na začetku šolskega leta</a:t>
            </a:r>
          </a:p>
          <a:p>
            <a:pPr>
              <a:buFont typeface="Wingdings" pitchFamily="2" charset="2"/>
              <a:buChar char="Ø"/>
            </a:pPr>
            <a:endParaRPr lang="sl-SI" dirty="0" smtClean="0">
              <a:latin typeface="+mn-lt"/>
            </a:endParaRPr>
          </a:p>
          <a:p>
            <a:pPr>
              <a:buFont typeface="Wingdings" pitchFamily="2" charset="2"/>
              <a:buChar char="Ø"/>
            </a:pPr>
            <a:r>
              <a:rPr lang="sl-SI" dirty="0" smtClean="0">
                <a:latin typeface="+mn-lt"/>
              </a:rPr>
              <a:t> pet področij ocenjevanja:</a:t>
            </a:r>
          </a:p>
          <a:p>
            <a:pPr>
              <a:buFont typeface="Wingdings" pitchFamily="2" charset="2"/>
              <a:buChar char="Ø"/>
            </a:pPr>
            <a:endParaRPr lang="sl-SI" dirty="0" smtClean="0">
              <a:latin typeface="+mn-lt"/>
            </a:endParaRPr>
          </a:p>
          <a:p>
            <a:pPr>
              <a:buFont typeface="Wingdings" pitchFamily="2" charset="2"/>
              <a:buChar char="Ø"/>
            </a:pPr>
            <a:endParaRPr lang="sl-SI" dirty="0" smtClean="0">
              <a:latin typeface="+mn-lt"/>
            </a:endParaRPr>
          </a:p>
          <a:p>
            <a:pPr>
              <a:buFont typeface="Wingdings" pitchFamily="2" charset="2"/>
              <a:buChar char="Ø"/>
            </a:pPr>
            <a:endParaRPr lang="sl-SI" dirty="0" smtClean="0">
              <a:latin typeface="+mn-lt"/>
            </a:endParaRPr>
          </a:p>
          <a:p>
            <a:pPr>
              <a:buFont typeface="Wingdings" pitchFamily="2" charset="2"/>
              <a:buChar char="Ø"/>
            </a:pPr>
            <a:endParaRPr lang="sl-SI" dirty="0" smtClean="0">
              <a:latin typeface="+mn-lt"/>
            </a:endParaRPr>
          </a:p>
          <a:p>
            <a:pPr>
              <a:buFont typeface="Wingdings" pitchFamily="2" charset="2"/>
              <a:buChar char="Ø"/>
            </a:pPr>
            <a:endParaRPr lang="sl-SI" dirty="0" smtClean="0">
              <a:latin typeface="+mn-lt"/>
            </a:endParaRPr>
          </a:p>
          <a:p>
            <a:pPr>
              <a:buFont typeface="Wingdings" pitchFamily="2" charset="2"/>
              <a:buChar char="Ø"/>
            </a:pPr>
            <a:endParaRPr lang="sl-SI" dirty="0" smtClean="0">
              <a:latin typeface="+mn-lt"/>
            </a:endParaRPr>
          </a:p>
          <a:p>
            <a:pPr>
              <a:buFont typeface="Wingdings" pitchFamily="2" charset="2"/>
              <a:buChar char="Ø"/>
            </a:pPr>
            <a:endParaRPr lang="sl-SI" dirty="0" smtClean="0">
              <a:latin typeface="+mn-lt"/>
            </a:endParaRPr>
          </a:p>
          <a:p>
            <a:pPr>
              <a:buFont typeface="Wingdings" pitchFamily="2" charset="2"/>
              <a:buChar char="Ø"/>
            </a:pPr>
            <a:endParaRPr lang="sl-SI" dirty="0" smtClean="0">
              <a:latin typeface="+mn-lt"/>
            </a:endParaRPr>
          </a:p>
          <a:p>
            <a:pPr>
              <a:buFont typeface="Wingdings" pitchFamily="2" charset="2"/>
              <a:buChar char="Ø"/>
            </a:pPr>
            <a:endParaRPr lang="sl-SI" dirty="0" smtClean="0">
              <a:latin typeface="+mn-lt"/>
            </a:endParaRPr>
          </a:p>
          <a:p>
            <a:pPr>
              <a:buFont typeface="Wingdings" pitchFamily="2" charset="2"/>
              <a:buChar char="Ø"/>
            </a:pPr>
            <a:r>
              <a:rPr lang="sl-SI" dirty="0" smtClean="0">
                <a:latin typeface="+mn-lt"/>
              </a:rPr>
              <a:t> načini ocenjevanja: </a:t>
            </a:r>
          </a:p>
          <a:p>
            <a:pPr lvl="1">
              <a:buFont typeface="Wingdings" pitchFamily="2" charset="2"/>
              <a:buChar char="ü"/>
            </a:pPr>
            <a:r>
              <a:rPr lang="sl-SI" dirty="0" smtClean="0">
                <a:latin typeface="+mn-lt"/>
              </a:rPr>
              <a:t> ustno (1, 2)</a:t>
            </a:r>
          </a:p>
          <a:p>
            <a:pPr lvl="1">
              <a:buFont typeface="Wingdings" pitchFamily="2" charset="2"/>
              <a:buChar char="ü"/>
            </a:pPr>
            <a:r>
              <a:rPr lang="sl-SI" dirty="0" smtClean="0">
                <a:latin typeface="+mn-lt"/>
              </a:rPr>
              <a:t> spremljanje dijakovega dela (2, 3)</a:t>
            </a:r>
          </a:p>
          <a:p>
            <a:pPr lvl="1">
              <a:buFont typeface="Wingdings" pitchFamily="2" charset="2"/>
              <a:buChar char="ü"/>
            </a:pPr>
            <a:r>
              <a:rPr lang="sl-SI" dirty="0" smtClean="0">
                <a:latin typeface="+mn-lt"/>
              </a:rPr>
              <a:t> poročilo (1, 2, 3, 4, 5)</a:t>
            </a:r>
          </a:p>
          <a:p>
            <a:endParaRPr lang="en-GB" dirty="0">
              <a:latin typeface="+mn-lt"/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714348" y="2357430"/>
          <a:ext cx="7786742" cy="184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6258"/>
                <a:gridCol w="7330484"/>
              </a:tblGrid>
              <a:tr h="227964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1 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Poznavanje teoretičnih osnov vaje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2 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Načrtovanje eksperimentalnega dela in upoštevanje pravil kemijske varnosti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Spretnost pri delu v laboratoriju z izvedbo in zapisom meritev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Urejanje in analiza podatkov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Argumentirano oblikovanje zaključkov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15753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jeZBesedilom 1"/>
          <p:cNvSpPr txBox="1"/>
          <p:nvPr/>
        </p:nvSpPr>
        <p:spPr>
          <a:xfrm>
            <a:off x="214282" y="428604"/>
            <a:ext cx="821537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200" dirty="0" smtClean="0">
                <a:latin typeface="+mn-lt"/>
              </a:rPr>
              <a:t>Načrt izvedbe za 3. letnik</a:t>
            </a:r>
          </a:p>
          <a:p>
            <a:endParaRPr lang="sl-SI" dirty="0" smtClean="0"/>
          </a:p>
          <a:p>
            <a:endParaRPr lang="en-GB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/>
        </p:nvGraphicFramePr>
        <p:xfrm>
          <a:off x="214283" y="1357298"/>
          <a:ext cx="8715436" cy="434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0418"/>
                <a:gridCol w="893891"/>
                <a:gridCol w="3804418"/>
                <a:gridCol w="1394475"/>
                <a:gridCol w="1952234"/>
              </a:tblGrid>
              <a:tr h="370840"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Št. vaje</a:t>
                      </a:r>
                      <a:endParaRPr lang="en-GB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Datum</a:t>
                      </a:r>
                      <a:endParaRPr lang="en-GB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Naslov vaje</a:t>
                      </a:r>
                      <a:endParaRPr lang="en-GB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GB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Področja ocenjevanja</a:t>
                      </a:r>
                      <a:endParaRPr lang="en-GB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Način ocenjevanja</a:t>
                      </a:r>
                      <a:endParaRPr lang="en-GB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14. 9.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Dokaz elementov v organskih spojinah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sl-SI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-----------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sl-SI" b="0" baseline="0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-----------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Fizikalne lastnosti alkanov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1, (2), 3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ustno, spremljanje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Reaktivnost alkanov in alkenov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1, (2) 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ustno, spremljanje</a:t>
                      </a:r>
                      <a:endParaRPr lang="en-GB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Prepoznavanje </a:t>
                      </a:r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ogljikovodikov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1, 2, 5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poročilo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Reakcije</a:t>
                      </a:r>
                      <a:r>
                        <a:rPr lang="sl-SI" b="0" baseline="0" dirty="0" smtClean="0">
                          <a:solidFill>
                            <a:schemeClr val="tx1"/>
                          </a:solidFill>
                        </a:rPr>
                        <a:t> alkoholov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1, 2, 5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ustno, poročilo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Določanje kislosti jabolčnega kisa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3, 4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poročilo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Estri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1, 2, 3, 5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l-SI" dirty="0" err="1" smtClean="0"/>
                        <a:t>spremlj</a:t>
                      </a:r>
                      <a:r>
                        <a:rPr lang="sl-SI" dirty="0" smtClean="0"/>
                        <a:t>., poročilo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Sinteza aspirina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sl-SI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-----------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sl-SI" b="0" baseline="0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-----------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9 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Maščobe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2, 4, 5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ustno</a:t>
                      </a:r>
                      <a:r>
                        <a:rPr lang="sl-SI" b="0" smtClean="0">
                          <a:solidFill>
                            <a:schemeClr val="tx1"/>
                          </a:solidFill>
                        </a:rPr>
                        <a:t>, spremljanje</a:t>
                      </a:r>
                      <a:endParaRPr lang="en-GB" b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Priprava</a:t>
                      </a:r>
                      <a:r>
                        <a:rPr lang="sl-SI" b="0" baseline="0" dirty="0" smtClean="0">
                          <a:solidFill>
                            <a:schemeClr val="tx1"/>
                          </a:solidFill>
                        </a:rPr>
                        <a:t> mila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sl-SI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-----------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sl-SI" b="0" baseline="0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-----------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3143240" y="428604"/>
            <a:ext cx="2714644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sl-SI" sz="34400" dirty="0" smtClean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dlloga_za _predstavitev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isarn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441</TotalTime>
  <Words>229</Words>
  <Application>Microsoft Office PowerPoint</Application>
  <PresentationFormat>Diaprojekcija na zaslonu (4:3)</PresentationFormat>
  <Paragraphs>93</Paragraphs>
  <Slides>5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5</vt:i4>
      </vt:variant>
    </vt:vector>
  </HeadingPairs>
  <TitlesOfParts>
    <vt:vector size="6" baseType="lpstr">
      <vt:lpstr>Predlloga_za _predstavitev</vt:lpstr>
      <vt:lpstr>Diapozitiv 1</vt:lpstr>
      <vt:lpstr>Diapozitiv 2</vt:lpstr>
      <vt:lpstr>Diapozitiv 3</vt:lpstr>
      <vt:lpstr>Diapozitiv 4</vt:lpstr>
      <vt:lpstr>Diapozitiv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Anita Poberžnik</dc:creator>
  <cp:lastModifiedBy>PC</cp:lastModifiedBy>
  <cp:revision>28</cp:revision>
  <dcterms:created xsi:type="dcterms:W3CDTF">2011-08-08T10:15:55Z</dcterms:created>
  <dcterms:modified xsi:type="dcterms:W3CDTF">2011-08-25T10:23:19Z</dcterms:modified>
</cp:coreProperties>
</file>