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4A664"/>
    <a:srgbClr val="3AAAD2"/>
    <a:srgbClr val="7FD3F1"/>
    <a:srgbClr val="7E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C76D10-B580-4601-9FA9-D5B6F9DCD811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B3DF44-0FE1-4999-9E44-DC66C447B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5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5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>
                <a:solidFill>
                  <a:schemeClr val="tx1"/>
                </a:solidFill>
              </a:rPr>
              <a:t>Srečanje učiteljev DZS, 2006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540CA6CC-0BCE-429B-8A90-47B5ED3A1B79}" type="slidenum">
              <a:rPr lang="sl-SI" sz="1200">
                <a:solidFill>
                  <a:schemeClr val="tx1"/>
                </a:solidFill>
              </a:rPr>
              <a:pPr eaLnBrk="1" hangingPunct="1"/>
              <a:t>3</a:t>
            </a:fld>
            <a:endParaRPr lang="sl-SI" sz="120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9A0-9789-46C5-86A3-37FC32D6E69A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92F7-3328-49F9-9CB4-F0B508CFFB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16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9F8F-C065-4FFF-8968-DFC74D27CC2C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1720-8A0D-4826-92CE-43535E4DF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21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87A-07BE-4F8B-B722-2EFB4045E98E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4D4A-6E94-4817-9890-0BE52E64C8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9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8CB-CFC7-424C-9BDB-33B3DE07295E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B12-9AFD-4FB6-8CC7-8197B528E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4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7967-68D8-48CE-8E39-39572957E34F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E25-8554-4BB5-B1FF-1D5B9BD27E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546D-CC27-4EFA-96E8-CF4FFFAA4E3E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0CC-2465-44FF-A39C-4A7E6995C3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8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B594-0D98-494A-8E03-98444CA7C6EC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9C4C-8EEA-43C7-906B-DD06DB06A5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0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BA5-BB40-4FBE-AE7A-70221F0365CD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144-3BD8-4756-8193-3DB2EE7D4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7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2630-2207-4B30-A095-22F2FC88FBF8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FB3-6112-4D61-8355-C02BD3233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97C5-F197-469E-8F56-6CB8F6F60EEE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E52-65DE-4F85-AFB2-B5086F3BA0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3F7-9A3A-4F6D-8B73-A68649DA7613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78B8-2CCB-4926-9368-D0A1B07EA7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7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A02B6-DD69-4DFE-88B2-640D2EA1B0FC}" type="datetimeFigureOut">
              <a:rPr lang="sl-SI"/>
              <a:pPr>
                <a:defRPr/>
              </a:pPr>
              <a:t>23.8.2011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120EB-0E8D-4ACE-A9AC-461923E91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j.godec@fkkt.uni-lj.si" TargetMode="External"/><Relationship Id="rId2" Type="http://schemas.openxmlformats.org/officeDocument/2006/relationships/hyperlink" Target="mailto:darko.dolenc@fkkt.uni-lj.s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24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7CAC1512-2EB4-419A-83C3-A2923D367F92}" type="slidenum">
              <a:rPr lang="sl-SI" sz="1400">
                <a:solidFill>
                  <a:schemeClr val="tx1"/>
                </a:solidFill>
              </a:rPr>
              <a:pPr eaLnBrk="1" hangingPunct="1"/>
              <a:t>10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Države udeleženke krijejo tudi stroške bivanja pred ali po tekmovanju (aklimatizacija) in bivanja dodatnih oseb.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Olimpijado organizirajo navadno ekipe mentorjev skupaj z drugimi ljudmi s posameznih univerz, pogosto po več institucij skupaj.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Stroški MKO so veliki. Treba je nastaniti okrog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280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dijakov,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140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mentorjev in množico drugega osebja. Vsaka ekipa (dijaki) ima svojega lokalnega vodiča (študenta). Osebje organizatorja je treba plačati.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Organizator povabi ekipe vseh držav, ki so sodelovale na prejšnji olimpijadi. Poleg tega se prijavljajo nove države, ki prvi dve leti sodelujejo le kot opazovalke (brez tekmovalcev).</a:t>
            </a:r>
          </a:p>
        </p:txBody>
      </p:sp>
    </p:spTree>
    <p:extLst>
      <p:ext uri="{BB962C8B-B14F-4D97-AF65-F5344CB8AC3E}">
        <p14:creationId xmlns:p14="http://schemas.microsoft.com/office/powerpoint/2010/main" val="232174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1B82EC00-F6C4-4E6F-83C4-4750443900A7}" type="slidenum">
              <a:rPr lang="sl-SI" sz="1400">
                <a:solidFill>
                  <a:schemeClr val="tx1"/>
                </a:solidFill>
              </a:rPr>
              <a:pPr eaLnBrk="1" hangingPunct="1"/>
              <a:t>11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Tekmovanje je sestavljeno iz dveh delov, praktičnega (laboratorijskega) in teoretičnega.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 končnem seštevku točk je praktični del zastopan s 40, teoretični pa s 60 %.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Uvrstitve tekmovalcev so individualne, dosežki držav se ne računajo.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Tekmovalci, ki so dosegli najboljše rezultate dobijo medalje. Najboljših 10 % tekmovalcev dobi zlato, naslednjih 20 % srebrno in naslednjih 30 % bronasto medaljo.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Nekateri organizatorji podeljujejo še posebne nagrade za najboljšega(o) tekmovalca(ko), najboljšega iz teorije najboljšega iz praktičnega in najboljšo tekmovalko.</a:t>
            </a:r>
          </a:p>
        </p:txBody>
      </p:sp>
    </p:spTree>
    <p:extLst>
      <p:ext uri="{BB962C8B-B14F-4D97-AF65-F5344CB8AC3E}">
        <p14:creationId xmlns:p14="http://schemas.microsoft.com/office/powerpoint/2010/main" val="123907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177FBB0A-E988-4EF1-A6B5-EF2595FBE081}" type="slidenum">
              <a:rPr lang="sl-SI" sz="1400">
                <a:solidFill>
                  <a:schemeClr val="tx1"/>
                </a:solidFill>
              </a:rPr>
              <a:pPr eaLnBrk="1" hangingPunct="1"/>
              <a:t>12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Potek tekmovanja si oglejmo na konkretnem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primeru: Program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43.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MKO,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Ankara Turčija, 9–18 julij 2011</a:t>
            </a: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541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76755"/>
              </p:ext>
            </p:extLst>
          </p:nvPr>
        </p:nvGraphicFramePr>
        <p:xfrm>
          <a:off x="1115616" y="1988840"/>
          <a:ext cx="7272337" cy="3481744"/>
        </p:xfrm>
        <a:graphic>
          <a:graphicData uri="http://schemas.openxmlformats.org/drawingml/2006/table">
            <a:tbl>
              <a:tblPr/>
              <a:tblGrid>
                <a:gridCol w="1152525"/>
                <a:gridCol w="3311525"/>
                <a:gridCol w="2808287"/>
              </a:tblGrid>
              <a:tr h="55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Mentorji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Dijaki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1 dan</a:t>
                      </a:r>
                      <a:b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</a:br>
                      <a:endParaRPr kumimoji="0" 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Prihod in registracija,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nastanitev ekip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2. dan</a:t>
                      </a:r>
                      <a:b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</a:b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Otvoritvena slovesnost.</a:t>
                      </a:r>
                      <a:b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Pregled laboratorijev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Dobimo besedila praktičnih testov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1. Seja mednarodne žirije –usklajevanje besedila testa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Otvoritvena slovesnost.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Zabavne in sprostitvene aktivnosti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57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E470A1AA-3D66-49A2-B3A4-FD5C177A0E15}" type="slidenum">
              <a:rPr lang="sl-SI" sz="1400">
                <a:solidFill>
                  <a:schemeClr val="tx1"/>
                </a:solidFill>
              </a:rPr>
              <a:pPr eaLnBrk="1" hangingPunct="1"/>
              <a:t>13</a:t>
            </a:fld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Pregled laboratorijev pred tekmovanjem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(Turčija 11)</a:t>
            </a: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150"/>
            <a:ext cx="540639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5BD9E655-4B32-4A40-8918-017EDD5D76B4}" type="slidenum">
              <a:rPr lang="sl-SI" sz="1400">
                <a:solidFill>
                  <a:schemeClr val="tx1"/>
                </a:solidFill>
              </a:rPr>
              <a:pPr eaLnBrk="1" hangingPunct="1"/>
              <a:t>14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58332" y="620688"/>
            <a:ext cx="82296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/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66078"/>
              </p:ext>
            </p:extLst>
          </p:nvPr>
        </p:nvGraphicFramePr>
        <p:xfrm>
          <a:off x="936963" y="620688"/>
          <a:ext cx="7272337" cy="5329988"/>
        </p:xfrm>
        <a:graphic>
          <a:graphicData uri="http://schemas.openxmlformats.org/drawingml/2006/table">
            <a:tbl>
              <a:tblPr/>
              <a:tblGrid>
                <a:gridCol w="935037"/>
                <a:gridCol w="3529013"/>
                <a:gridCol w="2808287"/>
              </a:tblGrid>
              <a:tr h="378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Mentorji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Dijaki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3. dan</a:t>
                      </a:r>
                      <a:b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</a:br>
                      <a:endParaRPr kumimoji="0" 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Prevajanje besedil testov.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Dobimo besedila teoretičnih testov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Celodnevni izlet v Beypazari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4. dan</a:t>
                      </a:r>
                      <a:b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</a:br>
                      <a:endParaRPr kumimoji="0" 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Ogled Ankare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Konzultacije 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z avtorji nalog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2. Seja mednarodne žirije – usklajevanje besedila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Praktični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Popoldan 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ogled Ankare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5. dan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Prevajanje besedil testov.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Prosto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Zabava in šport na jezeru Eymir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6. dan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Izlet v Beypazari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Popoldne srečanje z dijaki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Ocenjevanje testov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Teoretični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Popoldne srečanje z mentorji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85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990569AA-1209-4E06-BDE8-7BD81D1A3642}" type="slidenum">
              <a:rPr lang="sl-SI" sz="1400">
                <a:solidFill>
                  <a:schemeClr val="tx1"/>
                </a:solidFill>
              </a:rPr>
              <a:pPr eaLnBrk="1" hangingPunct="1"/>
              <a:t>15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Sultanahmedova džamija Istanbul (2011)</a:t>
            </a: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13" y="692150"/>
            <a:ext cx="6480000" cy="48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7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386AE340-916E-49BD-971A-A6A6A32BFF95}" type="slidenum">
              <a:rPr lang="sl-SI" sz="1400">
                <a:solidFill>
                  <a:schemeClr val="tx1"/>
                </a:solidFill>
              </a:rPr>
              <a:pPr eaLnBrk="1" hangingPunct="1"/>
              <a:t>16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8313" y="620713"/>
            <a:ext cx="82296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/>
          </a:p>
        </p:txBody>
      </p:sp>
      <p:graphicFrame>
        <p:nvGraphicFramePr>
          <p:cNvPr id="1744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04793"/>
              </p:ext>
            </p:extLst>
          </p:nvPr>
        </p:nvGraphicFramePr>
        <p:xfrm>
          <a:off x="900113" y="620713"/>
          <a:ext cx="7488237" cy="4707080"/>
        </p:xfrm>
        <a:graphic>
          <a:graphicData uri="http://schemas.openxmlformats.org/drawingml/2006/table">
            <a:tbl>
              <a:tblPr/>
              <a:tblGrid>
                <a:gridCol w="1150937"/>
                <a:gridCol w="3529013"/>
                <a:gridCol w="2808287"/>
              </a:tblGrid>
              <a:tr h="369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Mentorji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Dijaki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7. dan</a:t>
                      </a:r>
                      <a:b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</a:br>
                      <a:endParaRPr kumimoji="0" 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Izlet v Istanbul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Izlet v Kapadokijo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8. dan</a:t>
                      </a:r>
                      <a:b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</a:br>
                      <a:endParaRPr kumimoji="0" lang="sl-S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Usklajevanje ocen z avtorji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4. Seja mednarodne žirije, določitev dobitnikov medalj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Prihod iz Kapadokije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Koncert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9. dan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Dopoldan prosto.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Popoldan zaključna slovesnost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Zaključna slovesnost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10. dan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Odhodi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</a:rPr>
                        <a:t>Odhodi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23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4C67BEE8-90E8-4A78-9A57-F544F730ADD6}" type="slidenum">
              <a:rPr lang="sl-SI" sz="1400">
                <a:solidFill>
                  <a:schemeClr val="tx1"/>
                </a:solidFill>
              </a:rPr>
              <a:pPr eaLnBrk="1" hangingPunct="1"/>
              <a:t>17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Tekmovanje je sestavljeno iz dveh delov, praktičnega (laboratorijskega) in teoretičnega.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Pri praktičnem delu morajo dijaki pokazati znanja navadno iz dveh področij: iz kemijske analize (volumetrična analiza, fotometrija, manipulacija vzorca, včasih kvalitativna analiza) in preparative (osnovne operacije pri preparativnem delu in čiščenju produkta).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Ocenjuje se točnost analize in obdelava rezultatov, pri preparativi pa izkoristek in kvaliteta produkta.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Dijaki imajo težave z nepoznavanjem opreme in premajhno rutino. Dan pred tekmovanjem jim pokažejo rokovanje z aparaturami in jim dajo varnostna navodila.</a:t>
            </a:r>
          </a:p>
        </p:txBody>
      </p:sp>
    </p:spTree>
    <p:extLst>
      <p:ext uri="{BB962C8B-B14F-4D97-AF65-F5344CB8AC3E}">
        <p14:creationId xmlns:p14="http://schemas.microsoft.com/office/powerpoint/2010/main" val="88759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AEAC6447-F0CC-49C6-89AA-655B1ED39083}" type="slidenum">
              <a:rPr lang="sl-SI" sz="1400">
                <a:solidFill>
                  <a:schemeClr val="tx1"/>
                </a:solidFill>
              </a:rPr>
              <a:pPr eaLnBrk="1" hangingPunct="1"/>
              <a:t>18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Teoretični test je sestavljen iz več nalog z različnih področij kemije (anorganska, organska, fizikalna itd.), pogosto so naloge interdisciplinarne.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Reševanje testov iz teoretičnega in praktičnega dela traja po 5 ur.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Tekmovalci dobijo naloge v svojih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maternih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jezikih, da ni razlik v razumevanju besedil.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70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B746BFF7-EFF6-4FE2-B582-D519F88884DF}" type="slidenum">
              <a:rPr lang="sl-SI" sz="1400">
                <a:solidFill>
                  <a:schemeClr val="tx1"/>
                </a:solidFill>
              </a:rPr>
              <a:pPr eaLnBrk="1" hangingPunct="1"/>
              <a:t>19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Prevajanje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testov (Tajvan 2005)</a:t>
            </a:r>
          </a:p>
        </p:txBody>
      </p:sp>
      <p:pic>
        <p:nvPicPr>
          <p:cNvPr id="19460" name="Picture 5" descr="CIMG0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"/>
          <a:stretch>
            <a:fillRect/>
          </a:stretch>
        </p:blipFill>
        <p:spPr bwMode="auto">
          <a:xfrm>
            <a:off x="971600" y="671299"/>
            <a:ext cx="6480000" cy="474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3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F1C9-B843-4DC6-8783-08ADBD7ACE78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l-SI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97EFB3E2-3E6A-4BEA-A702-C8F1BDC328FF}" type="slidenum">
              <a:rPr lang="sl-SI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4213" y="98107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MEDNARODNA KEMIJSKA OLIMPIJADA</a:t>
            </a:r>
            <a:endParaRPr lang="sl-SI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403350" y="2997200"/>
            <a:ext cx="6400800" cy="2879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sl-SI" sz="2800" dirty="0" smtClean="0">
                <a:solidFill>
                  <a:srgbClr val="002060"/>
                </a:solidFill>
                <a:cs typeface="Calibri" pitchFamily="34" charset="0"/>
              </a:rPr>
              <a:t>Darko Dolenc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sl-SI" sz="2800" dirty="0" smtClean="0">
                <a:solidFill>
                  <a:srgbClr val="002060"/>
                </a:solidFill>
                <a:cs typeface="Calibri" pitchFamily="34" charset="0"/>
              </a:rPr>
              <a:t>UL-FKKT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sl-SI" sz="2800" dirty="0" smtClean="0">
                <a:solidFill>
                  <a:srgbClr val="002060"/>
                </a:solidFill>
                <a:cs typeface="Calibri" pitchFamily="34" charset="0"/>
              </a:rPr>
              <a:t>in Slovenski odbor za mednarodno kemijsko olimpijado pri </a:t>
            </a:r>
            <a:br>
              <a:rPr lang="sl-SI" sz="2800" dirty="0" smtClean="0">
                <a:solidFill>
                  <a:srgbClr val="002060"/>
                </a:solidFill>
                <a:cs typeface="Calibri" pitchFamily="34" charset="0"/>
              </a:rPr>
            </a:br>
            <a:r>
              <a:rPr lang="sl-SI" sz="2800" dirty="0" smtClean="0">
                <a:solidFill>
                  <a:srgbClr val="002060"/>
                </a:solidFill>
                <a:cs typeface="Calibri" pitchFamily="34" charset="0"/>
              </a:rPr>
              <a:t>Slovenskem kemijskem društvu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sl-SI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4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183E140B-5245-4A55-8DE8-68209F48391D}" type="slidenum">
              <a:rPr lang="sl-SI" sz="1400">
                <a:solidFill>
                  <a:schemeClr val="tx1"/>
                </a:solidFill>
              </a:rPr>
              <a:pPr eaLnBrk="1" hangingPunct="1"/>
              <a:t>20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5288" y="549275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l-SI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Vsebine tekmovalnih nalog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68313" y="1198562"/>
            <a:ext cx="8229600" cy="48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Olimpijada je tekmovanje srednješolcev, zato mora biti snov v nalogah prilagojena njihovemu znanju. Seznam vsebin (silabus) našteva teme, ki se smejo pojavljati v tekmovalnih nalogah in jih razvršča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v dve skupini.</a:t>
            </a: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V prvi skupini je snov, ki spada v območje srednješolskih znanj, čeprav nekoliko nadgrajenih.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Npr.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i="1" dirty="0">
                <a:solidFill>
                  <a:srgbClr val="002060"/>
                </a:solidFill>
                <a:latin typeface="+mn-lt"/>
              </a:rPr>
              <a:t>Vrste vezi (kovalentna, ionska, kovinska), medmolekulske sile in povezava teh z lastnostmi.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i="1" dirty="0">
                <a:solidFill>
                  <a:srgbClr val="002060"/>
                </a:solidFill>
                <a:latin typeface="+mn-lt"/>
              </a:rPr>
              <a:t>Oblika molekul in teorija </a:t>
            </a:r>
            <a:r>
              <a:rPr lang="sl-SI" sz="2400" i="1" dirty="0" smtClean="0">
                <a:solidFill>
                  <a:srgbClr val="002060"/>
                </a:solidFill>
                <a:latin typeface="+mn-lt"/>
              </a:rPr>
              <a:t>VSEPR.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i="1" dirty="0">
                <a:solidFill>
                  <a:srgbClr val="002060"/>
                </a:solidFill>
                <a:latin typeface="+mn-lt"/>
              </a:rPr>
              <a:t>Plinski zakoni – splošna plinska enačba, parcialni tlaki</a:t>
            </a:r>
            <a:r>
              <a:rPr lang="sl-SI" sz="2400" i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i="1" dirty="0">
                <a:solidFill>
                  <a:srgbClr val="002060"/>
                </a:solidFill>
                <a:latin typeface="+mn-lt"/>
              </a:rPr>
              <a:t>Hibridizacija in geometrija organskih </a:t>
            </a:r>
            <a:r>
              <a:rPr lang="sl-SI" sz="2400" i="1" dirty="0" smtClean="0">
                <a:solidFill>
                  <a:srgbClr val="002060"/>
                </a:solidFill>
                <a:latin typeface="+mn-lt"/>
              </a:rPr>
              <a:t>molekul.</a:t>
            </a:r>
          </a:p>
          <a:p>
            <a:endParaRPr lang="sl-SI" sz="2400" i="1" dirty="0">
              <a:solidFill>
                <a:srgbClr val="002060"/>
              </a:solidFill>
              <a:latin typeface="+mn-lt"/>
            </a:endParaRPr>
          </a:p>
          <a:p>
            <a:endParaRPr lang="sl-SI" sz="2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905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69C731D8-2BFD-4832-A61C-3F48264CB828}" type="slidenum">
              <a:rPr lang="sl-SI" sz="1400">
                <a:solidFill>
                  <a:schemeClr val="tx1"/>
                </a:solidFill>
              </a:rPr>
              <a:pPr eaLnBrk="1" hangingPunct="1"/>
              <a:t>21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V drugo skupino spadajo teme, ki se v srednjih šolah ne obravnavajo nikjer po svetu. Te vsebine se morajo pojaviti v nalogah za pripravo.  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Npr. 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400" i="1" dirty="0" smtClean="0">
                <a:solidFill>
                  <a:srgbClr val="002060"/>
                </a:solidFill>
                <a:latin typeface="+mn-lt"/>
              </a:rPr>
              <a:t>Anorganska </a:t>
            </a:r>
            <a:r>
              <a:rPr lang="sl-SI" sz="2400" i="1" dirty="0">
                <a:solidFill>
                  <a:srgbClr val="002060"/>
                </a:solidFill>
                <a:latin typeface="+mn-lt"/>
              </a:rPr>
              <a:t>stereokemija, izomerija in kompleksi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sz="2400" i="1" dirty="0">
                <a:solidFill>
                  <a:srgbClr val="002060"/>
                </a:solidFill>
                <a:latin typeface="+mn-lt"/>
              </a:rPr>
              <a:t>Struktura trdnin (kovine, NaCl, CsCl), Braggov </a:t>
            </a:r>
            <a:r>
              <a:rPr lang="sl-SI" sz="2400" i="1" dirty="0" smtClean="0">
                <a:solidFill>
                  <a:srgbClr val="002060"/>
                </a:solidFill>
                <a:latin typeface="+mn-lt"/>
              </a:rPr>
              <a:t>zakon.</a:t>
            </a:r>
            <a:endParaRPr lang="sl-SI" sz="2400" i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l-SI" sz="2400" i="1" dirty="0">
                <a:solidFill>
                  <a:srgbClr val="002060"/>
                </a:solidFill>
                <a:latin typeface="+mn-lt"/>
              </a:rPr>
              <a:t>Fazni diagrami, Clausius-Clapeyronova enačba, trojne in kritične točke</a:t>
            </a:r>
            <a:r>
              <a:rPr lang="sl-SI" sz="2400" i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l-SI" sz="2400" i="1" dirty="0">
                <a:solidFill>
                  <a:srgbClr val="002060"/>
                </a:solidFill>
                <a:latin typeface="+mn-lt"/>
              </a:rPr>
              <a:t>Enostavnejši NMR spektri (kemijski premik, multipliciteta vrhov, integral</a:t>
            </a:r>
            <a:r>
              <a:rPr lang="sl-SI" sz="2400" i="1" dirty="0" smtClean="0">
                <a:solidFill>
                  <a:srgbClr val="002060"/>
                </a:solidFill>
                <a:latin typeface="+mn-lt"/>
              </a:rPr>
              <a:t>).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l-SI" sz="2400" i="1" dirty="0">
                <a:solidFill>
                  <a:srgbClr val="002060"/>
                </a:solidFill>
                <a:latin typeface="+mn-lt"/>
              </a:rPr>
              <a:t>Konformacijska analiza, Newmanove projekcije, anomerni efekt.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10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CEC1A3AD-ADC6-4C42-9553-26B531144B6B}" type="slidenum">
              <a:rPr lang="sl-SI" sz="1400">
                <a:solidFill>
                  <a:schemeClr val="tx1"/>
                </a:solidFill>
              </a:rPr>
              <a:pPr eaLnBrk="1" hangingPunct="1"/>
              <a:t>22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95288" y="549275"/>
            <a:ext cx="4968800" cy="5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Priprava 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dijakov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63450" y="1196752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Tekmovalci morajo predvsem dobro obvladati srednješolske vsebine iz kemije tj. učne vsebine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iz prve skupine.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Velik del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te snovi ni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vsebovan v našem učnem načrtu, nekatere vsebine pa so obdelane zelo površno. Učencem je treba nato razložiti še vsebine iz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druge skupine,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ki jih organizator pošlje v obliki nalog za pripravo konec januarja ali v začetku februarja.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Pri nas začnemo sezono priprav s prvim izbirnim testom, ki se piše v oktobru in vsebuje znanja, ki naj bi jih učenci pridobili po našem učnem načrtu, v glavnem iz 1. in 2. letnika gimnazije.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218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644F4776-8372-4302-852A-570F237C2D22}" type="slidenum">
              <a:rPr lang="sl-SI" sz="1400">
                <a:solidFill>
                  <a:schemeClr val="tx1"/>
                </a:solidFill>
              </a:rPr>
              <a:pPr eaLnBrk="1" hangingPunct="1"/>
              <a:t>23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68313" y="692151"/>
            <a:ext cx="8229600" cy="52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Povabimo šole, katerih dijaki so se v prejšnjih letih vsaj nekoliko izkazali na državnih tekmovanjih. Vabljeni so dijaki 3. in 4. letnikov.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Izberemo okrog 20 dijakov, ki so na testu dosegli najboljše rezultate, posebej za 3. in posebej za 4. letnik.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 novembru in decembru imamo priprave iz vsebin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iz prve skupine,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tj. poglobljeno srednješolsko snov. V januarju pišemo test iz pridobljenih znanj (2. izbirni test).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Na osnovi tega testa izberemo okrog 10 dijakov, ki se udeležijo priprav iz univerzitetnih vsebin. Te potekajo strnjeno 1 teden v začetku februarja. V začetku marca sledi 3. izbirni test.</a:t>
            </a:r>
          </a:p>
        </p:txBody>
      </p:sp>
    </p:spTree>
    <p:extLst>
      <p:ext uri="{BB962C8B-B14F-4D97-AF65-F5344CB8AC3E}">
        <p14:creationId xmlns:p14="http://schemas.microsoft.com/office/powerpoint/2010/main" val="225102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80EE63F1-47C9-4612-BE9A-FFFEBD4B5F5E}" type="slidenum">
              <a:rPr lang="sl-SI" sz="1400">
                <a:solidFill>
                  <a:schemeClr val="tx1"/>
                </a:solidFill>
              </a:rPr>
              <a:pPr eaLnBrk="1" hangingPunct="1"/>
              <a:t>24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Na 3. testu izberemo 6 dijakov, ki so dosegli najboljše uvrstitve na 2. in 3. testu. Ti se usposabljajo še praktično iz laboratorijskih veščin, navadno med prvomajskimi počitnicami.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Po praktičnem usposabljanju na seji ožjega odbora izberemo končno ekipo 4. dijakov. S temi dijaki nato navadno konec junija, po maturi in malo pred odhodom spet nekoliko delamo.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Poleg opisanega usposabljanja, ki ga opravljajo učitelji s fakultete za kemijo se morajo dijaki pripravljati tudi sami in s pomočjo svojih srednješolskih učiteljev.</a:t>
            </a:r>
          </a:p>
        </p:txBody>
      </p:sp>
    </p:spTree>
    <p:extLst>
      <p:ext uri="{BB962C8B-B14F-4D97-AF65-F5344CB8AC3E}">
        <p14:creationId xmlns:p14="http://schemas.microsoft.com/office/powerpoint/2010/main" val="366526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C5B5E2C8-73BF-4469-A960-13D7442AC0EF}" type="slidenum">
              <a:rPr lang="sl-SI" sz="1400">
                <a:solidFill>
                  <a:schemeClr val="tx1"/>
                </a:solidFill>
              </a:rPr>
              <a:pPr eaLnBrk="1" hangingPunct="1"/>
              <a:t>25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Od njih pričakujemo, da bodo dobro obvladali vsaj vsebine, ki jih obravnavajo srednješolski učbeniki. Velik poudarek je na samostojnem delu.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Poseben problem je praktično delo. Na tekmovanju predstavlja 40 % točk. Škoda je, da zgubljamo točke zaradi slabe usposobljenosti dijakov. Za temeljitejše usposabljanje na fakulteti je premalo časa. Zato pričakujemo, da jim bodo matične šole omogočile čim več vaj v laboratoriju, vsaj osnovnih prijemov pri analizi in preparativi.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Drug problem so učbeniki. V slovenščini (pa tudi v drugih jezikih) je malo ali nič primerne literature. Srednješolski učbeniki so premalo, univerzitetni so preobsežni in prezahtevni. </a:t>
            </a:r>
          </a:p>
        </p:txBody>
      </p:sp>
    </p:spTree>
    <p:extLst>
      <p:ext uri="{BB962C8B-B14F-4D97-AF65-F5344CB8AC3E}">
        <p14:creationId xmlns:p14="http://schemas.microsoft.com/office/powerpoint/2010/main" val="1067253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0684278B-A6AD-49F2-A508-4A9F10BA4D94}" type="slidenum">
              <a:rPr lang="sl-SI" sz="1400">
                <a:solidFill>
                  <a:schemeClr val="tx1"/>
                </a:solidFill>
              </a:rPr>
              <a:pPr eaLnBrk="1" hangingPunct="1"/>
              <a:t>26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95288" y="549275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l-SI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Slovenija na MKO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68313" y="1412875"/>
            <a:ext cx="8229600" cy="446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Slovenija sodeluje na MKO že od osamosvojitve, še prej pa v okviru jugoslovanske reprezentance. V začetku je delo temeljilo na srednješolskih učiteljih, kakor je pač kdo vedel in znal. Gonilna sila je bila mag. Breda Novak.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 sredini 90-ih smo začeli priprave izvajati bolj temeljito in sistematično. Način in obseg priprav vseskozi prilagajamo in spreminjamo.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 priprave je na FKKT vključenih nekaj učiteljev in drugih sodelavcev, ki to delo opravljajo že leta, seveda pa ne gre pozabiti srednješolskih učiteljev.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89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3ADE28E6-2F9F-435B-A739-5AE11FB623B0}" type="slidenum">
              <a:rPr lang="sl-SI" sz="1400">
                <a:solidFill>
                  <a:schemeClr val="tx1"/>
                </a:solidFill>
              </a:rPr>
              <a:pPr eaLnBrk="1" hangingPunct="1"/>
              <a:t>27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68313" y="692151"/>
            <a:ext cx="8229600" cy="504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Leta 2005 smo svoje delovanje institucionalizirali. Ustanovljen je bil Slovenski odbor za MKO, v okviru Slovenskega kemijskega društva.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 odboru so fakultetni učitelji, ki delajo z dijaki med šolskim letom, poleg teh pa še predstavniki gimnazij, slovenskega kemijskega društva in republiških tekmovanj.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 okviru tega odbora deluje ožji odbor, ki je sestavljen le iz fakultetnih učiteljev in ta odloča o izboru tekmovalcev.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Uvrstitve Slovenije na MKO so sorazmerno dobre. Večinoma se (ekipno) uvrščamo nekje v drugo tretjino. </a:t>
            </a:r>
          </a:p>
        </p:txBody>
      </p:sp>
    </p:spTree>
    <p:extLst>
      <p:ext uri="{BB962C8B-B14F-4D97-AF65-F5344CB8AC3E}">
        <p14:creationId xmlns:p14="http://schemas.microsoft.com/office/powerpoint/2010/main" val="3915439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BA599DE7-2D5C-4C60-962B-1243FDC93DD0}" type="slidenum">
              <a:rPr lang="sl-SI" sz="1400">
                <a:solidFill>
                  <a:schemeClr val="tx1"/>
                </a:solidFill>
              </a:rPr>
              <a:pPr eaLnBrk="1" hangingPunct="1"/>
              <a:t>28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Uvrstitve Slovenije na MKO od 1992 do 2011 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288212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9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6128661E-7C40-4B72-8E74-B106CBFB43F3}" type="slidenum">
              <a:rPr lang="sl-SI" sz="1400">
                <a:solidFill>
                  <a:schemeClr val="tx1"/>
                </a:solidFill>
              </a:rPr>
              <a:pPr eaLnBrk="1" hangingPunct="1"/>
              <a:t>29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68313" y="692151"/>
            <a:ext cx="8229600" cy="511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Financiranje naše dejavnosti ni urejeno. Večino sredstev dobimo preko Zveze za tehnično kulturo, ki se javlja na različne razpise MŠŠ in MVŠZ.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 letih, ko je olimpijada daleč, so tudi stroški visoki. Letalske vozovnice za medcelinske polete so okrog 1000 € na osebo in več, ekipa mora biti tam vsaj dva dni prej, da se aklimatizira. Bivanje v tem času plačamo sami. Takrat sredstev zmanjka.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Malo si pomagamo z donacijami. Tako naberemo nekaj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sredstev iz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katerih krijemo določene stroške. Zelo težko je kaj dobiti!</a:t>
            </a:r>
          </a:p>
        </p:txBody>
      </p:sp>
    </p:spTree>
    <p:extLst>
      <p:ext uri="{BB962C8B-B14F-4D97-AF65-F5344CB8AC3E}">
        <p14:creationId xmlns:p14="http://schemas.microsoft.com/office/powerpoint/2010/main" val="27726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AB0BBD67-1CCF-46FD-B0EF-2C6C884C598A}" type="slidenum">
              <a:rPr lang="sl-SI" sz="1400">
                <a:solidFill>
                  <a:schemeClr val="tx1"/>
                </a:solidFill>
              </a:rPr>
              <a:pPr eaLnBrk="1" hangingPunct="1"/>
              <a:t>3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sl-SI" sz="2400" dirty="0" smtClean="0">
                <a:solidFill>
                  <a:srgbClr val="002060"/>
                </a:solidFill>
              </a:rPr>
              <a:t>Kaj je Mednarodna kemijska olimpijada, njeni začetki in razvoj</a:t>
            </a:r>
          </a:p>
          <a:p>
            <a:pPr eaLnBrk="1" hangingPunct="1">
              <a:spcAft>
                <a:spcPct val="20000"/>
              </a:spcAft>
            </a:pPr>
            <a:r>
              <a:rPr lang="sl-SI" sz="2400" dirty="0" smtClean="0">
                <a:solidFill>
                  <a:srgbClr val="002060"/>
                </a:solidFill>
              </a:rPr>
              <a:t>Osnovna pravila, organizacija tekmovanja</a:t>
            </a:r>
          </a:p>
          <a:p>
            <a:pPr eaLnBrk="1" hangingPunct="1">
              <a:spcAft>
                <a:spcPct val="20000"/>
              </a:spcAft>
            </a:pPr>
            <a:r>
              <a:rPr lang="sl-SI" sz="2400" dirty="0" smtClean="0">
                <a:solidFill>
                  <a:srgbClr val="002060"/>
                </a:solidFill>
              </a:rPr>
              <a:t>Vsebine tekmovalnih nalog</a:t>
            </a:r>
          </a:p>
          <a:p>
            <a:pPr eaLnBrk="1" hangingPunct="1">
              <a:spcAft>
                <a:spcPct val="20000"/>
              </a:spcAft>
            </a:pPr>
            <a:r>
              <a:rPr lang="sl-SI" sz="2400" dirty="0" smtClean="0">
                <a:solidFill>
                  <a:srgbClr val="002060"/>
                </a:solidFill>
              </a:rPr>
              <a:t>Priprave naših dijakov, izbor ekipe</a:t>
            </a:r>
          </a:p>
          <a:p>
            <a:pPr eaLnBrk="1" hangingPunct="1">
              <a:spcAft>
                <a:spcPct val="20000"/>
              </a:spcAft>
            </a:pPr>
            <a:r>
              <a:rPr lang="sl-SI" sz="2400" dirty="0" smtClean="0">
                <a:solidFill>
                  <a:srgbClr val="002060"/>
                </a:solidFill>
              </a:rPr>
              <a:t>Slovenija na MKO </a:t>
            </a:r>
          </a:p>
          <a:p>
            <a:pPr eaLnBrk="1" hangingPunct="1">
              <a:spcAft>
                <a:spcPct val="20000"/>
              </a:spcAft>
            </a:pPr>
            <a:r>
              <a:rPr lang="sl-SI" sz="2400" dirty="0" smtClean="0">
                <a:solidFill>
                  <a:srgbClr val="002060"/>
                </a:solidFill>
              </a:rPr>
              <a:t>Moje izkušnje z MKO</a:t>
            </a:r>
          </a:p>
        </p:txBody>
      </p:sp>
    </p:spTree>
    <p:extLst>
      <p:ext uri="{BB962C8B-B14F-4D97-AF65-F5344CB8AC3E}">
        <p14:creationId xmlns:p14="http://schemas.microsoft.com/office/powerpoint/2010/main" val="26582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BC8D35F1-81C2-41B1-8F84-5976980A4126}" type="slidenum">
              <a:rPr lang="sl-SI" sz="1400">
                <a:solidFill>
                  <a:schemeClr val="tx1"/>
                </a:solidFill>
              </a:rPr>
              <a:pPr eaLnBrk="1" hangingPunct="1"/>
              <a:t>30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288" y="549275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l-SI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Moje izkušnje z MKO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68313" y="1412875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Na prvem mestu je MKO druženje mladih ljudi, v tuji državi, kjer srečajo množico sebi podobnih in vidijo nekaj sveta.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Za to morajo seveda vložiti precej truda. Žal ga morajo vložiti tudi tisti, ki se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ne uvrstijo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med štiri izbrane in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ostanejo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doma.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 vsakem primeru pa pridobijo nekaj znanja in mogoče tudi dodatnega veselja do naravoslovnih ved.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Večina naših tekmovalcev nato študira kemijo, biokemijo, farmacijo ali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medicino ali fiziko.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Na FKKT so to večinoma najboljši študentje.</a:t>
            </a:r>
          </a:p>
        </p:txBody>
      </p:sp>
    </p:spTree>
    <p:extLst>
      <p:ext uri="{BB962C8B-B14F-4D97-AF65-F5344CB8AC3E}">
        <p14:creationId xmlns:p14="http://schemas.microsoft.com/office/powerpoint/2010/main" val="163475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3889FCFA-43BE-4B02-B0B7-CF3FD3649021}" type="slidenum">
              <a:rPr lang="sl-SI" sz="1400">
                <a:solidFill>
                  <a:schemeClr val="tx1"/>
                </a:solidFill>
              </a:rPr>
              <a:pPr eaLnBrk="1" hangingPunct="1"/>
              <a:t>31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Slovenski tekmovalci v zadnjih letih redno dobivajo bronaste medalje, včasih tudi kakšno srebrno. Želeli bi boljše rezultate.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Ena od slabosti, na katero nimamo vpliva je majhna populacijska baza.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Drug problem je relativno slab interes za študij naravoslovja.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Težava je tudi v tem, da dijaki, razen osebnega zadovoljstva od doseženih uspehov nimajo nič.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Možnosti za motivacijo: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štipendijska politika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priznanje tekmovalnega predmeta na maturi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olajšave pri vpisu na želen študij</a:t>
            </a:r>
          </a:p>
        </p:txBody>
      </p:sp>
    </p:spTree>
    <p:extLst>
      <p:ext uri="{BB962C8B-B14F-4D97-AF65-F5344CB8AC3E}">
        <p14:creationId xmlns:p14="http://schemas.microsoft.com/office/powerpoint/2010/main" val="19993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F1C9-B843-4DC6-8783-08ADBD7ACE78}" type="slidenum">
              <a:rPr lang="sl-SI" smtClean="0"/>
              <a:pPr>
                <a:defRPr/>
              </a:pPr>
              <a:t>32</a:t>
            </a:fld>
            <a:endParaRPr lang="sl-SI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l-SI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 smtClean="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889FCFA-43BE-4B02-B0B7-CF3FD3649021}" type="slidenum">
              <a:rPr lang="sl-SI" sz="1400" smtClean="0">
                <a:solidFill>
                  <a:schemeClr val="tx1"/>
                </a:solidFill>
              </a:rPr>
              <a:pPr eaLnBrk="1" hangingPunct="1"/>
              <a:t>32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Slovenska ekipa v Turčiji 2011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840000" cy="46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7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FEBB9200-65A8-4799-BAA2-99DB3901A615}" type="slidenum">
              <a:rPr lang="sl-SI" sz="1400">
                <a:solidFill>
                  <a:schemeClr val="tx1"/>
                </a:solidFill>
              </a:rPr>
              <a:pPr eaLnBrk="1" hangingPunct="1"/>
              <a:t>33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Vprašanje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je, kako da druge primerljive države dosegajo boljše rezultate (nekatere pa seveda tudi precej slabše).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Kako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naprej?</a:t>
            </a:r>
          </a:p>
          <a:p>
            <a:pPr marL="539750" indent="-539750">
              <a:spcBef>
                <a:spcPts val="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Delati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tako kot doslej in izboljšati priprave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tekmovalcev.</a:t>
            </a:r>
          </a:p>
          <a:p>
            <a:pPr marL="539750" indent="-539750">
              <a:spcBef>
                <a:spcPts val="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Razširiti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bazo dijakov, saj veliko srednjih šol sploh ne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sodeluje.</a:t>
            </a:r>
          </a:p>
          <a:p>
            <a:pPr marL="539750" indent="-539750">
              <a:spcBef>
                <a:spcPts val="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Poskusiti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najti dodatno motivacijo pri dijakih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539750" indent="-539750">
              <a:spcBef>
                <a:spcPts val="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Pridobiti več sodelavcev za priprave in mentorstvo.</a:t>
            </a: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ts val="12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Organizacija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MKO v Sloveniji? Več težav.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ogromni stroški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(vsaj 1 M €)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/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malo ljudi, ki bi delali pri organizaciji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pomanjkanje prostorov za delo, namestitev itd.</a:t>
            </a:r>
          </a:p>
        </p:txBody>
      </p:sp>
    </p:spTree>
    <p:extLst>
      <p:ext uri="{BB962C8B-B14F-4D97-AF65-F5344CB8AC3E}">
        <p14:creationId xmlns:p14="http://schemas.microsoft.com/office/powerpoint/2010/main" val="2537453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2CC82F5A-2AB5-4E28-98CE-A37885AE0DC6}" type="slidenum">
              <a:rPr lang="sl-SI" sz="1400">
                <a:solidFill>
                  <a:schemeClr val="tx1"/>
                </a:solidFill>
              </a:rPr>
              <a:pPr eaLnBrk="1" hangingPunct="1"/>
              <a:t>34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Na koncu bi se rad zahvalil vsem učiteljem in drugim sodelavcem, na univerzi in po srednjih šolah, ki so s svojim trudom kakorkoli prispevali k dosedanjim uspehom na MKO.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Zahvala gre tudi ministrstvom, ki dajejo sredstva v ta namen in ZTK, ki pridobiva ta sredstva.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Nemalo sredstev so prispevali tudi razne delovne organizacije s svojimi donacijami.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Nenazadnje gre priznanje predvsem dijakom, ki so v priprave za olimpijado vložili veliko truda. Nekaterim se je obrestoval, drugim ne.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927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6E0BFB44-ED74-4EC0-9A11-A3E2C691533D}" type="slidenum">
              <a:rPr lang="sl-SI" sz="1400">
                <a:solidFill>
                  <a:schemeClr val="tx1"/>
                </a:solidFill>
              </a:rPr>
              <a:pPr eaLnBrk="1" hangingPunct="1"/>
              <a:t>35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Svečana večerja ob zaključku olimpijade (Koreja 2006)</a:t>
            </a:r>
          </a:p>
        </p:txBody>
      </p:sp>
      <p:pic>
        <p:nvPicPr>
          <p:cNvPr id="34820" name="Picture 5" descr="CIMG1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" y="620688"/>
            <a:ext cx="648095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04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CEA817BC-3FED-45A9-8F71-9F9CD68D47A9}" type="slidenum">
              <a:rPr lang="sl-SI" sz="1400">
                <a:solidFill>
                  <a:schemeClr val="tx1"/>
                </a:solidFill>
              </a:rPr>
              <a:pPr eaLnBrk="1" hangingPunct="1"/>
              <a:t>36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sl-SI" sz="2400" dirty="0" smtClean="0">
                <a:latin typeface="+mn-lt"/>
              </a:rPr>
              <a:t>Dodatne </a:t>
            </a:r>
            <a:r>
              <a:rPr lang="sl-SI" sz="2400" dirty="0">
                <a:latin typeface="+mn-lt"/>
              </a:rPr>
              <a:t>informacije v zvezi z MKO lahko dobite na elektronskem naslovu</a:t>
            </a: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</a:pPr>
            <a:endParaRPr lang="sl-SI" sz="2400" dirty="0">
              <a:latin typeface="+mn-lt"/>
            </a:endParaRP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sl-SI" sz="2400" dirty="0">
                <a:latin typeface="+mn-lt"/>
                <a:hlinkClick r:id="rId2"/>
              </a:rPr>
              <a:t>darko.dolenc@fkkt.uni-lj.si</a:t>
            </a:r>
            <a:r>
              <a:rPr lang="sl-SI" sz="2400" dirty="0">
                <a:latin typeface="+mn-lt"/>
              </a:rPr>
              <a:t> </a:t>
            </a:r>
            <a:endParaRPr lang="sl-SI" sz="2400" dirty="0" smtClean="0">
              <a:latin typeface="+mn-lt"/>
            </a:endParaRP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sl-SI" sz="2400" dirty="0" smtClean="0">
                <a:latin typeface="+mn-lt"/>
              </a:rPr>
              <a:t>ali </a:t>
            </a:r>
            <a:r>
              <a:rPr lang="sl-SI" sz="2400" dirty="0" smtClean="0">
                <a:latin typeface="+mn-lt"/>
                <a:hlinkClick r:id="rId3"/>
              </a:rPr>
              <a:t>andrej.godec@fkkt.uni-lj.si</a:t>
            </a:r>
            <a:endParaRPr lang="sl-SI" sz="2400" dirty="0" smtClean="0">
              <a:latin typeface="+mn-lt"/>
            </a:endParaRP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endParaRPr lang="sl-SI" sz="2400" dirty="0">
              <a:latin typeface="+mn-lt"/>
            </a:endParaRP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sl-SI" sz="2400" dirty="0">
                <a:latin typeface="+mn-lt"/>
              </a:rPr>
              <a:t>ali na tel. </a:t>
            </a:r>
            <a:r>
              <a:rPr lang="sl-SI" sz="2400" dirty="0" smtClean="0">
                <a:latin typeface="+mn-lt"/>
              </a:rPr>
              <a:t>01 </a:t>
            </a:r>
            <a:r>
              <a:rPr lang="sl-SI" sz="2400" dirty="0">
                <a:latin typeface="+mn-lt"/>
              </a:rPr>
              <a:t>2419 250</a:t>
            </a:r>
          </a:p>
        </p:txBody>
      </p:sp>
    </p:spTree>
    <p:extLst>
      <p:ext uri="{BB962C8B-B14F-4D97-AF65-F5344CB8AC3E}">
        <p14:creationId xmlns:p14="http://schemas.microsoft.com/office/powerpoint/2010/main" val="196048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1153427F-2CB2-4CE8-8211-125671656A05}" type="slidenum">
              <a:rPr lang="sl-SI" sz="1400">
                <a:solidFill>
                  <a:schemeClr val="tx1"/>
                </a:solidFill>
              </a:rPr>
              <a:pPr eaLnBrk="1" hangingPunct="1"/>
              <a:t>4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68313" y="476250"/>
            <a:ext cx="8229600" cy="79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l-SI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Kaj je Mednarodna kemijska olimpijada (MKO)?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68313" y="1522413"/>
            <a:ext cx="8229600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Je mednarodno tekmovanje učencev srednjih šol splošne usmeritve (gimnazij) v znanju kemije. Podobno še matematika, fizika, biologija, računalništvo itn.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Začelo se je leta 1968 v Pragi v tedanji ČS. Sodelovale so tri države.</a:t>
            </a:r>
          </a:p>
        </p:txBody>
      </p:sp>
    </p:spTree>
    <p:extLst>
      <p:ext uri="{BB962C8B-B14F-4D97-AF65-F5344CB8AC3E}">
        <p14:creationId xmlns:p14="http://schemas.microsoft.com/office/powerpoint/2010/main" val="163819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D7BF8CF8-14F0-4DF9-AA72-E8FE6373563F}" type="slidenum">
              <a:rPr lang="sl-SI" sz="1400">
                <a:solidFill>
                  <a:schemeClr val="tx1"/>
                </a:solidFill>
              </a:rPr>
              <a:pPr eaLnBrk="1" hangingPunct="1"/>
              <a:t>5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68313" y="836613"/>
            <a:ext cx="8229600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Postopna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širitev MKO</a:t>
            </a: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45000"/>
              </a:spcBef>
              <a:spcAft>
                <a:spcPct val="20000"/>
              </a:spcAft>
              <a:buFontTx/>
              <a:buChar char="•"/>
            </a:pPr>
            <a:endParaRPr lang="sl-SI" sz="24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45000"/>
              </a:spcBef>
              <a:spcAft>
                <a:spcPct val="20000"/>
              </a:spcAft>
              <a:buFontTx/>
              <a:buChar char="•"/>
            </a:pPr>
            <a:endParaRPr lang="sl-SI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ct val="45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To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je velika prireditev. 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Udeležene so ekipe z vseh celin. Najmanj iz Afrike (1), iz Evrope sodelujejo skoraj vse države.</a:t>
            </a:r>
          </a:p>
        </p:txBody>
      </p:sp>
      <p:graphicFrame>
        <p:nvGraphicFramePr>
          <p:cNvPr id="1024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89751"/>
              </p:ext>
            </p:extLst>
          </p:nvPr>
        </p:nvGraphicFramePr>
        <p:xfrm>
          <a:off x="1907704" y="1412776"/>
          <a:ext cx="4248150" cy="2470191"/>
        </p:xfrm>
        <a:graphic>
          <a:graphicData uri="http://schemas.openxmlformats.org/drawingml/2006/table">
            <a:tbl>
              <a:tblPr/>
              <a:tblGrid>
                <a:gridCol w="2268538"/>
                <a:gridCol w="1979612"/>
              </a:tblGrid>
              <a:tr h="37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Leto</a:t>
                      </a:r>
                    </a:p>
                  </a:txBody>
                  <a:tcPr marL="36000" marR="36000" marT="35999" marB="35999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Št. udeleženk</a:t>
                      </a:r>
                    </a:p>
                  </a:txBody>
                  <a:tcPr marL="36000" marR="36000" marT="35999" marB="35999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marL="36000" marR="36000" marT="35999" marB="3599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36000" marR="36000" marT="35999" marB="359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marL="36000" marR="36000" marT="35999" marB="3599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36000" marR="36000" marT="35999" marB="359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36000" marR="36000" marT="35999" marB="3599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L="36000" marR="36000" marT="35999" marB="359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36000" marR="36000" marT="35999" marB="3599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36000" marR="36000" marT="35999" marB="359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36000" marR="36000" marT="35999" marB="3599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36000" marR="36000" marT="35999" marB="359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03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8454CD95-E063-4FC0-80E7-7176654E9171}" type="slidenum">
              <a:rPr lang="sl-SI" sz="1400">
                <a:solidFill>
                  <a:schemeClr val="tx1"/>
                </a:solidFill>
              </a:rPr>
              <a:pPr eaLnBrk="1" hangingPunct="1"/>
              <a:t>6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8313" y="836613"/>
            <a:ext cx="8229600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Vsaka ekipa ima (do) 4 tekmovalce in (do) 2 mentorja. Večina ekip ima tudi opazovalce in goste;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&gt;200 mentorjev in opazovalcev ter ca. 280 dijakov + 70 vodičev.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Sodeluje tudi veliko število osebja s strani organizatorja.</a:t>
            </a:r>
          </a:p>
        </p:txBody>
      </p:sp>
    </p:spTree>
    <p:extLst>
      <p:ext uri="{BB962C8B-B14F-4D97-AF65-F5344CB8AC3E}">
        <p14:creationId xmlns:p14="http://schemas.microsoft.com/office/powerpoint/2010/main" val="366501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96B1FB39-28D7-4BB1-B2B5-33AE1371B628}" type="slidenum">
              <a:rPr lang="sl-SI" sz="1400">
                <a:solidFill>
                  <a:schemeClr val="tx1"/>
                </a:solidFill>
              </a:rPr>
              <a:pPr eaLnBrk="1" hangingPunct="1"/>
              <a:t>7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7171" name="Rectangle 33"/>
          <p:cNvSpPr>
            <a:spLocks noChangeArrowheads="1"/>
          </p:cNvSpPr>
          <p:nvPr/>
        </p:nvSpPr>
        <p:spPr bwMode="auto">
          <a:xfrm>
            <a:off x="468313" y="476250"/>
            <a:ext cx="4607743" cy="86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l-SI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Organizacija  MKO</a:t>
            </a:r>
          </a:p>
        </p:txBody>
      </p:sp>
      <p:sp>
        <p:nvSpPr>
          <p:cNvPr id="7172" name="Rectangle 34"/>
          <p:cNvSpPr>
            <a:spLocks noChangeArrowheads="1"/>
          </p:cNvSpPr>
          <p:nvPr/>
        </p:nvSpPr>
        <p:spPr bwMode="auto">
          <a:xfrm>
            <a:off x="468313" y="1522413"/>
            <a:ext cx="8229600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MKO nima stalnega sedeža in proračuna. Ima dva organa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sl-SI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mednarodno </a:t>
            </a:r>
            <a:r>
              <a:rPr lang="sl-SI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žirijo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 in </a:t>
            </a:r>
            <a:r>
              <a:rPr lang="sl-SI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krmilni odbor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b="1" dirty="0">
                <a:solidFill>
                  <a:srgbClr val="002060"/>
                </a:solidFill>
                <a:latin typeface="+mn-lt"/>
              </a:rPr>
              <a:t>Mednarodna žirija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 je sestavljena iz mentorjev ekip in predstavlja zakonodajno telo. Sprejema pravila MKO, voli člane krmilnega odbora, diskutira o besedilih nalog in sprejema končna besedila tekmovalnih nalog.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Nadzira potek tekmovanja in določa dobitnike medalj.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Žirija lahko tudi sankcionira ekipe, ki bi kršile pravila MKO.</a:t>
            </a:r>
          </a:p>
        </p:txBody>
      </p:sp>
    </p:spTree>
    <p:extLst>
      <p:ext uri="{BB962C8B-B14F-4D97-AF65-F5344CB8AC3E}">
        <p14:creationId xmlns:p14="http://schemas.microsoft.com/office/powerpoint/2010/main" val="295453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AC963177-8E5B-4C4B-A388-8CFF1C64D6D0}" type="slidenum">
              <a:rPr lang="sl-SI" sz="1400">
                <a:solidFill>
                  <a:schemeClr val="tx1"/>
                </a:solidFill>
              </a:rPr>
              <a:pPr eaLnBrk="1" hangingPunct="1"/>
              <a:t>8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b="1" dirty="0">
                <a:solidFill>
                  <a:srgbClr val="002060"/>
                </a:solidFill>
                <a:latin typeface="+mn-lt"/>
              </a:rPr>
              <a:t>Krmilni odbor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sl-SI" sz="2400" i="1" dirty="0">
                <a:solidFill>
                  <a:srgbClr val="002060"/>
                </a:solidFill>
                <a:latin typeface="+mn-lt"/>
              </a:rPr>
              <a:t>Steering commitee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), ki je sestavljen iz predstavnikov svetovnih regij ter predstavnikov organizatorja prejšnje, sedanje in bodoče olimpijade (skupaj 9 ljudi).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Odbor se sestaja enkrat letno v državi organizatorici prihodnje olimpijade in med potekom olimpijade.</a:t>
            </a:r>
            <a:br>
              <a:rPr lang="sl-SI" sz="2400" dirty="0">
                <a:solidFill>
                  <a:srgbClr val="002060"/>
                </a:solidFill>
                <a:latin typeface="+mn-lt"/>
              </a:rPr>
            </a:br>
            <a:r>
              <a:rPr lang="sl-SI" sz="2400" dirty="0">
                <a:solidFill>
                  <a:srgbClr val="002060"/>
                </a:solidFill>
                <a:latin typeface="+mn-lt"/>
              </a:rPr>
              <a:t>Odbor se ukvarja s tehničnimi in organizacijskimi vprašanji, predlaga žiriji spremembe ali dopolnitve pravil in podobno.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Pravila, po katerih deluje MKO so se razvijala in se še vedno. Zbrana so v knjižici </a:t>
            </a:r>
            <a:r>
              <a:rPr lang="sl-SI" sz="2400" i="1" dirty="0">
                <a:solidFill>
                  <a:srgbClr val="002060"/>
                </a:solidFill>
                <a:latin typeface="+mn-lt"/>
              </a:rPr>
              <a:t>Regulations of IChO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Več o pravilih, zgodovini in drugih stvareh najdete na spletni strani: http://www.icho.sk/</a:t>
            </a:r>
            <a:endParaRPr lang="sl-SI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68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572291D1-9191-48C9-881B-4CAAA029D0B6}" type="slidenum">
              <a:rPr lang="sl-SI" sz="1400">
                <a:solidFill>
                  <a:schemeClr val="tx1"/>
                </a:solidFill>
              </a:rPr>
              <a:pPr eaLnBrk="1" hangingPunct="1"/>
              <a:t>9</a:t>
            </a:fld>
            <a:endParaRPr lang="sl-SI" sz="1400">
              <a:solidFill>
                <a:schemeClr val="tx1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8313" y="692150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Tekmovanje poteka vsakič v drugi državi. Po določenem času se organizacija lahko ponovi. Načelno naj bi vse države udeleženke kdaj organizirale olimpijado.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Problem je organizacija v majhnih državah, saj je to velik zalogaj. Nekatere države so jo organizirale že večkrat. Npr. Rusija 1972, 79,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96, 2007 in 2013,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Madžarska 1970, 75, 87 in 2008 itn.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Organizator pripravi vse potrebno za izvedbo tekmovanja in nastanitev ekip (4 tekmovalci + 2 mentorja) na svoje stroške.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sl-SI" sz="2400" dirty="0">
                <a:solidFill>
                  <a:srgbClr val="002060"/>
                </a:solidFill>
                <a:latin typeface="+mn-lt"/>
              </a:rPr>
              <a:t>Ekipe plačajo stroške prevoza do mesta poteka olimpijade ter kotizacijo. Višina kotizacije je odvisna od časa sodelovanja na MKO, </a:t>
            </a:r>
            <a:r>
              <a:rPr lang="sl-SI" sz="2400" dirty="0" smtClean="0">
                <a:solidFill>
                  <a:srgbClr val="002060"/>
                </a:solidFill>
                <a:latin typeface="+mn-lt"/>
              </a:rPr>
              <a:t>Slovenija: 2000 </a:t>
            </a:r>
            <a:r>
              <a:rPr lang="sl-SI" sz="2400" dirty="0">
                <a:solidFill>
                  <a:srgbClr val="002060"/>
                </a:solidFill>
                <a:latin typeface="+mn-lt"/>
              </a:rPr>
              <a:t>USD.</a:t>
            </a:r>
          </a:p>
        </p:txBody>
      </p:sp>
    </p:spTree>
    <p:extLst>
      <p:ext uri="{BB962C8B-B14F-4D97-AF65-F5344CB8AC3E}">
        <p14:creationId xmlns:p14="http://schemas.microsoft.com/office/powerpoint/2010/main" val="1859569174"/>
      </p:ext>
    </p:extLst>
  </p:cSld>
  <p:clrMapOvr>
    <a:masterClrMapping/>
  </p:clrMapOvr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2158</Words>
  <Application>Microsoft Office PowerPoint</Application>
  <PresentationFormat>On-screen Show (4:3)</PresentationFormat>
  <Paragraphs>277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Predlloga_za _predstavitev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Darko Dolenc</cp:lastModifiedBy>
  <cp:revision>11</cp:revision>
  <dcterms:created xsi:type="dcterms:W3CDTF">2011-08-08T10:15:55Z</dcterms:created>
  <dcterms:modified xsi:type="dcterms:W3CDTF">2011-08-23T11:40:23Z</dcterms:modified>
</cp:coreProperties>
</file>