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16"/>
  </p:notesMasterIdLst>
  <p:sldIdLst>
    <p:sldId id="273" r:id="rId3"/>
    <p:sldId id="267" r:id="rId4"/>
    <p:sldId id="272" r:id="rId5"/>
    <p:sldId id="261" r:id="rId6"/>
    <p:sldId id="264" r:id="rId7"/>
    <p:sldId id="271" r:id="rId8"/>
    <p:sldId id="274" r:id="rId9"/>
    <p:sldId id="275" r:id="rId10"/>
    <p:sldId id="269" r:id="rId11"/>
    <p:sldId id="268" r:id="rId12"/>
    <p:sldId id="270" r:id="rId13"/>
    <p:sldId id="277" r:id="rId14"/>
    <p:sldId id="265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EECF2"/>
    <a:srgbClr val="CCFFCC"/>
    <a:srgbClr val="99FFCC"/>
    <a:srgbClr val="54A664"/>
    <a:srgbClr val="3AAAD2"/>
    <a:srgbClr val="7FD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E10F57-B5D0-4FD5-B10C-228E3B63A860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83A970-C3EC-4B17-A7E3-987AFF50BAF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0093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07EA50-9A93-4E43-94A2-199EFDF25B09}" type="slidenum">
              <a:rPr lang="sl-SI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DF39B-C364-4B85-B2EA-B122A027E346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F2E25-5A01-45B3-8165-C685FB208A1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528C3-0669-48DA-9A85-A7D30CF2F8F9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F444-5BB1-44EC-AC55-B04105E5B80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EB020-CD62-4CBC-80F6-EF2581971402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92631-DFFA-41A9-852F-04C3D1E6C82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B70D1-0FDC-4F04-B39A-4B5B4764168A}" type="datetimeFigureOut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25.8.2011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7C94-66C2-48C2-B842-48593E9B4F7B}" type="slidenum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FA57-F7B2-43F0-8AF5-306287D5AA8F}" type="datetimeFigureOut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25.8.2011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777B0-A528-408B-A78F-F9D6BF58AF09}" type="slidenum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E50D9-D010-4F2B-8F5C-F4AEC3A4F032}" type="datetimeFigureOut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25.8.2011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F7672-6988-4F0F-BD3D-4692954DEFCC}" type="slidenum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34540-5A5A-4285-854C-785E2AD136BF}" type="datetimeFigureOut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25.8.2011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7158-3C59-4913-B6BE-F65014D7C6BB}" type="slidenum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0C3C8-9D60-4070-BC14-5E2EAEF5A703}" type="datetimeFigureOut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25.8.2011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C9C6-1A3B-4776-B9C6-D0890EDB24D5}" type="slidenum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098F-E6DB-43B2-A8BB-839114CF39D1}" type="datetimeFigureOut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25.8.2011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9F37-5B22-49DA-964C-E1AC3B078157}" type="slidenum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EDF53-837E-41BD-A177-D4672B1523C8}" type="datetimeFigureOut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25.8.2011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F3423-DF97-404C-A5DA-18B79B24EBA8}" type="slidenum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9365F-2A1A-4BF7-B62B-4242A248482D}" type="datetimeFigureOut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25.8.2011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A13FE-E28C-4A3E-9FC4-E8DB84826213}" type="slidenum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DAD9-AFCB-4D79-A89A-B89B6ADD63EF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ED397-BE47-49AF-B758-A869F1995A5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155D-3F87-4636-B58A-48F776556028}" type="datetimeFigureOut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25.8.2011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651E8-F412-4E52-92DD-0959A2C51A76}" type="slidenum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251A-F75B-432A-BED1-2C0CC1A97E7A}" type="datetimeFigureOut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25.8.2011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36494-A7D2-4D36-87FC-7851897AF4E8}" type="slidenum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77A9-CD47-46EE-8675-71E78BB5F9E1}" type="datetimeFigureOut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25.8.2011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3D1B0-FAB2-45E2-81E6-6230F735A1D5}" type="slidenum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9F2C7-4984-4BBF-8FEA-8AE683EB8952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CBAD-B62D-48C1-A9FD-8278867D30A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A941-94E0-4CF7-9B1C-8FD716DCC93D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74DBD-7F13-4042-BBE2-1005045D85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923C7-FDB6-4FB5-AD0E-548A79D45648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C35B-5CC8-4552-BF6F-BF6A39AD5A5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EE468-C919-449B-971E-AEED9D4B670D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8B48-9089-49CE-9DF3-637D79758A7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A1DF-B012-4B64-8B86-ED1104CF80EC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09A0-8C47-42D3-98A6-B2344FD207A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83A46-5827-4C2B-80DA-D1AC8AB97D88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6879D-4991-46CA-85A8-C5616FAF8AE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09014-2B0A-4FDB-B8D8-6EDF29DCD030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041AD-9964-4DA8-92FB-7C967810E43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2051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676819-0756-4706-98BA-6C7D24A7040C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A90E10-4219-4B80-AB70-1ACA964BB55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2051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7248D7-2E1C-433C-BB8B-5D9EEBDA3027}" type="datetimeFigureOut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25.8.2011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3277EF-CE49-4DFD-8828-7EDF9321F230}" type="slidenum">
              <a:rPr lang="sl-S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7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file:///C:\nana\sola10_11\lasko\gorazd_solnica_nano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File:AFMsetup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700213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sl-SI" sz="4000" b="1" smtClean="0">
                <a:solidFill>
                  <a:srgbClr val="FFFF00"/>
                </a:solidFill>
                <a:cs typeface="Times New Roman" pitchFamily="18" charset="0"/>
              </a:rPr>
              <a:t>MEDPREDMETNO POVEZOVANJE - MERJENJE</a:t>
            </a:r>
            <a:endParaRPr lang="sl-SI" sz="4000" smtClean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919663"/>
            <a:ext cx="88931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sl-SI" sz="2400" smtClean="0">
                <a:solidFill>
                  <a:prstClr val="black"/>
                </a:solidFill>
                <a:cs typeface="Times New Roman" pitchFamily="18" charset="0"/>
              </a:rPr>
              <a:t>DANICA MATI DJURAKI, TANJA BERVAR*, </a:t>
            </a:r>
          </a:p>
          <a:p>
            <a:pPr algn="ctr" eaLnBrk="0" hangingPunct="0"/>
            <a:r>
              <a:rPr lang="sl-SI" sz="2400" smtClean="0">
                <a:solidFill>
                  <a:prstClr val="black"/>
                </a:solidFill>
                <a:cs typeface="Times New Roman" pitchFamily="18" charset="0"/>
              </a:rPr>
              <a:t>ANDREJA BAČNIK** </a:t>
            </a:r>
            <a:endParaRPr lang="sl-SI" sz="2400" smtClean="0">
              <a:solidFill>
                <a:prstClr val="black"/>
              </a:solidFill>
            </a:endParaRPr>
          </a:p>
          <a:p>
            <a:pPr algn="ctr" eaLnBrk="0" hangingPunct="0"/>
            <a:r>
              <a:rPr lang="sl-SI" sz="2000" i="1" smtClean="0">
                <a:solidFill>
                  <a:prstClr val="black"/>
                </a:solidFill>
                <a:cs typeface="Times New Roman" pitchFamily="18" charset="0"/>
              </a:rPr>
              <a:t>* OŠ Frana Albrehta Kamnik, **Zavod R Slovenije za šolstvo</a:t>
            </a:r>
            <a:endParaRPr lang="sl-SI" sz="2000" smtClean="0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57200" y="620713"/>
            <a:ext cx="5915025" cy="796925"/>
          </a:xfrm>
        </p:spPr>
        <p:txBody>
          <a:bodyPr/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PRIPRAVA NA EKSPERIMENTALNO DELO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3558" name="Picture 6" descr="DSC00364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268413"/>
            <a:ext cx="2268537" cy="3024187"/>
          </a:xfrm>
          <a:prstGeom prst="rect">
            <a:avLst/>
          </a:prstGeom>
          <a:noFill/>
        </p:spPr>
      </p:pic>
      <p:pic>
        <p:nvPicPr>
          <p:cNvPr id="23556" name="Picture 4" descr="DSC003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644900"/>
            <a:ext cx="2879725" cy="2160588"/>
          </a:xfrm>
          <a:prstGeom prst="rect">
            <a:avLst/>
          </a:prstGeom>
          <a:noFill/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39750" y="1916113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/>
              <a:t>RAZDELITEV V SKUPINE</a:t>
            </a:r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11188" y="35734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/>
              <a:t>PREDSTAVITEV DELA</a:t>
            </a:r>
            <a:endParaRPr lang="en-US" dirty="0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39750" y="5084763"/>
            <a:ext cx="4608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/>
              <a:t>PRIPRAVA KEMIKALIJ IN MATERIALA</a:t>
            </a:r>
            <a:endParaRPr lang="en-US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3419475" y="1989138"/>
            <a:ext cx="358775" cy="2016125"/>
          </a:xfrm>
          <a:prstGeom prst="curvedLeftArrow">
            <a:avLst>
              <a:gd name="adj1" fmla="val 112389"/>
              <a:gd name="adj2" fmla="val 224779"/>
              <a:gd name="adj3" fmla="val 553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 rot="-1251854">
            <a:off x="4410075" y="3300413"/>
            <a:ext cx="647700" cy="2160587"/>
          </a:xfrm>
          <a:prstGeom prst="curvedLeftArrow">
            <a:avLst>
              <a:gd name="adj1" fmla="val 66129"/>
              <a:gd name="adj2" fmla="val 132844"/>
              <a:gd name="adj3" fmla="val 742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3565" name="Picture 13" descr="DSC003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1557338"/>
            <a:ext cx="2362200" cy="177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jeni pravokotnik 10"/>
          <p:cNvSpPr/>
          <p:nvPr/>
        </p:nvSpPr>
        <p:spPr>
          <a:xfrm>
            <a:off x="1907704" y="5013176"/>
            <a:ext cx="4968552" cy="122413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1908175" y="260350"/>
            <a:ext cx="5410200" cy="1209675"/>
          </a:xfrm>
        </p:spPr>
        <p:txBody>
          <a:bodyPr/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EKSPERIMENTALNO DELO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7652" name="Picture 4" descr="DSC003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25538"/>
            <a:ext cx="2717800" cy="2038350"/>
          </a:xfrm>
          <a:prstGeom prst="rect">
            <a:avLst/>
          </a:prstGeom>
          <a:noFill/>
        </p:spPr>
      </p:pic>
      <p:pic>
        <p:nvPicPr>
          <p:cNvPr id="27653" name="Picture 5" descr="DSC003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81300"/>
            <a:ext cx="2592388" cy="1944688"/>
          </a:xfrm>
          <a:prstGeom prst="rect">
            <a:avLst/>
          </a:prstGeom>
          <a:noFill/>
        </p:spPr>
      </p:pic>
      <p:pic>
        <p:nvPicPr>
          <p:cNvPr id="27654" name="Picture 6" descr="DSC003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1196975"/>
            <a:ext cx="1998663" cy="2663825"/>
          </a:xfrm>
          <a:prstGeom prst="rect">
            <a:avLst/>
          </a:prstGeom>
          <a:noFill/>
        </p:spPr>
      </p:pic>
      <p:pic>
        <p:nvPicPr>
          <p:cNvPr id="27655" name="Picture 7" descr="DSC003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1989138"/>
            <a:ext cx="2106612" cy="2808287"/>
          </a:xfrm>
          <a:prstGeom prst="rect">
            <a:avLst/>
          </a:prstGeom>
          <a:noFill/>
        </p:spPr>
      </p:pic>
      <p:sp>
        <p:nvSpPr>
          <p:cNvPr id="27657" name="AutoShape 9"/>
          <p:cNvSpPr>
            <a:spLocks noChangeArrowheads="1"/>
          </p:cNvSpPr>
          <p:nvPr/>
        </p:nvSpPr>
        <p:spPr bwMode="auto">
          <a:xfrm rot="-1482412">
            <a:off x="611188" y="3716338"/>
            <a:ext cx="792162" cy="2663825"/>
          </a:xfrm>
          <a:prstGeom prst="curvedRightArrow">
            <a:avLst>
              <a:gd name="adj1" fmla="val 67255"/>
              <a:gd name="adj2" fmla="val 13450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 rot="2336470">
            <a:off x="7596188" y="4005263"/>
            <a:ext cx="792162" cy="2565400"/>
          </a:xfrm>
          <a:prstGeom prst="curvedLeftArrow">
            <a:avLst>
              <a:gd name="adj1" fmla="val 64770"/>
              <a:gd name="adj2" fmla="val 12953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124075" y="5157788"/>
            <a:ext cx="4752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 dirty="0"/>
              <a:t>DOLOČANJE ENERGIJE KEMIJSKIH REAKCIJ - SINTEZA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jeni pravokotnik 9"/>
          <p:cNvSpPr/>
          <p:nvPr/>
        </p:nvSpPr>
        <p:spPr>
          <a:xfrm>
            <a:off x="395536" y="5373216"/>
            <a:ext cx="7848872" cy="122413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GRAFIČNI PRIKAZ MERITEV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52565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827584" y="5373216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INTERPRETACIJA MERITEV (sinteza in analiza)</a:t>
            </a:r>
          </a:p>
          <a:p>
            <a:pPr algn="ctr"/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 UČENCIH PREDSTAVLJA VELIKO TEŽAVO</a:t>
            </a:r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Diagram prikazuje energijske spremembe z energijskimi nivoji reaktantov in produktov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3147275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>
          <a:effectLst>
            <a:softEdge rad="12700"/>
          </a:effectLst>
        </p:spPr>
        <p:txBody>
          <a:bodyPr/>
          <a:lstStyle/>
          <a:p>
            <a:pPr eaLnBrk="1" hangingPunct="1"/>
            <a:r>
              <a:rPr lang="sl-SI" dirty="0" smtClean="0"/>
              <a:t>POVZETEK</a:t>
            </a:r>
          </a:p>
        </p:txBody>
      </p:sp>
      <p:sp>
        <p:nvSpPr>
          <p:cNvPr id="4" name="Zaobljeni pravokotnik 3"/>
          <p:cNvSpPr/>
          <p:nvPr/>
        </p:nvSpPr>
        <p:spPr>
          <a:xfrm>
            <a:off x="971600" y="1196752"/>
            <a:ext cx="7056784" cy="11521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1259632" y="134076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MERJENJE - SKUPNI NARAVOSLOVNI POSTOPEK PRI KEMIJI IN FIZIKI</a:t>
            </a:r>
            <a:endParaRPr lang="sl-SI" sz="2400" dirty="0"/>
          </a:p>
        </p:txBody>
      </p:sp>
      <p:sp>
        <p:nvSpPr>
          <p:cNvPr id="7" name="Desna puščica s črticami 6"/>
          <p:cNvSpPr/>
          <p:nvPr/>
        </p:nvSpPr>
        <p:spPr>
          <a:xfrm rot="5400000">
            <a:off x="821120" y="2671320"/>
            <a:ext cx="1849214" cy="1299335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Desna puščica s črticami 8"/>
          <p:cNvSpPr/>
          <p:nvPr/>
        </p:nvSpPr>
        <p:spPr>
          <a:xfrm rot="5400000">
            <a:off x="6221572" y="2787540"/>
            <a:ext cx="1889213" cy="1155909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51520" y="4437112"/>
            <a:ext cx="3680792" cy="11605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Zaobljeni pravokotnik 10"/>
          <p:cNvSpPr/>
          <p:nvPr/>
        </p:nvSpPr>
        <p:spPr>
          <a:xfrm>
            <a:off x="5004048" y="4437112"/>
            <a:ext cx="3680792" cy="11605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467544" y="479715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LASTNOSTI SNOVI</a:t>
            </a:r>
            <a:endParaRPr lang="sl-SI" sz="24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5364088" y="479715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LASTNOSTI POJAVA</a:t>
            </a:r>
            <a:endParaRPr lang="sl-SI" sz="2400" dirty="0"/>
          </a:p>
        </p:txBody>
      </p:sp>
      <p:sp>
        <p:nvSpPr>
          <p:cNvPr id="14" name="Pravokotnik 13"/>
          <p:cNvSpPr/>
          <p:nvPr/>
        </p:nvSpPr>
        <p:spPr>
          <a:xfrm>
            <a:off x="2123728" y="2492896"/>
            <a:ext cx="4752528" cy="936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/>
          <p:cNvSpPr txBox="1"/>
          <p:nvPr/>
        </p:nvSpPr>
        <p:spPr>
          <a:xfrm>
            <a:off x="2267744" y="2708920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MEDPREDMETNO POVEZOVANJE</a:t>
            </a:r>
            <a:endParaRPr lang="sl-S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avokotnik 1"/>
          <p:cNvSpPr>
            <a:spLocks noChangeArrowheads="1"/>
          </p:cNvSpPr>
          <p:nvPr/>
        </p:nvSpPr>
        <p:spPr bwMode="auto">
          <a:xfrm>
            <a:off x="755650" y="112712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dirty="0" err="1"/>
              <a:t>Medpredmetna</a:t>
            </a:r>
            <a:r>
              <a:rPr lang="sl-SI" dirty="0"/>
              <a:t> </a:t>
            </a:r>
            <a:r>
              <a:rPr lang="sl-SI" b="1" dirty="0"/>
              <a:t>R</a:t>
            </a:r>
            <a:r>
              <a:rPr lang="sl-SI" dirty="0"/>
              <a:t>azvojna </a:t>
            </a:r>
            <a:r>
              <a:rPr lang="sl-SI" b="1" dirty="0"/>
              <a:t>S</a:t>
            </a:r>
            <a:r>
              <a:rPr lang="sl-SI" dirty="0"/>
              <a:t>kupina za </a:t>
            </a:r>
            <a:r>
              <a:rPr lang="sl-SI" b="1" dirty="0" err="1"/>
              <a:t>NA</a:t>
            </a:r>
            <a:r>
              <a:rPr lang="sl-SI" dirty="0" err="1"/>
              <a:t>ravoslovje</a:t>
            </a:r>
            <a:r>
              <a:rPr lang="sl-SI" dirty="0"/>
              <a:t> in </a:t>
            </a:r>
            <a:r>
              <a:rPr lang="sl-SI" b="1" dirty="0" err="1"/>
              <a:t>MA</a:t>
            </a:r>
            <a:r>
              <a:rPr lang="sl-SI" dirty="0" err="1"/>
              <a:t>tematiko</a:t>
            </a:r>
            <a:r>
              <a:rPr lang="sl-SI" dirty="0"/>
              <a:t> 			</a:t>
            </a:r>
            <a:r>
              <a:rPr lang="sl-SI" b="1" dirty="0"/>
              <a:t>NAMARS</a:t>
            </a:r>
            <a:r>
              <a:rPr lang="sl-SI" dirty="0"/>
              <a:t> = učitelji + svetovalci ZRSŠ</a:t>
            </a:r>
          </a:p>
        </p:txBody>
      </p:sp>
      <p:sp>
        <p:nvSpPr>
          <p:cNvPr id="4099" name="PoljeZBesedilom 2"/>
          <p:cNvSpPr txBox="1">
            <a:spLocks noChangeArrowheads="1"/>
          </p:cNvSpPr>
          <p:nvPr/>
        </p:nvSpPr>
        <p:spPr bwMode="auto">
          <a:xfrm>
            <a:off x="323850" y="188913"/>
            <a:ext cx="8101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 dirty="0"/>
              <a:t>PROJEKT ZRSŠ: </a:t>
            </a:r>
            <a:r>
              <a:rPr lang="sl-SI" dirty="0"/>
              <a:t>Uvajanje, </a:t>
            </a:r>
            <a:r>
              <a:rPr lang="sl-SI" dirty="0" smtClean="0"/>
              <a:t>razvoj </a:t>
            </a:r>
            <a:r>
              <a:rPr lang="sl-SI" dirty="0"/>
              <a:t>in spremljanje modelov </a:t>
            </a:r>
            <a:r>
              <a:rPr lang="sl-SI" b="1" dirty="0"/>
              <a:t>FLEKSIBILNIH</a:t>
            </a:r>
            <a:r>
              <a:rPr lang="sl-SI" dirty="0"/>
              <a:t>  (šolskih) predmetnikov v osnovni šoli </a:t>
            </a:r>
          </a:p>
        </p:txBody>
      </p:sp>
      <p:grpSp>
        <p:nvGrpSpPr>
          <p:cNvPr id="4100" name="Skupina 5"/>
          <p:cNvGrpSpPr>
            <a:grpSpLocks/>
          </p:cNvGrpSpPr>
          <p:nvPr/>
        </p:nvGrpSpPr>
        <p:grpSpPr bwMode="auto">
          <a:xfrm>
            <a:off x="1103313" y="2420938"/>
            <a:ext cx="6997700" cy="3887787"/>
            <a:chOff x="683568" y="2248704"/>
            <a:chExt cx="6996849" cy="3888432"/>
          </a:xfrm>
        </p:grpSpPr>
        <p:sp>
          <p:nvSpPr>
            <p:cNvPr id="8" name="Prostoročno 7"/>
            <p:cNvSpPr/>
            <p:nvPr/>
          </p:nvSpPr>
          <p:spPr>
            <a:xfrm>
              <a:off x="5148064" y="2440736"/>
              <a:ext cx="2532353" cy="2112281"/>
            </a:xfrm>
            <a:custGeom>
              <a:avLst/>
              <a:gdLst>
                <a:gd name="connsiteX0" fmla="*/ 0 w 2532353"/>
                <a:gd name="connsiteY0" fmla="*/ 1056141 h 2112281"/>
                <a:gd name="connsiteX1" fmla="*/ 1266177 w 2532353"/>
                <a:gd name="connsiteY1" fmla="*/ 0 h 2112281"/>
                <a:gd name="connsiteX2" fmla="*/ 2532354 w 2532353"/>
                <a:gd name="connsiteY2" fmla="*/ 1056141 h 2112281"/>
                <a:gd name="connsiteX3" fmla="*/ 1266177 w 2532353"/>
                <a:gd name="connsiteY3" fmla="*/ 2112282 h 2112281"/>
                <a:gd name="connsiteX4" fmla="*/ 0 w 2532353"/>
                <a:gd name="connsiteY4" fmla="*/ 1056141 h 211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2353" h="2112281">
                  <a:moveTo>
                    <a:pt x="0" y="1056141"/>
                  </a:moveTo>
                  <a:cubicBezTo>
                    <a:pt x="0" y="472850"/>
                    <a:pt x="566887" y="0"/>
                    <a:pt x="1266177" y="0"/>
                  </a:cubicBezTo>
                  <a:cubicBezTo>
                    <a:pt x="1965467" y="0"/>
                    <a:pt x="2532354" y="472850"/>
                    <a:pt x="2532354" y="1056141"/>
                  </a:cubicBezTo>
                  <a:cubicBezTo>
                    <a:pt x="2532354" y="1639432"/>
                    <a:pt x="1965467" y="2112282"/>
                    <a:pt x="1266177" y="2112282"/>
                  </a:cubicBezTo>
                  <a:cubicBezTo>
                    <a:pt x="566887" y="2112282"/>
                    <a:pt x="0" y="1639432"/>
                    <a:pt x="0" y="1056141"/>
                  </a:cubicBezTo>
                  <a:close/>
                </a:path>
              </a:pathLst>
            </a:custGeom>
            <a:solidFill>
              <a:srgbClr val="7EECF2">
                <a:alpha val="50000"/>
              </a:srgb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394985" tIns="333466" rIns="394985" bIns="333466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900" dirty="0"/>
                <a:t>PROBLEMSKI PRISTOP </a:t>
              </a:r>
            </a:p>
          </p:txBody>
        </p:sp>
        <p:sp>
          <p:nvSpPr>
            <p:cNvPr id="9" name="Prostoročno 8"/>
            <p:cNvSpPr/>
            <p:nvPr/>
          </p:nvSpPr>
          <p:spPr>
            <a:xfrm>
              <a:off x="3041900" y="4470130"/>
              <a:ext cx="2568238" cy="1667006"/>
            </a:xfrm>
            <a:custGeom>
              <a:avLst/>
              <a:gdLst>
                <a:gd name="connsiteX0" fmla="*/ 0 w 2568238"/>
                <a:gd name="connsiteY0" fmla="*/ 1312615 h 2625229"/>
                <a:gd name="connsiteX1" fmla="*/ 1284119 w 2568238"/>
                <a:gd name="connsiteY1" fmla="*/ 0 h 2625229"/>
                <a:gd name="connsiteX2" fmla="*/ 2568238 w 2568238"/>
                <a:gd name="connsiteY2" fmla="*/ 1312615 h 2625229"/>
                <a:gd name="connsiteX3" fmla="*/ 1284119 w 2568238"/>
                <a:gd name="connsiteY3" fmla="*/ 2625230 h 2625229"/>
                <a:gd name="connsiteX4" fmla="*/ 0 w 2568238"/>
                <a:gd name="connsiteY4" fmla="*/ 1312615 h 26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238" h="2625229">
                  <a:moveTo>
                    <a:pt x="0" y="1312615"/>
                  </a:moveTo>
                  <a:cubicBezTo>
                    <a:pt x="0" y="587678"/>
                    <a:pt x="574920" y="0"/>
                    <a:pt x="1284119" y="0"/>
                  </a:cubicBezTo>
                  <a:cubicBezTo>
                    <a:pt x="1993318" y="0"/>
                    <a:pt x="2568238" y="587678"/>
                    <a:pt x="2568238" y="1312615"/>
                  </a:cubicBezTo>
                  <a:cubicBezTo>
                    <a:pt x="2568238" y="2037552"/>
                    <a:pt x="1993318" y="2625230"/>
                    <a:pt x="1284119" y="2625230"/>
                  </a:cubicBezTo>
                  <a:cubicBezTo>
                    <a:pt x="574920" y="2625230"/>
                    <a:pt x="0" y="2037552"/>
                    <a:pt x="0" y="1312615"/>
                  </a:cubicBez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400240" tIns="408586" rIns="400240" bIns="408586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900" dirty="0"/>
                <a:t>Učenje z UPORABO MODELOV</a:t>
              </a:r>
            </a:p>
          </p:txBody>
        </p:sp>
        <p:sp>
          <p:nvSpPr>
            <p:cNvPr id="10" name="Prostoročno 9"/>
            <p:cNvSpPr/>
            <p:nvPr/>
          </p:nvSpPr>
          <p:spPr>
            <a:xfrm>
              <a:off x="683568" y="2440736"/>
              <a:ext cx="2736304" cy="2180217"/>
            </a:xfrm>
            <a:custGeom>
              <a:avLst/>
              <a:gdLst>
                <a:gd name="connsiteX0" fmla="*/ 0 w 2544323"/>
                <a:gd name="connsiteY0" fmla="*/ 984134 h 1968267"/>
                <a:gd name="connsiteX1" fmla="*/ 1272162 w 2544323"/>
                <a:gd name="connsiteY1" fmla="*/ 0 h 1968267"/>
                <a:gd name="connsiteX2" fmla="*/ 2544324 w 2544323"/>
                <a:gd name="connsiteY2" fmla="*/ 984134 h 1968267"/>
                <a:gd name="connsiteX3" fmla="*/ 1272162 w 2544323"/>
                <a:gd name="connsiteY3" fmla="*/ 1968268 h 1968267"/>
                <a:gd name="connsiteX4" fmla="*/ 0 w 2544323"/>
                <a:gd name="connsiteY4" fmla="*/ 984134 h 196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323" h="1968267">
                  <a:moveTo>
                    <a:pt x="0" y="984134"/>
                  </a:moveTo>
                  <a:cubicBezTo>
                    <a:pt x="0" y="440612"/>
                    <a:pt x="569566" y="0"/>
                    <a:pt x="1272162" y="0"/>
                  </a:cubicBezTo>
                  <a:cubicBezTo>
                    <a:pt x="1974758" y="0"/>
                    <a:pt x="2544324" y="440612"/>
                    <a:pt x="2544324" y="984134"/>
                  </a:cubicBezTo>
                  <a:cubicBezTo>
                    <a:pt x="2544324" y="1527656"/>
                    <a:pt x="1974758" y="1968268"/>
                    <a:pt x="1272162" y="1968268"/>
                  </a:cubicBezTo>
                  <a:cubicBezTo>
                    <a:pt x="569566" y="1968268"/>
                    <a:pt x="0" y="1527656"/>
                    <a:pt x="0" y="984134"/>
                  </a:cubicBez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396737" tIns="312376" rIns="396737" bIns="312376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dirty="0"/>
                <a:t>EKSPERIMENTALNO-</a:t>
              </a:r>
              <a:r>
                <a:rPr lang="sl-SI" sz="1900" dirty="0"/>
                <a:t>RAZISKOVALNI PRISTOP</a:t>
              </a:r>
            </a:p>
          </p:txBody>
        </p:sp>
        <p:sp>
          <p:nvSpPr>
            <p:cNvPr id="7" name="Prostoročno 6"/>
            <p:cNvSpPr/>
            <p:nvPr/>
          </p:nvSpPr>
          <p:spPr>
            <a:xfrm>
              <a:off x="3041900" y="2248704"/>
              <a:ext cx="2496343" cy="2496343"/>
            </a:xfrm>
            <a:custGeom>
              <a:avLst/>
              <a:gdLst>
                <a:gd name="connsiteX0" fmla="*/ 0 w 2496343"/>
                <a:gd name="connsiteY0" fmla="*/ 1248172 h 2496343"/>
                <a:gd name="connsiteX1" fmla="*/ 1248172 w 2496343"/>
                <a:gd name="connsiteY1" fmla="*/ 0 h 2496343"/>
                <a:gd name="connsiteX2" fmla="*/ 2496344 w 2496343"/>
                <a:gd name="connsiteY2" fmla="*/ 1248172 h 2496343"/>
                <a:gd name="connsiteX3" fmla="*/ 1248172 w 2496343"/>
                <a:gd name="connsiteY3" fmla="*/ 2496344 h 2496343"/>
                <a:gd name="connsiteX4" fmla="*/ 0 w 2496343"/>
                <a:gd name="connsiteY4" fmla="*/ 1248172 h 249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343" h="2496343">
                  <a:moveTo>
                    <a:pt x="0" y="1248172"/>
                  </a:moveTo>
                  <a:cubicBezTo>
                    <a:pt x="0" y="558826"/>
                    <a:pt x="558826" y="0"/>
                    <a:pt x="1248172" y="0"/>
                  </a:cubicBezTo>
                  <a:cubicBezTo>
                    <a:pt x="1937518" y="0"/>
                    <a:pt x="2496344" y="558826"/>
                    <a:pt x="2496344" y="1248172"/>
                  </a:cubicBezTo>
                  <a:cubicBezTo>
                    <a:pt x="2496344" y="1937518"/>
                    <a:pt x="1937518" y="2496344"/>
                    <a:pt x="1248172" y="2496344"/>
                  </a:cubicBezTo>
                  <a:cubicBezTo>
                    <a:pt x="558826" y="2496344"/>
                    <a:pt x="0" y="1937518"/>
                    <a:pt x="0" y="1248172"/>
                  </a:cubicBez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389711" tIns="389711" rIns="389711" bIns="389711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900" b="1" dirty="0"/>
                <a:t>MEDPREDMETNI PRISTOP </a:t>
              </a:r>
              <a:r>
                <a:rPr lang="sl-SI" sz="1900" dirty="0"/>
                <a:t/>
              </a:r>
              <a:br>
                <a:rPr lang="sl-SI" sz="1900" dirty="0"/>
              </a:br>
              <a:r>
                <a:rPr lang="sl-SI" sz="1900" dirty="0"/>
                <a:t>pri razvijanju </a:t>
              </a:r>
              <a:r>
                <a:rPr lang="sl-SI" sz="1900" b="1" dirty="0"/>
                <a:t>procesnih znanj</a:t>
              </a:r>
            </a:p>
          </p:txBody>
        </p:sp>
      </p:grpSp>
      <p:sp>
        <p:nvSpPr>
          <p:cNvPr id="4101" name="PoljeZBesedilom 11"/>
          <p:cNvSpPr txBox="1">
            <a:spLocks noChangeArrowheads="1"/>
          </p:cNvSpPr>
          <p:nvPr/>
        </p:nvSpPr>
        <p:spPr bwMode="auto">
          <a:xfrm>
            <a:off x="971550" y="5580063"/>
            <a:ext cx="1576388" cy="369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b="1"/>
              <a:t>MERJENJE</a:t>
            </a:r>
          </a:p>
        </p:txBody>
      </p:sp>
      <p:sp>
        <p:nvSpPr>
          <p:cNvPr id="4" name="Levo ukrivljena puščica 3"/>
          <p:cNvSpPr/>
          <p:nvPr/>
        </p:nvSpPr>
        <p:spPr>
          <a:xfrm>
            <a:off x="7704138" y="549275"/>
            <a:ext cx="468312" cy="736600"/>
          </a:xfrm>
          <a:prstGeom prst="curvedLeftArrow">
            <a:avLst>
              <a:gd name="adj1" fmla="val 25000"/>
              <a:gd name="adj2" fmla="val 50000"/>
              <a:gd name="adj3" fmla="val 4376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13" name="Levo ukrivljena puščica 12"/>
          <p:cNvSpPr/>
          <p:nvPr/>
        </p:nvSpPr>
        <p:spPr>
          <a:xfrm>
            <a:off x="2803525" y="4949825"/>
            <a:ext cx="468313" cy="736600"/>
          </a:xfrm>
          <a:prstGeom prst="curvedLeftArrow">
            <a:avLst>
              <a:gd name="adj1" fmla="val 25000"/>
              <a:gd name="adj2" fmla="val 50000"/>
              <a:gd name="adj3" fmla="val 4376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14" name="Levo ukrivljena puščica 13"/>
          <p:cNvSpPr/>
          <p:nvPr/>
        </p:nvSpPr>
        <p:spPr>
          <a:xfrm>
            <a:off x="5641975" y="1925638"/>
            <a:ext cx="468313" cy="736600"/>
          </a:xfrm>
          <a:prstGeom prst="curvedLeftArrow">
            <a:avLst>
              <a:gd name="adj1" fmla="val 25000"/>
              <a:gd name="adj2" fmla="val 50000"/>
              <a:gd name="adj3" fmla="val 4376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jeni pravokotnik 18"/>
          <p:cNvSpPr/>
          <p:nvPr/>
        </p:nvSpPr>
        <p:spPr>
          <a:xfrm>
            <a:off x="107504" y="3861048"/>
            <a:ext cx="28083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Zaobljeni pravokotnik 17"/>
          <p:cNvSpPr/>
          <p:nvPr/>
        </p:nvSpPr>
        <p:spPr>
          <a:xfrm>
            <a:off x="5580112" y="4941168"/>
            <a:ext cx="273630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98" name="Pravokotnik 1"/>
          <p:cNvSpPr>
            <a:spLocks noChangeArrowheads="1"/>
          </p:cNvSpPr>
          <p:nvPr/>
        </p:nvSpPr>
        <p:spPr bwMode="auto">
          <a:xfrm>
            <a:off x="755650" y="1127125"/>
            <a:ext cx="691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dirty="0" err="1"/>
              <a:t>Medpredmetna</a:t>
            </a:r>
            <a:r>
              <a:rPr lang="sl-SI" dirty="0"/>
              <a:t> </a:t>
            </a:r>
            <a:r>
              <a:rPr lang="sl-SI" b="1" dirty="0"/>
              <a:t>R</a:t>
            </a:r>
            <a:r>
              <a:rPr lang="sl-SI" dirty="0"/>
              <a:t>azvojna </a:t>
            </a:r>
            <a:r>
              <a:rPr lang="sl-SI" b="1" dirty="0"/>
              <a:t>S</a:t>
            </a:r>
            <a:r>
              <a:rPr lang="sl-SI" dirty="0"/>
              <a:t>kupina za </a:t>
            </a:r>
            <a:r>
              <a:rPr lang="sl-SI" b="1" dirty="0" err="1"/>
              <a:t>NA</a:t>
            </a:r>
            <a:r>
              <a:rPr lang="sl-SI" dirty="0" err="1"/>
              <a:t>ravoslovje</a:t>
            </a:r>
            <a:r>
              <a:rPr lang="sl-SI" dirty="0"/>
              <a:t> in </a:t>
            </a:r>
            <a:r>
              <a:rPr lang="sl-SI" b="1" dirty="0" err="1"/>
              <a:t>MA</a:t>
            </a:r>
            <a:r>
              <a:rPr lang="sl-SI" dirty="0" err="1"/>
              <a:t>tematiko</a:t>
            </a:r>
            <a:r>
              <a:rPr lang="sl-SI" dirty="0"/>
              <a:t> 			</a:t>
            </a:r>
            <a:r>
              <a:rPr lang="sl-SI" b="1" dirty="0"/>
              <a:t>NAMARS</a:t>
            </a:r>
            <a:r>
              <a:rPr lang="sl-SI" dirty="0"/>
              <a:t> = učitelji + svetovalci ZRSŠ</a:t>
            </a:r>
          </a:p>
        </p:txBody>
      </p:sp>
      <p:sp>
        <p:nvSpPr>
          <p:cNvPr id="4099" name="PoljeZBesedilom 2"/>
          <p:cNvSpPr txBox="1">
            <a:spLocks noChangeArrowheads="1"/>
          </p:cNvSpPr>
          <p:nvPr/>
        </p:nvSpPr>
        <p:spPr bwMode="auto">
          <a:xfrm>
            <a:off x="323850" y="188913"/>
            <a:ext cx="8101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 dirty="0"/>
              <a:t>PROJEKT ZRSŠ: </a:t>
            </a:r>
            <a:r>
              <a:rPr lang="sl-SI" dirty="0"/>
              <a:t>Uvajanje, </a:t>
            </a:r>
            <a:r>
              <a:rPr lang="sl-SI" dirty="0" smtClean="0"/>
              <a:t>razvoj </a:t>
            </a:r>
            <a:r>
              <a:rPr lang="sl-SI" dirty="0"/>
              <a:t>in spremljanje modelov </a:t>
            </a:r>
            <a:r>
              <a:rPr lang="sl-SI" b="1" dirty="0"/>
              <a:t>FLEKSIBILNIH</a:t>
            </a:r>
            <a:r>
              <a:rPr lang="sl-SI" dirty="0"/>
              <a:t>  (šolskih) predmetnikov v osnovni šoli </a:t>
            </a:r>
          </a:p>
        </p:txBody>
      </p:sp>
      <p:sp>
        <p:nvSpPr>
          <p:cNvPr id="4101" name="PoljeZBesedilom 11"/>
          <p:cNvSpPr txBox="1">
            <a:spLocks noChangeArrowheads="1"/>
          </p:cNvSpPr>
          <p:nvPr/>
        </p:nvSpPr>
        <p:spPr bwMode="auto">
          <a:xfrm>
            <a:off x="971550" y="5580063"/>
            <a:ext cx="1576388" cy="369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b="1"/>
              <a:t>MERJENJE</a:t>
            </a:r>
          </a:p>
        </p:txBody>
      </p:sp>
      <p:grpSp>
        <p:nvGrpSpPr>
          <p:cNvPr id="2" name="Skupina 5"/>
          <p:cNvGrpSpPr>
            <a:grpSpLocks/>
          </p:cNvGrpSpPr>
          <p:nvPr/>
        </p:nvGrpSpPr>
        <p:grpSpPr bwMode="auto">
          <a:xfrm>
            <a:off x="1115616" y="2204864"/>
            <a:ext cx="6997700" cy="3743770"/>
            <a:chOff x="683568" y="2392744"/>
            <a:chExt cx="6996848" cy="3744391"/>
          </a:xfrm>
        </p:grpSpPr>
        <p:sp>
          <p:nvSpPr>
            <p:cNvPr id="8" name="Prostoročno 7"/>
            <p:cNvSpPr/>
            <p:nvPr/>
          </p:nvSpPr>
          <p:spPr>
            <a:xfrm>
              <a:off x="5148063" y="2440736"/>
              <a:ext cx="2532353" cy="2112281"/>
            </a:xfrm>
            <a:custGeom>
              <a:avLst/>
              <a:gdLst>
                <a:gd name="connsiteX0" fmla="*/ 0 w 2532353"/>
                <a:gd name="connsiteY0" fmla="*/ 1056141 h 2112281"/>
                <a:gd name="connsiteX1" fmla="*/ 1266177 w 2532353"/>
                <a:gd name="connsiteY1" fmla="*/ 0 h 2112281"/>
                <a:gd name="connsiteX2" fmla="*/ 2532354 w 2532353"/>
                <a:gd name="connsiteY2" fmla="*/ 1056141 h 2112281"/>
                <a:gd name="connsiteX3" fmla="*/ 1266177 w 2532353"/>
                <a:gd name="connsiteY3" fmla="*/ 2112282 h 2112281"/>
                <a:gd name="connsiteX4" fmla="*/ 0 w 2532353"/>
                <a:gd name="connsiteY4" fmla="*/ 1056141 h 211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2353" h="2112281">
                  <a:moveTo>
                    <a:pt x="0" y="1056141"/>
                  </a:moveTo>
                  <a:cubicBezTo>
                    <a:pt x="0" y="472850"/>
                    <a:pt x="566887" y="0"/>
                    <a:pt x="1266177" y="0"/>
                  </a:cubicBezTo>
                  <a:cubicBezTo>
                    <a:pt x="1965467" y="0"/>
                    <a:pt x="2532354" y="472850"/>
                    <a:pt x="2532354" y="1056141"/>
                  </a:cubicBezTo>
                  <a:cubicBezTo>
                    <a:pt x="2532354" y="1639432"/>
                    <a:pt x="1965467" y="2112282"/>
                    <a:pt x="1266177" y="2112282"/>
                  </a:cubicBezTo>
                  <a:cubicBezTo>
                    <a:pt x="566887" y="2112282"/>
                    <a:pt x="0" y="1639432"/>
                    <a:pt x="0" y="1056141"/>
                  </a:cubicBezTo>
                  <a:close/>
                </a:path>
              </a:pathLst>
            </a:custGeom>
            <a:solidFill>
              <a:srgbClr val="7EECF2">
                <a:alpha val="50000"/>
              </a:srgb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394985" tIns="333466" rIns="394985" bIns="333466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900" dirty="0"/>
                <a:t>PROBLEMSKI PRISTOP </a:t>
              </a:r>
            </a:p>
          </p:txBody>
        </p:sp>
        <p:sp>
          <p:nvSpPr>
            <p:cNvPr id="9" name="Prostoročno 8"/>
            <p:cNvSpPr/>
            <p:nvPr/>
          </p:nvSpPr>
          <p:spPr>
            <a:xfrm>
              <a:off x="3041900" y="4470130"/>
              <a:ext cx="2568237" cy="1667005"/>
            </a:xfrm>
            <a:custGeom>
              <a:avLst/>
              <a:gdLst>
                <a:gd name="connsiteX0" fmla="*/ 0 w 2568238"/>
                <a:gd name="connsiteY0" fmla="*/ 1312615 h 2625229"/>
                <a:gd name="connsiteX1" fmla="*/ 1284119 w 2568238"/>
                <a:gd name="connsiteY1" fmla="*/ 0 h 2625229"/>
                <a:gd name="connsiteX2" fmla="*/ 2568238 w 2568238"/>
                <a:gd name="connsiteY2" fmla="*/ 1312615 h 2625229"/>
                <a:gd name="connsiteX3" fmla="*/ 1284119 w 2568238"/>
                <a:gd name="connsiteY3" fmla="*/ 2625230 h 2625229"/>
                <a:gd name="connsiteX4" fmla="*/ 0 w 2568238"/>
                <a:gd name="connsiteY4" fmla="*/ 1312615 h 26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238" h="2625229">
                  <a:moveTo>
                    <a:pt x="0" y="1312615"/>
                  </a:moveTo>
                  <a:cubicBezTo>
                    <a:pt x="0" y="587678"/>
                    <a:pt x="574920" y="0"/>
                    <a:pt x="1284119" y="0"/>
                  </a:cubicBezTo>
                  <a:cubicBezTo>
                    <a:pt x="1993318" y="0"/>
                    <a:pt x="2568238" y="587678"/>
                    <a:pt x="2568238" y="1312615"/>
                  </a:cubicBezTo>
                  <a:cubicBezTo>
                    <a:pt x="2568238" y="2037552"/>
                    <a:pt x="1993318" y="2625230"/>
                    <a:pt x="1284119" y="2625230"/>
                  </a:cubicBezTo>
                  <a:cubicBezTo>
                    <a:pt x="574920" y="2625230"/>
                    <a:pt x="0" y="2037552"/>
                    <a:pt x="0" y="1312615"/>
                  </a:cubicBez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400240" tIns="408586" rIns="400240" bIns="408586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900" dirty="0"/>
                <a:t>Učenje z UPORABO </a:t>
              </a:r>
              <a:r>
                <a:rPr lang="sl-SI" sz="1900" dirty="0" smtClean="0"/>
                <a:t>MODELOV</a:t>
              </a:r>
              <a:endParaRPr lang="sl-SI" sz="1900" dirty="0"/>
            </a:p>
          </p:txBody>
        </p:sp>
        <p:sp>
          <p:nvSpPr>
            <p:cNvPr id="10" name="Prostoročno 9"/>
            <p:cNvSpPr/>
            <p:nvPr/>
          </p:nvSpPr>
          <p:spPr>
            <a:xfrm>
              <a:off x="683568" y="2440736"/>
              <a:ext cx="2736304" cy="2180217"/>
            </a:xfrm>
            <a:custGeom>
              <a:avLst/>
              <a:gdLst>
                <a:gd name="connsiteX0" fmla="*/ 0 w 2544323"/>
                <a:gd name="connsiteY0" fmla="*/ 984134 h 1968267"/>
                <a:gd name="connsiteX1" fmla="*/ 1272162 w 2544323"/>
                <a:gd name="connsiteY1" fmla="*/ 0 h 1968267"/>
                <a:gd name="connsiteX2" fmla="*/ 2544324 w 2544323"/>
                <a:gd name="connsiteY2" fmla="*/ 984134 h 1968267"/>
                <a:gd name="connsiteX3" fmla="*/ 1272162 w 2544323"/>
                <a:gd name="connsiteY3" fmla="*/ 1968268 h 1968267"/>
                <a:gd name="connsiteX4" fmla="*/ 0 w 2544323"/>
                <a:gd name="connsiteY4" fmla="*/ 984134 h 196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323" h="1968267">
                  <a:moveTo>
                    <a:pt x="0" y="984134"/>
                  </a:moveTo>
                  <a:cubicBezTo>
                    <a:pt x="0" y="440612"/>
                    <a:pt x="569566" y="0"/>
                    <a:pt x="1272162" y="0"/>
                  </a:cubicBezTo>
                  <a:cubicBezTo>
                    <a:pt x="1974758" y="0"/>
                    <a:pt x="2544324" y="440612"/>
                    <a:pt x="2544324" y="984134"/>
                  </a:cubicBezTo>
                  <a:cubicBezTo>
                    <a:pt x="2544324" y="1527656"/>
                    <a:pt x="1974758" y="1968268"/>
                    <a:pt x="1272162" y="1968268"/>
                  </a:cubicBezTo>
                  <a:cubicBezTo>
                    <a:pt x="569566" y="1968268"/>
                    <a:pt x="0" y="1527656"/>
                    <a:pt x="0" y="984134"/>
                  </a:cubicBez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396737" tIns="312376" rIns="396737" bIns="312376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dirty="0"/>
                <a:t>EKSPERIMENTALNO-</a:t>
              </a:r>
              <a:r>
                <a:rPr lang="sl-SI" sz="1900" dirty="0"/>
                <a:t>RAZISKOVALNI </a:t>
              </a:r>
              <a:r>
                <a:rPr lang="sl-SI" sz="1900" dirty="0" smtClean="0"/>
                <a:t>PRISTOP</a:t>
              </a:r>
            </a:p>
          </p:txBody>
        </p:sp>
        <p:sp>
          <p:nvSpPr>
            <p:cNvPr id="7" name="Prostoročno 6"/>
            <p:cNvSpPr/>
            <p:nvPr/>
          </p:nvSpPr>
          <p:spPr>
            <a:xfrm>
              <a:off x="3059543" y="2392744"/>
              <a:ext cx="2496343" cy="2496343"/>
            </a:xfrm>
            <a:custGeom>
              <a:avLst/>
              <a:gdLst>
                <a:gd name="connsiteX0" fmla="*/ 0 w 2496343"/>
                <a:gd name="connsiteY0" fmla="*/ 1248172 h 2496343"/>
                <a:gd name="connsiteX1" fmla="*/ 1248172 w 2496343"/>
                <a:gd name="connsiteY1" fmla="*/ 0 h 2496343"/>
                <a:gd name="connsiteX2" fmla="*/ 2496344 w 2496343"/>
                <a:gd name="connsiteY2" fmla="*/ 1248172 h 2496343"/>
                <a:gd name="connsiteX3" fmla="*/ 1248172 w 2496343"/>
                <a:gd name="connsiteY3" fmla="*/ 2496344 h 2496343"/>
                <a:gd name="connsiteX4" fmla="*/ 0 w 2496343"/>
                <a:gd name="connsiteY4" fmla="*/ 1248172 h 249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343" h="2496343">
                  <a:moveTo>
                    <a:pt x="0" y="1248172"/>
                  </a:moveTo>
                  <a:cubicBezTo>
                    <a:pt x="0" y="558826"/>
                    <a:pt x="558826" y="0"/>
                    <a:pt x="1248172" y="0"/>
                  </a:cubicBezTo>
                  <a:cubicBezTo>
                    <a:pt x="1937518" y="0"/>
                    <a:pt x="2496344" y="558826"/>
                    <a:pt x="2496344" y="1248172"/>
                  </a:cubicBezTo>
                  <a:cubicBezTo>
                    <a:pt x="2496344" y="1937518"/>
                    <a:pt x="1937518" y="2496344"/>
                    <a:pt x="1248172" y="2496344"/>
                  </a:cubicBezTo>
                  <a:cubicBezTo>
                    <a:pt x="558826" y="2496344"/>
                    <a:pt x="0" y="1937518"/>
                    <a:pt x="0" y="1248172"/>
                  </a:cubicBez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389711" tIns="389711" rIns="389711" bIns="389711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900" b="1" dirty="0"/>
                <a:t>MEDPREDMETNI PRISTOP </a:t>
              </a:r>
              <a:r>
                <a:rPr lang="sl-SI" sz="1900" dirty="0"/>
                <a:t/>
              </a:r>
              <a:br>
                <a:rPr lang="sl-SI" sz="1900" dirty="0"/>
              </a:br>
              <a:r>
                <a:rPr lang="sl-SI" sz="1900" dirty="0"/>
                <a:t>pri razvijanju </a:t>
              </a:r>
              <a:r>
                <a:rPr lang="sl-SI" sz="1900" b="1" dirty="0" smtClean="0"/>
                <a:t>procesnih znanj</a:t>
              </a:r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sl-SI" sz="1900" b="1" dirty="0"/>
            </a:p>
          </p:txBody>
        </p:sp>
      </p:grpSp>
      <p:sp>
        <p:nvSpPr>
          <p:cNvPr id="4" name="Levo ukrivljena puščica 3"/>
          <p:cNvSpPr/>
          <p:nvPr/>
        </p:nvSpPr>
        <p:spPr>
          <a:xfrm>
            <a:off x="7704138" y="549275"/>
            <a:ext cx="468312" cy="736600"/>
          </a:xfrm>
          <a:prstGeom prst="curvedLeftArrow">
            <a:avLst>
              <a:gd name="adj1" fmla="val 25000"/>
              <a:gd name="adj2" fmla="val 50000"/>
              <a:gd name="adj3" fmla="val 4376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13" name="Levo ukrivljena puščica 12"/>
          <p:cNvSpPr/>
          <p:nvPr/>
        </p:nvSpPr>
        <p:spPr>
          <a:xfrm>
            <a:off x="2803525" y="4949825"/>
            <a:ext cx="468313" cy="736600"/>
          </a:xfrm>
          <a:prstGeom prst="curvedLeftArrow">
            <a:avLst>
              <a:gd name="adj1" fmla="val 25000"/>
              <a:gd name="adj2" fmla="val 50000"/>
              <a:gd name="adj3" fmla="val 4376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14" name="Levo ukrivljena puščica 13"/>
          <p:cNvSpPr/>
          <p:nvPr/>
        </p:nvSpPr>
        <p:spPr>
          <a:xfrm>
            <a:off x="5940152" y="1772816"/>
            <a:ext cx="468313" cy="736600"/>
          </a:xfrm>
          <a:prstGeom prst="curvedLeftArrow">
            <a:avLst>
              <a:gd name="adj1" fmla="val 25000"/>
              <a:gd name="adj2" fmla="val 50000"/>
              <a:gd name="adj3" fmla="val 4376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0" y="3933056"/>
            <a:ext cx="288032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sl-SI" b="1" dirty="0">
                <a:solidFill>
                  <a:srgbClr val="FFC000"/>
                </a:solidFill>
              </a:rPr>
              <a:t>MERJENJE TEMPERATURE PRI KEMIJSKIH REAKCIJAH</a:t>
            </a: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5508104" y="4941168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FFC000"/>
                </a:solidFill>
              </a:rPr>
              <a:t>MODEL MIKROSKOPA NA ATOMSKO SILO</a:t>
            </a: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21" name="Zaobljeni pravokotnik 20"/>
          <p:cNvSpPr/>
          <p:nvPr/>
        </p:nvSpPr>
        <p:spPr>
          <a:xfrm>
            <a:off x="3779912" y="3861048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FIZIKA, KEMIJA</a:t>
            </a:r>
            <a:endParaRPr lang="sl-SI" b="1" dirty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/>
      <p:bldP spid="17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Ograda vsebine 7" descr="solnica_naslovnic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229393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Pravokotnik 5"/>
          <p:cNvSpPr>
            <a:spLocks noChangeArrowheads="1"/>
          </p:cNvSpPr>
          <p:nvPr/>
        </p:nvSpPr>
        <p:spPr bwMode="auto">
          <a:xfrm>
            <a:off x="395288" y="260649"/>
            <a:ext cx="8353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dirty="0" smtClean="0"/>
              <a:t>Gorazd </a:t>
            </a:r>
            <a:r>
              <a:rPr lang="sl-SI" dirty="0"/>
              <a:t>Planinšič: Nanotehnologija na poti v šolo, Naravoslovna solnica, </a:t>
            </a:r>
            <a:r>
              <a:rPr lang="pl-PL" dirty="0"/>
              <a:t>letnik 11, št. 3, pomlad 2007</a:t>
            </a:r>
            <a:endParaRPr lang="sl-SI" dirty="0"/>
          </a:p>
        </p:txBody>
      </p:sp>
      <p:graphicFrame>
        <p:nvGraphicFramePr>
          <p:cNvPr id="1033" name="Object 7"/>
          <p:cNvGraphicFramePr>
            <a:graphicFrameLocks noChangeAspect="1"/>
          </p:cNvGraphicFramePr>
          <p:nvPr/>
        </p:nvGraphicFramePr>
        <p:xfrm>
          <a:off x="3491880" y="1196752"/>
          <a:ext cx="2303463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4" imgW="7563600" imgH="10609920" progId="AcroExch.Document.7">
                  <p:link updateAutomatic="1"/>
                </p:oleObj>
              </mc:Choice>
              <mc:Fallback>
                <p:oleObj name="Acrobat Document" r:id="rId4" imgW="7563600" imgH="10609920" progId="AcroExch.Document.7">
                  <p:link updateAutomatic="1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196752"/>
                        <a:ext cx="2303463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9"/>
          <p:cNvGraphicFramePr>
            <a:graphicFrameLocks noChangeAspect="1"/>
          </p:cNvGraphicFramePr>
          <p:nvPr/>
        </p:nvGraphicFramePr>
        <p:xfrm>
          <a:off x="1907704" y="2996952"/>
          <a:ext cx="2306637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4" imgW="7563600" imgH="10609920" progId="AcroExch.Document.7">
                  <p:link updateAutomatic="1"/>
                </p:oleObj>
              </mc:Choice>
              <mc:Fallback>
                <p:oleObj name="Acrobat Document" r:id="rId4" imgW="7563600" imgH="10609920" progId="AcroExch.Document.7">
                  <p:link updateAutomatic="1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996952"/>
                        <a:ext cx="2306637" cy="324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0"/>
          <p:cNvGraphicFramePr>
            <a:graphicFrameLocks noChangeAspect="1"/>
          </p:cNvGraphicFramePr>
          <p:nvPr/>
        </p:nvGraphicFramePr>
        <p:xfrm>
          <a:off x="5220072" y="2924944"/>
          <a:ext cx="2306638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4" imgW="7563600" imgH="10609920" progId="AcroExch.Document.7">
                  <p:link updateAutomatic="1"/>
                </p:oleObj>
              </mc:Choice>
              <mc:Fallback>
                <p:oleObj name="Acrobat Document" r:id="rId4" imgW="7563600" imgH="10609920" progId="AcroExch.Document.7">
                  <p:link updateAutomatic="1"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924944"/>
                        <a:ext cx="2306638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1"/>
          <p:cNvGraphicFramePr>
            <a:graphicFrameLocks noChangeAspect="1"/>
          </p:cNvGraphicFramePr>
          <p:nvPr/>
        </p:nvGraphicFramePr>
        <p:xfrm>
          <a:off x="6837362" y="2060848"/>
          <a:ext cx="2306638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4" imgW="7563600" imgH="10609920" progId="AcroExch.Document.7">
                  <p:link updateAutomatic="1"/>
                </p:oleObj>
              </mc:Choice>
              <mc:Fallback>
                <p:oleObj name="Acrobat Document" r:id="rId4" imgW="7563600" imgH="10609920" progId="AcroExch.Document.7">
                  <p:link updateAutomatic="1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2" y="2060848"/>
                        <a:ext cx="2306638" cy="324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aobljeni pravokotnik 35"/>
          <p:cNvSpPr/>
          <p:nvPr/>
        </p:nvSpPr>
        <p:spPr>
          <a:xfrm>
            <a:off x="5436096" y="1340768"/>
            <a:ext cx="86409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Zaobljeni pravokotnik 34"/>
          <p:cNvSpPr/>
          <p:nvPr/>
        </p:nvSpPr>
        <p:spPr>
          <a:xfrm>
            <a:off x="2987824" y="908720"/>
            <a:ext cx="144016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Zaobljeni pravokotnik 23"/>
          <p:cNvSpPr/>
          <p:nvPr/>
        </p:nvSpPr>
        <p:spPr>
          <a:xfrm>
            <a:off x="323528" y="260648"/>
            <a:ext cx="32403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23" name="Ograda vsebine 2"/>
          <p:cNvSpPr>
            <a:spLocks noGrp="1"/>
          </p:cNvSpPr>
          <p:nvPr>
            <p:ph idx="1"/>
          </p:nvPr>
        </p:nvSpPr>
        <p:spPr>
          <a:xfrm>
            <a:off x="0" y="5301208"/>
            <a:ext cx="3898776" cy="288032"/>
          </a:xfrm>
        </p:spPr>
        <p:txBody>
          <a:bodyPr/>
          <a:lstStyle/>
          <a:p>
            <a:pPr eaLnBrk="1" hangingPunct="1">
              <a:buNone/>
            </a:pPr>
            <a:r>
              <a:rPr lang="sl-SI" sz="1200" dirty="0" smtClean="0">
                <a:solidFill>
                  <a:srgbClr val="0070C0"/>
                </a:solidFill>
                <a:hlinkClick r:id="rId2"/>
              </a:rPr>
              <a:t>http://en.</a:t>
            </a:r>
            <a:r>
              <a:rPr lang="sl-SI" sz="1200" dirty="0" err="1" smtClean="0">
                <a:solidFill>
                  <a:srgbClr val="0070C0"/>
                </a:solidFill>
                <a:hlinkClick r:id="rId2"/>
              </a:rPr>
              <a:t>wikipedia</a:t>
            </a:r>
            <a:r>
              <a:rPr lang="sl-SI" sz="1200" dirty="0" smtClean="0">
                <a:solidFill>
                  <a:srgbClr val="0070C0"/>
                </a:solidFill>
                <a:hlinkClick r:id="rId2"/>
              </a:rPr>
              <a:t>.org/</a:t>
            </a:r>
            <a:r>
              <a:rPr lang="sl-SI" sz="1200" dirty="0" err="1" smtClean="0">
                <a:solidFill>
                  <a:srgbClr val="0070C0"/>
                </a:solidFill>
                <a:hlinkClick r:id="rId2"/>
              </a:rPr>
              <a:t>wiki</a:t>
            </a:r>
            <a:r>
              <a:rPr lang="sl-SI" sz="1200" dirty="0" smtClean="0">
                <a:solidFill>
                  <a:srgbClr val="0070C0"/>
                </a:solidFill>
                <a:hlinkClick r:id="rId2"/>
              </a:rPr>
              <a:t>/File:</a:t>
            </a:r>
            <a:r>
              <a:rPr lang="sl-SI" sz="1200" dirty="0" err="1" smtClean="0">
                <a:solidFill>
                  <a:srgbClr val="0070C0"/>
                </a:solidFill>
                <a:hlinkClick r:id="rId2"/>
              </a:rPr>
              <a:t>AFMsetup.jpg</a:t>
            </a:r>
            <a:r>
              <a:rPr lang="sl-SI" sz="1200" dirty="0" smtClean="0">
                <a:solidFill>
                  <a:srgbClr val="0070C0"/>
                </a:solidFill>
                <a:hlinkClick r:id="rId2"/>
              </a:rPr>
              <a:t>, 20.8.2011</a:t>
            </a:r>
          </a:p>
        </p:txBody>
      </p:sp>
      <p:pic>
        <p:nvPicPr>
          <p:cNvPr id="5126" name="Picture 6" descr="http://upload.wikimedia.org/wikipedia/commons/5/5e/AFMset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3945699" cy="3113873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4516674" cy="311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jeZBesedilom 5"/>
          <p:cNvSpPr txBox="1"/>
          <p:nvPr/>
        </p:nvSpPr>
        <p:spPr>
          <a:xfrm>
            <a:off x="5436096" y="126876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C000"/>
                </a:solidFill>
              </a:rPr>
              <a:t>laser</a:t>
            </a:r>
          </a:p>
        </p:txBody>
      </p:sp>
      <p:sp>
        <p:nvSpPr>
          <p:cNvPr id="7" name="Pravokotnik 6"/>
          <p:cNvSpPr/>
          <p:nvPr/>
        </p:nvSpPr>
        <p:spPr>
          <a:xfrm>
            <a:off x="4355976" y="53012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200" u="sng" dirty="0" smtClean="0">
                <a:solidFill>
                  <a:srgbClr val="0070C0"/>
                </a:solidFill>
                <a:latin typeface="+mn-lt"/>
                <a:cs typeface="+mn-cs"/>
                <a:hlinkClick r:id="rId2"/>
              </a:rPr>
              <a:t>Gorazd Planinšič: Nanotehnologija na poti v šolo, Naravoslovna solnica, </a:t>
            </a:r>
            <a:r>
              <a:rPr lang="pl-PL" sz="1200" u="sng" dirty="0" smtClean="0">
                <a:solidFill>
                  <a:srgbClr val="0070C0"/>
                </a:solidFill>
                <a:latin typeface="+mn-lt"/>
                <a:cs typeface="+mn-cs"/>
                <a:hlinkClick r:id="rId2"/>
              </a:rPr>
              <a:t>letnik 11, št. 3, pomlad 2007</a:t>
            </a:r>
            <a:endParaRPr lang="sl-SI" sz="1200" u="sng" dirty="0" err="1" smtClean="0">
              <a:solidFill>
                <a:srgbClr val="0070C0"/>
              </a:solidFill>
              <a:latin typeface="+mn-lt"/>
              <a:cs typeface="+mn-cs"/>
              <a:hlinkClick r:id="rId2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323528" y="26064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C000"/>
                </a:solidFill>
              </a:rPr>
              <a:t>prožni nosilec - jeziček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2987824" y="83671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C000"/>
                </a:solidFill>
              </a:rPr>
              <a:t>ostra igla</a:t>
            </a:r>
          </a:p>
        </p:txBody>
      </p:sp>
      <p:cxnSp>
        <p:nvCxnSpPr>
          <p:cNvPr id="12" name="Ukrivljen konektor 11"/>
          <p:cNvCxnSpPr/>
          <p:nvPr/>
        </p:nvCxnSpPr>
        <p:spPr>
          <a:xfrm rot="16200000" flipH="1">
            <a:off x="-864604" y="2168860"/>
            <a:ext cx="3240360" cy="288032"/>
          </a:xfrm>
          <a:prstGeom prst="curvedConnector3">
            <a:avLst>
              <a:gd name="adj1" fmla="val 28592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Ukrivljen konektor 17"/>
          <p:cNvCxnSpPr/>
          <p:nvPr/>
        </p:nvCxnSpPr>
        <p:spPr>
          <a:xfrm>
            <a:off x="3491880" y="620688"/>
            <a:ext cx="4176464" cy="2880320"/>
          </a:xfrm>
          <a:prstGeom prst="curvedConnector3">
            <a:avLst>
              <a:gd name="adj1" fmla="val 108636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Ukrivljen konektor 24"/>
          <p:cNvCxnSpPr/>
          <p:nvPr/>
        </p:nvCxnSpPr>
        <p:spPr>
          <a:xfrm rot="5400000">
            <a:off x="611560" y="1556792"/>
            <a:ext cx="2880320" cy="2304256"/>
          </a:xfrm>
          <a:prstGeom prst="curvedConnector3">
            <a:avLst>
              <a:gd name="adj1" fmla="val 112763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Ukrivljen konektor 27"/>
          <p:cNvCxnSpPr/>
          <p:nvPr/>
        </p:nvCxnSpPr>
        <p:spPr>
          <a:xfrm rot="16200000" flipH="1">
            <a:off x="3743908" y="1808820"/>
            <a:ext cx="3240360" cy="2016224"/>
          </a:xfrm>
          <a:prstGeom prst="curvedConnector3">
            <a:avLst>
              <a:gd name="adj1" fmla="val 113898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Ukrivljen konektor 36"/>
          <p:cNvCxnSpPr/>
          <p:nvPr/>
        </p:nvCxnSpPr>
        <p:spPr>
          <a:xfrm rot="10800000" flipV="1">
            <a:off x="3851920" y="1700808"/>
            <a:ext cx="1800202" cy="576063"/>
          </a:xfrm>
          <a:prstGeom prst="curvedConnector3">
            <a:avLst>
              <a:gd name="adj1" fmla="val 105465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Ukrivljen konektor 45"/>
          <p:cNvCxnSpPr/>
          <p:nvPr/>
        </p:nvCxnSpPr>
        <p:spPr>
          <a:xfrm rot="5400000">
            <a:off x="5472100" y="2096851"/>
            <a:ext cx="1080121" cy="288032"/>
          </a:xfrm>
          <a:prstGeom prst="curvedConnector3">
            <a:avLst>
              <a:gd name="adj1" fmla="val 50000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24" grpId="0" animBg="1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22337"/>
          </a:xfrm>
        </p:spPr>
        <p:txBody>
          <a:bodyPr/>
          <a:lstStyle/>
          <a:p>
            <a:r>
              <a:rPr lang="sl-SI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MODEL MIKROSKOPA NA ATOMSKO SILO</a:t>
            </a: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3528" y="1269113"/>
            <a:ext cx="6311721" cy="4967505"/>
            <a:chOff x="799" y="1019"/>
            <a:chExt cx="3058" cy="2773"/>
          </a:xfrm>
        </p:grpSpPr>
        <p:sp>
          <p:nvSpPr>
            <p:cNvPr id="25605" name="AutoShape 5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606" name="Oval 6"/>
            <p:cNvSpPr>
              <a:spLocks noChangeArrowheads="1"/>
            </p:cNvSpPr>
            <p:nvPr/>
          </p:nvSpPr>
          <p:spPr bwMode="auto">
            <a:xfrm>
              <a:off x="799" y="3234"/>
              <a:ext cx="1884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sl-SI" dirty="0" smtClean="0"/>
                <a:t>zbiranje slik atomov s podatki (2 meseca časa)</a:t>
              </a:r>
              <a:endParaRPr lang="sl-SI" dirty="0"/>
            </a:p>
          </p:txBody>
        </p:sp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>
              <a:off x="2160" y="1019"/>
              <a:ext cx="1675" cy="598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sl-SI" dirty="0" smtClean="0"/>
                <a:t>poznavanje principa delovanja AFM</a:t>
              </a:r>
              <a:endParaRPr lang="sl-SI" dirty="0"/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auto">
            <a:xfrm>
              <a:off x="1357" y="2265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sl-SI" dirty="0" smtClean="0"/>
                <a:t>uporaba modela AFM</a:t>
              </a:r>
              <a:endParaRPr lang="sl-SI" dirty="0"/>
            </a:p>
          </p:txBody>
        </p:sp>
      </p:grp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347864" y="3429000"/>
            <a:ext cx="25923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400" dirty="0"/>
              <a:t>MERJENJE </a:t>
            </a:r>
            <a:r>
              <a:rPr lang="sl-SI" sz="2400" dirty="0" smtClean="0"/>
              <a:t>RAZDALJE, GRAFIČNI PRIKAZ MERITEV</a:t>
            </a:r>
            <a:endParaRPr lang="en-US" sz="2400" dirty="0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516688" y="5516563"/>
            <a:ext cx="1820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 rot="12691907">
            <a:off x="1006652" y="1045877"/>
            <a:ext cx="1152525" cy="4175125"/>
          </a:xfrm>
          <a:prstGeom prst="curvedLeftArrow">
            <a:avLst>
              <a:gd name="adj1" fmla="val 72452"/>
              <a:gd name="adj2" fmla="val 14490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AF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0648"/>
            <a:ext cx="301372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esna puščica 10"/>
          <p:cNvSpPr/>
          <p:nvPr/>
        </p:nvSpPr>
        <p:spPr>
          <a:xfrm>
            <a:off x="179512" y="1124744"/>
            <a:ext cx="590465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5" descr="AFM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348880"/>
            <a:ext cx="3024335" cy="20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4" descr="DSC_001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509120"/>
            <a:ext cx="3024336" cy="202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avokotnik 7"/>
          <p:cNvSpPr/>
          <p:nvPr/>
        </p:nvSpPr>
        <p:spPr>
          <a:xfrm>
            <a:off x="179512" y="260648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>
                <a:ea typeface="+mj-ea"/>
                <a:cs typeface="+mj-cs"/>
              </a:rPr>
              <a:t>UPORABA MODELA – delo v skupinah po tri</a:t>
            </a:r>
          </a:p>
        </p:txBody>
      </p:sp>
      <p:sp>
        <p:nvSpPr>
          <p:cNvPr id="9" name="Pravokotnik 8"/>
          <p:cNvSpPr/>
          <p:nvPr/>
        </p:nvSpPr>
        <p:spPr>
          <a:xfrm>
            <a:off x="0" y="1340768"/>
            <a:ext cx="6084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0">
              <a:buFont typeface="Monotype Sorts" pitchFamily="2" charset="2"/>
              <a:buNone/>
              <a:defRPr/>
            </a:pPr>
            <a:r>
              <a:rPr lang="sl-SI" b="1" dirty="0" smtClean="0">
                <a:solidFill>
                  <a:srgbClr val="FFC000"/>
                </a:solidFill>
              </a:rPr>
              <a:t>Prvi premika atomsko pokrajino v korakih po 1 cm.</a:t>
            </a:r>
          </a:p>
        </p:txBody>
      </p:sp>
      <p:sp>
        <p:nvSpPr>
          <p:cNvPr id="12" name="Desna puščica 11"/>
          <p:cNvSpPr/>
          <p:nvPr/>
        </p:nvSpPr>
        <p:spPr>
          <a:xfrm>
            <a:off x="323528" y="3068960"/>
            <a:ext cx="590465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Desna puščica 13"/>
          <p:cNvSpPr/>
          <p:nvPr/>
        </p:nvSpPr>
        <p:spPr>
          <a:xfrm>
            <a:off x="1835696" y="5013176"/>
            <a:ext cx="331236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0" y="5805264"/>
            <a:ext cx="586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0">
              <a:buFont typeface="Monotype Sorts" pitchFamily="2" charset="2"/>
              <a:buNone/>
              <a:defRPr/>
            </a:pPr>
            <a:endParaRPr lang="sl-SI" dirty="0" smtClean="0">
              <a:solidFill>
                <a:srgbClr val="FFC000"/>
              </a:solidFill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323528" y="3284984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rgbClr val="FFC000"/>
                </a:solidFill>
              </a:rPr>
              <a:t>Drugi odčitava premik pike v navpični smeri. </a:t>
            </a:r>
          </a:p>
        </p:txBody>
      </p:sp>
      <p:sp>
        <p:nvSpPr>
          <p:cNvPr id="17" name="Pravokotnik 16"/>
          <p:cNvSpPr/>
          <p:nvPr/>
        </p:nvSpPr>
        <p:spPr>
          <a:xfrm>
            <a:off x="2195736" y="5229200"/>
            <a:ext cx="2646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sl-SI" b="1" dirty="0" smtClean="0">
                <a:solidFill>
                  <a:srgbClr val="FFC000"/>
                </a:solidFill>
              </a:rPr>
              <a:t>Tretji zapisuje odčitke.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275040" cy="648072"/>
          </a:xfrm>
        </p:spPr>
        <p:txBody>
          <a:bodyPr/>
          <a:lstStyle/>
          <a:p>
            <a:r>
              <a:rPr lang="sl-SI" sz="2800" dirty="0" smtClean="0">
                <a:latin typeface="Arial" charset="0"/>
              </a:rPr>
              <a:t>GRAFIČNI PRIKAZ MERITEV</a:t>
            </a:r>
          </a:p>
        </p:txBody>
      </p:sp>
      <p:pic>
        <p:nvPicPr>
          <p:cNvPr id="4" name="Slika 5" descr="AFM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836712"/>
            <a:ext cx="2360815" cy="157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08920"/>
            <a:ext cx="5224101" cy="352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/>
          <a:lstStyle/>
          <a:p>
            <a:r>
              <a:rPr lang="sl-SI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MERJENJE TEMPERATURE PRI KEMIJSKIH REAKCIJAH</a:t>
            </a: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755650" y="1341438"/>
            <a:ext cx="7777163" cy="4895850"/>
            <a:chOff x="1008" y="1059"/>
            <a:chExt cx="3768" cy="2733"/>
          </a:xfrm>
        </p:grpSpPr>
        <p:sp>
          <p:nvSpPr>
            <p:cNvPr id="25605" name="AutoShape 5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606" name="Oval 6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419872" y="3429000"/>
            <a:ext cx="25923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400" dirty="0"/>
              <a:t>MERJENJE </a:t>
            </a:r>
            <a:r>
              <a:rPr lang="sl-SI" sz="2400" dirty="0" smtClean="0"/>
              <a:t>TEMPERATURE, GRAFIČNI PRIKAZ MERITEV</a:t>
            </a:r>
            <a:endParaRPr lang="en-US" sz="2400" dirty="0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042988" y="5300663"/>
            <a:ext cx="22320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/>
              <a:t>MERJENJE Z DIGITALNIM TERMOMETROM</a:t>
            </a:r>
            <a:endParaRPr lang="en-US" sz="1600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516688" y="5516563"/>
            <a:ext cx="1820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443663" y="5445125"/>
            <a:ext cx="1943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600"/>
              <a:t>MERJENJE Z VARNIEJEM</a:t>
            </a:r>
            <a:endParaRPr lang="en-US" sz="1600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3492500" y="1557338"/>
            <a:ext cx="2520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/>
              <a:t>DOLOČANJE ENERIJE KEMIJSKIH REAKCIJ</a:t>
            </a:r>
            <a:endParaRPr lang="en-US" sz="1600"/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 rot="8790446">
            <a:off x="6657975" y="1160463"/>
            <a:ext cx="865188" cy="4176712"/>
          </a:xfrm>
          <a:prstGeom prst="curvedRightArrow">
            <a:avLst>
              <a:gd name="adj1" fmla="val 96550"/>
              <a:gd name="adj2" fmla="val 19310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 rot="12691907">
            <a:off x="1619250" y="1052513"/>
            <a:ext cx="1152525" cy="4175125"/>
          </a:xfrm>
          <a:prstGeom prst="curvedLeftArrow">
            <a:avLst>
              <a:gd name="adj1" fmla="val 72452"/>
              <a:gd name="adj2" fmla="val 14490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lloga_za _predstavitev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dlloga_za _predstavitev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</TotalTime>
  <Words>301</Words>
  <Application>Microsoft Office PowerPoint</Application>
  <PresentationFormat>On-screen Show (4:3)</PresentationFormat>
  <Paragraphs>58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Predlloga_za _predstavitev</vt:lpstr>
      <vt:lpstr>1_Predlloga_za _predstavitev</vt:lpstr>
      <vt:lpstr>C:\nana\sola10_11\lasko\gorazd_solnica_nano.pdf</vt:lpstr>
      <vt:lpstr>C:\nana\sola10_11\lasko\gorazd_solnica_nano.pdf</vt:lpstr>
      <vt:lpstr>C:\nana\sola10_11\lasko\gorazd_solnica_nano.pdf</vt:lpstr>
      <vt:lpstr>C:\nana\sola10_11\lasko\gorazd_solnica_nano.pdf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MIKROSKOPA NA ATOMSKO SILO</vt:lpstr>
      <vt:lpstr>PowerPoint Presentation</vt:lpstr>
      <vt:lpstr>GRAFIČNI PRIKAZ MERITEV</vt:lpstr>
      <vt:lpstr>MERJENJE TEMPERATURE PRI KEMIJSKIH REAKCIJAH</vt:lpstr>
      <vt:lpstr>PRIPRAVA NA EKSPERIMENTALNO DELO</vt:lpstr>
      <vt:lpstr>EKSPERIMENTALNO DELO</vt:lpstr>
      <vt:lpstr>GRAFIČNI PRIKAZ MERITEV</vt:lpstr>
      <vt:lpstr>POVZETEK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Anita Poberžnik</dc:creator>
  <cp:lastModifiedBy>Thermana</cp:lastModifiedBy>
  <cp:revision>84</cp:revision>
  <dcterms:created xsi:type="dcterms:W3CDTF">2011-08-08T10:15:55Z</dcterms:created>
  <dcterms:modified xsi:type="dcterms:W3CDTF">2011-08-25T12:38:56Z</dcterms:modified>
</cp:coreProperties>
</file>