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61"/>
  </p:notesMasterIdLst>
  <p:handoutMasterIdLst>
    <p:handoutMasterId r:id="rId62"/>
  </p:handoutMasterIdLst>
  <p:sldIdLst>
    <p:sldId id="429" r:id="rId2"/>
    <p:sldId id="256" r:id="rId3"/>
    <p:sldId id="375" r:id="rId4"/>
    <p:sldId id="300" r:id="rId5"/>
    <p:sldId id="436" r:id="rId6"/>
    <p:sldId id="435" r:id="rId7"/>
    <p:sldId id="302" r:id="rId8"/>
    <p:sldId id="257" r:id="rId9"/>
    <p:sldId id="368" r:id="rId10"/>
    <p:sldId id="377" r:id="rId11"/>
    <p:sldId id="376" r:id="rId12"/>
    <p:sldId id="432" r:id="rId13"/>
    <p:sldId id="309" r:id="rId14"/>
    <p:sldId id="305" r:id="rId15"/>
    <p:sldId id="296" r:id="rId16"/>
    <p:sldId id="307" r:id="rId17"/>
    <p:sldId id="383" r:id="rId18"/>
    <p:sldId id="288" r:id="rId19"/>
    <p:sldId id="289" r:id="rId20"/>
    <p:sldId id="385" r:id="rId21"/>
    <p:sldId id="387" r:id="rId22"/>
    <p:sldId id="395" r:id="rId23"/>
    <p:sldId id="397" r:id="rId24"/>
    <p:sldId id="438" r:id="rId25"/>
    <p:sldId id="437" r:id="rId26"/>
    <p:sldId id="455" r:id="rId27"/>
    <p:sldId id="439" r:id="rId28"/>
    <p:sldId id="440" r:id="rId29"/>
    <p:sldId id="441" r:id="rId30"/>
    <p:sldId id="442" r:id="rId31"/>
    <p:sldId id="443" r:id="rId32"/>
    <p:sldId id="444" r:id="rId33"/>
    <p:sldId id="341" r:id="rId34"/>
    <p:sldId id="279" r:id="rId35"/>
    <p:sldId id="313" r:id="rId36"/>
    <p:sldId id="457" r:id="rId37"/>
    <p:sldId id="458" r:id="rId38"/>
    <p:sldId id="459" r:id="rId39"/>
    <p:sldId id="465" r:id="rId40"/>
    <p:sldId id="460" r:id="rId41"/>
    <p:sldId id="461" r:id="rId42"/>
    <p:sldId id="462" r:id="rId43"/>
    <p:sldId id="463" r:id="rId44"/>
    <p:sldId id="464" r:id="rId45"/>
    <p:sldId id="399" r:id="rId46"/>
    <p:sldId id="285" r:id="rId47"/>
    <p:sldId id="338" r:id="rId48"/>
    <p:sldId id="452" r:id="rId49"/>
    <p:sldId id="453" r:id="rId50"/>
    <p:sldId id="277" r:id="rId51"/>
    <p:sldId id="449" r:id="rId52"/>
    <p:sldId id="450" r:id="rId53"/>
    <p:sldId id="451" r:id="rId54"/>
    <p:sldId id="416" r:id="rId55"/>
    <p:sldId id="342" r:id="rId56"/>
    <p:sldId id="345" r:id="rId57"/>
    <p:sldId id="365" r:id="rId58"/>
    <p:sldId id="428" r:id="rId59"/>
    <p:sldId id="373" r:id="rId60"/>
  </p:sldIdLst>
  <p:sldSz cx="9144000" cy="6858000" type="screen4x3"/>
  <p:notesSz cx="6800850" cy="99314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58201" autoAdjust="0"/>
  </p:normalViewPr>
  <p:slideViewPr>
    <p:cSldViewPr>
      <p:cViewPr>
        <p:scale>
          <a:sx n="106" d="100"/>
          <a:sy n="106" d="100"/>
        </p:scale>
        <p:origin x="-1116" y="-240"/>
      </p:cViewPr>
      <p:guideLst>
        <p:guide orient="horz" pos="2160"/>
        <p:guide pos="2880"/>
      </p:guideLst>
    </p:cSldViewPr>
  </p:slideViewPr>
  <p:outlineViewPr>
    <p:cViewPr>
      <p:scale>
        <a:sx n="33" d="100"/>
        <a:sy n="33" d="100"/>
      </p:scale>
      <p:origin x="0" y="1909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sl-SI"/>
          </a:p>
        </p:txBody>
      </p:sp>
      <p:sp>
        <p:nvSpPr>
          <p:cNvPr id="3" name="Ograda datuma 2"/>
          <p:cNvSpPr>
            <a:spLocks noGrp="1"/>
          </p:cNvSpPr>
          <p:nvPr>
            <p:ph type="dt" sz="quarter" idx="1"/>
          </p:nvPr>
        </p:nvSpPr>
        <p:spPr>
          <a:xfrm>
            <a:off x="3852863" y="0"/>
            <a:ext cx="2946400" cy="496888"/>
          </a:xfrm>
          <a:prstGeom prst="rect">
            <a:avLst/>
          </a:prstGeom>
        </p:spPr>
        <p:txBody>
          <a:bodyPr vert="horz" lIns="91440" tIns="45720" rIns="91440" bIns="45720" rtlCol="0"/>
          <a:lstStyle>
            <a:lvl1pPr algn="r">
              <a:defRPr sz="1200"/>
            </a:lvl1pPr>
          </a:lstStyle>
          <a:p>
            <a:fld id="{20F602A0-A663-48FD-9F30-271EF0FC9E77}" type="datetimeFigureOut">
              <a:rPr lang="sl-SI" smtClean="0"/>
              <a:pPr/>
              <a:t>2.11.2011</a:t>
            </a:fld>
            <a:endParaRPr lang="sl-SI"/>
          </a:p>
        </p:txBody>
      </p:sp>
      <p:sp>
        <p:nvSpPr>
          <p:cNvPr id="4" name="Ograda noge 3"/>
          <p:cNvSpPr>
            <a:spLocks noGrp="1"/>
          </p:cNvSpPr>
          <p:nvPr>
            <p:ph type="ftr" sz="quarter" idx="2"/>
          </p:nvPr>
        </p:nvSpPr>
        <p:spPr>
          <a:xfrm>
            <a:off x="0" y="9432925"/>
            <a:ext cx="2946400" cy="496888"/>
          </a:xfrm>
          <a:prstGeom prst="rect">
            <a:avLst/>
          </a:prstGeom>
        </p:spPr>
        <p:txBody>
          <a:bodyPr vert="horz" lIns="91440" tIns="45720" rIns="91440" bIns="45720" rtlCol="0" anchor="b"/>
          <a:lstStyle>
            <a:lvl1pPr algn="l">
              <a:defRPr sz="1200"/>
            </a:lvl1pPr>
          </a:lstStyle>
          <a:p>
            <a:endParaRPr lang="sl-SI"/>
          </a:p>
        </p:txBody>
      </p:sp>
      <p:sp>
        <p:nvSpPr>
          <p:cNvPr id="5" name="Ograda številke diapozitiva 4"/>
          <p:cNvSpPr>
            <a:spLocks noGrp="1"/>
          </p:cNvSpPr>
          <p:nvPr>
            <p:ph type="sldNum" sz="quarter" idx="3"/>
          </p:nvPr>
        </p:nvSpPr>
        <p:spPr>
          <a:xfrm>
            <a:off x="3852863" y="9432925"/>
            <a:ext cx="2946400" cy="496888"/>
          </a:xfrm>
          <a:prstGeom prst="rect">
            <a:avLst/>
          </a:prstGeom>
        </p:spPr>
        <p:txBody>
          <a:bodyPr vert="horz" lIns="91440" tIns="45720" rIns="91440" bIns="45720" rtlCol="0" anchor="b"/>
          <a:lstStyle>
            <a:lvl1pPr algn="r">
              <a:defRPr sz="1200"/>
            </a:lvl1pPr>
          </a:lstStyle>
          <a:p>
            <a:fld id="{92EBDD5A-BF49-4937-8C1A-C2744743967A}" type="slidenum">
              <a:rPr lang="sl-SI" smtClean="0"/>
              <a:pPr/>
              <a:t>‹#›</a:t>
            </a:fld>
            <a:endParaRPr lang="sl-SI"/>
          </a:p>
        </p:txBody>
      </p:sp>
    </p:spTree>
    <p:extLst>
      <p:ext uri="{BB962C8B-B14F-4D97-AF65-F5344CB8AC3E}">
        <p14:creationId xmlns:p14="http://schemas.microsoft.com/office/powerpoint/2010/main" val="15558105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grada glave 1"/>
          <p:cNvSpPr>
            <a:spLocks noGrp="1"/>
          </p:cNvSpPr>
          <p:nvPr>
            <p:ph type="hdr" sz="quarter"/>
          </p:nvPr>
        </p:nvSpPr>
        <p:spPr>
          <a:xfrm>
            <a:off x="0" y="0"/>
            <a:ext cx="2947035" cy="496570"/>
          </a:xfrm>
          <a:prstGeom prst="rect">
            <a:avLst/>
          </a:prstGeom>
        </p:spPr>
        <p:txBody>
          <a:bodyPr vert="horz" lIns="91440" tIns="45720" rIns="91440" bIns="45720" rtlCol="0"/>
          <a:lstStyle>
            <a:lvl1pPr algn="l">
              <a:defRPr sz="1200"/>
            </a:lvl1pPr>
          </a:lstStyle>
          <a:p>
            <a:endParaRPr lang="sl-SI"/>
          </a:p>
        </p:txBody>
      </p:sp>
      <p:sp>
        <p:nvSpPr>
          <p:cNvPr id="3" name="Ograda datuma 2"/>
          <p:cNvSpPr>
            <a:spLocks noGrp="1"/>
          </p:cNvSpPr>
          <p:nvPr>
            <p:ph type="dt" idx="1"/>
          </p:nvPr>
        </p:nvSpPr>
        <p:spPr>
          <a:xfrm>
            <a:off x="3852241" y="0"/>
            <a:ext cx="2947035" cy="496570"/>
          </a:xfrm>
          <a:prstGeom prst="rect">
            <a:avLst/>
          </a:prstGeom>
        </p:spPr>
        <p:txBody>
          <a:bodyPr vert="horz" lIns="91440" tIns="45720" rIns="91440" bIns="45720" rtlCol="0"/>
          <a:lstStyle>
            <a:lvl1pPr algn="r">
              <a:defRPr sz="1200"/>
            </a:lvl1pPr>
          </a:lstStyle>
          <a:p>
            <a:fld id="{92153E59-9536-441B-853F-8A08B414DDE1}" type="datetimeFigureOut">
              <a:rPr lang="sl-SI" smtClean="0"/>
              <a:pPr/>
              <a:t>2.11.2011</a:t>
            </a:fld>
            <a:endParaRPr lang="sl-SI"/>
          </a:p>
        </p:txBody>
      </p:sp>
      <p:sp>
        <p:nvSpPr>
          <p:cNvPr id="4" name="Ograda stranske slike 3"/>
          <p:cNvSpPr>
            <a:spLocks noGrp="1" noRot="1" noChangeAspect="1"/>
          </p:cNvSpPr>
          <p:nvPr>
            <p:ph type="sldImg" idx="2"/>
          </p:nvPr>
        </p:nvSpPr>
        <p:spPr>
          <a:xfrm>
            <a:off x="917575" y="744538"/>
            <a:ext cx="4965700" cy="3724275"/>
          </a:xfrm>
          <a:prstGeom prst="rect">
            <a:avLst/>
          </a:prstGeom>
          <a:noFill/>
          <a:ln w="12700">
            <a:solidFill>
              <a:prstClr val="black"/>
            </a:solidFill>
          </a:ln>
        </p:spPr>
        <p:txBody>
          <a:bodyPr vert="horz" lIns="91440" tIns="45720" rIns="91440" bIns="45720" rtlCol="0" anchor="ctr"/>
          <a:lstStyle/>
          <a:p>
            <a:endParaRPr lang="sl-SI"/>
          </a:p>
        </p:txBody>
      </p:sp>
      <p:sp>
        <p:nvSpPr>
          <p:cNvPr id="5" name="Ograda opomb 4"/>
          <p:cNvSpPr>
            <a:spLocks noGrp="1"/>
          </p:cNvSpPr>
          <p:nvPr>
            <p:ph type="body" sz="quarter" idx="3"/>
          </p:nvPr>
        </p:nvSpPr>
        <p:spPr>
          <a:xfrm>
            <a:off x="680085" y="4717415"/>
            <a:ext cx="5440680" cy="4469130"/>
          </a:xfrm>
          <a:prstGeom prst="rect">
            <a:avLst/>
          </a:prstGeom>
        </p:spPr>
        <p:txBody>
          <a:bodyPr vert="horz" lIns="91440" tIns="45720" rIns="91440" bIns="45720" rtlCol="0">
            <a:normAutofit/>
          </a:bodyPr>
          <a:lstStyle/>
          <a:p>
            <a:pPr lvl="0"/>
            <a:r>
              <a:rPr lang="sl-SI" smtClean="0"/>
              <a:t>Kliknite, če želite urediti sloge besedila matrice</a:t>
            </a:r>
          </a:p>
          <a:p>
            <a:pPr lvl="1"/>
            <a:r>
              <a:rPr lang="sl-SI" smtClean="0"/>
              <a:t>Druga raven</a:t>
            </a:r>
          </a:p>
          <a:p>
            <a:pPr lvl="2"/>
            <a:r>
              <a:rPr lang="sl-SI" smtClean="0"/>
              <a:t>Tretja raven</a:t>
            </a:r>
          </a:p>
          <a:p>
            <a:pPr lvl="3"/>
            <a:r>
              <a:rPr lang="sl-SI" smtClean="0"/>
              <a:t>Četrta raven</a:t>
            </a:r>
          </a:p>
          <a:p>
            <a:pPr lvl="4"/>
            <a:r>
              <a:rPr lang="sl-SI" smtClean="0"/>
              <a:t>Peta raven</a:t>
            </a:r>
            <a:endParaRPr lang="sl-SI"/>
          </a:p>
        </p:txBody>
      </p:sp>
      <p:sp>
        <p:nvSpPr>
          <p:cNvPr id="6" name="Ograda noge 5"/>
          <p:cNvSpPr>
            <a:spLocks noGrp="1"/>
          </p:cNvSpPr>
          <p:nvPr>
            <p:ph type="ftr" sz="quarter" idx="4"/>
          </p:nvPr>
        </p:nvSpPr>
        <p:spPr>
          <a:xfrm>
            <a:off x="0" y="9433106"/>
            <a:ext cx="2947035" cy="496570"/>
          </a:xfrm>
          <a:prstGeom prst="rect">
            <a:avLst/>
          </a:prstGeom>
        </p:spPr>
        <p:txBody>
          <a:bodyPr vert="horz" lIns="91440" tIns="45720" rIns="91440" bIns="45720" rtlCol="0" anchor="b"/>
          <a:lstStyle>
            <a:lvl1pPr algn="l">
              <a:defRPr sz="1200"/>
            </a:lvl1pPr>
          </a:lstStyle>
          <a:p>
            <a:endParaRPr lang="sl-SI"/>
          </a:p>
        </p:txBody>
      </p:sp>
      <p:sp>
        <p:nvSpPr>
          <p:cNvPr id="7" name="Ograda številke diapozitiva 6"/>
          <p:cNvSpPr>
            <a:spLocks noGrp="1"/>
          </p:cNvSpPr>
          <p:nvPr>
            <p:ph type="sldNum" sz="quarter" idx="5"/>
          </p:nvPr>
        </p:nvSpPr>
        <p:spPr>
          <a:xfrm>
            <a:off x="3852241" y="9433106"/>
            <a:ext cx="2947035" cy="496570"/>
          </a:xfrm>
          <a:prstGeom prst="rect">
            <a:avLst/>
          </a:prstGeom>
        </p:spPr>
        <p:txBody>
          <a:bodyPr vert="horz" lIns="91440" tIns="45720" rIns="91440" bIns="45720" rtlCol="0" anchor="b"/>
          <a:lstStyle>
            <a:lvl1pPr algn="r">
              <a:defRPr sz="1200"/>
            </a:lvl1pPr>
          </a:lstStyle>
          <a:p>
            <a:fld id="{A5E3065D-C32A-43AB-9296-D43755F0F786}" type="slidenum">
              <a:rPr lang="sl-SI" smtClean="0"/>
              <a:pPr/>
              <a:t>‹#›</a:t>
            </a:fld>
            <a:endParaRPr lang="sl-SI"/>
          </a:p>
        </p:txBody>
      </p:sp>
    </p:spTree>
    <p:extLst>
      <p:ext uri="{BB962C8B-B14F-4D97-AF65-F5344CB8AC3E}">
        <p14:creationId xmlns:p14="http://schemas.microsoft.com/office/powerpoint/2010/main" val="19853391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suite101.com/content/ploidy-diplod-and-haploid-a43456"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suite101.com/content/ploidy-diplod-and-haploid-a43456"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a:t>
            </a:fld>
            <a:endParaRPr lang="sl-SI"/>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err="1" smtClean="0"/>
              <a:t>Ahondroplazija</a:t>
            </a:r>
            <a:r>
              <a:rPr lang="sl-SI" dirty="0" smtClean="0"/>
              <a:t> – okvara</a:t>
            </a:r>
            <a:r>
              <a:rPr lang="sl-SI" baseline="0" dirty="0" smtClean="0"/>
              <a:t> enega gena, ki je odgovoren za pravilno </a:t>
            </a:r>
            <a:r>
              <a:rPr lang="sl-SI" baseline="0" dirty="0" err="1" smtClean="0"/>
              <a:t>osifikacijo</a:t>
            </a:r>
            <a:r>
              <a:rPr lang="sl-SI" baseline="0" dirty="0" smtClean="0"/>
              <a:t>. </a:t>
            </a:r>
          </a:p>
          <a:p>
            <a:r>
              <a:rPr lang="sl-SI" baseline="0" dirty="0" smtClean="0"/>
              <a:t>V 80% primerov se otrok rodi normalno velikim staršem.</a:t>
            </a:r>
          </a:p>
          <a:p>
            <a:r>
              <a:rPr lang="sl-SI" baseline="0" dirty="0" smtClean="0"/>
              <a:t>Sicer pa se deduje po </a:t>
            </a:r>
            <a:r>
              <a:rPr lang="sl-SI" baseline="0" dirty="0" err="1" smtClean="0"/>
              <a:t>avtosomno</a:t>
            </a:r>
            <a:r>
              <a:rPr lang="sl-SI" baseline="0" dirty="0" smtClean="0"/>
              <a:t> dominantnem vzorcu. Če otrok od obeh staršev dobi mutiran </a:t>
            </a:r>
            <a:r>
              <a:rPr lang="sl-SI" baseline="0" dirty="0" err="1" smtClean="0"/>
              <a:t>alel</a:t>
            </a:r>
            <a:r>
              <a:rPr lang="sl-SI" baseline="0" dirty="0" smtClean="0"/>
              <a:t> umre takoj po rojstvu, največkrat zaradi težav z dihanjem. </a:t>
            </a:r>
          </a:p>
          <a:p>
            <a:r>
              <a:rPr lang="en-US" dirty="0" smtClean="0"/>
              <a:t>There are two possible causes of </a:t>
            </a:r>
            <a:r>
              <a:rPr lang="en-US" dirty="0" err="1" smtClean="0"/>
              <a:t>achondroplasia</a:t>
            </a:r>
            <a:r>
              <a:rPr lang="en-US" dirty="0" smtClean="0"/>
              <a:t>:</a:t>
            </a:r>
            <a:r>
              <a:rPr lang="sl-SI" dirty="0" smtClean="0"/>
              <a:t> </a:t>
            </a:r>
            <a:r>
              <a:rPr lang="en-US" dirty="0" smtClean="0"/>
              <a:t>A mutation in the fibroblast growth factor receptor 3 (FGFR3) gene </a:t>
            </a:r>
            <a:r>
              <a:rPr lang="sl-SI" dirty="0" smtClean="0"/>
              <a:t>or</a:t>
            </a:r>
            <a:r>
              <a:rPr lang="sl-SI" baseline="0" dirty="0" smtClean="0"/>
              <a:t> </a:t>
            </a:r>
            <a:r>
              <a:rPr lang="en-US" dirty="0" smtClean="0"/>
              <a:t>Inheriting the gene from a parent with </a:t>
            </a:r>
            <a:r>
              <a:rPr lang="en-US" dirty="0" err="1" smtClean="0"/>
              <a:t>achondroplasia</a:t>
            </a:r>
            <a:r>
              <a:rPr lang="en-US" dirty="0" smtClean="0"/>
              <a:t>. </a:t>
            </a:r>
          </a:p>
          <a:p>
            <a:endParaRPr lang="sl-SI" baseline="0" dirty="0" smtClean="0"/>
          </a:p>
          <a:p>
            <a:r>
              <a:rPr lang="sl-SI" baseline="0" dirty="0" err="1" smtClean="0"/>
              <a:t>Polidaktilija</a:t>
            </a:r>
            <a:r>
              <a:rPr lang="sl-SI" baseline="0" dirty="0" smtClean="0"/>
              <a:t> –</a:t>
            </a:r>
          </a:p>
          <a:p>
            <a:endParaRPr lang="sl-SI" baseline="0"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11</a:t>
            </a:fld>
            <a:endParaRPr lang="sl-SI"/>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err="1" smtClean="0"/>
              <a:t>Poligeno</a:t>
            </a:r>
            <a:r>
              <a:rPr lang="sl-SI" dirty="0" smtClean="0"/>
              <a:t> dedovanje je bolj zapleteno in v mnogih primerih ne poznamo natančno vseh genov,</a:t>
            </a:r>
            <a:r>
              <a:rPr lang="sl-SI" baseline="0" dirty="0" smtClean="0"/>
              <a:t> ki vplivajo na neko lastnost, in njihovih različnih </a:t>
            </a:r>
            <a:r>
              <a:rPr lang="sl-SI" baseline="0" dirty="0" err="1" smtClean="0"/>
              <a:t>alelov</a:t>
            </a:r>
            <a:r>
              <a:rPr lang="sl-SI" baseline="0" dirty="0" smtClean="0"/>
              <a:t>. Poleg tega so pogosto nejasni tudi </a:t>
            </a:r>
            <a:r>
              <a:rPr lang="sl-SI" baseline="0" dirty="0" err="1" smtClean="0"/>
              <a:t>mesebojni</a:t>
            </a:r>
            <a:r>
              <a:rPr lang="sl-SI" baseline="0" dirty="0" smtClean="0"/>
              <a:t> vplivi različnih genov oziroma </a:t>
            </a:r>
            <a:r>
              <a:rPr lang="sl-SI" baseline="0" dirty="0" err="1" smtClean="0"/>
              <a:t>alelov</a:t>
            </a:r>
            <a:r>
              <a:rPr lang="sl-SI" baseline="0" dirty="0" smtClean="0"/>
              <a:t> pri določanju </a:t>
            </a:r>
            <a:r>
              <a:rPr lang="sl-SI" baseline="0" dirty="0" err="1" smtClean="0"/>
              <a:t>poligenskih</a:t>
            </a:r>
            <a:r>
              <a:rPr lang="sl-SI" baseline="0" dirty="0" smtClean="0"/>
              <a:t> lastnosti (barva las, barva oči, barva kože in telesna višina).</a:t>
            </a:r>
          </a:p>
          <a:p>
            <a:r>
              <a:rPr lang="sl-SI" b="1" baseline="0" dirty="0" smtClean="0"/>
              <a:t>Doslej so poznani trije geni, ki vplivajo na barvo kože. </a:t>
            </a:r>
            <a:r>
              <a:rPr lang="sl-SI" baseline="0" dirty="0" smtClean="0"/>
              <a:t>Barva kože je odvisna od temnega kožnega barvila melanina v celicah v koži. Vsak gen, ki vpliva na </a:t>
            </a:r>
            <a:r>
              <a:rPr lang="sl-SI" baseline="0" dirty="0" err="1" smtClean="0"/>
              <a:t>poligensko</a:t>
            </a:r>
            <a:r>
              <a:rPr lang="sl-SI" baseline="0" dirty="0" smtClean="0"/>
              <a:t> lastnost, ima lahko več različnih </a:t>
            </a:r>
            <a:r>
              <a:rPr lang="sl-SI" baseline="0" dirty="0" err="1" smtClean="0"/>
              <a:t>alelov</a:t>
            </a:r>
            <a:r>
              <a:rPr lang="sl-SI" baseline="0" dirty="0" smtClean="0"/>
              <a:t>. </a:t>
            </a:r>
          </a:p>
          <a:p>
            <a:r>
              <a:rPr lang="sl-SI" dirty="0" smtClean="0"/>
              <a:t>Slika prikazuje poenostavljen</a:t>
            </a:r>
            <a:r>
              <a:rPr lang="sl-SI" baseline="0" dirty="0" smtClean="0"/>
              <a:t> primer </a:t>
            </a:r>
            <a:r>
              <a:rPr lang="sl-SI" baseline="0" dirty="0" err="1" smtClean="0"/>
              <a:t>poligenega</a:t>
            </a:r>
            <a:r>
              <a:rPr lang="sl-SI" baseline="0" dirty="0" smtClean="0"/>
              <a:t> dedovanj kože. </a:t>
            </a:r>
            <a:r>
              <a:rPr lang="sl-SI" b="1" baseline="0" dirty="0" smtClean="0"/>
              <a:t>Predpostavljamo si, da barvo kože določajo </a:t>
            </a:r>
            <a:r>
              <a:rPr lang="sl-SI" b="1" u="sng" baseline="0" dirty="0" smtClean="0"/>
              <a:t>trije geni, od katerih ima vsak dva </a:t>
            </a:r>
            <a:r>
              <a:rPr lang="sl-SI" b="1" u="sng" baseline="0" dirty="0" err="1" smtClean="0"/>
              <a:t>alela</a:t>
            </a:r>
            <a:r>
              <a:rPr lang="sl-SI" b="1" u="sng" baseline="0" dirty="0" smtClean="0"/>
              <a:t> –</a:t>
            </a:r>
            <a:r>
              <a:rPr lang="sl-SI" b="1" baseline="0" dirty="0" err="1" smtClean="0"/>
              <a:t>alel</a:t>
            </a:r>
            <a:r>
              <a:rPr lang="sl-SI" b="1" baseline="0" dirty="0" smtClean="0"/>
              <a:t> za temno barvo kože (A, B, C) in </a:t>
            </a:r>
            <a:r>
              <a:rPr lang="sl-SI" b="1" baseline="0" dirty="0" err="1" smtClean="0"/>
              <a:t>alel</a:t>
            </a:r>
            <a:r>
              <a:rPr lang="sl-SI" b="1" baseline="0" dirty="0" smtClean="0"/>
              <a:t> za svetlo barvo kože (a, b, c). K barvi kože vsak od </a:t>
            </a:r>
            <a:r>
              <a:rPr lang="sl-SI" b="1" baseline="0" dirty="0" err="1" smtClean="0"/>
              <a:t>alelov</a:t>
            </a:r>
            <a:r>
              <a:rPr lang="sl-SI" b="1" baseline="0" dirty="0" smtClean="0"/>
              <a:t> za temno barvo kože prispeva enak “odmerek” melanina, </a:t>
            </a:r>
            <a:r>
              <a:rPr lang="sl-SI" b="1" baseline="0" dirty="0" err="1" smtClean="0"/>
              <a:t>aleli</a:t>
            </a:r>
            <a:r>
              <a:rPr lang="sl-SI" b="1" baseline="0" dirty="0" smtClean="0"/>
              <a:t> za svetlo barvo kože pa melanina ne prispevajo. </a:t>
            </a:r>
            <a:r>
              <a:rPr lang="sl-SI" baseline="0" dirty="0" smtClean="0"/>
              <a:t>Osebe z genotipom AABBCC imajo torej zelo temno kožo, osebe z genotipom </a:t>
            </a:r>
            <a:r>
              <a:rPr lang="sl-SI" baseline="0" dirty="0" err="1" smtClean="0"/>
              <a:t>AaBbCc</a:t>
            </a:r>
            <a:r>
              <a:rPr lang="sl-SI" baseline="0" dirty="0" smtClean="0"/>
              <a:t> srednje temno kožo in osebe z genotipom </a:t>
            </a:r>
            <a:r>
              <a:rPr lang="sl-SI" baseline="0" dirty="0" err="1" smtClean="0"/>
              <a:t>aabbcc</a:t>
            </a:r>
            <a:r>
              <a:rPr lang="sl-SI" baseline="0" dirty="0" smtClean="0"/>
              <a:t> zelo svetlo kožo. </a:t>
            </a:r>
          </a:p>
          <a:p>
            <a:r>
              <a:rPr lang="sl-SI" b="1" i="0" baseline="0" dirty="0" smtClean="0"/>
              <a:t>Razmislimo, kakšni bi bili potomci dveh staršev, ki sta oba heterozigotna za vse tri gene za barvo kože </a:t>
            </a:r>
            <a:r>
              <a:rPr lang="sl-SI" baseline="0" dirty="0" smtClean="0"/>
              <a:t>in imata zato srednje temno kožo. Sestavimo lahko </a:t>
            </a:r>
            <a:r>
              <a:rPr lang="sl-SI" baseline="0" dirty="0" err="1" smtClean="0"/>
              <a:t>Punnetov</a:t>
            </a:r>
            <a:r>
              <a:rPr lang="sl-SI" baseline="0" dirty="0" smtClean="0"/>
              <a:t> kvadrat ki prikazuje možne kombinacije </a:t>
            </a:r>
            <a:r>
              <a:rPr lang="sl-SI" baseline="0" dirty="0" err="1" smtClean="0"/>
              <a:t>alelov</a:t>
            </a:r>
            <a:r>
              <a:rPr lang="sl-SI" baseline="0" dirty="0" smtClean="0"/>
              <a:t> za barvo kože v spolnih celicah in genotipe potomcev. Ugotovimo lahko, da </a:t>
            </a:r>
            <a:r>
              <a:rPr lang="sl-SI" b="1" baseline="0" dirty="0" smtClean="0"/>
              <a:t>je verjetnost, da bo imel potomec zelo svetlo ali zelo temno barvo kože zelo majhna. </a:t>
            </a:r>
            <a:r>
              <a:rPr lang="sl-SI" baseline="0" dirty="0" smtClean="0"/>
              <a:t>Večja je verjetnost, da bo imel potomec enega od srednje temnih odtenkov barve kože. Verjetnost za potomca z različnimi odtenki barve kože lahko prikažemo tudi ko stolpčni graf.  Takšno porazdelitev pogostnosti imenujemo normalna porazdelitev. </a:t>
            </a: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12</a:t>
            </a:fld>
            <a:endParaRPr lang="sl-SI"/>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Igra narave</a:t>
            </a:r>
          </a:p>
          <a:p>
            <a:r>
              <a:rPr lang="sl-SI" dirty="0" smtClean="0"/>
              <a:t>http://www.apostropher.com/blog/archives/003037.html</a:t>
            </a:r>
          </a:p>
          <a:p>
            <a:r>
              <a:rPr lang="sl-SI" dirty="0" smtClean="0"/>
              <a:t>Dvojajčni dvojčici,</a:t>
            </a:r>
            <a:r>
              <a:rPr lang="sl-SI" baseline="0" dirty="0" smtClean="0"/>
              <a:t> z različno barvo kože. Starša imata oba belopolte mame in temnopolte očete; barvo kože določa več genov (7). Obstaja verjetnost 1:milijon, da se to zgodi (včasih se zgodi, da se rodijo dvojčki z manj verjetnimi kombinacijami </a:t>
            </a:r>
            <a:r>
              <a:rPr lang="sl-SI" baseline="0" dirty="0" err="1" smtClean="0"/>
              <a:t>alelov</a:t>
            </a:r>
            <a:r>
              <a:rPr lang="sl-SI" baseline="0" dirty="0" smtClean="0"/>
              <a:t> za barvo kože).</a:t>
            </a:r>
          </a:p>
          <a:p>
            <a:endParaRPr lang="sl-SI" baseline="0" dirty="0" smtClean="0"/>
          </a:p>
          <a:p>
            <a:r>
              <a:rPr lang="sl-SI" b="1" baseline="0" dirty="0" smtClean="0"/>
              <a:t>POLIGENO DEDOVANJE  </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13</a:t>
            </a:fld>
            <a:endParaRPr lang="sl-SI"/>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Kaj prikazuje ta slika?</a:t>
            </a:r>
          </a:p>
          <a:p>
            <a:r>
              <a:rPr lang="sl-SI" dirty="0" smtClean="0"/>
              <a:t>Slika </a:t>
            </a:r>
            <a:r>
              <a:rPr lang="sl-SI" u="sng" dirty="0" smtClean="0"/>
              <a:t>človeških kromosomov, ki imajo črtast </a:t>
            </a:r>
            <a:r>
              <a:rPr lang="sl-SI" u="sng" dirty="0" err="1" smtClean="0"/>
              <a:t>izgled</a:t>
            </a:r>
            <a:r>
              <a:rPr lang="sl-SI" u="sng" dirty="0" smtClean="0"/>
              <a:t> in so podobni črtastim nogavicam</a:t>
            </a:r>
            <a:r>
              <a:rPr lang="sl-SI" dirty="0" smtClean="0"/>
              <a:t>. Vsak kromosom </a:t>
            </a:r>
            <a:r>
              <a:rPr lang="sl-SI" baseline="0" dirty="0" smtClean="0"/>
              <a:t>je grajen iz DNA, podobno kot je vsaka nogavica grajena iz volnene nitke. Vsak starš prispeva po en kromosom tako, da imamo 23 parov homolognih kromosomov v telesnih celicah. </a:t>
            </a:r>
          </a:p>
          <a:p>
            <a:r>
              <a:rPr lang="sl-SI" baseline="0" dirty="0" smtClean="0"/>
              <a:t>Nagrajena fotografija (</a:t>
            </a:r>
            <a:r>
              <a:rPr lang="sl-SI" baseline="0" dirty="0" err="1" smtClean="0"/>
              <a:t>Visions</a:t>
            </a:r>
            <a:r>
              <a:rPr lang="sl-SI" baseline="0" dirty="0" smtClean="0"/>
              <a:t> </a:t>
            </a:r>
            <a:r>
              <a:rPr lang="sl-SI" baseline="0" dirty="0" err="1" smtClean="0"/>
              <a:t>of</a:t>
            </a:r>
            <a:r>
              <a:rPr lang="sl-SI" baseline="0" dirty="0" smtClean="0"/>
              <a:t> </a:t>
            </a:r>
            <a:r>
              <a:rPr lang="sl-SI" baseline="0" dirty="0" err="1" smtClean="0"/>
              <a:t>science</a:t>
            </a:r>
            <a:r>
              <a:rPr lang="sl-SI" baseline="0" dirty="0" smtClean="0"/>
              <a:t> DNA).</a:t>
            </a:r>
          </a:p>
          <a:p>
            <a:r>
              <a:rPr lang="sl-SI" b="1" u="sng" baseline="0" dirty="0" smtClean="0"/>
              <a:t>Ko govorimo o dedovanju genov iz ene generacije v drugo, v bistvu govorimo o tem, kako se vedejo kromosomi, ki prenašajo gene, med mejozo in oploditvijo</a:t>
            </a:r>
            <a:r>
              <a:rPr lang="sl-SI" b="1" baseline="0" dirty="0" smtClean="0"/>
              <a:t>. </a:t>
            </a:r>
            <a:r>
              <a:rPr lang="sl-SI" baseline="0" dirty="0" smtClean="0"/>
              <a:t>ZATO JE VEDENJE / POTOVANJE KROMOSOMOV MED MEJOZO IN OPLODITVIJO BISTVENO ZA RAZUMEVANJE DEDOVANJA GENOV!!!</a:t>
            </a:r>
          </a:p>
          <a:p>
            <a:r>
              <a:rPr lang="sl-SI" baseline="0" dirty="0" smtClean="0"/>
              <a:t>Tukaj pa pridemo že na stopnjo abstraktnosti. Zelo pomembno je, da si učenci predstavljajo </a:t>
            </a:r>
            <a:r>
              <a:rPr lang="sl-SI" u="sng" baseline="0" dirty="0" smtClean="0"/>
              <a:t>odnos med geni in kromosomi. </a:t>
            </a:r>
          </a:p>
          <a:p>
            <a:r>
              <a:rPr lang="sl-SI" u="sng" baseline="0" dirty="0" err="1" smtClean="0"/>
              <a:t>Predno</a:t>
            </a:r>
            <a:r>
              <a:rPr lang="sl-SI" u="sng" baseline="0" dirty="0" smtClean="0"/>
              <a:t> se bolj posvetimo mejozi, še nekaj besed o kromosomih, ki imajo tako pomembno vlogo pri dedovanju. </a:t>
            </a:r>
          </a:p>
          <a:p>
            <a:endParaRPr lang="sl-SI" dirty="0" smtClean="0"/>
          </a:p>
          <a:p>
            <a:endParaRPr lang="sl-SI" dirty="0" smtClean="0"/>
          </a:p>
          <a:p>
            <a:endParaRPr lang="sl-SI" dirty="0" smtClean="0"/>
          </a:p>
          <a:p>
            <a:endParaRPr lang="sl-SI" dirty="0" smtClean="0"/>
          </a:p>
          <a:p>
            <a:endParaRPr lang="sl-SI" dirty="0" smtClean="0"/>
          </a:p>
          <a:p>
            <a:r>
              <a:rPr lang="en-US" dirty="0" smtClean="0"/>
              <a:t>Human chromosomes, when viewed under the microscope have the banded appearance of stripy socks. These stripy socks belong to staff members from the </a:t>
            </a:r>
            <a:r>
              <a:rPr lang="en-US" dirty="0" err="1" smtClean="0"/>
              <a:t>Cytogenetics</a:t>
            </a:r>
            <a:r>
              <a:rPr lang="en-US" dirty="0" smtClean="0"/>
              <a:t> Department of Guy's Hospital. Each chromosome, </a:t>
            </a:r>
            <a:r>
              <a:rPr lang="en-US" b="1" dirty="0" smtClean="0"/>
              <a:t>like a sock, is made of a long thread, although in the case of chromosomes the thread is made of DNA</a:t>
            </a:r>
            <a:r>
              <a:rPr lang="en-US" dirty="0" smtClean="0"/>
              <a:t>. Each parent contributes one chromosome to each of the 23 pairs. This image won first prize in the Visions of Science DNA award.</a:t>
            </a:r>
            <a:endParaRPr lang="sl-SI" dirty="0" smtClean="0"/>
          </a:p>
          <a:p>
            <a:r>
              <a:rPr lang="sl-SI" dirty="0" smtClean="0"/>
              <a:t>http://ginaglover.com/html/work/gallery2002/gallery06/pages/01.html</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14</a:t>
            </a:fld>
            <a:endParaRPr lang="sl-SI"/>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b="1" dirty="0" smtClean="0"/>
              <a:t>Geni</a:t>
            </a:r>
            <a:r>
              <a:rPr lang="sl-SI" b="1" baseline="0" dirty="0" smtClean="0"/>
              <a:t> se namreč nahajajo na kromosomih; </a:t>
            </a:r>
          </a:p>
          <a:p>
            <a:r>
              <a:rPr lang="sl-SI" b="1" baseline="0" dirty="0" smtClean="0"/>
              <a:t>kromosomi so tisti, ki prenašajo gene. </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15</a:t>
            </a:fld>
            <a:endParaRPr lang="sl-SI"/>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Pojem </a:t>
            </a:r>
            <a:r>
              <a:rPr lang="sl-SI" dirty="0" err="1" smtClean="0"/>
              <a:t>kariotip</a:t>
            </a:r>
            <a:r>
              <a:rPr lang="sl-SI" dirty="0" smtClean="0"/>
              <a:t> se nanaša na celotno garnituro</a:t>
            </a:r>
            <a:r>
              <a:rPr lang="sl-SI" baseline="0" dirty="0" smtClean="0"/>
              <a:t> kromosomov celice ali organizma. Iz </a:t>
            </a:r>
            <a:r>
              <a:rPr lang="sl-SI" baseline="0" dirty="0" err="1" smtClean="0"/>
              <a:t>kariotipa</a:t>
            </a:r>
            <a:r>
              <a:rPr lang="sl-SI" baseline="0" dirty="0" smtClean="0"/>
              <a:t> lahko razberemo število, velikost in obliko </a:t>
            </a:r>
            <a:r>
              <a:rPr lang="sl-SI" baseline="0" dirty="0" err="1" smtClean="0"/>
              <a:t>metafaznih</a:t>
            </a:r>
            <a:r>
              <a:rPr lang="sl-SI" baseline="0" dirty="0" smtClean="0"/>
              <a:t> kromosomov. </a:t>
            </a: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16</a:t>
            </a:fld>
            <a:endParaRPr lang="sl-SI"/>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Če se še malo pomudimo</a:t>
            </a:r>
            <a:r>
              <a:rPr lang="sl-SI" baseline="0" dirty="0" smtClean="0"/>
              <a:t> pri kromosomih…</a:t>
            </a:r>
          </a:p>
          <a:p>
            <a:r>
              <a:rPr lang="sl-SI" baseline="0" dirty="0" smtClean="0"/>
              <a:t>Iz česa so grajeni?</a:t>
            </a:r>
          </a:p>
          <a:p>
            <a:r>
              <a:rPr lang="sl-SI" baseline="0" dirty="0" smtClean="0"/>
              <a:t>Kako in kdaj se oblikujejo kromosomi?</a:t>
            </a:r>
          </a:p>
          <a:p>
            <a:r>
              <a:rPr lang="sl-SI" baseline="0" dirty="0" smtClean="0"/>
              <a:t>Kdaj so kromosomi vidni v celicah?</a:t>
            </a:r>
          </a:p>
          <a:p>
            <a:r>
              <a:rPr lang="sl-SI" b="1" dirty="0" smtClean="0"/>
              <a:t>Karikirani prikaz oblikovanja kromosomov</a:t>
            </a:r>
          </a:p>
          <a:p>
            <a:r>
              <a:rPr lang="sl-SI" dirty="0" smtClean="0"/>
              <a:t>Učenci morajo</a:t>
            </a:r>
            <a:r>
              <a:rPr lang="sl-SI" baseline="0" dirty="0" smtClean="0"/>
              <a:t> predhodno vedeti, da so kromosomi grajeni iz DNA  in posebnih beljakovin. </a:t>
            </a:r>
          </a:p>
          <a:p>
            <a:r>
              <a:rPr lang="sl-SI" b="1" baseline="0" dirty="0" smtClean="0"/>
              <a:t>Kromosom predstavlja kompaktno tvorbo, ki je namenjena transportu. Kaj bi se lahko zgodilo med celično delitvijo, če ne bi prišlo do preoblikovanja kromatina v kromosom?</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18</a:t>
            </a:fld>
            <a:endParaRPr lang="sl-SI"/>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FC5C65A-4F66-4BF0-97E7-CCCDCB3D226B}" type="slidenum">
              <a:rPr lang="sl-SI"/>
              <a:pPr/>
              <a:t>19</a:t>
            </a:fld>
            <a:endParaRPr lang="sl-SI"/>
          </a:p>
        </p:txBody>
      </p:sp>
      <p:sp>
        <p:nvSpPr>
          <p:cNvPr id="46082" name="Rectangle 2"/>
          <p:cNvSpPr>
            <a:spLocks noGrp="1" noRot="1" noChangeAspect="1" noChangeArrowheads="1" noTextEdit="1"/>
          </p:cNvSpPr>
          <p:nvPr>
            <p:ph type="sldImg"/>
          </p:nvPr>
        </p:nvSpPr>
        <p:spPr>
          <a:xfrm>
            <a:off x="919163" y="744538"/>
            <a:ext cx="4965700" cy="3724275"/>
          </a:xfrm>
          <a:ln/>
        </p:spPr>
      </p:sp>
      <p:sp>
        <p:nvSpPr>
          <p:cNvPr id="46083" name="Rectangle 3"/>
          <p:cNvSpPr>
            <a:spLocks noGrp="1" noChangeArrowheads="1"/>
          </p:cNvSpPr>
          <p:nvPr>
            <p:ph type="body" idx="1"/>
          </p:nvPr>
        </p:nvSpPr>
        <p:spPr>
          <a:xfrm>
            <a:off x="680085" y="4717415"/>
            <a:ext cx="5440680" cy="4469130"/>
          </a:xfrm>
        </p:spPr>
        <p:txBody>
          <a:bodyPr/>
          <a:lstStyle/>
          <a:p>
            <a:r>
              <a:rPr lang="sl-SI" dirty="0" smtClean="0"/>
              <a:t>Lažje </a:t>
            </a:r>
            <a:r>
              <a:rPr lang="sl-SI" dirty="0"/>
              <a:t>se transportirajo kromosomi v hčerinsko celico. </a:t>
            </a:r>
            <a:endParaRPr lang="sl-SI" dirty="0" smtClean="0"/>
          </a:p>
          <a:p>
            <a:r>
              <a:rPr lang="sl-SI" sz="1200" dirty="0" smtClean="0">
                <a:latin typeface="Comic Sans MS" pitchFamily="66" charset="0"/>
              </a:rPr>
              <a:t>Iz kolikih molekul je grajen posamezen kromosom?</a:t>
            </a:r>
            <a:endParaRPr lang="en-US" sz="1200" dirty="0" smtClean="0">
              <a:latin typeface="Comic Sans MS" pitchFamily="66" charset="0"/>
            </a:endParaRPr>
          </a:p>
          <a:p>
            <a:endParaRPr lang="en-US" sz="1200" dirty="0" smtClean="0">
              <a:latin typeface="Comic Sans MS" pitchFamily="66" charset="0"/>
            </a:endParaRPr>
          </a:p>
          <a:p>
            <a:r>
              <a:rPr lang="en-US" sz="1200" dirty="0" smtClean="0">
                <a:latin typeface="Comic Sans MS" pitchFamily="66" charset="0"/>
              </a:rPr>
              <a:t>– </a:t>
            </a:r>
            <a:r>
              <a:rPr lang="sl-SI" sz="1200" dirty="0" smtClean="0">
                <a:latin typeface="Comic Sans MS" pitchFamily="66" charset="0"/>
              </a:rPr>
              <a:t>Pomen kromosomov:</a:t>
            </a:r>
            <a:endParaRPr lang="en-US" sz="1200" dirty="0" smtClean="0">
              <a:latin typeface="Comic Sans MS" pitchFamily="66" charset="0"/>
            </a:endParaRPr>
          </a:p>
          <a:p>
            <a:endParaRPr lang="sl-SI" dirty="0"/>
          </a:p>
          <a:p>
            <a:endParaRPr lang="sl-SI" dirty="0"/>
          </a:p>
          <a:p>
            <a:r>
              <a:rPr lang="en-US" dirty="0"/>
              <a:t>Chromatin</a:t>
            </a:r>
          </a:p>
          <a:p>
            <a:endParaRPr lang="en-US" dirty="0"/>
          </a:p>
          <a:p>
            <a:r>
              <a:rPr lang="en-US" dirty="0"/>
              <a:t>Chromosomes</a:t>
            </a:r>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DOLŽINA DNA</a:t>
            </a:r>
          </a:p>
          <a:p>
            <a:r>
              <a:rPr lang="sl-SI" dirty="0" smtClean="0"/>
              <a:t>Koliko gramov</a:t>
            </a:r>
            <a:r>
              <a:rPr lang="sl-SI" baseline="0" dirty="0" smtClean="0"/>
              <a:t> Dna pojemo?</a:t>
            </a:r>
          </a:p>
          <a:p>
            <a:r>
              <a:rPr lang="sl-SI" b="1" baseline="0" dirty="0" smtClean="0"/>
              <a:t>RECEPT  (DOPIŠI!!!)</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21</a:t>
            </a:fld>
            <a:endParaRPr lang="sl-SI"/>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5AA844-9815-4EC1-A89C-E05F12C9F450}" type="slidenum">
              <a:rPr lang="sl-SI"/>
              <a:pPr/>
              <a:t>22</a:t>
            </a:fld>
            <a:endParaRPr lang="sl-SI"/>
          </a:p>
        </p:txBody>
      </p:sp>
      <p:sp>
        <p:nvSpPr>
          <p:cNvPr id="66562" name="Rectangle 2"/>
          <p:cNvSpPr>
            <a:spLocks noGrp="1" noRot="1" noChangeAspect="1" noChangeArrowheads="1" noTextEdit="1"/>
          </p:cNvSpPr>
          <p:nvPr>
            <p:ph type="sldImg"/>
          </p:nvPr>
        </p:nvSpPr>
        <p:spPr>
          <a:xfrm>
            <a:off x="919163" y="744538"/>
            <a:ext cx="4965700" cy="3724275"/>
          </a:xfrm>
          <a:ln/>
        </p:spPr>
      </p:sp>
      <p:sp>
        <p:nvSpPr>
          <p:cNvPr id="66563" name="Rectangle 3"/>
          <p:cNvSpPr>
            <a:spLocks noGrp="1" noChangeArrowheads="1"/>
          </p:cNvSpPr>
          <p:nvPr>
            <p:ph type="body" idx="1"/>
          </p:nvPr>
        </p:nvSpPr>
        <p:spPr>
          <a:xfrm>
            <a:off x="680085" y="4717415"/>
            <a:ext cx="5440680" cy="4469130"/>
          </a:xfrm>
        </p:spPr>
        <p:txBody>
          <a:bodyPr/>
          <a:lstStyle/>
          <a:p>
            <a:r>
              <a:rPr lang="sl-SI" dirty="0" smtClean="0"/>
              <a:t>Pari homolognih kromosomov so lepo vidni že tudi v </a:t>
            </a:r>
            <a:r>
              <a:rPr lang="sl-SI" dirty="0" err="1" smtClean="0"/>
              <a:t>kariotipi</a:t>
            </a:r>
            <a:r>
              <a:rPr lang="sl-SI" dirty="0" smtClean="0"/>
              <a:t>.</a:t>
            </a:r>
            <a:r>
              <a:rPr lang="sl-SI" baseline="0" dirty="0" smtClean="0"/>
              <a:t> </a:t>
            </a:r>
          </a:p>
          <a:p>
            <a:r>
              <a:rPr lang="sl-SI" baseline="0" dirty="0" smtClean="0"/>
              <a:t>Za posamezen par homolognih kromosomov je značilno, da sta enako velika, imata na istem mestu </a:t>
            </a:r>
            <a:r>
              <a:rPr lang="sl-SI" baseline="0" dirty="0" err="1" smtClean="0"/>
              <a:t>centromero</a:t>
            </a:r>
            <a:r>
              <a:rPr lang="sl-SI" baseline="0" dirty="0" smtClean="0"/>
              <a:t> in imata na enakih mestih (</a:t>
            </a:r>
            <a:r>
              <a:rPr lang="sl-SI" baseline="0" dirty="0" err="1" smtClean="0"/>
              <a:t>lokusih</a:t>
            </a:r>
            <a:r>
              <a:rPr lang="sl-SI" baseline="0" dirty="0" smtClean="0"/>
              <a:t>) gene za določeno lastnost. </a:t>
            </a:r>
          </a:p>
          <a:p>
            <a:r>
              <a:rPr lang="sl-SI" baseline="0" dirty="0" smtClean="0"/>
              <a:t>Pari homolognih kromosomov nastanejo tako, da dobimo enega od očeta in drugega od mame. </a:t>
            </a:r>
            <a:endParaRPr lang="sl-SI"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b="1" dirty="0" smtClean="0"/>
              <a:t>Osvežitev</a:t>
            </a:r>
            <a:r>
              <a:rPr lang="sl-SI" b="1" baseline="0" dirty="0" smtClean="0"/>
              <a:t> teme in razmislek o načinu poučevanja genetike.</a:t>
            </a:r>
          </a:p>
          <a:p>
            <a:r>
              <a:rPr lang="sl-SI" dirty="0" smtClean="0"/>
              <a:t>Drugo leto učenci</a:t>
            </a:r>
            <a:r>
              <a:rPr lang="sl-SI" baseline="0" dirty="0" smtClean="0"/>
              <a:t> v 9. razredu obravnavajo tudi genetiko in evolucijo, ki je bila do sedaj izrinjena iz UN (okrog 13 let!!) oz. se je tema obravnavala (če se je) v okviru izbirnega predmeta. </a:t>
            </a:r>
          </a:p>
          <a:p>
            <a:r>
              <a:rPr lang="sl-SI" baseline="0" dirty="0" smtClean="0"/>
              <a:t>V gimnazijah smo s prenovo (posodobitvijo UN) začeli pred tremi leti (2008/09).</a:t>
            </a:r>
          </a:p>
          <a:p>
            <a:r>
              <a:rPr lang="sl-SI" baseline="0" dirty="0" smtClean="0"/>
              <a:t>Priprava na delavnico mi je odprla </a:t>
            </a:r>
            <a:r>
              <a:rPr lang="sl-SI" b="1" baseline="0" dirty="0" smtClean="0"/>
              <a:t>priložnost</a:t>
            </a:r>
            <a:r>
              <a:rPr lang="sl-SI" baseline="0" dirty="0" smtClean="0"/>
              <a:t>, da se </a:t>
            </a:r>
            <a:r>
              <a:rPr lang="sl-SI" b="1" baseline="0" dirty="0" smtClean="0"/>
              <a:t>bolj poglobim v UN za biologijo za OŠ</a:t>
            </a:r>
            <a:r>
              <a:rPr lang="sl-SI" baseline="0" dirty="0" smtClean="0"/>
              <a:t>. Gimnazijski učitelji se še kako zavedamo pomena dobrega osnovnošolskega izobraževanja. OŠ učitelji ste namreč zelo pomembni za to, kako učenci nadaljujejo v gimnaziji, kjer gre za nadgradnjo osnovnošolskega znanja. </a:t>
            </a:r>
          </a:p>
          <a:p>
            <a:endParaRPr lang="sl-SI" b="1" baseline="0" dirty="0" smtClean="0"/>
          </a:p>
          <a:p>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3</a:t>
            </a:fld>
            <a:endParaRPr lang="sl-SI"/>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en-US" b="1" dirty="0" smtClean="0"/>
              <a:t>What are Alleles?</a:t>
            </a:r>
          </a:p>
          <a:p>
            <a:r>
              <a:rPr lang="sl-SI" b="1" dirty="0" smtClean="0"/>
              <a:t>UVAJANJE POJMA ALEL</a:t>
            </a:r>
          </a:p>
          <a:p>
            <a:endParaRPr lang="sl-SI" b="1" dirty="0" smtClean="0"/>
          </a:p>
          <a:p>
            <a:r>
              <a:rPr lang="sl-SI" b="0" dirty="0" smtClean="0"/>
              <a:t>Lahko že tudi prej pri </a:t>
            </a:r>
            <a:r>
              <a:rPr lang="sl-SI" b="0" dirty="0" err="1" smtClean="0"/>
              <a:t>kariotipu</a:t>
            </a:r>
            <a:r>
              <a:rPr lang="sl-SI" b="0" dirty="0" smtClean="0"/>
              <a:t> omenimo pojem </a:t>
            </a:r>
            <a:r>
              <a:rPr lang="sl-SI" b="1" dirty="0" err="1" smtClean="0"/>
              <a:t>aleli</a:t>
            </a:r>
            <a:r>
              <a:rPr lang="sl-SI" b="1" baseline="0" dirty="0" smtClean="0"/>
              <a:t> oz. različne pojavne oblike določenega gena oz. genske različice. Prav tako pa tudi pojem dominantni /recesivni </a:t>
            </a:r>
            <a:r>
              <a:rPr lang="sl-SI" b="1" baseline="0" dirty="0" err="1" smtClean="0"/>
              <a:t>alel</a:t>
            </a:r>
            <a:r>
              <a:rPr lang="sl-SI" b="1" baseline="0" dirty="0" smtClean="0"/>
              <a:t>. </a:t>
            </a:r>
            <a:endParaRPr lang="sl-SI" b="1" dirty="0" smtClean="0"/>
          </a:p>
          <a:p>
            <a:r>
              <a:rPr lang="en-US" dirty="0" smtClean="0"/>
              <a:t>Alleles are variations of a gene. A </a:t>
            </a:r>
            <a:r>
              <a:rPr lang="en-US" dirty="0" smtClean="0">
                <a:hlinkClick r:id="rId3"/>
              </a:rPr>
              <a:t>diploid organism</a:t>
            </a:r>
            <a:r>
              <a:rPr lang="en-US" dirty="0" smtClean="0"/>
              <a:t> gets one set of their alleles (genes) from one parent and the other set of alleles from the other parent.</a:t>
            </a:r>
          </a:p>
          <a:p>
            <a:r>
              <a:rPr lang="en-US" dirty="0" smtClean="0"/>
              <a:t>Some of the traits that we have are based on simple inheritance where one version of a gene (dominant allele) masks the expression of the other version of that gene (recessive allele).</a:t>
            </a:r>
          </a:p>
          <a:p>
            <a:r>
              <a:rPr lang="en-US" b="1" dirty="0" smtClean="0"/>
              <a:t>In writing, we represented dominant and recessive alleles with letters that distinguish the different types of alleles</a:t>
            </a:r>
            <a:r>
              <a:rPr lang="en-US" dirty="0" smtClean="0"/>
              <a:t>. A capital letter is used to represent the dominant allele and a lower-case letter is used to represent the recessive allele (example: dominant allele = P; recessive allele = p)</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23</a:t>
            </a:fld>
            <a:endParaRPr lang="sl-SI"/>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fontScale="77500" lnSpcReduction="20000"/>
          </a:bodyPr>
          <a:lstStyle/>
          <a:p>
            <a:r>
              <a:rPr lang="sl-SI" b="1" dirty="0" smtClean="0"/>
              <a:t>Za</a:t>
            </a:r>
            <a:r>
              <a:rPr lang="sl-SI" b="1" baseline="0" dirty="0" smtClean="0"/>
              <a:t> utrditev pojmov lahko učenci ustvarijo gigantski model para homolognih kromosomov</a:t>
            </a:r>
            <a:r>
              <a:rPr lang="sl-SI" baseline="0" dirty="0" smtClean="0"/>
              <a:t>. V ta namen uporabijo različna oblačila. Določena vrsta oblačila predstavlja nek gen na kromosomu. Ta oblačila lahko v zaporedju spnejo med seboj. </a:t>
            </a:r>
          </a:p>
          <a:p>
            <a:r>
              <a:rPr lang="sl-SI" baseline="0" dirty="0" smtClean="0"/>
              <a:t>Hkrati lahko upoštevajo, da so </a:t>
            </a:r>
            <a:r>
              <a:rPr lang="sl-SI" baseline="0" dirty="0" err="1" smtClean="0"/>
              <a:t>aleli</a:t>
            </a:r>
            <a:r>
              <a:rPr lang="sl-SI" baseline="0" dirty="0" smtClean="0"/>
              <a:t> različni na homolognih kromosomih, kar prikažejo z različico oblačila. </a:t>
            </a:r>
          </a:p>
          <a:p>
            <a:r>
              <a:rPr lang="sl-SI" b="1" baseline="0" dirty="0" smtClean="0"/>
              <a:t>Uvedemo tudi pojem dominanten / recesiven </a:t>
            </a:r>
            <a:r>
              <a:rPr lang="sl-SI" b="1" baseline="0" dirty="0" err="1" smtClean="0"/>
              <a:t>alel</a:t>
            </a:r>
            <a:r>
              <a:rPr lang="sl-SI" b="1" baseline="0" dirty="0" smtClean="0"/>
              <a:t>, ko govorimo o </a:t>
            </a:r>
            <a:r>
              <a:rPr lang="sl-SI" b="1" baseline="0" dirty="0" err="1" smtClean="0"/>
              <a:t>heterozitotnem</a:t>
            </a:r>
            <a:r>
              <a:rPr lang="sl-SI" b="1" baseline="0" dirty="0" smtClean="0"/>
              <a:t> paru </a:t>
            </a:r>
            <a:r>
              <a:rPr lang="sl-SI" b="1" baseline="0" dirty="0" err="1" smtClean="0"/>
              <a:t>alelov</a:t>
            </a:r>
            <a:r>
              <a:rPr lang="sl-SI" b="1" baseline="0" dirty="0" smtClean="0"/>
              <a:t>. </a:t>
            </a:r>
          </a:p>
          <a:p>
            <a:endParaRPr lang="sl-SI"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Introduce the concept of dominant and recessive genes as you encounter a heterozygous pair. </a:t>
            </a:r>
            <a:r>
              <a:rPr lang="en-US" b="1" dirty="0" smtClean="0"/>
              <a:t>Briefly explain that genes interact in different ways. Sometimes one gene is expressed and the other is not</a:t>
            </a:r>
            <a:r>
              <a:rPr lang="en-US" dirty="0" smtClean="0"/>
              <a:t>. This gene is considered dominant, while the other is recessive. For example, if you have a blue sock and a white sock, explain that these might be genes coding for feather color in birds. If we assume the blue sock (gene) is dominant, what color will the bird be? (blue) Resist the urge to go too far into gene interaction at this point, to ensure that students get the basic concept of dominant and recessive traits. Further gene interaction can be explored at a later time.  </a:t>
            </a:r>
          </a:p>
          <a:p>
            <a:endParaRPr lang="sl-SI" dirty="0" smtClean="0"/>
          </a:p>
          <a:p>
            <a:endParaRPr lang="sl-SI" dirty="0" smtClean="0"/>
          </a:p>
          <a:p>
            <a:r>
              <a:rPr lang="en-US" dirty="0" smtClean="0"/>
              <a:t>Prior to class create a giant model of two homologous chromosomes using common clothing items. </a:t>
            </a:r>
            <a:r>
              <a:rPr lang="en-US" b="1" dirty="0" smtClean="0"/>
              <a:t>Each item of clothing represents a gene on the chromosome. </a:t>
            </a:r>
            <a:r>
              <a:rPr lang="en-US" dirty="0" smtClean="0"/>
              <a:t>String clothing together using safety pins and attach to a coat hanger at the top. Attach the coat hanger to the ceiling so that the chromosomes hang next to one another. One chromosome may begin with a pair of jeans, attached to a t-shirt, shorts, glove, and sock. The second chromosome, which is the homologous pair of the first, should have clothing assembled in the same order. </a:t>
            </a:r>
            <a:r>
              <a:rPr lang="en-US" b="1" dirty="0" smtClean="0"/>
              <a:t>However, some of the items may have variation</a:t>
            </a:r>
            <a:r>
              <a:rPr lang="en-US" dirty="0" smtClean="0"/>
              <a:t>. For example, begin building each chromosome with a pair of blue jeans. If the blue jeans are identical, the individual (whose chromosomes we are analyzing) is homozygous for that trait. Moving down the chromosome, if the t-shirts are two different colors, the individual is heterozygous for that trait. </a:t>
            </a:r>
            <a:r>
              <a:rPr lang="en-US" b="1" dirty="0" smtClean="0"/>
              <a:t>Continue in this fashion, including homozygous and heterozygous gene pairs</a:t>
            </a:r>
            <a:r>
              <a:rPr lang="en-US" dirty="0" smtClean="0"/>
              <a:t>. Refer to the supplemental handout "Building Your Chromosomes" for more information.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Walk students through this abstract example of a pair of chromosomes, making important curricular connections along the way. Begin by asking students to recall where DNA is located in a eukaryotic organism. (nucleus) How is DNA organized? (coiled into chromosomes) What are genes? (sections of DNA on a chromosome) What do genes code for? (traits) Refer back to the traits identified in the opening hook. </a:t>
            </a:r>
            <a:br>
              <a:rPr lang="en-US" dirty="0" smtClean="0"/>
            </a:br>
            <a:r>
              <a:rPr lang="en-US" dirty="0" smtClean="0"/>
              <a:t/>
            </a:r>
            <a:br>
              <a:rPr lang="en-US" dirty="0" smtClean="0"/>
            </a:br>
            <a:r>
              <a:rPr lang="en-US" dirty="0" smtClean="0"/>
              <a:t/>
            </a:r>
            <a:br>
              <a:rPr lang="en-US" dirty="0" smtClean="0"/>
            </a:br>
            <a:r>
              <a:rPr lang="en-US" dirty="0" smtClean="0"/>
              <a:t/>
            </a:r>
            <a:br>
              <a:rPr lang="en-US" dirty="0" smtClean="0"/>
            </a:br>
            <a:r>
              <a:rPr lang="en-US" dirty="0" smtClean="0"/>
              <a:t>Describe each section of the chromosomes as you walk through the chromosome model. Help students identify homozygous and heterozygous traits. Share specific examples of traits each gene pair might code for to bring the illustration to life. Connect to previous knowledge by having students recall what homologous chromosomes are (chromosomes which are of similar size and shape that code for the same traits) and where these chromosomes came from (one from mom and one from dad).</a:t>
            </a:r>
          </a:p>
          <a:p>
            <a:r>
              <a:rPr lang="en-US" dirty="0" smtClean="0"/>
              <a:t>Introduce the concept of dominant and recessive genes as you encounter a heterozygous pair. Briefly explain that genes interact in different ways. Sometimes one gene is expressed and the other is not. This gene is considered dominant, while the other is recessive. For example, if you have a blue sock and a white sock, explain that these might be genes coding for feather color in birds. If we assume the blue sock (gene) is dominant, what color will the bird be? (blue) Resist the urge to go too far into gene interaction at this point, to ensure that students get the basic concept of dominant and recessive traits. Further gene interaction can be explored at a later time.  </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24</a:t>
            </a:fld>
            <a:endParaRPr lang="sl-SI"/>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b="1" dirty="0" smtClean="0"/>
          </a:p>
          <a:p>
            <a:r>
              <a:rPr lang="sl-SI" b="1" dirty="0" smtClean="0"/>
              <a:t>OBIČAJNO</a:t>
            </a:r>
            <a:r>
              <a:rPr lang="sl-SI" b="1" baseline="0" dirty="0" smtClean="0"/>
              <a:t> </a:t>
            </a:r>
            <a:r>
              <a:rPr lang="sl-SI" b="1" dirty="0" smtClean="0"/>
              <a:t>ALELE OZNAČUJEMO S ČRKAMI,</a:t>
            </a:r>
            <a:r>
              <a:rPr lang="sl-SI" b="1" baseline="0" dirty="0" smtClean="0"/>
              <a:t> VELIKIMI IN MALIMI</a:t>
            </a:r>
          </a:p>
          <a:p>
            <a:endParaRPr lang="sl-SI" b="1" baseline="0" dirty="0" smtClean="0"/>
          </a:p>
          <a:p>
            <a:r>
              <a:rPr lang="en-US" b="1" dirty="0" smtClean="0"/>
              <a:t>What are Alleles?</a:t>
            </a:r>
          </a:p>
          <a:p>
            <a:r>
              <a:rPr lang="sl-SI" b="1" dirty="0" smtClean="0"/>
              <a:t>UVAJANJE POJMA ALEL</a:t>
            </a:r>
          </a:p>
          <a:p>
            <a:r>
              <a:rPr lang="en-US" dirty="0" smtClean="0"/>
              <a:t>Alleles are variations of a gene. A </a:t>
            </a:r>
            <a:r>
              <a:rPr lang="en-US" dirty="0" smtClean="0">
                <a:hlinkClick r:id="rId3"/>
              </a:rPr>
              <a:t>diploid organism</a:t>
            </a:r>
            <a:r>
              <a:rPr lang="en-US" dirty="0" smtClean="0"/>
              <a:t> gets one set of their alleles (genes) from one parent and the other set of alleles from the other parent.</a:t>
            </a:r>
          </a:p>
          <a:p>
            <a:r>
              <a:rPr lang="en-US" dirty="0" smtClean="0"/>
              <a:t>Some of the traits that we have are based on simple inheritance where one version of a gene (dominant allele) masks the expression of the other version of that gene (recessive allele).</a:t>
            </a:r>
          </a:p>
          <a:p>
            <a:r>
              <a:rPr lang="en-US" dirty="0" smtClean="0"/>
              <a:t>In writing, we represented dominant and recessive alleles with letters that distinguish the different types of alleles. A capital letter is used to represent the dominant allele and a lower-case letter is used to represent the recessive allele (example: dominant allele = P; recessive allele = p)</a:t>
            </a:r>
          </a:p>
          <a:p>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endParaRPr lang="en-US" sz="1200" u="none" strike="noStrike"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sl-SI" dirty="0" err="1" smtClean="0"/>
              <a:t>Alel</a:t>
            </a:r>
            <a:r>
              <a:rPr lang="sl-SI" dirty="0" smtClean="0"/>
              <a:t> za albinizem je recesivni, ker nosi navodilo</a:t>
            </a:r>
            <a:r>
              <a:rPr lang="sl-SI" baseline="0" dirty="0" smtClean="0"/>
              <a:t> za izdelavo okvarjenega encima za proizvodnjo melanina, medtem ko normalni </a:t>
            </a:r>
            <a:r>
              <a:rPr lang="sl-SI" baseline="0" dirty="0" err="1" smtClean="0"/>
              <a:t>alel</a:t>
            </a:r>
            <a:r>
              <a:rPr lang="sl-SI" baseline="0" dirty="0" smtClean="0"/>
              <a:t> kodira navodilo za normalno delujoč encim. Samo ena kopija normalnega </a:t>
            </a:r>
            <a:r>
              <a:rPr lang="sl-SI" baseline="0" dirty="0" err="1" smtClean="0"/>
              <a:t>alela</a:t>
            </a:r>
            <a:r>
              <a:rPr lang="sl-SI" baseline="0" dirty="0" smtClean="0"/>
              <a:t> je dovolj, da se proizvede dovolj melanina. </a:t>
            </a:r>
          </a:p>
          <a:p>
            <a:pPr marL="0" marR="0" indent="0" algn="l" defTabSz="914400" rtl="0" eaLnBrk="1" fontAlgn="auto" latinLnBrk="0" hangingPunct="1">
              <a:lnSpc>
                <a:spcPct val="100000"/>
              </a:lnSpc>
              <a:spcBef>
                <a:spcPts val="0"/>
              </a:spcBef>
              <a:spcAft>
                <a:spcPts val="0"/>
              </a:spcAft>
              <a:buClrTx/>
              <a:buSzTx/>
              <a:buFontTx/>
              <a:buNone/>
              <a:tabLst/>
              <a:defRPr/>
            </a:pPr>
            <a:endParaRPr lang="sl-SI"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25</a:t>
            </a:fld>
            <a:endParaRPr lang="sl-SI"/>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Predpostavljam,</a:t>
            </a:r>
            <a:r>
              <a:rPr lang="sl-SI" baseline="0" dirty="0" smtClean="0"/>
              <a:t> da so učenci že </a:t>
            </a:r>
            <a:r>
              <a:rPr lang="sl-SI" b="1" baseline="0" dirty="0" smtClean="0"/>
              <a:t>slišali kaj o zgradbi dednega materiala pri spoznavanju mitoze. </a:t>
            </a:r>
            <a:r>
              <a:rPr lang="sl-SI" baseline="0" dirty="0" smtClean="0"/>
              <a:t>Sicer učitelj predhodno razloži, za utrditev pa učenci izdelajo pojmovno shemo. </a:t>
            </a:r>
            <a:r>
              <a:rPr lang="sl-SI" dirty="0" smtClean="0"/>
              <a:t>Ustvari pojmovno</a:t>
            </a:r>
            <a:r>
              <a:rPr lang="sl-SI" baseline="0" dirty="0" smtClean="0"/>
              <a:t> mapo tako, da uporabiš besede. Najširši pojmi naj bodo na vrhu, podredni pojmi pa pod njimi. Besede ustrezno </a:t>
            </a:r>
            <a:r>
              <a:rPr lang="sl-SI" baseline="0" dirty="0" err="1" smtClean="0"/>
              <a:t>rangiraj</a:t>
            </a:r>
            <a:r>
              <a:rPr lang="sl-SI" baseline="0" dirty="0" smtClean="0"/>
              <a:t>, grupiraj oz. razvrsti v zaporedje; besede ustrezno poveži s puščicami/črtami; povezave so lahko tudi </a:t>
            </a:r>
            <a:r>
              <a:rPr lang="sl-SI" baseline="0" dirty="0" err="1" smtClean="0"/>
              <a:t>obojesmerne</a:t>
            </a:r>
            <a:r>
              <a:rPr lang="sl-SI" baseline="0" dirty="0" smtClean="0"/>
              <a:t>. Uporabi besedo s katero lahko opišeš odnos med dvema besedama. Bodi ustvarjalen!</a:t>
            </a:r>
          </a:p>
          <a:p>
            <a:r>
              <a:rPr lang="sl-SI" baseline="0" dirty="0" smtClean="0"/>
              <a:t>Grafično prikaži pojmovno shemo, ki bo smiselno povezovala naslednje genetske pojme. </a:t>
            </a: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26</a:t>
            </a:fld>
            <a:endParaRPr lang="sl-SI"/>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34</a:t>
            </a:fld>
            <a:endParaRPr lang="sl-SI"/>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smtClean="0"/>
              <a:t>- Izvorno organizem namreč nastane z </a:t>
            </a:r>
            <a:r>
              <a:rPr lang="sl-SI" dirty="0" err="1" smtClean="0"/>
              <a:t>mitotskimi</a:t>
            </a:r>
            <a:r>
              <a:rPr lang="sl-SI" dirty="0" smtClean="0"/>
              <a:t> delitvami iz zigote. </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35</a:t>
            </a:fld>
            <a:endParaRPr lang="sl-SI"/>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sz="1200" b="1" kern="1200" dirty="0" smtClean="0">
                <a:solidFill>
                  <a:schemeClr val="tx1"/>
                </a:solidFill>
                <a:latin typeface="+mn-lt"/>
                <a:ea typeface="+mn-ea"/>
                <a:cs typeface="+mn-cs"/>
              </a:rPr>
              <a:t>Koncept </a:t>
            </a:r>
            <a:r>
              <a:rPr lang="sl-SI" sz="1200" b="1" kern="1200" dirty="0" err="1" smtClean="0">
                <a:solidFill>
                  <a:schemeClr val="tx1"/>
                </a:solidFill>
                <a:latin typeface="+mn-lt"/>
                <a:ea typeface="+mn-ea"/>
                <a:cs typeface="+mn-cs"/>
              </a:rPr>
              <a:t>ploidnosti</a:t>
            </a:r>
            <a:r>
              <a:rPr lang="sl-SI" sz="1200" b="1" kern="1200" dirty="0" smtClean="0">
                <a:solidFill>
                  <a:schemeClr val="tx1"/>
                </a:solidFill>
                <a:latin typeface="+mn-lt"/>
                <a:ea typeface="+mn-ea"/>
                <a:cs typeface="+mn-cs"/>
              </a:rPr>
              <a:t> (haploidno/diploidno) število kromosomov</a:t>
            </a:r>
          </a:p>
          <a:p>
            <a:r>
              <a:rPr lang="sl-SI" sz="1200" b="1" kern="1200" dirty="0" smtClean="0">
                <a:solidFill>
                  <a:schemeClr val="tx1"/>
                </a:solidFill>
                <a:latin typeface="+mn-lt"/>
                <a:ea typeface="+mn-ea"/>
                <a:cs typeface="+mn-cs"/>
              </a:rPr>
              <a:t>Pomoč pri</a:t>
            </a:r>
            <a:r>
              <a:rPr lang="sl-SI" sz="1200" b="1" kern="1200" baseline="0" dirty="0" smtClean="0">
                <a:solidFill>
                  <a:schemeClr val="tx1"/>
                </a:solidFill>
                <a:latin typeface="+mn-lt"/>
                <a:ea typeface="+mn-ea"/>
                <a:cs typeface="+mn-cs"/>
              </a:rPr>
              <a:t> razumevanju in </a:t>
            </a:r>
            <a:r>
              <a:rPr lang="sl-SI" sz="1200" b="1" kern="1200" baseline="0" dirty="0" err="1" smtClean="0">
                <a:solidFill>
                  <a:schemeClr val="tx1"/>
                </a:solidFill>
                <a:latin typeface="+mn-lt"/>
                <a:ea typeface="+mn-ea"/>
                <a:cs typeface="+mn-cs"/>
              </a:rPr>
              <a:t>pomnenju</a:t>
            </a:r>
            <a:r>
              <a:rPr lang="sl-SI" sz="1200" b="1" kern="1200" baseline="0" dirty="0" smtClean="0">
                <a:solidFill>
                  <a:schemeClr val="tx1"/>
                </a:solidFill>
                <a:latin typeface="+mn-lt"/>
                <a:ea typeface="+mn-ea"/>
                <a:cs typeface="+mn-cs"/>
              </a:rPr>
              <a:t> razlike med </a:t>
            </a:r>
            <a:r>
              <a:rPr lang="sl-SI" sz="1200" b="1" kern="1200" baseline="0" dirty="0" err="1" smtClean="0">
                <a:solidFill>
                  <a:schemeClr val="tx1"/>
                </a:solidFill>
                <a:latin typeface="+mn-lt"/>
                <a:ea typeface="+mn-ea"/>
                <a:cs typeface="+mn-cs"/>
              </a:rPr>
              <a:t>diploidijo</a:t>
            </a:r>
            <a:r>
              <a:rPr lang="sl-SI" sz="1200" b="1" kern="1200" baseline="0" dirty="0" smtClean="0">
                <a:solidFill>
                  <a:schemeClr val="tx1"/>
                </a:solidFill>
                <a:latin typeface="+mn-lt"/>
                <a:ea typeface="+mn-ea"/>
                <a:cs typeface="+mn-cs"/>
              </a:rPr>
              <a:t> in </a:t>
            </a:r>
            <a:r>
              <a:rPr lang="sl-SI" sz="1200" b="1" kern="1200" baseline="0" dirty="0" err="1" smtClean="0">
                <a:solidFill>
                  <a:schemeClr val="tx1"/>
                </a:solidFill>
                <a:latin typeface="+mn-lt"/>
                <a:ea typeface="+mn-ea"/>
                <a:cs typeface="+mn-cs"/>
              </a:rPr>
              <a:t>haploidijo</a:t>
            </a:r>
            <a:r>
              <a:rPr lang="sl-SI" sz="1200" b="1" kern="1200" baseline="0" dirty="0" smtClean="0">
                <a:solidFill>
                  <a:schemeClr val="tx1"/>
                </a:solidFill>
                <a:latin typeface="+mn-lt"/>
                <a:ea typeface="+mn-ea"/>
                <a:cs typeface="+mn-cs"/>
              </a:rPr>
              <a:t> in odnos med kromosomi v diploidni celici (23 parov kromosomov) in haploidni celici (23 kromosomov, po eden iz vsakega para). </a:t>
            </a:r>
            <a:endParaRPr lang="sl-SI" sz="1200" kern="1200" dirty="0" smtClean="0">
              <a:solidFill>
                <a:schemeClr val="tx1"/>
              </a:solidFill>
              <a:latin typeface="+mn-lt"/>
              <a:ea typeface="+mn-ea"/>
              <a:cs typeface="+mn-cs"/>
            </a:endParaRPr>
          </a:p>
          <a:p>
            <a:r>
              <a:rPr lang="sl-SI" sz="1200" kern="1200" dirty="0" smtClean="0">
                <a:solidFill>
                  <a:schemeClr val="tx1"/>
                </a:solidFill>
                <a:latin typeface="+mn-lt"/>
                <a:ea typeface="+mn-ea"/>
                <a:cs typeface="+mn-cs"/>
              </a:rPr>
              <a:t>- splošna opazovanja glede kromosomov (vse telesne celice imajo enako število kromosomov, vsak tip kromosoma je prisoten v dveh kopijah – homologni kromosomi; spolni kromosomi (XY) niso homologni, spolne celice imajo samo polovično / haploidno število kromosomov, Za vizualizacijo teh konceptov uporabimo nogavice</a:t>
            </a:r>
          </a:p>
          <a:p>
            <a:r>
              <a:rPr lang="sl-SI" sz="1200" kern="1200" dirty="0" smtClean="0">
                <a:solidFill>
                  <a:schemeClr val="tx1"/>
                </a:solidFill>
                <a:latin typeface="+mn-lt"/>
                <a:ea typeface="+mn-ea"/>
                <a:cs typeface="+mn-cs"/>
              </a:rPr>
              <a:t>1. Prikaz </a:t>
            </a:r>
            <a:r>
              <a:rPr lang="sl-SI" sz="1200" kern="1200" dirty="0" err="1" smtClean="0">
                <a:solidFill>
                  <a:schemeClr val="tx1"/>
                </a:solidFill>
                <a:latin typeface="+mn-lt"/>
                <a:ea typeface="+mn-ea"/>
                <a:cs typeface="+mn-cs"/>
              </a:rPr>
              <a:t>profaze</a:t>
            </a:r>
            <a:r>
              <a:rPr lang="sl-SI" sz="1200" kern="1200" dirty="0" smtClean="0">
                <a:solidFill>
                  <a:schemeClr val="tx1"/>
                </a:solidFill>
                <a:latin typeface="+mn-lt"/>
                <a:ea typeface="+mn-ea"/>
                <a:cs typeface="+mn-cs"/>
              </a:rPr>
              <a:t> (začetna faza mitoze); nogavice so naključno razporejene</a:t>
            </a:r>
          </a:p>
          <a:p>
            <a:r>
              <a:rPr lang="sl-SI" sz="1200" kern="1200" dirty="0" smtClean="0">
                <a:solidFill>
                  <a:schemeClr val="tx1"/>
                </a:solidFill>
                <a:latin typeface="+mn-lt"/>
                <a:ea typeface="+mn-ea"/>
                <a:cs typeface="+mn-cs"/>
              </a:rPr>
              <a:t>2. Izdelava </a:t>
            </a:r>
            <a:r>
              <a:rPr lang="sl-SI" sz="1200" kern="1200" dirty="0" err="1" smtClean="0">
                <a:solidFill>
                  <a:schemeClr val="tx1"/>
                </a:solidFill>
                <a:latin typeface="+mn-lt"/>
                <a:ea typeface="+mn-ea"/>
                <a:cs typeface="+mn-cs"/>
              </a:rPr>
              <a:t>kariotipa</a:t>
            </a:r>
            <a:r>
              <a:rPr lang="sl-SI" sz="1200" kern="1200" dirty="0" smtClean="0">
                <a:solidFill>
                  <a:schemeClr val="tx1"/>
                </a:solidFill>
                <a:latin typeface="+mn-lt"/>
                <a:ea typeface="+mn-ea"/>
                <a:cs typeface="+mn-cs"/>
              </a:rPr>
              <a:t> telesne</a:t>
            </a:r>
            <a:r>
              <a:rPr lang="sl-SI" sz="1200" kern="1200" baseline="0" dirty="0" smtClean="0">
                <a:solidFill>
                  <a:schemeClr val="tx1"/>
                </a:solidFill>
                <a:latin typeface="+mn-lt"/>
                <a:ea typeface="+mn-ea"/>
                <a:cs typeface="+mn-cs"/>
              </a:rPr>
              <a:t> celice </a:t>
            </a:r>
            <a:r>
              <a:rPr lang="sl-SI" sz="1200" kern="1200" dirty="0" smtClean="0">
                <a:solidFill>
                  <a:schemeClr val="tx1"/>
                </a:solidFill>
                <a:latin typeface="+mn-lt"/>
                <a:ea typeface="+mn-ea"/>
                <a:cs typeface="+mn-cs"/>
              </a:rPr>
              <a:t>/ razporeditev po velikosti od največjega do najmanjšega para in spolni kromosom – </a:t>
            </a:r>
            <a:r>
              <a:rPr lang="sl-SI" sz="1200" b="1" kern="1200" dirty="0" smtClean="0">
                <a:solidFill>
                  <a:schemeClr val="tx1"/>
                </a:solidFill>
                <a:latin typeface="+mn-lt"/>
                <a:ea typeface="+mn-ea"/>
                <a:cs typeface="+mn-cs"/>
              </a:rPr>
              <a:t>ker so pari nogavic, ki predstavljajo homologne kromosome, poudarimo, da gre za diploidno celico; dve garnituri kromosomov</a:t>
            </a:r>
            <a:r>
              <a:rPr lang="sl-SI" sz="1200" kern="1200" dirty="0" smtClean="0">
                <a:solidFill>
                  <a:schemeClr val="tx1"/>
                </a:solidFill>
                <a:latin typeface="+mn-lt"/>
                <a:ea typeface="+mn-ea"/>
                <a:cs typeface="+mn-cs"/>
              </a:rPr>
              <a:t>.</a:t>
            </a:r>
          </a:p>
          <a:p>
            <a:r>
              <a:rPr lang="sl-SI" sz="1200" kern="1200" dirty="0" smtClean="0">
                <a:solidFill>
                  <a:schemeClr val="tx1"/>
                </a:solidFill>
                <a:latin typeface="+mn-lt"/>
                <a:ea typeface="+mn-ea"/>
                <a:cs typeface="+mn-cs"/>
              </a:rPr>
              <a:t>3. Kako prikazati </a:t>
            </a:r>
            <a:r>
              <a:rPr lang="sl-SI" sz="1200" kern="1200" dirty="0" err="1" smtClean="0">
                <a:solidFill>
                  <a:schemeClr val="tx1"/>
                </a:solidFill>
                <a:latin typeface="+mn-lt"/>
                <a:ea typeface="+mn-ea"/>
                <a:cs typeface="+mn-cs"/>
              </a:rPr>
              <a:t>kariotip</a:t>
            </a:r>
            <a:r>
              <a:rPr lang="sl-SI" sz="1200" kern="1200" dirty="0" smtClean="0">
                <a:solidFill>
                  <a:schemeClr val="tx1"/>
                </a:solidFill>
                <a:latin typeface="+mn-lt"/>
                <a:ea typeface="+mn-ea"/>
                <a:cs typeface="+mn-cs"/>
              </a:rPr>
              <a:t> spolne celice, ki so haploidne? Haploidne celice vsebujejo po en kromosom od vsakega para homolognih kromosomov. </a:t>
            </a:r>
            <a:r>
              <a:rPr lang="sl-SI" sz="1200" b="1" kern="1200" dirty="0" smtClean="0">
                <a:solidFill>
                  <a:schemeClr val="tx1"/>
                </a:solidFill>
                <a:latin typeface="+mn-lt"/>
                <a:ea typeface="+mn-ea"/>
                <a:cs typeface="+mn-cs"/>
              </a:rPr>
              <a:t>Torej, odstranijo iz </a:t>
            </a:r>
            <a:r>
              <a:rPr lang="sl-SI" sz="1200" b="1" kern="1200" dirty="0" err="1" smtClean="0">
                <a:solidFill>
                  <a:schemeClr val="tx1"/>
                </a:solidFill>
                <a:latin typeface="+mn-lt"/>
                <a:ea typeface="+mn-ea"/>
                <a:cs typeface="+mn-cs"/>
              </a:rPr>
              <a:t>kariotipa</a:t>
            </a:r>
            <a:r>
              <a:rPr lang="sl-SI" sz="1200" b="1" kern="1200" dirty="0" smtClean="0">
                <a:solidFill>
                  <a:schemeClr val="tx1"/>
                </a:solidFill>
                <a:latin typeface="+mn-lt"/>
                <a:ea typeface="+mn-ea"/>
                <a:cs typeface="+mn-cs"/>
              </a:rPr>
              <a:t> po en kromosom od para nogavic</a:t>
            </a:r>
            <a:r>
              <a:rPr lang="sl-SI" sz="1200" kern="1200" dirty="0" smtClean="0">
                <a:solidFill>
                  <a:schemeClr val="tx1"/>
                </a:solidFill>
                <a:latin typeface="+mn-lt"/>
                <a:ea typeface="+mn-ea"/>
                <a:cs typeface="+mn-cs"/>
              </a:rPr>
              <a:t>. V zvezi s spolnimi kromosomi lahko učenci zaključijo, da imajo spolne celice X ali Y kromosom. </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37</a:t>
            </a:fld>
            <a:endParaRPr lang="sl-SI"/>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fontScale="92500"/>
          </a:bodyPr>
          <a:lstStyle/>
          <a:p>
            <a:r>
              <a:rPr lang="sl-SI" dirty="0" smtClean="0"/>
              <a:t>PONAZORITEV</a:t>
            </a:r>
            <a:r>
              <a:rPr lang="sl-SI" baseline="0" dirty="0" smtClean="0"/>
              <a:t> NEODVISNEGA RAZPOREJANJA KROMOSOMOV MED MEJOZO</a:t>
            </a:r>
            <a:endParaRPr lang="sl-SI" dirty="0" smtClean="0"/>
          </a:p>
          <a:p>
            <a:r>
              <a:rPr lang="sl-SI" dirty="0" smtClean="0"/>
              <a:t>Z metanjem kovanca …  - nastanek različnih gamet in zigot.</a:t>
            </a:r>
          </a:p>
          <a:p>
            <a:pPr marL="0" marR="0" indent="0" algn="l" defTabSz="914400" rtl="0" eaLnBrk="1" fontAlgn="auto" latinLnBrk="0" hangingPunct="1">
              <a:lnSpc>
                <a:spcPct val="100000"/>
              </a:lnSpc>
              <a:spcBef>
                <a:spcPts val="0"/>
              </a:spcBef>
              <a:spcAft>
                <a:spcPts val="0"/>
              </a:spcAft>
              <a:buClrTx/>
              <a:buSzTx/>
              <a:buFontTx/>
              <a:buNone/>
              <a:tabLst/>
              <a:defRPr/>
            </a:pPr>
            <a:r>
              <a:rPr lang="sl-SI" dirty="0" smtClean="0"/>
              <a:t>Z igro vlog (ples kromosomov) (“line </a:t>
            </a:r>
            <a:r>
              <a:rPr lang="sl-SI" dirty="0" err="1" smtClean="0"/>
              <a:t>dancing</a:t>
            </a:r>
            <a:r>
              <a:rPr lang="sl-SI" dirty="0" smtClean="0"/>
              <a:t>”)</a:t>
            </a:r>
          </a:p>
          <a:p>
            <a:endParaRPr lang="sl-SI" dirty="0" smtClean="0"/>
          </a:p>
          <a:p>
            <a:r>
              <a:rPr lang="sl-SI" dirty="0" smtClean="0"/>
              <a:t>Priporočilo: izogniti se pojmu </a:t>
            </a:r>
            <a:r>
              <a:rPr lang="sl-SI" dirty="0" err="1" smtClean="0"/>
              <a:t>kromatida</a:t>
            </a:r>
            <a:r>
              <a:rPr lang="sl-SI" dirty="0" smtClean="0"/>
              <a:t>, namesto tega uporabiti izraze podvojen/</a:t>
            </a:r>
            <a:r>
              <a:rPr lang="sl-SI" dirty="0" err="1" smtClean="0"/>
              <a:t>nepodvojen</a:t>
            </a:r>
            <a:r>
              <a:rPr lang="sl-SI" dirty="0" smtClean="0"/>
              <a:t> kromosom.</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38</a:t>
            </a:fld>
            <a:endParaRPr lang="sl-SI"/>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C9C94EF9-F5E0-4BE0-B1A6-C13DFD0B1E14}" type="slidenum">
              <a:rPr lang="sl-SI"/>
              <a:pPr/>
              <a:t>39</a:t>
            </a:fld>
            <a:endParaRPr lang="sl-SI"/>
          </a:p>
        </p:txBody>
      </p:sp>
      <p:sp>
        <p:nvSpPr>
          <p:cNvPr id="69635" name="Rectangle 2"/>
          <p:cNvSpPr>
            <a:spLocks noGrp="1" noRot="1" noChangeAspect="1" noChangeArrowheads="1" noTextEdit="1"/>
          </p:cNvSpPr>
          <p:nvPr>
            <p:ph type="sldImg"/>
          </p:nvPr>
        </p:nvSpPr>
        <p:spPr>
          <a:xfrm>
            <a:off x="919163" y="744538"/>
            <a:ext cx="4965700" cy="3724275"/>
          </a:xfrm>
          <a:ln/>
        </p:spPr>
      </p:sp>
      <p:sp>
        <p:nvSpPr>
          <p:cNvPr id="69636" name="Rectangle 3"/>
          <p:cNvSpPr>
            <a:spLocks noGrp="1" noChangeArrowheads="1"/>
          </p:cNvSpPr>
          <p:nvPr>
            <p:ph type="body" idx="1"/>
          </p:nvPr>
        </p:nvSpPr>
        <p:spPr>
          <a:noFill/>
          <a:ln/>
        </p:spPr>
        <p:txBody>
          <a:bodyPr/>
          <a:lstStyle/>
          <a:p>
            <a:pPr eaLnBrk="1" hangingPunct="1"/>
            <a:endParaRPr lang="sl-SI"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15FA7FE-6CA7-4B0D-9215-1F34A3F62FEC}" type="slidenum">
              <a:rPr lang="sl-SI"/>
              <a:pPr/>
              <a:t>40</a:t>
            </a:fld>
            <a:endParaRPr lang="sl-SI"/>
          </a:p>
        </p:txBody>
      </p:sp>
      <p:sp>
        <p:nvSpPr>
          <p:cNvPr id="75779" name="Rectangle 2"/>
          <p:cNvSpPr>
            <a:spLocks noGrp="1" noRot="1" noChangeAspect="1" noChangeArrowheads="1" noTextEdit="1"/>
          </p:cNvSpPr>
          <p:nvPr>
            <p:ph type="sldImg"/>
          </p:nvPr>
        </p:nvSpPr>
        <p:spPr>
          <a:xfrm>
            <a:off x="919163" y="744538"/>
            <a:ext cx="4965700" cy="3724275"/>
          </a:xfrm>
          <a:ln/>
        </p:spPr>
      </p:sp>
      <p:sp>
        <p:nvSpPr>
          <p:cNvPr id="75780" name="Rectangle 3"/>
          <p:cNvSpPr>
            <a:spLocks noGrp="1" noChangeArrowheads="1"/>
          </p:cNvSpPr>
          <p:nvPr>
            <p:ph type="body" idx="1"/>
          </p:nvPr>
        </p:nvSpPr>
        <p:spPr>
          <a:noFill/>
          <a:ln/>
        </p:spPr>
        <p:txBody>
          <a:bodyPr/>
          <a:lstStyle/>
          <a:p>
            <a:pPr>
              <a:lnSpc>
                <a:spcPct val="150000"/>
              </a:lnSpc>
            </a:pPr>
            <a:r>
              <a:rPr lang="sl-SI" dirty="0" smtClean="0">
                <a:latin typeface="Comic Sans MS" pitchFamily="66" charset="0"/>
                <a:cs typeface="Times New Roman" pitchFamily="18" charset="0"/>
              </a:rPr>
              <a:t>NEODVISNO (NAKLJUČNO) RAZPOREJANJE</a:t>
            </a:r>
            <a:r>
              <a:rPr lang="sl-SI" baseline="0" dirty="0" smtClean="0">
                <a:latin typeface="Comic Sans MS" pitchFamily="66" charset="0"/>
                <a:cs typeface="Times New Roman" pitchFamily="18" charset="0"/>
              </a:rPr>
              <a:t> KROMOSOMOV</a:t>
            </a:r>
          </a:p>
          <a:p>
            <a:pPr>
              <a:lnSpc>
                <a:spcPct val="150000"/>
              </a:lnSpc>
            </a:pPr>
            <a:endParaRPr lang="sl-SI" baseline="0" dirty="0" smtClean="0">
              <a:latin typeface="Comic Sans MS" pitchFamily="66" charset="0"/>
              <a:cs typeface="Times New Roman" pitchFamily="18" charset="0"/>
            </a:endParaRPr>
          </a:p>
          <a:p>
            <a:pPr>
              <a:lnSpc>
                <a:spcPct val="150000"/>
              </a:lnSpc>
            </a:pPr>
            <a:r>
              <a:rPr lang="sl-SI" baseline="0" dirty="0" smtClean="0">
                <a:latin typeface="Comic Sans MS" pitchFamily="66" charset="0"/>
                <a:cs typeface="Times New Roman" pitchFamily="18" charset="0"/>
              </a:rPr>
              <a:t>Naključna orientacija homolognih parov kromosomov v </a:t>
            </a:r>
            <a:r>
              <a:rPr lang="sl-SI" baseline="0" dirty="0" err="1" smtClean="0">
                <a:latin typeface="Comic Sans MS" pitchFamily="66" charset="0"/>
                <a:cs typeface="Times New Roman" pitchFamily="18" charset="0"/>
              </a:rPr>
              <a:t>metafazi</a:t>
            </a:r>
            <a:r>
              <a:rPr lang="sl-SI" baseline="0" dirty="0" smtClean="0">
                <a:latin typeface="Comic Sans MS" pitchFamily="66" charset="0"/>
                <a:cs typeface="Times New Roman" pitchFamily="18" charset="0"/>
              </a:rPr>
              <a:t> mejoze I. V </a:t>
            </a:r>
            <a:r>
              <a:rPr lang="sl-SI" baseline="0" dirty="0" err="1" smtClean="0">
                <a:latin typeface="Comic Sans MS" pitchFamily="66" charset="0"/>
                <a:cs typeface="Times New Roman" pitchFamily="18" charset="0"/>
              </a:rPr>
              <a:t>metafazi</a:t>
            </a:r>
            <a:r>
              <a:rPr lang="sl-SI" baseline="0" dirty="0" smtClean="0">
                <a:latin typeface="Comic Sans MS" pitchFamily="66" charset="0"/>
                <a:cs typeface="Times New Roman" pitchFamily="18" charset="0"/>
              </a:rPr>
              <a:t> I so homologni pari, vsak grajen iz očetovega in </a:t>
            </a:r>
            <a:r>
              <a:rPr lang="sl-SI" baseline="0" dirty="0" err="1" smtClean="0">
                <a:latin typeface="Comic Sans MS" pitchFamily="66" charset="0"/>
                <a:cs typeface="Times New Roman" pitchFamily="18" charset="0"/>
              </a:rPr>
              <a:t>materingega</a:t>
            </a:r>
            <a:r>
              <a:rPr lang="sl-SI" baseline="0" dirty="0" smtClean="0">
                <a:latin typeface="Comic Sans MS" pitchFamily="66" charset="0"/>
                <a:cs typeface="Times New Roman" pitchFamily="18" charset="0"/>
              </a:rPr>
              <a:t> kromosoma, razporejeni v ekvatorialni ravnini celice. </a:t>
            </a:r>
            <a:r>
              <a:rPr lang="sl-SI" b="1" u="sng" baseline="0" dirty="0" smtClean="0">
                <a:latin typeface="Comic Sans MS" pitchFamily="66" charset="0"/>
                <a:cs typeface="Times New Roman" pitchFamily="18" charset="0"/>
              </a:rPr>
              <a:t>Vsak par je lahko </a:t>
            </a:r>
            <a:r>
              <a:rPr lang="sl-SI" b="1" u="sng" baseline="0" dirty="0" err="1" smtClean="0">
                <a:latin typeface="Comic Sans MS" pitchFamily="66" charset="0"/>
                <a:cs typeface="Times New Roman" pitchFamily="18" charset="0"/>
              </a:rPr>
              <a:t>orinetiran</a:t>
            </a:r>
            <a:r>
              <a:rPr lang="sl-SI" b="1" u="sng" baseline="0" dirty="0" smtClean="0">
                <a:latin typeface="Comic Sans MS" pitchFamily="66" charset="0"/>
                <a:cs typeface="Times New Roman" pitchFamily="18" charset="0"/>
              </a:rPr>
              <a:t> z materinim ali očetovim kromosomom proti določenemu polu.</a:t>
            </a:r>
            <a:r>
              <a:rPr lang="sl-SI" u="sng" baseline="0" dirty="0" smtClean="0">
                <a:latin typeface="Comic Sans MS" pitchFamily="66" charset="0"/>
                <a:cs typeface="Times New Roman" pitchFamily="18" charset="0"/>
              </a:rPr>
              <a:t> </a:t>
            </a:r>
            <a:r>
              <a:rPr lang="sl-SI" b="1" baseline="0" dirty="0" smtClean="0">
                <a:latin typeface="Comic Sans MS" pitchFamily="66" charset="0"/>
                <a:cs typeface="Times New Roman" pitchFamily="18" charset="0"/>
              </a:rPr>
              <a:t>Orientacija je tako naključna kot met kovanca. To pomeni, da obstaja 50%, da bo hčerinska celica mejoze I dobila materin kromosom iz določenega para in 50%  da bo dobila očetov kromosom. </a:t>
            </a:r>
          </a:p>
          <a:p>
            <a:pPr>
              <a:lnSpc>
                <a:spcPct val="150000"/>
              </a:lnSpc>
            </a:pPr>
            <a:r>
              <a:rPr lang="sl-SI" baseline="0" dirty="0" smtClean="0">
                <a:latin typeface="Comic Sans MS" pitchFamily="66" charset="0"/>
                <a:cs typeface="Times New Roman" pitchFamily="18" charset="0"/>
              </a:rPr>
              <a:t>Ker se vsak par homolognih kromosomov razporeja neodvisno do drugih parov v </a:t>
            </a:r>
            <a:r>
              <a:rPr lang="sl-SI" baseline="0" dirty="0" err="1" smtClean="0">
                <a:latin typeface="Comic Sans MS" pitchFamily="66" charset="0"/>
                <a:cs typeface="Times New Roman" pitchFamily="18" charset="0"/>
              </a:rPr>
              <a:t>metafazi</a:t>
            </a:r>
            <a:r>
              <a:rPr lang="sl-SI" baseline="0" dirty="0" smtClean="0">
                <a:latin typeface="Comic Sans MS" pitchFamily="66" charset="0"/>
                <a:cs typeface="Times New Roman" pitchFamily="18" charset="0"/>
              </a:rPr>
              <a:t> I, se prva </a:t>
            </a:r>
            <a:r>
              <a:rPr lang="sl-SI" baseline="0" dirty="0" err="1" smtClean="0">
                <a:latin typeface="Comic Sans MS" pitchFamily="66" charset="0"/>
                <a:cs typeface="Times New Roman" pitchFamily="18" charset="0"/>
              </a:rPr>
              <a:t>mejotska</a:t>
            </a:r>
            <a:r>
              <a:rPr lang="sl-SI" baseline="0" dirty="0" smtClean="0">
                <a:latin typeface="Comic Sans MS" pitchFamily="66" charset="0"/>
                <a:cs typeface="Times New Roman" pitchFamily="18" charset="0"/>
              </a:rPr>
              <a:t> delitev zaključi z razporeditvijo očetovega in materinega kromosoma v določeno hčerinsko celico neodvisno od drugih parov homolognih kromosomov. Vsaka hčerinska celica predstavlja en možen rezultat razporeditve očetovih in materinih kromosomov . </a:t>
            </a:r>
          </a:p>
          <a:p>
            <a:pPr>
              <a:lnSpc>
                <a:spcPct val="150000"/>
              </a:lnSpc>
            </a:pPr>
            <a:r>
              <a:rPr lang="sl-SI" b="1" baseline="0" dirty="0" smtClean="0">
                <a:latin typeface="Comic Sans MS" pitchFamily="66" charset="0"/>
                <a:cs typeface="Times New Roman" pitchFamily="18" charset="0"/>
              </a:rPr>
              <a:t>Slika prikazuje štiri možne kombinacije kromosomov v celici, ki ima dva para homolognih kromosomov</a:t>
            </a:r>
            <a:r>
              <a:rPr lang="sl-SI" baseline="0" dirty="0" smtClean="0">
                <a:latin typeface="Comic Sans MS" pitchFamily="66" charset="0"/>
                <a:cs typeface="Times New Roman" pitchFamily="18" charset="0"/>
              </a:rPr>
              <a:t>. V primeru človeka, ki ima 23 parov kromosomov obstaja 2n možnih kombinacij kromosomov v hčerinskih celicah. </a:t>
            </a:r>
          </a:p>
          <a:p>
            <a:pPr>
              <a:lnSpc>
                <a:spcPct val="150000"/>
              </a:lnSpc>
            </a:pPr>
            <a:r>
              <a:rPr lang="sl-SI" baseline="0" dirty="0" smtClean="0">
                <a:latin typeface="Comic Sans MS" pitchFamily="66" charset="0"/>
                <a:cs typeface="Times New Roman" pitchFamily="18" charset="0"/>
              </a:rPr>
              <a:t>Pri človeku obstaja torej okrog 8,4 milijone možnih kombinacij materinih in očetovih </a:t>
            </a:r>
            <a:r>
              <a:rPr lang="sl-SI" baseline="0" dirty="0" err="1" smtClean="0">
                <a:latin typeface="Comic Sans MS" pitchFamily="66" charset="0"/>
                <a:cs typeface="Times New Roman" pitchFamily="18" charset="0"/>
              </a:rPr>
              <a:t>kromosov</a:t>
            </a:r>
            <a:r>
              <a:rPr lang="sl-SI" baseline="0" dirty="0" smtClean="0">
                <a:latin typeface="Comic Sans MS" pitchFamily="66" charset="0"/>
                <a:cs typeface="Times New Roman" pitchFamily="18" charset="0"/>
              </a:rPr>
              <a:t> v gametah. </a:t>
            </a:r>
            <a:r>
              <a:rPr lang="sl-SI" b="1" baseline="0" dirty="0" smtClean="0">
                <a:latin typeface="Comic Sans MS" pitchFamily="66" charset="0"/>
                <a:cs typeface="Times New Roman" pitchFamily="18" charset="0"/>
              </a:rPr>
              <a:t>Vsaka gameta, ki jo proizvedemo vsebuje okrog 8,4 milijone možnih kombinacij kromosomov. </a:t>
            </a:r>
          </a:p>
          <a:p>
            <a:pPr>
              <a:lnSpc>
                <a:spcPct val="150000"/>
              </a:lnSpc>
            </a:pPr>
            <a:endParaRPr lang="sl-SI" b="1" baseline="0" dirty="0" smtClean="0">
              <a:latin typeface="Comic Sans MS" pitchFamily="66" charset="0"/>
              <a:cs typeface="Times New Roman" pitchFamily="18" charset="0"/>
            </a:endParaRPr>
          </a:p>
          <a:p>
            <a:pPr>
              <a:lnSpc>
                <a:spcPct val="150000"/>
              </a:lnSpc>
            </a:pPr>
            <a:r>
              <a:rPr lang="sl-SI" b="1" baseline="0" dirty="0" smtClean="0">
                <a:latin typeface="Comic Sans MS" pitchFamily="66" charset="0"/>
                <a:cs typeface="Times New Roman" pitchFamily="18" charset="0"/>
              </a:rPr>
              <a:t>To pa še ni vse!</a:t>
            </a:r>
          </a:p>
          <a:p>
            <a:pPr marL="0" marR="0" indent="0" algn="l" defTabSz="914400" rtl="0" eaLnBrk="1" fontAlgn="auto" latinLnBrk="0" hangingPunct="1">
              <a:lnSpc>
                <a:spcPct val="150000"/>
              </a:lnSpc>
              <a:spcBef>
                <a:spcPts val="0"/>
              </a:spcBef>
              <a:spcAft>
                <a:spcPts val="0"/>
              </a:spcAft>
              <a:buClrTx/>
              <a:buSzTx/>
              <a:buFontTx/>
              <a:buNone/>
              <a:tabLst/>
              <a:defRPr/>
            </a:pPr>
            <a:r>
              <a:rPr lang="sl-SI" baseline="0" dirty="0" smtClean="0">
                <a:latin typeface="Comic Sans MS" pitchFamily="66" charset="0"/>
                <a:cs typeface="Times New Roman" pitchFamily="18" charset="0"/>
              </a:rPr>
              <a:t>Če gledamo gamete na sliki, bi lahko rekli, da je vsak posamezen kromosom v gameti bodi očetovega ali materinega porekla. To pa ne drži, kajti med mejozo pride tudi do mešanja očetovih in materinih genov. – </a:t>
            </a:r>
            <a:r>
              <a:rPr lang="sl-SI" baseline="0" dirty="0" err="1" smtClean="0">
                <a:latin typeface="Comic Sans MS" pitchFamily="66" charset="0"/>
                <a:cs typeface="Times New Roman" pitchFamily="18" charset="0"/>
              </a:rPr>
              <a:t>prekrižanje</a:t>
            </a:r>
            <a:r>
              <a:rPr lang="sl-SI" baseline="0" dirty="0" smtClean="0">
                <a:latin typeface="Comic Sans MS" pitchFamily="66" charset="0"/>
                <a:cs typeface="Times New Roman" pitchFamily="18" charset="0"/>
              </a:rPr>
              <a:t>. </a:t>
            </a:r>
          </a:p>
          <a:p>
            <a:pPr>
              <a:lnSpc>
                <a:spcPct val="150000"/>
              </a:lnSpc>
            </a:pPr>
            <a:endParaRPr lang="sl-SI" baseline="0" dirty="0" smtClean="0">
              <a:latin typeface="Comic Sans MS" pitchFamily="66" charset="0"/>
              <a:cs typeface="Times New Roman" pitchFamily="18" charset="0"/>
            </a:endParaRPr>
          </a:p>
          <a:p>
            <a:pPr>
              <a:lnSpc>
                <a:spcPct val="150000"/>
              </a:lnSpc>
            </a:pPr>
            <a:endParaRPr lang="sl-SI" baseline="0" dirty="0" smtClean="0">
              <a:latin typeface="Comic Sans MS" pitchFamily="66" charset="0"/>
              <a:cs typeface="Times New Roman" pitchFamily="18" charset="0"/>
            </a:endParaRPr>
          </a:p>
          <a:p>
            <a:pPr>
              <a:lnSpc>
                <a:spcPct val="150000"/>
              </a:lnSpc>
            </a:pPr>
            <a:endParaRPr lang="sl-SI" baseline="0" dirty="0" smtClean="0">
              <a:latin typeface="Comic Sans MS" pitchFamily="66" charset="0"/>
              <a:cs typeface="Times New Roman" pitchFamily="18" charset="0"/>
            </a:endParaRPr>
          </a:p>
          <a:p>
            <a:pPr eaLnBrk="1" hangingPunct="1"/>
            <a:r>
              <a:rPr lang="sl-SI" dirty="0" smtClean="0"/>
              <a:t>VSAKA</a:t>
            </a:r>
            <a:r>
              <a:rPr lang="sl-SI" baseline="0" dirty="0" smtClean="0"/>
              <a:t> SPOLNA CELICA IMA 1 OD 8 MILIJONOV MOŽNIH KOMBINACIJ KROMOSOMOV NEKE OSEBE. </a:t>
            </a:r>
            <a:endParaRPr lang="sl-SI" dirty="0" smtClean="0"/>
          </a:p>
          <a:p>
            <a:pPr eaLnBrk="1" hangingPunct="1"/>
            <a:r>
              <a:rPr lang="en-US" dirty="0" smtClean="0"/>
              <a:t>Independent Assortment</a:t>
            </a:r>
            <a:endParaRPr lang="sl-SI" dirty="0" smtClean="0"/>
          </a:p>
          <a:p>
            <a:pPr eaLnBrk="1" hangingPunct="1"/>
            <a:r>
              <a:rPr lang="sl-SI" dirty="0" smtClean="0"/>
              <a:t>2. Mendlov zakon: za razliko od 1. Mendlovega zakona,</a:t>
            </a:r>
            <a:r>
              <a:rPr lang="sl-SI" baseline="0" dirty="0" smtClean="0"/>
              <a:t> ki se fokusira samo na en gen oz. </a:t>
            </a:r>
            <a:r>
              <a:rPr lang="sl-SI" baseline="0" dirty="0" err="1" smtClean="0"/>
              <a:t>alelno</a:t>
            </a:r>
            <a:r>
              <a:rPr lang="sl-SI" baseline="0" dirty="0" smtClean="0"/>
              <a:t> kombinacijo na določenem kromosomu, gledamo pri 2. Mendlovem zakonu usodo </a:t>
            </a:r>
            <a:r>
              <a:rPr lang="sl-SI" baseline="0" dirty="0" err="1" smtClean="0"/>
              <a:t>večih</a:t>
            </a:r>
            <a:r>
              <a:rPr lang="sl-SI" baseline="0" dirty="0" smtClean="0"/>
              <a:t> genov, ki so na različnih kromosomih . Usoda enega </a:t>
            </a:r>
            <a:r>
              <a:rPr lang="sl-SI" baseline="0" dirty="0" err="1" smtClean="0"/>
              <a:t>alelela</a:t>
            </a:r>
            <a:r>
              <a:rPr lang="sl-SI" baseline="0" dirty="0" smtClean="0"/>
              <a:t> določenega gena je neodvisna od usode drugega </a:t>
            </a:r>
            <a:r>
              <a:rPr lang="sl-SI" baseline="0" dirty="0" err="1" smtClean="0"/>
              <a:t>alela</a:t>
            </a:r>
            <a:r>
              <a:rPr lang="sl-SI" baseline="0" dirty="0" smtClean="0"/>
              <a:t>, ki je na drugem kromosomu. </a:t>
            </a:r>
          </a:p>
          <a:p>
            <a:pPr eaLnBrk="1" hangingPunct="1"/>
            <a:endParaRPr lang="sl-SI" baseline="0" dirty="0" smtClean="0"/>
          </a:p>
          <a:p>
            <a:pPr eaLnBrk="1" hangingPunct="1"/>
            <a:r>
              <a:rPr lang="sl-SI" baseline="0" dirty="0" smtClean="0"/>
              <a:t>(1. Mendlov zakon: gledamo samo en gen oz. določeno </a:t>
            </a:r>
            <a:r>
              <a:rPr lang="sl-SI" baseline="0" dirty="0" err="1" smtClean="0"/>
              <a:t>alelno</a:t>
            </a:r>
            <a:r>
              <a:rPr lang="sl-SI" baseline="0" dirty="0" smtClean="0"/>
              <a:t> kombinacijo: po en od vsakega </a:t>
            </a:r>
            <a:r>
              <a:rPr lang="sl-SI" baseline="0" dirty="0" err="1" smtClean="0"/>
              <a:t>alela</a:t>
            </a:r>
            <a:r>
              <a:rPr lang="sl-SI" baseline="0" dirty="0" smtClean="0"/>
              <a:t> gre v določeno spolno celico. </a:t>
            </a:r>
            <a:endParaRPr lang="sl-SI" dirty="0" smtClean="0"/>
          </a:p>
          <a:p>
            <a:pPr eaLnBrk="1" hangingPunct="1"/>
            <a:endParaRPr lang="sl-SI" dirty="0" smtClean="0"/>
          </a:p>
          <a:p>
            <a:pPr eaLnBrk="1" hangingPunct="1"/>
            <a:r>
              <a:rPr lang="sl-SI" dirty="0" smtClean="0"/>
              <a:t>http://medicguide.blogspot.com/2008/03/what-is-connection-between-mendels-law.html</a:t>
            </a:r>
          </a:p>
          <a:p>
            <a:pPr eaLnBrk="1" hangingPunct="1"/>
            <a:endParaRPr lang="sl-SI"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Zanima nas zakaj so otroci podobi staršem in zakaj so si otroci iz iste družine med seboj podobni, ,,,</a:t>
            </a:r>
          </a:p>
          <a:p>
            <a:r>
              <a:rPr lang="sl-SI" b="1" u="sng" baseline="0" dirty="0" smtClean="0">
                <a:solidFill>
                  <a:schemeClr val="accent3"/>
                </a:solidFill>
              </a:rPr>
              <a:t>Kaj je tisto kar pravzaprav prehaja od staršev na potomce?</a:t>
            </a:r>
            <a:r>
              <a:rPr lang="sl-SI" u="sng" baseline="0" dirty="0" smtClean="0">
                <a:solidFill>
                  <a:schemeClr val="accent3"/>
                </a:solidFill>
              </a:rPr>
              <a:t> </a:t>
            </a:r>
            <a:r>
              <a:rPr lang="sl-SI" dirty="0" smtClean="0"/>
              <a:t>Otroci od staršev podedujemo gene,</a:t>
            </a:r>
            <a:r>
              <a:rPr lang="sl-SI" baseline="0" dirty="0" smtClean="0"/>
              <a:t> ki kontrolirajo specifične lastnosti. </a:t>
            </a:r>
            <a:r>
              <a:rPr lang="sl-SI" u="sng" baseline="0" dirty="0" smtClean="0">
                <a:solidFill>
                  <a:schemeClr val="accent1">
                    <a:lumMod val="75000"/>
                  </a:schemeClr>
                </a:solidFill>
              </a:rPr>
              <a:t>GENI</a:t>
            </a:r>
            <a:r>
              <a:rPr lang="sl-SI" baseline="0" dirty="0" smtClean="0">
                <a:solidFill>
                  <a:schemeClr val="accent1">
                    <a:lumMod val="75000"/>
                  </a:schemeClr>
                </a:solidFill>
              </a:rPr>
              <a:t>, </a:t>
            </a:r>
            <a:r>
              <a:rPr lang="sl-SI" baseline="0" dirty="0" smtClean="0"/>
              <a:t>ki se nahajajo na kromosomih. Od staršev dedujemo kromosome in sicer od vsakega starša po en kromosom od 23 parov. Geni nosijo navodila za izdelavo določenih beljakovin, ki vplivajo na naše lastnosti. Da bi bila stvar še bolj kompleksna na izražanje genov vpliva tudi </a:t>
            </a:r>
            <a:r>
              <a:rPr lang="sl-SI" b="1" baseline="0" dirty="0" smtClean="0"/>
              <a:t>okolje.</a:t>
            </a:r>
            <a:r>
              <a:rPr lang="sl-SI" baseline="0" dirty="0" smtClean="0"/>
              <a:t> </a:t>
            </a:r>
          </a:p>
          <a:p>
            <a:r>
              <a:rPr lang="sl-SI" b="1" u="sng" baseline="0" dirty="0" smtClean="0"/>
              <a:t>Kako prehajajo geni (kromosomi) od staršev na potomce?</a:t>
            </a:r>
            <a:r>
              <a:rPr lang="sl-SI" u="sng" baseline="0" dirty="0" smtClean="0"/>
              <a:t> </a:t>
            </a:r>
          </a:p>
          <a:p>
            <a:r>
              <a:rPr lang="sl-SI" u="sng" baseline="0" dirty="0" smtClean="0"/>
              <a:t>V okviru </a:t>
            </a:r>
            <a:r>
              <a:rPr lang="sl-SI" u="sng" baseline="0" dirty="0" err="1" smtClean="0"/>
              <a:t>delvanice</a:t>
            </a:r>
            <a:r>
              <a:rPr lang="sl-SI" u="sng" baseline="0" dirty="0" smtClean="0"/>
              <a:t> bi želela z vami podelit predvsem didaktična priporočila glede vprašanja, kako prehajajo geni (kromosomi) od staršev na potomce. </a:t>
            </a:r>
          </a:p>
          <a:p>
            <a:endParaRPr lang="sl-SI"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a:t>
            </a:fld>
            <a:endParaRPr lang="sl-SI"/>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REKOMBINACIJA – pojav pri katerem si dve molekuli DNA medsebojno izmenjata posamezne odseke. Izmenjata si lahko krajše odseke  ali daljša odseka. </a:t>
            </a:r>
          </a:p>
          <a:p>
            <a:r>
              <a:rPr lang="sl-SI" b="1" u="sng" dirty="0" err="1" smtClean="0"/>
              <a:t>Prekrižanje</a:t>
            </a:r>
            <a:r>
              <a:rPr lang="sl-SI" b="1" u="sng" dirty="0" smtClean="0"/>
              <a:t> </a:t>
            </a:r>
            <a:r>
              <a:rPr lang="sl-SI" b="1" dirty="0" smtClean="0"/>
              <a:t>je rekombinacija pri kateri pride do izmenjave odseka med dvema homolognima kromosomoma. Posledica – nove kombinacije genov oz. genskih </a:t>
            </a:r>
            <a:r>
              <a:rPr lang="sl-SI" b="1" dirty="0" err="1" smtClean="0"/>
              <a:t>alelov</a:t>
            </a:r>
            <a:r>
              <a:rPr lang="sl-SI" b="1" dirty="0" smtClean="0"/>
              <a:t> v kromosomih gamet in zato tudi potomcev, kar se odraža v fenotipskih razlikah med njimi in starši. </a:t>
            </a:r>
          </a:p>
          <a:p>
            <a:r>
              <a:rPr lang="sl-SI" dirty="0" smtClean="0"/>
              <a:t>Besedo REKOMBINACIJA uporabljamo tudi v zvezi z neodvisnim razvrščanjem kromosomov. </a:t>
            </a:r>
          </a:p>
          <a:p>
            <a:pPr eaLnBrk="1" hangingPunct="1"/>
            <a:endParaRPr lang="sl-SI" dirty="0" smtClean="0"/>
          </a:p>
          <a:p>
            <a:pPr eaLnBrk="1" hangingPunct="1"/>
            <a:r>
              <a:rPr lang="sl-SI" dirty="0" smtClean="0"/>
              <a:t>V </a:t>
            </a:r>
            <a:r>
              <a:rPr lang="sl-SI" dirty="0" err="1" smtClean="0"/>
              <a:t>prozazi</a:t>
            </a:r>
            <a:r>
              <a:rPr lang="sl-SI" baseline="0" dirty="0" smtClean="0"/>
              <a:t> I pride do </a:t>
            </a:r>
            <a:r>
              <a:rPr lang="sl-SI" baseline="0" dirty="0" err="1" smtClean="0"/>
              <a:t>prekrižanja</a:t>
            </a:r>
            <a:r>
              <a:rPr lang="sl-SI" baseline="0" dirty="0" smtClean="0"/>
              <a:t> in nastanejo </a:t>
            </a:r>
            <a:r>
              <a:rPr lang="sl-SI" baseline="0" dirty="0" err="1" smtClean="0"/>
              <a:t>rekombinantni</a:t>
            </a:r>
            <a:r>
              <a:rPr lang="sl-SI" baseline="0" dirty="0" smtClean="0"/>
              <a:t> kromosomi, posamezni kromosomi, ki nosijo gene od obeh staršev. Pri </a:t>
            </a:r>
            <a:r>
              <a:rPr lang="sl-SI" baseline="0" dirty="0" err="1" smtClean="0"/>
              <a:t>mejotski</a:t>
            </a:r>
            <a:r>
              <a:rPr lang="sl-SI" baseline="0" dirty="0" smtClean="0"/>
              <a:t> delitvi pride v povprečju od 1 do 3 </a:t>
            </a:r>
            <a:r>
              <a:rPr lang="sl-SI" baseline="0" dirty="0" err="1" smtClean="0"/>
              <a:t>prekrižanja</a:t>
            </a:r>
            <a:r>
              <a:rPr lang="sl-SI" baseline="0" dirty="0" smtClean="0"/>
              <a:t> na homologni par kromosomov, odvisno od velikosti kromosoma in položaja </a:t>
            </a:r>
            <a:r>
              <a:rPr lang="sl-SI" baseline="0" dirty="0" err="1" smtClean="0"/>
              <a:t>centromere</a:t>
            </a:r>
            <a:r>
              <a:rPr lang="sl-SI" baseline="0" dirty="0" smtClean="0"/>
              <a:t>. </a:t>
            </a:r>
          </a:p>
          <a:p>
            <a:pPr eaLnBrk="1" hangingPunct="1"/>
            <a:r>
              <a:rPr lang="sl-SI" baseline="0" dirty="0" smtClean="0"/>
              <a:t>Med </a:t>
            </a:r>
            <a:r>
              <a:rPr lang="sl-SI" baseline="0" dirty="0" err="1" smtClean="0"/>
              <a:t>prekrižanjem</a:t>
            </a:r>
            <a:r>
              <a:rPr lang="sl-SI" baseline="0" dirty="0" smtClean="0"/>
              <a:t> pride do izmenjave odsekov kromosomov in s tem genov med </a:t>
            </a:r>
            <a:r>
              <a:rPr lang="sl-SI" baseline="0" dirty="0" err="1" smtClean="0"/>
              <a:t>nesestrskimi</a:t>
            </a:r>
            <a:r>
              <a:rPr lang="sl-SI" baseline="0" dirty="0" smtClean="0"/>
              <a:t> </a:t>
            </a:r>
            <a:r>
              <a:rPr lang="sl-SI" baseline="0" dirty="0" err="1" smtClean="0"/>
              <a:t>kromatidami</a:t>
            </a:r>
            <a:r>
              <a:rPr lang="sl-SI" baseline="0" dirty="0" smtClean="0"/>
              <a:t>. Na ta način </a:t>
            </a:r>
            <a:r>
              <a:rPr lang="sl-SI" b="1" baseline="0" dirty="0" smtClean="0"/>
              <a:t>nastanejo kromosomi z novimi kombinacijami očetovih in materinih </a:t>
            </a:r>
            <a:r>
              <a:rPr lang="sl-SI" b="1" baseline="0" dirty="0" err="1" smtClean="0"/>
              <a:t>alelov</a:t>
            </a:r>
            <a:r>
              <a:rPr lang="sl-SI" b="1" baseline="0" dirty="0" smtClean="0"/>
              <a:t>. </a:t>
            </a:r>
          </a:p>
          <a:p>
            <a:pPr eaLnBrk="1" hangingPunct="1"/>
            <a:endParaRPr lang="en-US" dirty="0" smtClean="0"/>
          </a:p>
          <a:p>
            <a:pPr>
              <a:lnSpc>
                <a:spcPct val="150000"/>
              </a:lnSpc>
            </a:pPr>
            <a:r>
              <a:rPr lang="sl-SI" dirty="0" smtClean="0">
                <a:latin typeface="Comic Sans MS" pitchFamily="66" charset="0"/>
                <a:cs typeface="Times New Roman" pitchFamily="18" charset="0"/>
              </a:rPr>
              <a:t>Med mejozo pride do “mešanja”  očetovih in materinih kromosomov.        </a:t>
            </a:r>
            <a:endParaRPr lang="en-US" dirty="0" smtClean="0">
              <a:latin typeface="Comic Sans MS" pitchFamily="66" charset="0"/>
              <a:cs typeface="Times New Roman" pitchFamily="18" charset="0"/>
            </a:endParaRPr>
          </a:p>
          <a:p>
            <a:pPr>
              <a:lnSpc>
                <a:spcPct val="90000"/>
              </a:lnSpc>
            </a:pPr>
            <a:r>
              <a:rPr lang="sl-SI" dirty="0" smtClean="0">
                <a:latin typeface="Comic Sans MS" pitchFamily="66" charset="0"/>
                <a:cs typeface="Times New Roman" pitchFamily="18" charset="0"/>
              </a:rPr>
              <a:t>Gamete, ki nastanejo z mejozo, so genetsko različne od očetovih in materinih celic.</a:t>
            </a:r>
            <a:endParaRPr lang="en-US" dirty="0" smtClean="0">
              <a:latin typeface="Comic Sans MS" pitchFamily="66" charset="0"/>
              <a:cs typeface="Times New Roman" pitchFamily="18" charset="0"/>
            </a:endParaRPr>
          </a:p>
          <a:p>
            <a:pPr>
              <a:lnSpc>
                <a:spcPct val="90000"/>
              </a:lnSpc>
            </a:pPr>
            <a:r>
              <a:rPr lang="sl-SI" dirty="0" smtClean="0">
                <a:latin typeface="Comic Sans MS" pitchFamily="66" charset="0"/>
                <a:cs typeface="Times New Roman" pitchFamily="18" charset="0"/>
              </a:rPr>
              <a:t>Z združitvijo gensko različnih spolnih celic nastane edinstven posameznik.</a:t>
            </a:r>
            <a:endParaRPr lang="en-US" dirty="0" smtClean="0">
              <a:latin typeface="Comic Sans MS" pitchFamily="66" charset="0"/>
              <a:cs typeface="Times New Roman" pitchFamily="18" charset="0"/>
            </a:endParaRP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41</a:t>
            </a:fld>
            <a:endParaRPr lang="sl-SI"/>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Pri</a:t>
            </a:r>
            <a:r>
              <a:rPr lang="sl-SI" baseline="0" dirty="0" smtClean="0"/>
              <a:t> človeku vsaka moška in ženska gameta predstavlja eno od 8,4 milijonov možnih kromosomskih kombinacij zaradi neodvisnega razporejanja kromosomov. </a:t>
            </a: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43</a:t>
            </a:fld>
            <a:endParaRPr lang="sl-SI"/>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Bodo njihovi otroci </a:t>
            </a:r>
            <a:r>
              <a:rPr lang="sl-SI" dirty="0" err="1" smtClean="0"/>
              <a:t>izgledali</a:t>
            </a:r>
            <a:r>
              <a:rPr lang="sl-SI" dirty="0" smtClean="0"/>
              <a:t> enako?</a:t>
            </a:r>
          </a:p>
          <a:p>
            <a:r>
              <a:rPr lang="sl-SI" dirty="0" smtClean="0"/>
              <a:t>http://www.straightdope.com/columns/read/1602/if-twins-marry-twins-are-the-children-from-the-two-families-cousins-or-brothers-and-sisters</a:t>
            </a:r>
          </a:p>
          <a:p>
            <a:r>
              <a:rPr lang="sl-SI" dirty="0" smtClean="0"/>
              <a:t>Zelo podobni,</a:t>
            </a:r>
            <a:r>
              <a:rPr lang="sl-SI" baseline="0" dirty="0" smtClean="0"/>
              <a:t> kot da so si bratje in sestre. Legalno so pa </a:t>
            </a:r>
            <a:r>
              <a:rPr lang="sl-SI" b="1" baseline="0" dirty="0" smtClean="0"/>
              <a:t>dvojne sestrične in bratranci. </a:t>
            </a:r>
          </a:p>
          <a:p>
            <a:endParaRPr lang="sl-SI" baseline="0" dirty="0" smtClean="0"/>
          </a:p>
          <a:p>
            <a:r>
              <a:rPr lang="en-US" dirty="0" smtClean="0"/>
              <a:t>When identical twins reproduce with another set of identical twins (sometimes called quaternary marriage), the resulting children are likewise genetically indistinguishable from full siblings, although they are genealogically double first cousins."</a:t>
            </a:r>
            <a:br>
              <a:rPr lang="en-US" dirty="0" smtClean="0"/>
            </a:b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44</a:t>
            </a:fld>
            <a:endParaRPr lang="sl-SI"/>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sl-SI"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sl-SI" dirty="0" smtClean="0"/>
              <a:t>Samo en kromosom iz vsakega para gre v posamezno spolno celico. Pomembno je, da vsak</a:t>
            </a:r>
            <a:r>
              <a:rPr lang="sl-SI" baseline="0" dirty="0" smtClean="0"/>
              <a:t> od dveh kromosomov v homolognem paru vključuje enega od dveh </a:t>
            </a:r>
            <a:r>
              <a:rPr lang="sl-SI" baseline="0" dirty="0" err="1" smtClean="0"/>
              <a:t>alelov</a:t>
            </a:r>
            <a:r>
              <a:rPr lang="sl-SI" baseline="0" dirty="0" smtClean="0"/>
              <a:t> istega gena. Ker spolne celice dobijo samo en kromosom od vsakega para, dobijo tudi samo enega od </a:t>
            </a:r>
            <a:r>
              <a:rPr lang="sl-SI" baseline="0" dirty="0" err="1" smtClean="0"/>
              <a:t>alelov</a:t>
            </a:r>
            <a:r>
              <a:rPr lang="sl-SI"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sl-SI"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sl-SI" b="1" dirty="0" err="1" smtClean="0">
                <a:solidFill>
                  <a:srgbClr val="0070C0"/>
                </a:solidFill>
              </a:rPr>
              <a:t>Aleli</a:t>
            </a:r>
            <a:r>
              <a:rPr lang="sl-SI" b="1" dirty="0" smtClean="0">
                <a:solidFill>
                  <a:srgbClr val="0070C0"/>
                </a:solidFill>
              </a:rPr>
              <a:t> so na homolognih kromosomih; od vsakega od staršev podedujemo po en kromosom iz homolognega para. </a:t>
            </a:r>
          </a:p>
          <a:p>
            <a:pPr marL="0" marR="0" indent="0" algn="l" defTabSz="914400" rtl="0" eaLnBrk="1" fontAlgn="auto" latinLnBrk="0" hangingPunct="1">
              <a:lnSpc>
                <a:spcPct val="100000"/>
              </a:lnSpc>
              <a:spcBef>
                <a:spcPts val="0"/>
              </a:spcBef>
              <a:spcAft>
                <a:spcPts val="0"/>
              </a:spcAft>
              <a:buClrTx/>
              <a:buSzTx/>
              <a:buFontTx/>
              <a:buNone/>
              <a:tabLst/>
              <a:defRPr/>
            </a:pPr>
            <a:endParaRPr lang="sl-SI"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only one CHROMOSOME from each homologous pair goes into each gamete. The important point is that each of the two chromosomes in a homologous pair contain only ONE of the two alleles of a gene. Since the gamete only receives one CHROMOSOME out of each pair, it will therefore only receive one ALLELE out of each pair. </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46</a:t>
            </a:fld>
            <a:endParaRPr lang="sl-SI"/>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Ločevanje </a:t>
            </a:r>
            <a:r>
              <a:rPr lang="sl-SI" dirty="0" err="1" smtClean="0"/>
              <a:t>alelov</a:t>
            </a:r>
            <a:r>
              <a:rPr lang="sl-SI" dirty="0" smtClean="0"/>
              <a:t> pri nastajanju gamet</a:t>
            </a:r>
            <a:r>
              <a:rPr lang="sl-SI" b="1" dirty="0" smtClean="0"/>
              <a:t>. Pri dominantnih in recesivnih </a:t>
            </a:r>
            <a:r>
              <a:rPr lang="sl-SI" b="1" dirty="0" err="1" smtClean="0"/>
              <a:t>homozigotih</a:t>
            </a:r>
            <a:r>
              <a:rPr lang="sl-SI" b="1" baseline="0" dirty="0" smtClean="0"/>
              <a:t> nastanejo samo ene vrste gamet, pri </a:t>
            </a:r>
            <a:r>
              <a:rPr lang="sl-SI" b="1" baseline="0" dirty="0" err="1" smtClean="0"/>
              <a:t>heterozigotih</a:t>
            </a:r>
            <a:r>
              <a:rPr lang="sl-SI" b="1" baseline="0" dirty="0" smtClean="0"/>
              <a:t> pa dve. </a:t>
            </a:r>
          </a:p>
          <a:p>
            <a:pPr marL="0" marR="0" indent="0" algn="l" defTabSz="914400" rtl="0" eaLnBrk="1" fontAlgn="auto" latinLnBrk="0" hangingPunct="1">
              <a:lnSpc>
                <a:spcPct val="100000"/>
              </a:lnSpc>
              <a:spcBef>
                <a:spcPts val="0"/>
              </a:spcBef>
              <a:spcAft>
                <a:spcPts val="0"/>
              </a:spcAft>
              <a:buClrTx/>
              <a:buSzTx/>
              <a:buFontTx/>
              <a:buNone/>
              <a:tabLst/>
              <a:defRPr/>
            </a:pPr>
            <a:r>
              <a:rPr lang="sl-SI" dirty="0" smtClean="0"/>
              <a:t>Mendel je ugotovil, da mora vsaka spolna celica nositi le en </a:t>
            </a:r>
            <a:r>
              <a:rPr lang="sl-SI" dirty="0" err="1" smtClean="0"/>
              <a:t>alel</a:t>
            </a:r>
            <a:r>
              <a:rPr lang="sl-SI" dirty="0" smtClean="0"/>
              <a:t> za posamezno lastnost, telesne celice pa dva (en par </a:t>
            </a:r>
            <a:r>
              <a:rPr lang="sl-SI" dirty="0" err="1" smtClean="0"/>
              <a:t>alelov</a:t>
            </a:r>
            <a:r>
              <a:rPr lang="sl-SI" dirty="0" smtClean="0"/>
              <a:t>). V procesu mejoze se </a:t>
            </a:r>
            <a:r>
              <a:rPr lang="sl-SI" dirty="0" err="1" smtClean="0"/>
              <a:t>aleli</a:t>
            </a:r>
            <a:r>
              <a:rPr lang="sl-SI" dirty="0" smtClean="0"/>
              <a:t> ločijo in razporedijo po en iz para v vsako gameto. To pravilo im. NAČELO RAZDVAJANJA (LOČEVANJA ALI SEGREGACIJE). </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47</a:t>
            </a:fld>
            <a:endParaRPr lang="sl-SI"/>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Mendel je križal rastline graha</a:t>
            </a:r>
            <a:r>
              <a:rPr lang="sl-SI" baseline="0" dirty="0" smtClean="0"/>
              <a:t> z različnimi lastnostmi in opazoval, kakšne lastnosti so imeli potomci. Spremljal je sedem različnih lastnosti: obliko in barvo semena, obliko in barvo stroka, barvo in položaj cveta ter dolžino stebla. </a:t>
            </a:r>
          </a:p>
          <a:p>
            <a:r>
              <a:rPr lang="sl-SI" baseline="0" dirty="0" smtClean="0"/>
              <a:t>Naštete lastnosti se dedujejo neodvisno druga od druge, saj se nahajajo na različnih kromosomih. </a:t>
            </a:r>
            <a:r>
              <a:rPr lang="sl-SI" b="1" baseline="0" dirty="0" smtClean="0"/>
              <a:t>Težava pri </a:t>
            </a:r>
            <a:r>
              <a:rPr lang="sl-SI" b="1" u="sng" baseline="0" dirty="0" smtClean="0"/>
              <a:t>pojasnjevanju dedovanja na modelu graha </a:t>
            </a:r>
            <a:r>
              <a:rPr lang="sl-SI" b="1" baseline="0" dirty="0" smtClean="0"/>
              <a:t>pa je, da v zadnjem času ljudem raznolikost graha ni preveč poznana</a:t>
            </a:r>
            <a:r>
              <a:rPr lang="sl-SI" baseline="0" dirty="0" smtClean="0"/>
              <a:t>. Zagotovo bolje poznajo barvne različice mačk. </a:t>
            </a:r>
          </a:p>
          <a:p>
            <a:endParaRPr lang="sl-SI" baseline="0" dirty="0" smtClean="0"/>
          </a:p>
          <a:p>
            <a:r>
              <a:rPr lang="sl-SI" b="1" baseline="0" dirty="0" smtClean="0"/>
              <a:t>Za najenostavnejši primer zamenjajmo barvo cveta z barvo dlake mačke. Na enem od kromosomov pri mački se nahaja gen, ki v eni različici ali </a:t>
            </a:r>
            <a:r>
              <a:rPr lang="sl-SI" b="1" baseline="0" dirty="0" err="1" smtClean="0"/>
              <a:t>alelu</a:t>
            </a:r>
            <a:r>
              <a:rPr lang="sl-SI" b="1" baseline="0" dirty="0" smtClean="0"/>
              <a:t> povzroča belo barvo dlake (</a:t>
            </a:r>
            <a:r>
              <a:rPr lang="sl-SI" b="1" baseline="0" dirty="0" err="1" smtClean="0"/>
              <a:t>alel</a:t>
            </a:r>
            <a:r>
              <a:rPr lang="sl-SI" b="1" baseline="0" dirty="0" smtClean="0"/>
              <a:t> W), v drugi pa obarvano dlako (</a:t>
            </a:r>
            <a:r>
              <a:rPr lang="sl-SI" b="1" baseline="0" dirty="0" err="1" smtClean="0"/>
              <a:t>alel</a:t>
            </a:r>
            <a:r>
              <a:rPr lang="sl-SI" b="1" baseline="0" dirty="0" smtClean="0"/>
              <a:t> W), recimo, da je v tem primeru dlaka obarvana črno. </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48</a:t>
            </a:fld>
            <a:endParaRPr lang="sl-SI"/>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u="sng" dirty="0" smtClean="0"/>
              <a:t>Domače mačke </a:t>
            </a:r>
            <a:r>
              <a:rPr lang="sl-SI" dirty="0" smtClean="0"/>
              <a:t>– </a:t>
            </a:r>
            <a:r>
              <a:rPr lang="sl-SI" b="1" dirty="0" smtClean="0"/>
              <a:t>idealen</a:t>
            </a:r>
            <a:r>
              <a:rPr lang="sl-SI" b="1" baseline="0" dirty="0" smtClean="0"/>
              <a:t> model za pojasnjevanje osnovnih načel </a:t>
            </a:r>
            <a:r>
              <a:rPr lang="sl-SI" b="1" baseline="0" dirty="0" err="1" smtClean="0"/>
              <a:t>mendelske</a:t>
            </a:r>
            <a:r>
              <a:rPr lang="sl-SI" b="1" baseline="0" dirty="0" smtClean="0"/>
              <a:t> genetike kot tudi za primere medsebojnih vplivov genov. </a:t>
            </a:r>
          </a:p>
          <a:p>
            <a:r>
              <a:rPr lang="sl-SI" baseline="0" dirty="0" smtClean="0"/>
              <a:t>PRIPOROČLJIVO JE TUDI, DA KOT PRIMER VZAMEMO DEDOVANJE KRVNE SKUPINE. </a:t>
            </a:r>
          </a:p>
          <a:p>
            <a:r>
              <a:rPr lang="sl-SI" baseline="0" dirty="0" err="1" smtClean="0"/>
              <a:t>Mendelska</a:t>
            </a:r>
            <a:r>
              <a:rPr lang="sl-SI" baseline="0" dirty="0" smtClean="0"/>
              <a:t> genetika preučuje primere, pri katerih majhno število genov vpliva na kvalitativne lastnosti, na primer na barvo in obliko. Pri tem se lastnosti pogosto dedujejo kot dominantno ali recesivno, vplivi okolja na izražanje teh </a:t>
            </a:r>
          </a:p>
          <a:p>
            <a:r>
              <a:rPr lang="sl-SI" baseline="0" dirty="0" smtClean="0"/>
              <a:t>lastnosti pa so zanemarljivi. </a:t>
            </a:r>
          </a:p>
          <a:p>
            <a:pPr marL="0" marR="0" indent="0" algn="l" defTabSz="914400" rtl="0" eaLnBrk="1" fontAlgn="auto" latinLnBrk="0" hangingPunct="1">
              <a:lnSpc>
                <a:spcPct val="100000"/>
              </a:lnSpc>
              <a:spcBef>
                <a:spcPts val="0"/>
              </a:spcBef>
              <a:spcAft>
                <a:spcPts val="0"/>
              </a:spcAft>
              <a:buClrTx/>
              <a:buSzTx/>
              <a:buFontTx/>
              <a:buNone/>
              <a:tabLst/>
              <a:defRPr/>
            </a:pPr>
            <a:r>
              <a:rPr lang="sl-SI" baseline="0" dirty="0" smtClean="0"/>
              <a:t>Za najenostavnejši primer zamenjajmo barvo cveta z barvo dlake mačke. Na enem od kromosomov pri mački se nahaja gen, ki v eni različici ali </a:t>
            </a:r>
            <a:r>
              <a:rPr lang="sl-SI" baseline="0" dirty="0" err="1" smtClean="0"/>
              <a:t>alelu</a:t>
            </a:r>
            <a:r>
              <a:rPr lang="sl-SI" baseline="0" dirty="0" smtClean="0"/>
              <a:t> povzroča belo barvo dlake (</a:t>
            </a:r>
            <a:r>
              <a:rPr lang="sl-SI" baseline="0" dirty="0" err="1" smtClean="0"/>
              <a:t>alel</a:t>
            </a:r>
            <a:r>
              <a:rPr lang="sl-SI" baseline="0" dirty="0" smtClean="0"/>
              <a:t> W), v drugi pa obarvano dlako (</a:t>
            </a:r>
            <a:r>
              <a:rPr lang="sl-SI" baseline="0" dirty="0" err="1" smtClean="0"/>
              <a:t>alel</a:t>
            </a:r>
            <a:r>
              <a:rPr lang="sl-SI" baseline="0" dirty="0" smtClean="0"/>
              <a:t> w), recimo, da je v tem primeru dlaka obarvana črno. </a:t>
            </a:r>
          </a:p>
          <a:p>
            <a:pPr marL="0" marR="0" indent="0" algn="l" defTabSz="914400" rtl="0" eaLnBrk="1" fontAlgn="auto" latinLnBrk="0" hangingPunct="1">
              <a:lnSpc>
                <a:spcPct val="100000"/>
              </a:lnSpc>
              <a:spcBef>
                <a:spcPts val="0"/>
              </a:spcBef>
              <a:spcAft>
                <a:spcPts val="0"/>
              </a:spcAft>
              <a:buClrTx/>
              <a:buSzTx/>
              <a:buFontTx/>
              <a:buNone/>
              <a:tabLst/>
              <a:defRPr/>
            </a:pPr>
            <a:r>
              <a:rPr lang="sl-SI" b="1" baseline="0" dirty="0" smtClean="0"/>
              <a:t>Križamo belo mačko, ki ima obe kopiji enaki (WW), ter črnega mačkona, ki ima tudi obe kopiji enaki (</a:t>
            </a:r>
            <a:r>
              <a:rPr lang="sl-SI" b="1" baseline="0" dirty="0" err="1" smtClean="0"/>
              <a:t>ww</a:t>
            </a:r>
            <a:r>
              <a:rPr lang="sl-SI" b="1" baseline="0" dirty="0" smtClean="0"/>
              <a:t>).Vsi njuni potomci bodo imeli obe različici ali pojavni obliki tega gena (</a:t>
            </a:r>
            <a:r>
              <a:rPr lang="sl-SI" b="1" baseline="0" dirty="0" err="1" smtClean="0"/>
              <a:t>Ww</a:t>
            </a:r>
            <a:r>
              <a:rPr lang="sl-SI" b="1" baseline="0" dirty="0" smtClean="0"/>
              <a:t>) in bodo vsi bele barve, zato ker je bela barva dominantna lastnost, črna pa recesivna. </a:t>
            </a:r>
          </a:p>
          <a:p>
            <a:pPr marL="0" marR="0" indent="0" algn="l" defTabSz="914400" rtl="0" eaLnBrk="1" fontAlgn="auto" latinLnBrk="0" hangingPunct="1">
              <a:lnSpc>
                <a:spcPct val="100000"/>
              </a:lnSpc>
              <a:spcBef>
                <a:spcPts val="0"/>
              </a:spcBef>
              <a:spcAft>
                <a:spcPts val="0"/>
              </a:spcAft>
              <a:buClrTx/>
              <a:buSzTx/>
              <a:buFontTx/>
              <a:buNone/>
              <a:tabLst/>
              <a:defRPr/>
            </a:pPr>
            <a:r>
              <a:rPr lang="sl-SI" baseline="0" dirty="0" smtClean="0"/>
              <a:t>Zapis </a:t>
            </a:r>
            <a:r>
              <a:rPr lang="sl-SI" baseline="0" dirty="0" err="1" smtClean="0"/>
              <a:t>alelov</a:t>
            </a:r>
            <a:r>
              <a:rPr lang="sl-SI" baseline="0" dirty="0" smtClean="0"/>
              <a:t> ni naključen, dominantne </a:t>
            </a:r>
            <a:r>
              <a:rPr lang="sl-SI" baseline="0" dirty="0" err="1" smtClean="0"/>
              <a:t>alele</a:t>
            </a:r>
            <a:r>
              <a:rPr lang="sl-SI" baseline="0" dirty="0" smtClean="0"/>
              <a:t> običajno označimo z velikimi črkami, recesivne pa z malimi. Mačke </a:t>
            </a:r>
            <a:r>
              <a:rPr lang="sl-SI" baseline="0" dirty="0" err="1" smtClean="0"/>
              <a:t>Ww</a:t>
            </a:r>
            <a:r>
              <a:rPr lang="sl-SI" baseline="0" dirty="0" smtClean="0"/>
              <a:t> lahko proizvedejo spolne celice, ki na potomca prenesejo </a:t>
            </a:r>
            <a:r>
              <a:rPr lang="sl-SI" baseline="0" dirty="0" err="1" smtClean="0"/>
              <a:t>alel</a:t>
            </a:r>
            <a:r>
              <a:rPr lang="sl-SI" baseline="0" dirty="0" smtClean="0"/>
              <a:t> W in spolne celice, ki na potomce prenesejo </a:t>
            </a:r>
            <a:r>
              <a:rPr lang="sl-SI" baseline="0" dirty="0" err="1" smtClean="0"/>
              <a:t>alel</a:t>
            </a:r>
            <a:r>
              <a:rPr lang="sl-SI" baseline="0" dirty="0" smtClean="0"/>
              <a:t> w. razporejanje </a:t>
            </a:r>
            <a:r>
              <a:rPr lang="sl-SI" baseline="0" dirty="0" err="1" smtClean="0"/>
              <a:t>alelov</a:t>
            </a:r>
            <a:r>
              <a:rPr lang="sl-SI" baseline="0" dirty="0" smtClean="0"/>
              <a:t> v gamete je naključno, vsekakor pa vsaka gameta vsebuje samo en </a:t>
            </a:r>
            <a:r>
              <a:rPr lang="sl-SI" baseline="0" dirty="0" err="1" smtClean="0"/>
              <a:t>alel</a:t>
            </a:r>
            <a:r>
              <a:rPr lang="sl-SI" baseline="0" dirty="0" smtClean="0"/>
              <a:t> vsakega gena  (1. </a:t>
            </a:r>
            <a:r>
              <a:rPr lang="sl-SI" baseline="0" dirty="0" err="1" smtClean="0"/>
              <a:t>mendlov</a:t>
            </a:r>
            <a:r>
              <a:rPr lang="sl-SI" baseline="0" dirty="0" smtClean="0"/>
              <a:t> zakon). </a:t>
            </a:r>
          </a:p>
          <a:p>
            <a:pPr marL="0" marR="0" indent="0" algn="l" defTabSz="914400" rtl="0" eaLnBrk="1" fontAlgn="auto" latinLnBrk="0" hangingPunct="1">
              <a:lnSpc>
                <a:spcPct val="100000"/>
              </a:lnSpc>
              <a:spcBef>
                <a:spcPts val="0"/>
              </a:spcBef>
              <a:spcAft>
                <a:spcPts val="0"/>
              </a:spcAft>
              <a:buClrTx/>
              <a:buSzTx/>
              <a:buFontTx/>
              <a:buNone/>
              <a:tabLst/>
              <a:defRPr/>
            </a:pPr>
            <a:r>
              <a:rPr lang="sl-SI" baseline="0" dirty="0" smtClean="0"/>
              <a:t>S </a:t>
            </a:r>
            <a:r>
              <a:rPr lang="sl-SI" baseline="0" dirty="0" err="1" smtClean="0"/>
              <a:t>Punnetovim</a:t>
            </a:r>
            <a:r>
              <a:rPr lang="sl-SI" baseline="0" dirty="0" smtClean="0"/>
              <a:t> kvadratom </a:t>
            </a:r>
            <a:r>
              <a:rPr lang="sl-SI" baseline="0" dirty="0" err="1" smtClean="0"/>
              <a:t>laćje</a:t>
            </a:r>
            <a:r>
              <a:rPr lang="sl-SI" baseline="0" dirty="0" smtClean="0"/>
              <a:t> </a:t>
            </a:r>
            <a:r>
              <a:rPr lang="sl-SI" baseline="0" dirty="0" err="1" smtClean="0"/>
              <a:t>pojanimo</a:t>
            </a:r>
            <a:r>
              <a:rPr lang="sl-SI" baseline="0" dirty="0" smtClean="0"/>
              <a:t> potomce dveh mačk </a:t>
            </a:r>
            <a:r>
              <a:rPr lang="sl-SI" baseline="0" dirty="0" err="1" smtClean="0"/>
              <a:t>Ww</a:t>
            </a:r>
            <a:r>
              <a:rPr lang="sl-SI" baseline="0" dirty="0" smtClean="0"/>
              <a:t>, v zgornjo vrstico in v levi stolpec vpišemo spolne </a:t>
            </a:r>
            <a:r>
              <a:rPr lang="sl-SI" baseline="0" dirty="0" err="1" smtClean="0"/>
              <a:t>celcie</a:t>
            </a:r>
            <a:r>
              <a:rPr lang="sl-SI" baseline="0" dirty="0" smtClean="0"/>
              <a:t> enega in drugega starša, polovica gamet vsakega starša prenaša </a:t>
            </a:r>
            <a:r>
              <a:rPr lang="sl-SI" baseline="0" dirty="0" err="1" smtClean="0"/>
              <a:t>alel</a:t>
            </a:r>
            <a:r>
              <a:rPr lang="sl-SI" baseline="0" dirty="0" smtClean="0"/>
              <a:t> W, druga polovica pa </a:t>
            </a:r>
            <a:r>
              <a:rPr lang="sl-SI" baseline="0" dirty="0" err="1" smtClean="0"/>
              <a:t>w.V</a:t>
            </a:r>
            <a:r>
              <a:rPr lang="sl-SI" baseline="0" dirty="0" smtClean="0"/>
              <a:t> polja znotraj kvadrata zapišemo </a:t>
            </a:r>
            <a:r>
              <a:rPr lang="sl-SI" baseline="0" dirty="0" err="1" smtClean="0"/>
              <a:t>alelne</a:t>
            </a:r>
            <a:r>
              <a:rPr lang="sl-SI" baseline="0" dirty="0" smtClean="0"/>
              <a:t> pare potomcev, ki nastanejo po združitvi dveh starševskih spolnih celic. </a:t>
            </a:r>
          </a:p>
          <a:p>
            <a:pPr marL="0" marR="0" indent="0" algn="l" defTabSz="914400" rtl="0" eaLnBrk="1" fontAlgn="auto" latinLnBrk="0" hangingPunct="1">
              <a:lnSpc>
                <a:spcPct val="100000"/>
              </a:lnSpc>
              <a:spcBef>
                <a:spcPts val="0"/>
              </a:spcBef>
              <a:spcAft>
                <a:spcPts val="0"/>
              </a:spcAft>
              <a:buClrTx/>
              <a:buSzTx/>
              <a:buFontTx/>
              <a:buNone/>
              <a:tabLst/>
              <a:defRPr/>
            </a:pPr>
            <a:r>
              <a:rPr lang="sl-SI" b="1" baseline="0" dirty="0" smtClean="0"/>
              <a:t>Dominantne bele mačke imajo pogosto oči intenzivne modre ali rumene barve, včasih očesi tudi različnih barv, pogosto so tudi gluhe. </a:t>
            </a:r>
            <a:r>
              <a:rPr lang="sl-SI" baseline="0" dirty="0" smtClean="0"/>
              <a:t>To je </a:t>
            </a:r>
            <a:r>
              <a:rPr lang="sl-SI" b="1" baseline="0" dirty="0" smtClean="0"/>
              <a:t>primer </a:t>
            </a:r>
            <a:r>
              <a:rPr lang="sl-SI" b="1" baseline="0" dirty="0" err="1" smtClean="0"/>
              <a:t>pleiotrofizma</a:t>
            </a:r>
            <a:r>
              <a:rPr lang="sl-SI" baseline="0" dirty="0" smtClean="0"/>
              <a:t>, ali vplivanja enega gena na več različnih izraženih lastnosti. </a:t>
            </a:r>
          </a:p>
          <a:p>
            <a:pPr marL="0" marR="0" indent="0" algn="l" defTabSz="914400" rtl="0" eaLnBrk="1" fontAlgn="auto" latinLnBrk="0" hangingPunct="1">
              <a:lnSpc>
                <a:spcPct val="100000"/>
              </a:lnSpc>
              <a:spcBef>
                <a:spcPts val="0"/>
              </a:spcBef>
              <a:spcAft>
                <a:spcPts val="0"/>
              </a:spcAft>
              <a:buClrTx/>
              <a:buSzTx/>
              <a:buFontTx/>
              <a:buNone/>
              <a:tabLst/>
              <a:defRPr/>
            </a:pPr>
            <a:r>
              <a:rPr lang="sl-SI" baseline="0" dirty="0" smtClean="0"/>
              <a:t>Obstajajo pa tudi bele mačke z rožnatimi očmi – to so </a:t>
            </a:r>
            <a:r>
              <a:rPr lang="sl-SI" baseline="0" dirty="0" err="1" smtClean="0"/>
              <a:t>albino</a:t>
            </a:r>
            <a:r>
              <a:rPr lang="sl-SI" baseline="0" dirty="0" smtClean="0"/>
              <a:t> mačke (ta gen pa se izraža recesivno). </a:t>
            </a:r>
          </a:p>
          <a:p>
            <a:pPr marL="0" marR="0" indent="0" algn="l" defTabSz="914400" rtl="0" eaLnBrk="1" fontAlgn="auto" latinLnBrk="0" hangingPunct="1">
              <a:lnSpc>
                <a:spcPct val="100000"/>
              </a:lnSpc>
              <a:spcBef>
                <a:spcPts val="0"/>
              </a:spcBef>
              <a:spcAft>
                <a:spcPts val="0"/>
              </a:spcAft>
              <a:buClrTx/>
              <a:buSzTx/>
              <a:buFontTx/>
              <a:buNone/>
              <a:tabLst/>
              <a:defRPr/>
            </a:pPr>
            <a:endParaRPr lang="sl-SI"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49</a:t>
            </a:fld>
            <a:endParaRPr lang="sl-SI"/>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50</a:t>
            </a:fld>
            <a:endParaRPr lang="sl-SI"/>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lnSpcReduction="10000"/>
          </a:bodyPr>
          <a:lstStyle/>
          <a:p>
            <a:r>
              <a:rPr lang="sl-SI" sz="1200" b="1" i="0" u="sng" kern="1200" dirty="0" smtClean="0">
                <a:solidFill>
                  <a:schemeClr val="tx1"/>
                </a:solidFill>
                <a:latin typeface="+mn-lt"/>
                <a:ea typeface="+mn-ea"/>
                <a:cs typeface="+mn-cs"/>
              </a:rPr>
              <a:t>AKTIVNOST </a:t>
            </a:r>
            <a:r>
              <a:rPr lang="sl-SI" sz="1200" b="0" i="0" u="sng" kern="1200" dirty="0" smtClean="0">
                <a:solidFill>
                  <a:schemeClr val="tx1"/>
                </a:solidFill>
                <a:latin typeface="+mn-lt"/>
                <a:ea typeface="+mn-ea"/>
                <a:cs typeface="+mn-cs"/>
              </a:rPr>
              <a:t>SE ZAČNE ŽE</a:t>
            </a:r>
            <a:r>
              <a:rPr lang="sl-SI" sz="1200" b="0" i="0" u="sng" kern="1200" baseline="0" dirty="0" smtClean="0">
                <a:solidFill>
                  <a:schemeClr val="tx1"/>
                </a:solidFill>
                <a:latin typeface="+mn-lt"/>
                <a:ea typeface="+mn-ea"/>
                <a:cs typeface="+mn-cs"/>
              </a:rPr>
              <a:t> Z OBLIKOVANIMI KROMOSOMI!</a:t>
            </a:r>
            <a:endParaRPr lang="sl-SI" sz="1200" b="1" i="0" u="sng" kern="1200" dirty="0" smtClean="0">
              <a:solidFill>
                <a:schemeClr val="tx1"/>
              </a:solidFill>
              <a:latin typeface="+mn-lt"/>
              <a:ea typeface="+mn-ea"/>
              <a:cs typeface="+mn-cs"/>
            </a:endParaRPr>
          </a:p>
          <a:p>
            <a:r>
              <a:rPr lang="sl-SI" sz="1200" b="1" kern="1200" dirty="0" smtClean="0">
                <a:solidFill>
                  <a:schemeClr val="tx1"/>
                </a:solidFill>
                <a:latin typeface="+mn-lt"/>
                <a:ea typeface="+mn-ea"/>
                <a:cs typeface="+mn-cs"/>
              </a:rPr>
              <a:t>Namen aktivnosti:</a:t>
            </a:r>
            <a:endParaRPr lang="sl-SI" sz="1200" kern="1200" dirty="0" smtClean="0">
              <a:solidFill>
                <a:schemeClr val="tx1"/>
              </a:solidFill>
              <a:latin typeface="+mn-lt"/>
              <a:ea typeface="+mn-ea"/>
              <a:cs typeface="+mn-cs"/>
            </a:endParaRPr>
          </a:p>
          <a:p>
            <a:r>
              <a:rPr lang="sl-SI" sz="1200" kern="1200" dirty="0" smtClean="0">
                <a:solidFill>
                  <a:schemeClr val="tx1"/>
                </a:solidFill>
                <a:latin typeface="+mn-lt"/>
                <a:ea typeface="+mn-ea"/>
                <a:cs typeface="+mn-cs"/>
              </a:rPr>
              <a:t>- razumevanje genetskih pojmov kot so gen, </a:t>
            </a:r>
            <a:r>
              <a:rPr lang="sl-SI" sz="1200" kern="1200" dirty="0" err="1" smtClean="0">
                <a:solidFill>
                  <a:schemeClr val="tx1"/>
                </a:solidFill>
                <a:latin typeface="+mn-lt"/>
                <a:ea typeface="+mn-ea"/>
                <a:cs typeface="+mn-cs"/>
              </a:rPr>
              <a:t>alel</a:t>
            </a:r>
            <a:r>
              <a:rPr lang="sl-SI" sz="1200" kern="1200" dirty="0" smtClean="0">
                <a:solidFill>
                  <a:schemeClr val="tx1"/>
                </a:solidFill>
                <a:latin typeface="+mn-lt"/>
                <a:ea typeface="+mn-ea"/>
                <a:cs typeface="+mn-cs"/>
              </a:rPr>
              <a:t>, kromosom (podvojeni/</a:t>
            </a:r>
            <a:r>
              <a:rPr lang="sl-SI" sz="1200" kern="1200" dirty="0" err="1" smtClean="0">
                <a:solidFill>
                  <a:schemeClr val="tx1"/>
                </a:solidFill>
                <a:latin typeface="+mn-lt"/>
                <a:ea typeface="+mn-ea"/>
                <a:cs typeface="+mn-cs"/>
              </a:rPr>
              <a:t>nepodvojeni</a:t>
            </a:r>
            <a:r>
              <a:rPr lang="sl-SI" sz="1200" kern="1200" dirty="0" smtClean="0">
                <a:solidFill>
                  <a:schemeClr val="tx1"/>
                </a:solidFill>
                <a:latin typeface="+mn-lt"/>
                <a:ea typeface="+mn-ea"/>
                <a:cs typeface="+mn-cs"/>
              </a:rPr>
              <a:t>); potek procesov mitoza in mejoza ter osnove dedovanja</a:t>
            </a:r>
          </a:p>
          <a:p>
            <a:r>
              <a:rPr lang="sl-SI" sz="1200" kern="1200" dirty="0" smtClean="0">
                <a:solidFill>
                  <a:schemeClr val="tx1"/>
                </a:solidFill>
                <a:latin typeface="+mn-lt"/>
                <a:ea typeface="+mn-ea"/>
                <a:cs typeface="+mn-cs"/>
              </a:rPr>
              <a:t>Kaj je potrebno, da učenci vedo pred to aktivnostjo?</a:t>
            </a:r>
          </a:p>
          <a:p>
            <a:r>
              <a:rPr lang="sl-SI" sz="1200" kern="1200" dirty="0" smtClean="0">
                <a:solidFill>
                  <a:schemeClr val="tx1"/>
                </a:solidFill>
                <a:latin typeface="+mn-lt"/>
                <a:ea typeface="+mn-ea"/>
                <a:cs typeface="+mn-cs"/>
              </a:rPr>
              <a:t>- osnove o molekuli DNA in beljakovinah</a:t>
            </a:r>
          </a:p>
          <a:p>
            <a:r>
              <a:rPr lang="sl-SI" sz="1200" kern="1200" dirty="0" smtClean="0">
                <a:solidFill>
                  <a:schemeClr val="tx1"/>
                </a:solidFill>
                <a:latin typeface="+mn-lt"/>
                <a:ea typeface="+mn-ea"/>
                <a:cs typeface="+mn-cs"/>
              </a:rPr>
              <a:t>- za motivacijo uporabiš aktivnost s katero dijaki vrednotijo lastnosti za katere se predpostavlja, da so genetske/ oz  lahko tudi razprava o tem, kaj pomeni, če imaš en dodaten kromosom (</a:t>
            </a:r>
            <a:r>
              <a:rPr lang="sl-SI" sz="1200" kern="1200" dirty="0" err="1" smtClean="0">
                <a:solidFill>
                  <a:schemeClr val="tx1"/>
                </a:solidFill>
                <a:latin typeface="+mn-lt"/>
                <a:ea typeface="+mn-ea"/>
                <a:cs typeface="+mn-cs"/>
              </a:rPr>
              <a:t>Downov</a:t>
            </a:r>
            <a:r>
              <a:rPr lang="sl-SI" sz="1200" kern="1200" dirty="0" smtClean="0">
                <a:solidFill>
                  <a:schemeClr val="tx1"/>
                </a:solidFill>
                <a:latin typeface="+mn-lt"/>
                <a:ea typeface="+mn-ea"/>
                <a:cs typeface="+mn-cs"/>
              </a:rPr>
              <a:t> sindrom). Pred tem jih seznaniš s tem, kaj je </a:t>
            </a:r>
            <a:r>
              <a:rPr lang="sl-SI" sz="1200" kern="1200" dirty="0" err="1" smtClean="0">
                <a:solidFill>
                  <a:schemeClr val="tx1"/>
                </a:solidFill>
                <a:latin typeface="+mn-lt"/>
                <a:ea typeface="+mn-ea"/>
                <a:cs typeface="+mn-cs"/>
              </a:rPr>
              <a:t>kariotip</a:t>
            </a:r>
            <a:r>
              <a:rPr lang="sl-SI" sz="1200" kern="1200" dirty="0" smtClean="0">
                <a:solidFill>
                  <a:schemeClr val="tx1"/>
                </a:solidFill>
                <a:latin typeface="+mn-lt"/>
                <a:ea typeface="+mn-ea"/>
                <a:cs typeface="+mn-cs"/>
              </a:rPr>
              <a:t>. </a:t>
            </a:r>
          </a:p>
          <a:p>
            <a:r>
              <a:rPr lang="sl-SI" sz="1200" u="sng" kern="1200" dirty="0" smtClean="0">
                <a:solidFill>
                  <a:schemeClr val="tx1"/>
                </a:solidFill>
                <a:latin typeface="+mn-lt"/>
                <a:ea typeface="+mn-ea"/>
                <a:cs typeface="+mn-cs"/>
              </a:rPr>
              <a:t>Uporaba analogije:</a:t>
            </a:r>
            <a:endParaRPr lang="sl-SI" sz="1200" kern="1200" dirty="0" smtClean="0">
              <a:solidFill>
                <a:schemeClr val="tx1"/>
              </a:solidFill>
              <a:latin typeface="+mn-lt"/>
              <a:ea typeface="+mn-ea"/>
              <a:cs typeface="+mn-cs"/>
            </a:endParaRPr>
          </a:p>
          <a:p>
            <a:r>
              <a:rPr lang="sl-SI" sz="1200" kern="1200" dirty="0" smtClean="0">
                <a:solidFill>
                  <a:schemeClr val="tx1"/>
                </a:solidFill>
                <a:latin typeface="+mn-lt"/>
                <a:ea typeface="+mn-ea"/>
                <a:cs typeface="+mn-cs"/>
              </a:rPr>
              <a:t>GEN = recept, ki daje navodilo kako kombinirati sestavine, da dobimo pravi protein. Vsak kromosom ima stotine receptov (genov) za različne proteine tako, da lahko vsak kromosom primerjamo s poglavjem v kuharski knjigi. Vsi kromosomi skupaj pa predstavljajo kuharsko knjigo, ki zagotavljajo recepte za beljakovine, ki jih naše telo potrebuje. </a:t>
            </a:r>
          </a:p>
          <a:p>
            <a:r>
              <a:rPr lang="sl-SI" sz="1200" kern="1200" dirty="0" smtClean="0">
                <a:solidFill>
                  <a:schemeClr val="tx1"/>
                </a:solidFill>
                <a:latin typeface="+mn-lt"/>
                <a:ea typeface="+mn-ea"/>
                <a:cs typeface="+mn-cs"/>
              </a:rPr>
              <a:t>Vsak gen je del mol. DNA in vsak kromosom vsebuje eno molekulo DNA, tako da so nukleotidi v molekuli DNA primerljivi z besedami v receptu in knjige. Različni </a:t>
            </a:r>
            <a:r>
              <a:rPr lang="sl-SI" sz="1200" kern="1200" dirty="0" err="1" smtClean="0">
                <a:solidFill>
                  <a:schemeClr val="tx1"/>
                </a:solidFill>
                <a:latin typeface="+mn-lt"/>
                <a:ea typeface="+mn-ea"/>
                <a:cs typeface="+mn-cs"/>
              </a:rPr>
              <a:t>aleli</a:t>
            </a:r>
            <a:r>
              <a:rPr lang="sl-SI" sz="1200" kern="1200" dirty="0" smtClean="0">
                <a:solidFill>
                  <a:schemeClr val="tx1"/>
                </a:solidFill>
                <a:latin typeface="+mn-lt"/>
                <a:ea typeface="+mn-ea"/>
                <a:cs typeface="+mn-cs"/>
              </a:rPr>
              <a:t> / geni proizvajajo različne verzije beljakovin, ki je primerljivo z različnimi verzijami recepta. (To analogijo lahko uporabimo tudi drugače tako, da </a:t>
            </a:r>
            <a:r>
              <a:rPr lang="sl-SI" sz="1200" kern="1200" dirty="0" err="1" smtClean="0">
                <a:solidFill>
                  <a:schemeClr val="tx1"/>
                </a:solidFill>
                <a:latin typeface="+mn-lt"/>
                <a:ea typeface="+mn-ea"/>
                <a:cs typeface="+mn-cs"/>
              </a:rPr>
              <a:t>tretiramo</a:t>
            </a:r>
            <a:r>
              <a:rPr lang="sl-SI" sz="1200" kern="1200" dirty="0" smtClean="0">
                <a:solidFill>
                  <a:schemeClr val="tx1"/>
                </a:solidFill>
                <a:latin typeface="+mn-lt"/>
                <a:ea typeface="+mn-ea"/>
                <a:cs typeface="+mn-cs"/>
              </a:rPr>
              <a:t> celoten genom kot en recept.)</a:t>
            </a:r>
          </a:p>
          <a:p>
            <a:r>
              <a:rPr lang="sl-SI" sz="1200" kern="1200" dirty="0" smtClean="0">
                <a:solidFill>
                  <a:schemeClr val="tx1"/>
                </a:solidFill>
                <a:latin typeface="+mn-lt"/>
                <a:ea typeface="+mn-ea"/>
                <a:cs typeface="+mn-cs"/>
              </a:rPr>
              <a:t>TERMINOLOGIJA – v aktivnosti se uporablja samo omejena terminologija. Priporočilo – bolje uporabiti pojma podvojen/ </a:t>
            </a:r>
            <a:r>
              <a:rPr lang="sl-SI" sz="1200" kern="1200" dirty="0" err="1" smtClean="0">
                <a:solidFill>
                  <a:schemeClr val="tx1"/>
                </a:solidFill>
                <a:latin typeface="+mn-lt"/>
                <a:ea typeface="+mn-ea"/>
                <a:cs typeface="+mn-cs"/>
              </a:rPr>
              <a:t>nepodvojen</a:t>
            </a:r>
            <a:r>
              <a:rPr lang="sl-SI" sz="1200" kern="1200" dirty="0" smtClean="0">
                <a:solidFill>
                  <a:schemeClr val="tx1"/>
                </a:solidFill>
                <a:latin typeface="+mn-lt"/>
                <a:ea typeface="+mn-ea"/>
                <a:cs typeface="+mn-cs"/>
              </a:rPr>
              <a:t> kromosom kot </a:t>
            </a:r>
            <a:r>
              <a:rPr lang="sl-SI" sz="1200" kern="1200" dirty="0" err="1" smtClean="0">
                <a:solidFill>
                  <a:schemeClr val="tx1"/>
                </a:solidFill>
                <a:latin typeface="+mn-lt"/>
                <a:ea typeface="+mn-ea"/>
                <a:cs typeface="+mn-cs"/>
              </a:rPr>
              <a:t>kromatide</a:t>
            </a:r>
            <a:r>
              <a:rPr lang="sl-SI" sz="1200" kern="1200" dirty="0" smtClean="0">
                <a:solidFill>
                  <a:schemeClr val="tx1"/>
                </a:solidFill>
                <a:latin typeface="+mn-lt"/>
                <a:ea typeface="+mn-ea"/>
                <a:cs typeface="+mn-cs"/>
              </a:rPr>
              <a:t>. </a:t>
            </a:r>
          </a:p>
          <a:p>
            <a:r>
              <a:rPr lang="sl-SI" sz="1200" kern="1200" dirty="0" smtClean="0">
                <a:solidFill>
                  <a:schemeClr val="tx1"/>
                </a:solidFill>
                <a:latin typeface="+mn-lt"/>
                <a:ea typeface="+mn-ea"/>
                <a:cs typeface="+mn-cs"/>
              </a:rPr>
              <a:t>PRIPOROČILO:</a:t>
            </a:r>
          </a:p>
          <a:p>
            <a:r>
              <a:rPr lang="sl-SI" sz="1200" kern="1200" dirty="0" smtClean="0">
                <a:solidFill>
                  <a:schemeClr val="tx1"/>
                </a:solidFill>
                <a:latin typeface="+mn-lt"/>
                <a:ea typeface="+mn-ea"/>
                <a:cs typeface="+mn-cs"/>
              </a:rPr>
              <a:t>-  ogled filma (animacije) mitoza/mejoza</a:t>
            </a: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51</a:t>
            </a:fld>
            <a:endParaRPr lang="sl-SI"/>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b="1" dirty="0" smtClean="0"/>
              <a:t>Poenostavljeno</a:t>
            </a:r>
            <a:r>
              <a:rPr lang="sl-SI" b="1" baseline="0" dirty="0" smtClean="0"/>
              <a:t> v toliko, da ni </a:t>
            </a:r>
            <a:r>
              <a:rPr lang="sl-SI" b="1" baseline="0" dirty="0" err="1" smtClean="0"/>
              <a:t>prekrižanja</a:t>
            </a:r>
            <a:r>
              <a:rPr lang="sl-SI" b="1" baseline="0" dirty="0" smtClean="0"/>
              <a:t>!!</a:t>
            </a:r>
          </a:p>
          <a:p>
            <a:r>
              <a:rPr lang="sl-SI" sz="1200" kern="1200" dirty="0" smtClean="0">
                <a:solidFill>
                  <a:schemeClr val="tx1"/>
                </a:solidFill>
                <a:latin typeface="+mn-lt"/>
                <a:ea typeface="+mn-ea"/>
                <a:cs typeface="+mn-cs"/>
              </a:rPr>
              <a:t>- z modeli lahko prikažemo neodvisno razporejanje kromosomov, ne prikažemo pa </a:t>
            </a:r>
            <a:r>
              <a:rPr lang="sl-SI" sz="1200" kern="1200" dirty="0" err="1" smtClean="0">
                <a:solidFill>
                  <a:schemeClr val="tx1"/>
                </a:solidFill>
                <a:latin typeface="+mn-lt"/>
                <a:ea typeface="+mn-ea"/>
                <a:cs typeface="+mn-cs"/>
              </a:rPr>
              <a:t>prekrižanja</a:t>
            </a:r>
            <a:r>
              <a:rPr lang="sl-SI" sz="1200" kern="1200" dirty="0" smtClean="0">
                <a:solidFill>
                  <a:schemeClr val="tx1"/>
                </a:solidFill>
                <a:latin typeface="+mn-lt"/>
                <a:ea typeface="+mn-ea"/>
                <a:cs typeface="+mn-cs"/>
              </a:rPr>
              <a:t>. Vsekakor lahko to omenimo, da se to zgodi med prvo </a:t>
            </a:r>
            <a:r>
              <a:rPr lang="sl-SI" sz="1200" kern="1200" dirty="0" err="1" smtClean="0">
                <a:solidFill>
                  <a:schemeClr val="tx1"/>
                </a:solidFill>
                <a:latin typeface="+mn-lt"/>
                <a:ea typeface="+mn-ea"/>
                <a:cs typeface="+mn-cs"/>
              </a:rPr>
              <a:t>mejotsko</a:t>
            </a:r>
            <a:r>
              <a:rPr lang="sl-SI" sz="1200" kern="1200" dirty="0" smtClean="0">
                <a:solidFill>
                  <a:schemeClr val="tx1"/>
                </a:solidFill>
                <a:latin typeface="+mn-lt"/>
                <a:ea typeface="+mn-ea"/>
                <a:cs typeface="+mn-cs"/>
              </a:rPr>
              <a:t> delitvijo. Lahko pa to podkrepimo z </a:t>
            </a:r>
            <a:r>
              <a:rPr lang="sl-SI" sz="1200" b="1" kern="1200" dirty="0" smtClean="0">
                <a:solidFill>
                  <a:schemeClr val="tx1"/>
                </a:solidFill>
                <a:latin typeface="+mn-lt"/>
                <a:ea typeface="+mn-ea"/>
                <a:cs typeface="+mn-cs"/>
              </a:rPr>
              <a:t>igro vlog</a:t>
            </a:r>
            <a:r>
              <a:rPr lang="sl-SI" sz="1200" kern="1200" dirty="0" smtClean="0">
                <a:solidFill>
                  <a:schemeClr val="tx1"/>
                </a:solidFill>
                <a:latin typeface="+mn-lt"/>
                <a:ea typeface="+mn-ea"/>
                <a:cs typeface="+mn-cs"/>
              </a:rPr>
              <a:t>. Uporabimo lahko na primer kape s črkami </a:t>
            </a:r>
            <a:r>
              <a:rPr lang="sl-SI" sz="1200" kern="1200" dirty="0" err="1" smtClean="0">
                <a:solidFill>
                  <a:schemeClr val="tx1"/>
                </a:solidFill>
                <a:latin typeface="+mn-lt"/>
                <a:ea typeface="+mn-ea"/>
                <a:cs typeface="+mn-cs"/>
              </a:rPr>
              <a:t>alelov</a:t>
            </a:r>
            <a:r>
              <a:rPr lang="sl-SI" sz="1200" kern="1200" dirty="0" smtClean="0">
                <a:solidFill>
                  <a:schemeClr val="tx1"/>
                </a:solidFill>
                <a:latin typeface="+mn-lt"/>
                <a:ea typeface="+mn-ea"/>
                <a:cs typeface="+mn-cs"/>
              </a:rPr>
              <a:t>, da si dijaki izmenjajo. </a:t>
            </a:r>
          </a:p>
          <a:p>
            <a:r>
              <a:rPr lang="sl-SI" sz="1200" kern="1200" dirty="0" smtClean="0">
                <a:solidFill>
                  <a:schemeClr val="tx1"/>
                </a:solidFill>
                <a:latin typeface="+mn-lt"/>
                <a:ea typeface="+mn-ea"/>
                <a:cs typeface="+mn-cs"/>
              </a:rPr>
              <a:t>Za demonstracijo </a:t>
            </a:r>
            <a:r>
              <a:rPr lang="sl-SI" sz="1200" kern="1200" dirty="0" err="1" smtClean="0">
                <a:solidFill>
                  <a:schemeClr val="tx1"/>
                </a:solidFill>
                <a:latin typeface="+mn-lt"/>
                <a:ea typeface="+mn-ea"/>
                <a:cs typeface="+mn-cs"/>
              </a:rPr>
              <a:t>prekrižanja</a:t>
            </a:r>
            <a:r>
              <a:rPr lang="sl-SI" sz="1200" kern="1200" dirty="0" smtClean="0">
                <a:solidFill>
                  <a:schemeClr val="tx1"/>
                </a:solidFill>
                <a:latin typeface="+mn-lt"/>
                <a:ea typeface="+mn-ea"/>
                <a:cs typeface="+mn-cs"/>
              </a:rPr>
              <a:t> lahko uporabimo tudi večje (daljše) nogavice;</a:t>
            </a:r>
            <a:r>
              <a:rPr lang="sl-SI" sz="1200" kern="1200" baseline="0" dirty="0" smtClean="0">
                <a:solidFill>
                  <a:schemeClr val="tx1"/>
                </a:solidFill>
                <a:latin typeface="+mn-lt"/>
                <a:ea typeface="+mn-ea"/>
                <a:cs typeface="+mn-cs"/>
              </a:rPr>
              <a:t> ali pa žice za čiščenje pipe</a:t>
            </a:r>
            <a:endParaRPr lang="sl-SI" sz="1200" kern="1200" dirty="0" smtClean="0">
              <a:solidFill>
                <a:schemeClr val="tx1"/>
              </a:solidFill>
              <a:latin typeface="+mn-lt"/>
              <a:ea typeface="+mn-ea"/>
              <a:cs typeface="+mn-cs"/>
            </a:endParaRPr>
          </a:p>
          <a:p>
            <a:endParaRPr lang="sl-SI" baseline="0" dirty="0" smtClean="0"/>
          </a:p>
          <a:p>
            <a:endParaRPr lang="sl-SI"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sl-SI" sz="1200" kern="1200" dirty="0" smtClean="0">
                <a:solidFill>
                  <a:schemeClr val="tx1"/>
                </a:solidFill>
                <a:latin typeface="+mn-lt"/>
                <a:ea typeface="+mn-ea"/>
                <a:cs typeface="+mn-cs"/>
              </a:rPr>
              <a:t>Ponazoril si mejozo z diploidno celico, ki ima genotip </a:t>
            </a:r>
            <a:r>
              <a:rPr lang="sl-SI" sz="1200" kern="1200" dirty="0" err="1" smtClean="0">
                <a:solidFill>
                  <a:schemeClr val="tx1"/>
                </a:solidFill>
                <a:latin typeface="+mn-lt"/>
                <a:ea typeface="+mn-ea"/>
                <a:cs typeface="+mn-cs"/>
              </a:rPr>
              <a:t>Aa</a:t>
            </a:r>
            <a:r>
              <a:rPr lang="sl-SI" sz="1200" kern="1200" dirty="0" smtClean="0">
                <a:solidFill>
                  <a:schemeClr val="tx1"/>
                </a:solidFill>
                <a:latin typeface="+mn-lt"/>
                <a:ea typeface="+mn-ea"/>
                <a:cs typeface="+mn-cs"/>
              </a:rPr>
              <a:t>. Genotip haploidne gamete, ki nastane z mejozo je v tem primeru: ______A ali a    ____AA ali </a:t>
            </a:r>
            <a:r>
              <a:rPr lang="sl-SI" sz="1200" kern="1200" dirty="0" err="1" smtClean="0">
                <a:solidFill>
                  <a:schemeClr val="tx1"/>
                </a:solidFill>
                <a:latin typeface="+mn-lt"/>
                <a:ea typeface="+mn-ea"/>
                <a:cs typeface="+mn-cs"/>
              </a:rPr>
              <a:t>aa</a:t>
            </a:r>
            <a:r>
              <a:rPr lang="sl-SI" sz="1200" kern="1200" dirty="0" smtClean="0">
                <a:solidFill>
                  <a:schemeClr val="tx1"/>
                </a:solidFill>
                <a:latin typeface="+mn-lt"/>
                <a:ea typeface="+mn-ea"/>
                <a:cs typeface="+mn-cs"/>
              </a:rPr>
              <a:t>       ___</a:t>
            </a:r>
            <a:r>
              <a:rPr lang="sl-SI" sz="1200" kern="1200" dirty="0" err="1" smtClean="0">
                <a:solidFill>
                  <a:schemeClr val="tx1"/>
                </a:solidFill>
                <a:latin typeface="+mn-lt"/>
                <a:ea typeface="+mn-ea"/>
                <a:cs typeface="+mn-cs"/>
              </a:rPr>
              <a:t>Aa</a:t>
            </a:r>
            <a:endParaRPr lang="sl-SI" sz="1200" kern="1200" dirty="0" smtClean="0">
              <a:solidFill>
                <a:schemeClr val="tx1"/>
              </a:solidFill>
              <a:latin typeface="+mn-lt"/>
              <a:ea typeface="+mn-ea"/>
              <a:cs typeface="+mn-cs"/>
            </a:endParaRPr>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52</a:t>
            </a:fld>
            <a:endParaRPr lang="sl-SI"/>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b="1" dirty="0" smtClean="0"/>
          </a:p>
          <a:p>
            <a:r>
              <a:rPr lang="sl-SI" b="1" smtClean="0"/>
              <a:t>LUC </a:t>
            </a:r>
            <a:r>
              <a:rPr lang="sl-SI" b="1" dirty="0" smtClean="0"/>
              <a:t>gen</a:t>
            </a:r>
          </a:p>
          <a:p>
            <a:r>
              <a:rPr lang="sl-SI" b="1" dirty="0" smtClean="0"/>
              <a:t>Encim </a:t>
            </a:r>
            <a:r>
              <a:rPr lang="sl-SI" b="1" dirty="0" err="1" smtClean="0"/>
              <a:t>luciferaza</a:t>
            </a:r>
            <a:r>
              <a:rPr lang="sl-SI" b="1" baseline="0" dirty="0" smtClean="0"/>
              <a:t> </a:t>
            </a:r>
          </a:p>
          <a:p>
            <a:r>
              <a:rPr lang="sl-SI" b="1" baseline="0" dirty="0" smtClean="0"/>
              <a:t>Kemična molekula na katero deluje encim je </a:t>
            </a:r>
            <a:r>
              <a:rPr lang="sl-SI" b="1" baseline="0" dirty="0" err="1" smtClean="0"/>
              <a:t>luciferin</a:t>
            </a:r>
            <a:endParaRPr lang="sl-SI" b="1" baseline="0" dirty="0" smtClean="0"/>
          </a:p>
          <a:p>
            <a:endParaRPr lang="sl-SI" b="1" baseline="0" dirty="0" smtClean="0"/>
          </a:p>
          <a:p>
            <a:r>
              <a:rPr lang="sl-SI" b="1" dirty="0" smtClean="0"/>
              <a:t>Razlika med genom (odsek DNA na specifični</a:t>
            </a:r>
            <a:r>
              <a:rPr lang="sl-SI" b="1" baseline="0" dirty="0" smtClean="0"/>
              <a:t> lokaciji kromosoma) in gensko informacijo, ki je kodirana z zaporedjem nukleotidov v določenem genu. </a:t>
            </a:r>
          </a:p>
          <a:p>
            <a:r>
              <a:rPr lang="sl-SI" dirty="0" smtClean="0"/>
              <a:t>Razumevanje, da je genski kod “jezik”, ki omogoča prevajanje informacij iz gena v genski produkt (beljakovino). Genski kod je </a:t>
            </a:r>
            <a:r>
              <a:rPr lang="sl-SI" dirty="0" err="1" smtClean="0"/>
              <a:t>univerzalen</a:t>
            </a:r>
            <a:r>
              <a:rPr lang="sl-SI" b="1" baseline="0" dirty="0" err="1" smtClean="0"/>
              <a:t>irana</a:t>
            </a:r>
            <a:r>
              <a:rPr lang="sl-SI" b="1" baseline="0" dirty="0" smtClean="0"/>
              <a:t> v genu, ki določa precizno naravo genskega produkta. </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a:t>
            </a:fld>
            <a:endParaRPr lang="sl-SI"/>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53</a:t>
            </a:fld>
            <a:endParaRPr lang="sl-SI"/>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Razišči kako dogodki med mejozo in oploditvijo</a:t>
            </a:r>
            <a:r>
              <a:rPr lang="sl-SI" baseline="0" dirty="0" smtClean="0"/>
              <a:t> determinirajo genotip zigote oz. otroka. </a:t>
            </a:r>
          </a:p>
          <a:p>
            <a:r>
              <a:rPr lang="sl-SI" baseline="0" dirty="0" smtClean="0"/>
              <a:t>Poenostavimo v toliko, da simuliramo mejozo samo z enim parom homolognih kromosomov v celici in, da sledimo samo enemu genu na kromosomu. Tako oče kot mama sta za ta gen heterozigotna. </a:t>
            </a:r>
          </a:p>
          <a:p>
            <a:pPr marL="228600" indent="-228600">
              <a:buAutoNum type="arabicPeriod"/>
            </a:pPr>
            <a:r>
              <a:rPr lang="sl-SI" baseline="0" dirty="0" smtClean="0"/>
              <a:t>Koliko različnih jajčec bo proizvedla mama z mejozo? Napiši njihove genotipe. </a:t>
            </a:r>
          </a:p>
          <a:p>
            <a:pPr marL="228600" indent="-228600">
              <a:buAutoNum type="arabicPeriod"/>
            </a:pPr>
            <a:r>
              <a:rPr lang="sl-SI" baseline="0" dirty="0" smtClean="0"/>
              <a:t>Koliko različnih semenčic bo proizvedel oče z mejozo?</a:t>
            </a:r>
          </a:p>
          <a:p>
            <a:pPr marL="228600" indent="-228600">
              <a:buAutoNum type="arabicPeriod"/>
            </a:pPr>
            <a:r>
              <a:rPr lang="sl-SI" baseline="0" dirty="0" smtClean="0"/>
              <a:t>Določen spermij lahko oplodi določeno jajčno celico in nastane zigota. </a:t>
            </a:r>
          </a:p>
          <a:p>
            <a:pPr marL="228600" indent="-228600">
              <a:buNone/>
            </a:pPr>
            <a:endParaRPr lang="sl-SI" baseline="0" dirty="0" smtClean="0"/>
          </a:p>
          <a:p>
            <a:pPr marL="228600" indent="-228600">
              <a:buNone/>
            </a:pPr>
            <a:r>
              <a:rPr lang="sl-SI" baseline="0" dirty="0" smtClean="0"/>
              <a:t>Eden v paru predstavlja očeta, drugi mamo. Oba ponazorita mejozo in nastanek gamet. Uporabi enega od jajčec in </a:t>
            </a:r>
            <a:r>
              <a:rPr lang="sl-SI" baseline="0" dirty="0" err="1" smtClean="0"/>
              <a:t>ustavari</a:t>
            </a:r>
            <a:r>
              <a:rPr lang="sl-SI" baseline="0" dirty="0" smtClean="0"/>
              <a:t> zigoto. Proizvedi vse možne vrste zigote za ta primer. </a:t>
            </a:r>
          </a:p>
          <a:p>
            <a:pPr marL="228600" indent="-228600">
              <a:buNone/>
            </a:pPr>
            <a:r>
              <a:rPr lang="sl-SI" baseline="0" dirty="0" smtClean="0"/>
              <a:t>4. Napiši tri možne </a:t>
            </a:r>
            <a:r>
              <a:rPr lang="sl-SI" baseline="0" dirty="0" err="1" smtClean="0"/>
              <a:t>alelne</a:t>
            </a:r>
            <a:r>
              <a:rPr lang="sl-SI" baseline="0" dirty="0" smtClean="0"/>
              <a:t> kombinacije, ki se pojavijo v zigoti po oploditvi.</a:t>
            </a:r>
          </a:p>
          <a:p>
            <a:pPr marL="228600" indent="-228600">
              <a:buNone/>
            </a:pPr>
            <a:endParaRPr lang="sl-SI" baseline="0" dirty="0" smtClean="0"/>
          </a:p>
          <a:p>
            <a:pPr marL="228600" indent="-228600">
              <a:buNone/>
            </a:pPr>
            <a:r>
              <a:rPr lang="sl-SI" baseline="0" dirty="0" smtClean="0"/>
              <a:t>5. Predpostavimo, da ima vsak starš dva različna </a:t>
            </a:r>
            <a:r>
              <a:rPr lang="sl-SI" baseline="0" dirty="0" err="1" smtClean="0"/>
              <a:t>alela</a:t>
            </a:r>
            <a:r>
              <a:rPr lang="sl-SI" baseline="0" dirty="0" smtClean="0"/>
              <a:t> za ta gen, toda nekateri otroci bodo imeli enaka </a:t>
            </a:r>
            <a:r>
              <a:rPr lang="sl-SI" baseline="0" dirty="0" err="1" smtClean="0"/>
              <a:t>alela</a:t>
            </a:r>
            <a:r>
              <a:rPr lang="sl-SI" baseline="0" dirty="0" smtClean="0"/>
              <a:t> za ta gen. Razloži, kako ima lahko otrok različen genotipi od staršev?</a:t>
            </a:r>
          </a:p>
          <a:p>
            <a:pPr marL="228600" indent="-228600">
              <a:buAutoNum type="arabicPeriod"/>
            </a:pP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54</a:t>
            </a:fld>
            <a:endParaRPr lang="sl-SI"/>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59</a:t>
            </a:fld>
            <a:endParaRPr lang="sl-SI"/>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A108C76-2AE9-477E-8716-61CA9039615C}" type="slidenum">
              <a:rPr lang="sl-SI"/>
              <a:pPr/>
              <a:t>6</a:t>
            </a:fld>
            <a:endParaRPr lang="sl-SI"/>
          </a:p>
        </p:txBody>
      </p:sp>
      <p:sp>
        <p:nvSpPr>
          <p:cNvPr id="20482" name="Rectangle 2"/>
          <p:cNvSpPr>
            <a:spLocks noGrp="1" noRot="1" noChangeAspect="1" noChangeArrowheads="1" noTextEdit="1"/>
          </p:cNvSpPr>
          <p:nvPr>
            <p:ph type="sldImg"/>
          </p:nvPr>
        </p:nvSpPr>
        <p:spPr bwMode="auto">
          <a:xfrm>
            <a:off x="917575" y="744538"/>
            <a:ext cx="4965700" cy="3724275"/>
          </a:xfrm>
          <a:prstGeom prst="rect">
            <a:avLst/>
          </a:prstGeom>
          <a:solidFill>
            <a:srgbClr val="FFFFFF"/>
          </a:solidFill>
          <a:ln>
            <a:solidFill>
              <a:srgbClr val="000000"/>
            </a:solidFill>
            <a:miter lim="800000"/>
            <a:headEnd/>
            <a:tailEnd/>
          </a:ln>
        </p:spPr>
      </p:sp>
      <p:sp>
        <p:nvSpPr>
          <p:cNvPr id="20483" name="Rectangle 3"/>
          <p:cNvSpPr>
            <a:spLocks noGrp="1" noChangeArrowheads="1"/>
          </p:cNvSpPr>
          <p:nvPr>
            <p:ph type="body" idx="1"/>
          </p:nvPr>
        </p:nvSpPr>
        <p:spPr bwMode="auto">
          <a:xfrm>
            <a:off x="906780" y="4717415"/>
            <a:ext cx="4987290" cy="4469130"/>
          </a:xfrm>
          <a:prstGeom prst="rect">
            <a:avLst/>
          </a:prstGeom>
          <a:solidFill>
            <a:srgbClr val="FFFFFF"/>
          </a:solidFill>
          <a:ln>
            <a:solidFill>
              <a:srgbClr val="000000"/>
            </a:solidFill>
            <a:miter lim="800000"/>
            <a:headEnd/>
            <a:tailEnd/>
          </a:ln>
        </p:spPr>
        <p:txBody>
          <a:bodyPr/>
          <a:lstStyle/>
          <a:p>
            <a:r>
              <a:rPr lang="sl-SI" sz="1200" u="sng" kern="1200" dirty="0" smtClean="0">
                <a:solidFill>
                  <a:schemeClr val="tx1"/>
                </a:solidFill>
                <a:latin typeface="+mn-lt"/>
                <a:ea typeface="+mn-ea"/>
                <a:cs typeface="+mn-cs"/>
              </a:rPr>
              <a:t>Uporaba analogije:</a:t>
            </a:r>
            <a:endParaRPr lang="sl-SI" sz="1200" kern="1200" dirty="0" smtClean="0">
              <a:solidFill>
                <a:schemeClr val="tx1"/>
              </a:solidFill>
              <a:latin typeface="+mn-lt"/>
              <a:ea typeface="+mn-ea"/>
              <a:cs typeface="+mn-cs"/>
            </a:endParaRPr>
          </a:p>
          <a:p>
            <a:r>
              <a:rPr lang="sl-SI" sz="1200" b="1" kern="1200" dirty="0" smtClean="0">
                <a:solidFill>
                  <a:schemeClr val="tx1"/>
                </a:solidFill>
                <a:latin typeface="+mn-lt"/>
                <a:ea typeface="+mn-ea"/>
                <a:cs typeface="+mn-cs"/>
              </a:rPr>
              <a:t>GEN = recept, ki daje navodilo kako kombinirati sestavine, da dobimo pravi protein</a:t>
            </a:r>
            <a:r>
              <a:rPr lang="sl-SI" sz="1200" kern="1200" dirty="0" smtClean="0">
                <a:solidFill>
                  <a:schemeClr val="tx1"/>
                </a:solidFill>
                <a:latin typeface="+mn-lt"/>
                <a:ea typeface="+mn-ea"/>
                <a:cs typeface="+mn-cs"/>
              </a:rPr>
              <a:t>. </a:t>
            </a:r>
            <a:r>
              <a:rPr lang="sl-SI" sz="1200" b="1" kern="1200" dirty="0" smtClean="0">
                <a:solidFill>
                  <a:schemeClr val="tx1"/>
                </a:solidFill>
                <a:latin typeface="+mn-lt"/>
                <a:ea typeface="+mn-ea"/>
                <a:cs typeface="+mn-cs"/>
              </a:rPr>
              <a:t>Vsak kromosom </a:t>
            </a:r>
            <a:r>
              <a:rPr lang="sl-SI" sz="1200" kern="1200" dirty="0" smtClean="0">
                <a:solidFill>
                  <a:schemeClr val="tx1"/>
                </a:solidFill>
                <a:latin typeface="+mn-lt"/>
                <a:ea typeface="+mn-ea"/>
                <a:cs typeface="+mn-cs"/>
              </a:rPr>
              <a:t>ima stotine receptov (genov) za različne proteine tako, da lahko vsak kromosom primerjamo </a:t>
            </a:r>
            <a:r>
              <a:rPr lang="sl-SI" sz="1200" b="1" kern="1200" dirty="0" smtClean="0">
                <a:solidFill>
                  <a:schemeClr val="tx1"/>
                </a:solidFill>
                <a:latin typeface="+mn-lt"/>
                <a:ea typeface="+mn-ea"/>
                <a:cs typeface="+mn-cs"/>
              </a:rPr>
              <a:t>s poglavjem v kuharski knjigi.</a:t>
            </a:r>
            <a:r>
              <a:rPr lang="sl-SI" sz="1200" kern="1200" dirty="0" smtClean="0">
                <a:solidFill>
                  <a:schemeClr val="tx1"/>
                </a:solidFill>
                <a:latin typeface="+mn-lt"/>
                <a:ea typeface="+mn-ea"/>
                <a:cs typeface="+mn-cs"/>
              </a:rPr>
              <a:t> </a:t>
            </a:r>
            <a:r>
              <a:rPr lang="sl-SI" sz="1200" b="1" kern="1200" dirty="0" smtClean="0">
                <a:solidFill>
                  <a:schemeClr val="tx1"/>
                </a:solidFill>
                <a:latin typeface="+mn-lt"/>
                <a:ea typeface="+mn-ea"/>
                <a:cs typeface="+mn-cs"/>
              </a:rPr>
              <a:t>Vsi kromosomi skupaj </a:t>
            </a:r>
            <a:r>
              <a:rPr lang="sl-SI" sz="1200" kern="1200" dirty="0" smtClean="0">
                <a:solidFill>
                  <a:schemeClr val="tx1"/>
                </a:solidFill>
                <a:latin typeface="+mn-lt"/>
                <a:ea typeface="+mn-ea"/>
                <a:cs typeface="+mn-cs"/>
              </a:rPr>
              <a:t>pa predstavljajo </a:t>
            </a:r>
            <a:r>
              <a:rPr lang="sl-SI" sz="1200" b="1" kern="1200" dirty="0" smtClean="0">
                <a:solidFill>
                  <a:schemeClr val="tx1"/>
                </a:solidFill>
                <a:latin typeface="+mn-lt"/>
                <a:ea typeface="+mn-ea"/>
                <a:cs typeface="+mn-cs"/>
              </a:rPr>
              <a:t>kuharsko knjigo</a:t>
            </a:r>
            <a:r>
              <a:rPr lang="sl-SI" sz="1200" kern="1200" dirty="0" smtClean="0">
                <a:solidFill>
                  <a:schemeClr val="tx1"/>
                </a:solidFill>
                <a:latin typeface="+mn-lt"/>
                <a:ea typeface="+mn-ea"/>
                <a:cs typeface="+mn-cs"/>
              </a:rPr>
              <a:t>, ki zagotavljajo recepte za beljakovine, ki jih naše telo potrebuje. </a:t>
            </a:r>
          </a:p>
          <a:p>
            <a:r>
              <a:rPr lang="sl-SI" sz="1200" kern="1200" dirty="0" smtClean="0">
                <a:solidFill>
                  <a:schemeClr val="tx1"/>
                </a:solidFill>
                <a:latin typeface="+mn-lt"/>
                <a:ea typeface="+mn-ea"/>
                <a:cs typeface="+mn-cs"/>
              </a:rPr>
              <a:t>Vsak gen je del mol. DNA in vsak kromosom vsebuje eno molekulo DNA, tako da so nukleotidi v molekuli DNA primerljivi z besedami v receptu in knjige. Različni </a:t>
            </a:r>
            <a:r>
              <a:rPr lang="sl-SI" sz="1200" kern="1200" dirty="0" err="1" smtClean="0">
                <a:solidFill>
                  <a:schemeClr val="tx1"/>
                </a:solidFill>
                <a:latin typeface="+mn-lt"/>
                <a:ea typeface="+mn-ea"/>
                <a:cs typeface="+mn-cs"/>
              </a:rPr>
              <a:t>aleli</a:t>
            </a:r>
            <a:r>
              <a:rPr lang="sl-SI" sz="1200" kern="1200" dirty="0" smtClean="0">
                <a:solidFill>
                  <a:schemeClr val="tx1"/>
                </a:solidFill>
                <a:latin typeface="+mn-lt"/>
                <a:ea typeface="+mn-ea"/>
                <a:cs typeface="+mn-cs"/>
              </a:rPr>
              <a:t> / geni proizvajajo različne verzije beljakovin, ki je primerljivo z različnimi verzijami recepta. (</a:t>
            </a:r>
            <a:r>
              <a:rPr lang="sl-SI" sz="1200" b="1" kern="1200" dirty="0" smtClean="0">
                <a:solidFill>
                  <a:schemeClr val="tx1"/>
                </a:solidFill>
                <a:latin typeface="+mn-lt"/>
                <a:ea typeface="+mn-ea"/>
                <a:cs typeface="+mn-cs"/>
              </a:rPr>
              <a:t>To analogijo lahko uporabimo tudi drugače tako, da </a:t>
            </a:r>
            <a:r>
              <a:rPr lang="sl-SI" sz="1200" b="1" kern="1200" dirty="0" err="1" smtClean="0">
                <a:solidFill>
                  <a:schemeClr val="tx1"/>
                </a:solidFill>
                <a:latin typeface="+mn-lt"/>
                <a:ea typeface="+mn-ea"/>
                <a:cs typeface="+mn-cs"/>
              </a:rPr>
              <a:t>tretiramo</a:t>
            </a:r>
            <a:r>
              <a:rPr lang="sl-SI" sz="1200" b="1" kern="1200" dirty="0" smtClean="0">
                <a:solidFill>
                  <a:schemeClr val="tx1"/>
                </a:solidFill>
                <a:latin typeface="+mn-lt"/>
                <a:ea typeface="+mn-ea"/>
                <a:cs typeface="+mn-cs"/>
              </a:rPr>
              <a:t> celoten genom kot en </a:t>
            </a:r>
            <a:r>
              <a:rPr lang="sl-SI" sz="1200" b="1" kern="1200" smtClean="0">
                <a:solidFill>
                  <a:schemeClr val="tx1"/>
                </a:solidFill>
                <a:latin typeface="+mn-lt"/>
                <a:ea typeface="+mn-ea"/>
                <a:cs typeface="+mn-cs"/>
              </a:rPr>
              <a:t>recept.)</a:t>
            </a:r>
          </a:p>
          <a:p>
            <a:endParaRPr lang="sl-SI" sz="1200" kern="1200" dirty="0" smtClean="0">
              <a:solidFill>
                <a:schemeClr val="tx1"/>
              </a:solidFill>
              <a:latin typeface="+mn-lt"/>
              <a:ea typeface="+mn-ea"/>
              <a:cs typeface="+mn-cs"/>
            </a:endParaRPr>
          </a:p>
          <a:p>
            <a:r>
              <a:rPr lang="sl-SI" dirty="0" smtClean="0"/>
              <a:t>Gen </a:t>
            </a:r>
            <a:r>
              <a:rPr lang="sl-SI" dirty="0"/>
              <a:t>predstavlja določen odsek na molekuli DNK in nosi navodilo za izdelavo določene beljakovine, ki vpliva na izražanje določene lastnosti. </a:t>
            </a:r>
          </a:p>
          <a:p>
            <a:r>
              <a:rPr lang="sl-SI" dirty="0"/>
              <a:t>Genska informacija v DNK (na kromosomih) je zapisana in kodirana v taki obliki, da je razumljiva vsem bitjem na zemlji. Govorimo o univerzalnem genskem kodu. </a:t>
            </a:r>
          </a:p>
          <a:p>
            <a:r>
              <a:rPr lang="sl-SI" dirty="0"/>
              <a:t>Jezik v katerem so zapisane genske informacije je enak za vsa živa bitja, sporočila pa so različna.</a:t>
            </a:r>
          </a:p>
          <a:p>
            <a:r>
              <a:rPr lang="sl-SI" dirty="0"/>
              <a:t>Osnovna gradbena enota beljakovin so aminokisline. Znanih je 20 aminokislin.</a:t>
            </a:r>
          </a:p>
          <a:p>
            <a:r>
              <a:rPr lang="sl-SI" dirty="0"/>
              <a:t>Geni, preko proteinov, določajo kako učinkovito bomo prebavljali hrano, kako učinkovito se bo odzval naš imunski sistem na okužbo ali kako učinkovito nevtraliziramo strupe. </a:t>
            </a:r>
          </a:p>
          <a:p>
            <a:r>
              <a:rPr lang="sl-SI" dirty="0"/>
              <a:t>Strukturni proteini npr. kolagen – sestava kože, las, vezi…</a:t>
            </a:r>
          </a:p>
          <a:p>
            <a:r>
              <a:rPr lang="sl-SI" dirty="0"/>
              <a:t>Rastni hormon je tudi po kemičnem poreklu protein. </a:t>
            </a:r>
          </a:p>
          <a:p>
            <a:endParaRPr lang="sl-SI" dirty="0"/>
          </a:p>
          <a:p>
            <a:r>
              <a:rPr lang="sl-SI" dirty="0"/>
              <a:t>Skoraj vse lastnosti so posledica delovanja proteinov. Navodila za sintezo proteinov se nahajajo v zaporedju nukleotidov. Barva oči je genetska lastnost, ki je posledica delovanja proteinov, ki katalizirajo kemične reakcije.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Kot sem že omenila  se bomo v sklopu</a:t>
            </a:r>
            <a:r>
              <a:rPr lang="sl-SI" baseline="0" dirty="0" smtClean="0"/>
              <a:t> te delavnice ukvarjali z vprašanjem </a:t>
            </a:r>
            <a:r>
              <a:rPr lang="sl-SI" b="1" u="sng" baseline="0" dirty="0" smtClean="0"/>
              <a:t>Kako prehajajo geni (kromosomi) od staršev na potomce?</a:t>
            </a:r>
            <a:r>
              <a:rPr lang="sl-SI" u="sng" baseline="0" dirty="0" smtClean="0"/>
              <a:t> </a:t>
            </a:r>
          </a:p>
          <a:p>
            <a:r>
              <a:rPr lang="sl-SI" u="sng" baseline="0" dirty="0" smtClean="0"/>
              <a:t>V okviru </a:t>
            </a:r>
            <a:r>
              <a:rPr lang="sl-SI" u="sng" baseline="0" dirty="0" err="1" smtClean="0"/>
              <a:t>delvanice</a:t>
            </a:r>
            <a:r>
              <a:rPr lang="sl-SI" u="sng" baseline="0" dirty="0" smtClean="0"/>
              <a:t> bi želela z vami podelit predvsem didaktična priporočila glede vprašanja, kako prehajajo geni (kromosomi) od staršev na potomce. </a:t>
            </a:r>
          </a:p>
          <a:p>
            <a:endParaRPr lang="sl-SI" u="sng" baseline="0" dirty="0" smtClean="0"/>
          </a:p>
          <a:p>
            <a:r>
              <a:rPr lang="sl-SI" b="1" dirty="0" smtClean="0"/>
              <a:t>Od nekdaj je človek preučeval zakonitosti dedovanj</a:t>
            </a:r>
            <a:r>
              <a:rPr lang="sl-SI" b="1" baseline="0" dirty="0" smtClean="0"/>
              <a:t>a tudi v živalskem in rastlinskem svetu. </a:t>
            </a:r>
          </a:p>
          <a:p>
            <a:endParaRPr lang="sl-SI" b="1" baseline="0" dirty="0" smtClean="0"/>
          </a:p>
          <a:p>
            <a:r>
              <a:rPr lang="sl-SI" b="1" baseline="0" dirty="0" smtClean="0"/>
              <a:t>Mucke iz istega legla (pri </a:t>
            </a:r>
            <a:r>
              <a:rPr lang="sl-SI" b="1" baseline="0" dirty="0" err="1" smtClean="0"/>
              <a:t>nepasemskih</a:t>
            </a:r>
            <a:r>
              <a:rPr lang="sl-SI" b="1" baseline="0" dirty="0" smtClean="0"/>
              <a:t> muckah) imajo pogosto različne očete. </a:t>
            </a:r>
            <a:endParaRPr lang="sl-SI" b="1"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7</a:t>
            </a:fld>
            <a:endParaRPr lang="sl-SI"/>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pPr algn="ctr"/>
            <a:r>
              <a:rPr lang="sl-SI" b="1" i="1" dirty="0" smtClean="0"/>
              <a:t>Kako (na kakšen način) se prenašajo geni (kromosomi)</a:t>
            </a:r>
            <a:r>
              <a:rPr lang="sl-SI" b="1" i="1" baseline="0" dirty="0" smtClean="0"/>
              <a:t> od staršev na potomce? </a:t>
            </a:r>
          </a:p>
          <a:p>
            <a:r>
              <a:rPr lang="sl-SI" baseline="0" dirty="0" smtClean="0"/>
              <a:t>Za odgovor na zgornje vprašanje morajo učenci razumeti razvojni krog človeka; ki prikazuje odnos med tremi ključnimi procesi mitoza, mejoza in oploditev. </a:t>
            </a:r>
          </a:p>
          <a:p>
            <a:endParaRPr lang="sl-SI" baseline="0" dirty="0" smtClean="0"/>
          </a:p>
          <a:p>
            <a:r>
              <a:rPr lang="sl-SI" baseline="0" dirty="0" smtClean="0"/>
              <a:t>Kot pri vsakem obravnavanju nove snovi se je tudi tukaj </a:t>
            </a:r>
            <a:r>
              <a:rPr lang="sl-SI" u="sng" baseline="0" dirty="0" smtClean="0"/>
              <a:t>priporočljivo nasloniti se na že obravnavano snov.</a:t>
            </a:r>
          </a:p>
          <a:p>
            <a:r>
              <a:rPr lang="sl-SI" baseline="0" dirty="0" smtClean="0"/>
              <a:t>CELICA IN DEDOVANJE  C - začetek 8. razreda; celica, DNA (nosilka dedne informacije oz. genov), DNA iz nukleotidov (verižica), </a:t>
            </a:r>
            <a:r>
              <a:rPr lang="sl-SI" baseline="0" dirty="0" err="1" smtClean="0"/>
              <a:t>mitotska</a:t>
            </a:r>
            <a:r>
              <a:rPr lang="sl-SI" baseline="0" dirty="0" smtClean="0"/>
              <a:t> delitev in rast celic, preden se celica deli se dedni material (DNA) podvoji; </a:t>
            </a:r>
            <a:r>
              <a:rPr lang="sl-SI" b="1" baseline="0" dirty="0" smtClean="0"/>
              <a:t>z </a:t>
            </a:r>
            <a:r>
              <a:rPr lang="sl-SI" b="1" baseline="0" dirty="0" err="1" smtClean="0"/>
              <a:t>mitotsko</a:t>
            </a:r>
            <a:r>
              <a:rPr lang="sl-SI" b="1" baseline="0" dirty="0" smtClean="0"/>
              <a:t> delitvijo se dedni material ohranja</a:t>
            </a:r>
            <a:r>
              <a:rPr lang="sl-SI" baseline="0" dirty="0" smtClean="0"/>
              <a:t>.</a:t>
            </a:r>
          </a:p>
          <a:p>
            <a:r>
              <a:rPr lang="sl-SI" baseline="0" dirty="0" smtClean="0"/>
              <a:t>ZGRADBA IN DELOVANJE ČLOVEKA (D) – konec 8. razreda; Razmnoževanje človeka: pomen spolnega razmnoževanja</a:t>
            </a:r>
            <a:r>
              <a:rPr lang="sl-SI" u="sng" baseline="0" dirty="0" smtClean="0"/>
              <a:t>, nastajanje spolnih celic – mejoza </a:t>
            </a:r>
            <a:r>
              <a:rPr lang="sl-SI" baseline="0" dirty="0" smtClean="0"/>
              <a:t>(</a:t>
            </a:r>
            <a:r>
              <a:rPr lang="sl-SI" u="sng" baseline="0" dirty="0" smtClean="0"/>
              <a:t>razpolovitev dednega materiala in nastanek novih kombinacij dednega materiala). </a:t>
            </a:r>
          </a:p>
          <a:p>
            <a:r>
              <a:rPr lang="sl-SI" b="1" dirty="0" smtClean="0"/>
              <a:t>Bistvo spolnega razmnoževanja pri človeku</a:t>
            </a:r>
            <a:r>
              <a:rPr lang="sl-SI" dirty="0" smtClean="0"/>
              <a:t>: prenos dednih informacija na potomstvo in nastanek novih</a:t>
            </a:r>
            <a:r>
              <a:rPr lang="sl-SI" baseline="0" dirty="0" smtClean="0"/>
              <a:t> kombinacij dednih informacij.</a:t>
            </a:r>
          </a:p>
          <a:p>
            <a:r>
              <a:rPr lang="sl-SI" baseline="0" dirty="0" smtClean="0"/>
              <a:t>Spolne celice nastajajo v spolnih žlezah, ki so del spolnih organov. </a:t>
            </a:r>
          </a:p>
          <a:p>
            <a:r>
              <a:rPr lang="sl-SI" u="sng" baseline="0" dirty="0" smtClean="0"/>
              <a:t>Razumejo, zakaj je v nastajanje spolnih celic vključena mejoza </a:t>
            </a:r>
            <a:r>
              <a:rPr lang="sl-SI" baseline="0" dirty="0" smtClean="0"/>
              <a:t>(to povežejo s količino dedne snovi in nastankom novih kombinacij dedne informacije). </a:t>
            </a:r>
          </a:p>
          <a:p>
            <a:r>
              <a:rPr lang="sl-SI" baseline="0" dirty="0" smtClean="0"/>
              <a:t>Spoznajo, da so vse telesne celice večceličnega organizma (tudi človeka) praviloma genetsko enake in vsebujejo dedne informacije očeta in matere. Spoznajo, da se razvoj večceličnega organizma začne iz ene oplojene jajčne celice.</a:t>
            </a:r>
          </a:p>
          <a:p>
            <a:endParaRPr lang="sl-SI" baseline="0" dirty="0" smtClean="0"/>
          </a:p>
          <a:p>
            <a:r>
              <a:rPr lang="sl-SI" b="1" baseline="0" dirty="0" smtClean="0"/>
              <a:t>RAZVOJNI KROG – GLAVNE UGOTOVITVE</a:t>
            </a:r>
          </a:p>
          <a:p>
            <a:pPr lvl="0"/>
            <a:r>
              <a:rPr lang="sl-SI" dirty="0" smtClean="0"/>
              <a:t>Celice našega telesa so lahko </a:t>
            </a:r>
            <a:r>
              <a:rPr lang="sl-SI" u="sng" dirty="0" smtClean="0"/>
              <a:t>haploidne (n)</a:t>
            </a:r>
            <a:r>
              <a:rPr lang="sl-SI" dirty="0" smtClean="0"/>
              <a:t> ali </a:t>
            </a:r>
            <a:r>
              <a:rPr lang="sl-SI" u="sng" dirty="0" smtClean="0"/>
              <a:t>diploidne (2n)</a:t>
            </a:r>
            <a:r>
              <a:rPr lang="sl-SI" dirty="0" smtClean="0"/>
              <a:t>. Haploidne so spolne celice ali gamete (POMEN!!!), vse ostale celice so diploidne.</a:t>
            </a:r>
          </a:p>
          <a:p>
            <a:endParaRPr lang="sl-SI" dirty="0" smtClean="0"/>
          </a:p>
          <a:p>
            <a:pPr lvl="0"/>
            <a:r>
              <a:rPr lang="sl-SI" dirty="0" smtClean="0"/>
              <a:t>Proces s katerim se zmanjša število kromosomov na polovico im. </a:t>
            </a:r>
            <a:r>
              <a:rPr lang="sl-SI" u="sng" dirty="0" smtClean="0"/>
              <a:t>mejoza</a:t>
            </a:r>
            <a:r>
              <a:rPr lang="sl-SI" dirty="0" smtClean="0"/>
              <a:t> (gr. </a:t>
            </a:r>
            <a:r>
              <a:rPr lang="sl-SI" dirty="0" err="1" smtClean="0"/>
              <a:t>meiosis</a:t>
            </a:r>
            <a:r>
              <a:rPr lang="sl-SI" dirty="0" smtClean="0"/>
              <a:t>=zmanjšanje).</a:t>
            </a:r>
          </a:p>
          <a:p>
            <a:endParaRPr lang="sl-SI" dirty="0" smtClean="0"/>
          </a:p>
          <a:p>
            <a:pPr lvl="0"/>
            <a:r>
              <a:rPr lang="sl-SI" dirty="0" smtClean="0"/>
              <a:t>Z mejozo v moških modih nastajajo semenčice, v ženskih jajčnikih pa jajčeca.  </a:t>
            </a:r>
          </a:p>
          <a:p>
            <a:r>
              <a:rPr lang="sl-SI" dirty="0" smtClean="0"/>
              <a:t> </a:t>
            </a:r>
          </a:p>
          <a:p>
            <a:pPr lvl="0"/>
            <a:r>
              <a:rPr lang="sl-SI" u="sng" dirty="0" smtClean="0"/>
              <a:t>Spojek ali zigota</a:t>
            </a:r>
            <a:r>
              <a:rPr lang="sl-SI" dirty="0" smtClean="0"/>
              <a:t> nastane z združitvijo moške in ženske spolne celice.</a:t>
            </a:r>
          </a:p>
          <a:p>
            <a:endParaRPr lang="sl-SI" dirty="0" smtClean="0"/>
          </a:p>
          <a:p>
            <a:pPr lvl="0"/>
            <a:r>
              <a:rPr lang="sl-SI" dirty="0" smtClean="0"/>
              <a:t>Z </a:t>
            </a:r>
            <a:r>
              <a:rPr lang="sl-SI" u="sng" dirty="0" smtClean="0"/>
              <a:t>mitozo</a:t>
            </a:r>
            <a:r>
              <a:rPr lang="sl-SI" dirty="0" smtClean="0"/>
              <a:t> iz spojka nastanejo vse telesne celice. </a:t>
            </a:r>
          </a:p>
          <a:p>
            <a:endParaRPr lang="sl-SI"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8</a:t>
            </a:fld>
            <a:endParaRPr lang="sl-SI"/>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lnSpcReduction="10000"/>
          </a:bodyPr>
          <a:lstStyle/>
          <a:p>
            <a:r>
              <a:rPr lang="sl-SI" dirty="0" smtClean="0"/>
              <a:t>ENOGENSKE / VEČGENSKE LASTNOSTI</a:t>
            </a:r>
            <a:r>
              <a:rPr lang="sl-SI" baseline="0" dirty="0" smtClean="0"/>
              <a:t> ???</a:t>
            </a:r>
          </a:p>
          <a:p>
            <a:endParaRPr lang="sl-SI" baseline="0" dirty="0" smtClean="0"/>
          </a:p>
          <a:p>
            <a:r>
              <a:rPr lang="sl-SI" dirty="0" smtClean="0"/>
              <a:t>Preden</a:t>
            </a:r>
            <a:r>
              <a:rPr lang="sl-SI" baseline="0" dirty="0" smtClean="0"/>
              <a:t> napredujemo na molekularni nivo (kromosomi, geni, …) oz. na globlje, bolj abstraktne vsebine kot so lokacija genske informacije na kromosomih, ugotavljanje odnosa med kromosomi in geni ter nekatere lastnosti </a:t>
            </a:r>
            <a:r>
              <a:rPr lang="sl-SI" baseline="0" dirty="0" err="1" smtClean="0"/>
              <a:t>alelov</a:t>
            </a:r>
            <a:r>
              <a:rPr lang="sl-SI" baseline="0" dirty="0" smtClean="0"/>
              <a:t> kot so </a:t>
            </a:r>
            <a:r>
              <a:rPr lang="sl-SI" baseline="0" dirty="0" err="1" smtClean="0"/>
              <a:t>homo</a:t>
            </a:r>
            <a:r>
              <a:rPr lang="sl-SI" baseline="0" dirty="0" smtClean="0"/>
              <a:t>- ali </a:t>
            </a:r>
            <a:r>
              <a:rPr lang="sl-SI" baseline="0" dirty="0" err="1" smtClean="0"/>
              <a:t>heterozitotnost</a:t>
            </a:r>
            <a:r>
              <a:rPr lang="sl-SI" baseline="0" dirty="0" smtClean="0"/>
              <a:t> ter dominantnost in recesivnost, </a:t>
            </a:r>
            <a:r>
              <a:rPr lang="sl-SI" u="sng" baseline="0" dirty="0" smtClean="0"/>
              <a:t>damo učencem možnost preučevanja </a:t>
            </a:r>
            <a:r>
              <a:rPr lang="sl-SI" b="1" u="sng" baseline="0" dirty="0" smtClean="0"/>
              <a:t>opaznih človeških lastnosti in fenotipske ter genetske raznolikosti (variabilnosti). </a:t>
            </a:r>
          </a:p>
          <a:p>
            <a:r>
              <a:rPr lang="sl-SI" b="0" baseline="0" dirty="0" smtClean="0"/>
              <a:t>Na ta način se lahko učenci tudi </a:t>
            </a:r>
            <a:r>
              <a:rPr lang="sl-SI" b="0" u="sng" baseline="0" dirty="0" smtClean="0"/>
              <a:t>zavejo te genetske variabilnosti</a:t>
            </a:r>
            <a:r>
              <a:rPr lang="sl-SI" b="0" baseline="0" dirty="0" smtClean="0"/>
              <a:t>. </a:t>
            </a:r>
          </a:p>
          <a:p>
            <a:r>
              <a:rPr lang="sl-SI" b="0" baseline="0" dirty="0" smtClean="0"/>
              <a:t>Lahko uvedemo tudi pojem </a:t>
            </a:r>
            <a:r>
              <a:rPr lang="sl-SI" b="1" baseline="0" dirty="0" smtClean="0"/>
              <a:t>FENOTIP</a:t>
            </a:r>
            <a:r>
              <a:rPr lang="sl-SI" b="0" baseline="0" dirty="0" smtClean="0"/>
              <a:t> in učence opozorimo, da se ne nanaša samo na specifične lastnosti ampak tudi na celoten organizem; vse vidike njegove fizične pojavnosti, notranja anatomija, fiziologija in vedenje. </a:t>
            </a:r>
          </a:p>
          <a:p>
            <a:r>
              <a:rPr lang="sl-SI" b="0" baseline="0" dirty="0" smtClean="0"/>
              <a:t>Kaj določa fenotip?</a:t>
            </a:r>
          </a:p>
          <a:p>
            <a:r>
              <a:rPr lang="sl-SI" b="1" baseline="0" dirty="0" smtClean="0"/>
              <a:t>Genotip in okolje</a:t>
            </a:r>
            <a:r>
              <a:rPr lang="sl-SI" b="0" baseline="0" dirty="0" smtClean="0"/>
              <a:t>. Pri čemer se genotip nanaša tudi na vse gene, ne samo na </a:t>
            </a:r>
            <a:r>
              <a:rPr lang="sl-SI" b="0" baseline="0" dirty="0" err="1" smtClean="0"/>
              <a:t>alele</a:t>
            </a:r>
            <a:r>
              <a:rPr lang="sl-SI" b="0" baseline="0" dirty="0" smtClean="0"/>
              <a:t> na določenem genskem </a:t>
            </a:r>
            <a:r>
              <a:rPr lang="sl-SI" b="0" baseline="0" dirty="0" err="1" smtClean="0"/>
              <a:t>lokusu</a:t>
            </a:r>
            <a:r>
              <a:rPr lang="sl-SI" b="0" baseline="0" dirty="0" smtClean="0"/>
              <a:t>. </a:t>
            </a:r>
          </a:p>
          <a:p>
            <a:endParaRPr lang="sl-SI" b="0" baseline="0" dirty="0" smtClean="0"/>
          </a:p>
          <a:p>
            <a:r>
              <a:rPr lang="sl-SI" b="1" baseline="0" dirty="0" smtClean="0"/>
              <a:t>POMEMBNO!!</a:t>
            </a:r>
          </a:p>
          <a:p>
            <a:r>
              <a:rPr lang="sl-SI" b="0" baseline="0" dirty="0" smtClean="0"/>
              <a:t>Če učenci raziskujejo </a:t>
            </a:r>
            <a:r>
              <a:rPr lang="sl-SI" b="1" u="sng" baseline="0" dirty="0" smtClean="0"/>
              <a:t>pojavnost</a:t>
            </a:r>
            <a:r>
              <a:rPr lang="sl-SI" b="0" u="sng" baseline="0" dirty="0" smtClean="0"/>
              <a:t> posameznih lastnosti v razredu lahko ugotavljajo tudi </a:t>
            </a:r>
            <a:r>
              <a:rPr lang="sl-SI" b="1" u="sng" baseline="0" dirty="0" smtClean="0"/>
              <a:t>pogostnost</a:t>
            </a:r>
            <a:r>
              <a:rPr lang="sl-SI" b="0" u="sng" baseline="0" dirty="0" smtClean="0"/>
              <a:t> posameznih lastnosti. </a:t>
            </a:r>
          </a:p>
          <a:p>
            <a:r>
              <a:rPr lang="sl-SI" b="0" baseline="0" dirty="0" smtClean="0"/>
              <a:t>Treba je opozorit učence, </a:t>
            </a:r>
            <a:r>
              <a:rPr lang="sl-SI" b="1" u="sng" baseline="0" dirty="0" smtClean="0"/>
              <a:t>da večja pogostnost lastnosti ne pomeni, da je ta lastnost “boljša</a:t>
            </a:r>
            <a:r>
              <a:rPr lang="sl-SI" b="0" baseline="0" dirty="0" smtClean="0"/>
              <a:t>”. Včasih so neke lastnosti preprosto bolj pogoste od drugih. </a:t>
            </a:r>
          </a:p>
          <a:p>
            <a:endParaRPr lang="sl-SI" b="0" baseline="0" dirty="0" smtClean="0"/>
          </a:p>
          <a:p>
            <a:r>
              <a:rPr lang="sl-SI" sz="1200" u="sng" kern="1200" dirty="0" smtClean="0">
                <a:solidFill>
                  <a:schemeClr val="tx1"/>
                </a:solidFill>
                <a:latin typeface="+mn-lt"/>
                <a:ea typeface="+mn-ea"/>
                <a:cs typeface="+mn-cs"/>
              </a:rPr>
              <a:t>V večini primerov zgoraj omenjeni primeri ne sledijo enostavnemu genetskemu dedovanju. Učitelj lahko uporabi te primere s tem, da poudari, da primeri niso tako enostavni. </a:t>
            </a:r>
            <a:endParaRPr lang="sl-SI" sz="1200" kern="1200" dirty="0" smtClean="0">
              <a:solidFill>
                <a:schemeClr val="tx1"/>
              </a:solidFill>
              <a:latin typeface="+mn-lt"/>
              <a:ea typeface="+mn-ea"/>
              <a:cs typeface="+mn-cs"/>
            </a:endParaRPr>
          </a:p>
          <a:p>
            <a:r>
              <a:rPr lang="sl-SI" sz="1200" kern="1200" dirty="0" smtClean="0">
                <a:solidFill>
                  <a:schemeClr val="tx1"/>
                </a:solidFill>
                <a:latin typeface="+mn-lt"/>
                <a:ea typeface="+mn-ea"/>
                <a:cs typeface="+mn-cs"/>
              </a:rPr>
              <a:t>Na večino naših lastnosti vpliva več genov (</a:t>
            </a:r>
            <a:r>
              <a:rPr lang="sl-SI" sz="1200" kern="1200" dirty="0" err="1" smtClean="0">
                <a:solidFill>
                  <a:schemeClr val="tx1"/>
                </a:solidFill>
                <a:latin typeface="+mn-lt"/>
                <a:ea typeface="+mn-ea"/>
                <a:cs typeface="+mn-cs"/>
              </a:rPr>
              <a:t>poligeno</a:t>
            </a:r>
            <a:r>
              <a:rPr lang="sl-SI" sz="1200" kern="1200" dirty="0" smtClean="0">
                <a:solidFill>
                  <a:schemeClr val="tx1"/>
                </a:solidFill>
                <a:latin typeface="+mn-lt"/>
                <a:ea typeface="+mn-ea"/>
                <a:cs typeface="+mn-cs"/>
              </a:rPr>
              <a:t> dedovanje).</a:t>
            </a:r>
          </a:p>
          <a:p>
            <a:r>
              <a:rPr lang="sl-SI" sz="1200" kern="1200" dirty="0" smtClean="0">
                <a:solidFill>
                  <a:schemeClr val="tx1"/>
                </a:solidFill>
                <a:latin typeface="+mn-lt"/>
                <a:ea typeface="+mn-ea"/>
                <a:cs typeface="+mn-cs"/>
              </a:rPr>
              <a:t> </a:t>
            </a:r>
          </a:p>
          <a:p>
            <a:r>
              <a:rPr lang="sl-SI" sz="1200" b="1" kern="1200" dirty="0" smtClean="0">
                <a:solidFill>
                  <a:schemeClr val="tx1"/>
                </a:solidFill>
                <a:latin typeface="+mn-lt"/>
                <a:ea typeface="+mn-ea"/>
                <a:cs typeface="+mn-cs"/>
              </a:rPr>
              <a:t>Predlog; dedovanje krvnih skupin in </a:t>
            </a:r>
            <a:r>
              <a:rPr lang="sl-SI" sz="1200" b="1" kern="1200" dirty="0" err="1" smtClean="0">
                <a:solidFill>
                  <a:schemeClr val="tx1"/>
                </a:solidFill>
                <a:latin typeface="+mn-lt"/>
                <a:ea typeface="+mn-ea"/>
                <a:cs typeface="+mn-cs"/>
              </a:rPr>
              <a:t>Rh</a:t>
            </a:r>
            <a:r>
              <a:rPr lang="sl-SI" sz="1200" b="1" kern="1200" dirty="0" smtClean="0">
                <a:solidFill>
                  <a:schemeClr val="tx1"/>
                </a:solidFill>
                <a:latin typeface="+mn-lt"/>
                <a:ea typeface="+mn-ea"/>
                <a:cs typeface="+mn-cs"/>
              </a:rPr>
              <a:t> faktorja. </a:t>
            </a:r>
            <a:endParaRPr lang="sl-SI" sz="1200" kern="1200" dirty="0" smtClean="0">
              <a:solidFill>
                <a:schemeClr val="tx1"/>
              </a:solidFill>
              <a:latin typeface="+mn-lt"/>
              <a:ea typeface="+mn-ea"/>
              <a:cs typeface="+mn-cs"/>
            </a:endParaRPr>
          </a:p>
          <a:p>
            <a:endParaRPr lang="sl-SI"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sl-SI" b="1" baseline="0" dirty="0" smtClean="0"/>
              <a:t>Lahko uvedemo tudi pojem dominantnost / recesivnost določene lastnosti. </a:t>
            </a:r>
          </a:p>
          <a:p>
            <a:pPr marL="0" marR="0" indent="0" algn="l" defTabSz="914400" rtl="0" eaLnBrk="1" fontAlgn="auto" latinLnBrk="0" hangingPunct="1">
              <a:lnSpc>
                <a:spcPct val="100000"/>
              </a:lnSpc>
              <a:spcBef>
                <a:spcPts val="0"/>
              </a:spcBef>
              <a:spcAft>
                <a:spcPts val="0"/>
              </a:spcAft>
              <a:buClrTx/>
              <a:buSzTx/>
              <a:buFontTx/>
              <a:buNone/>
              <a:tabLst/>
              <a:defRPr/>
            </a:pPr>
            <a:endParaRPr lang="sl-SI" b="0" baseline="0" dirty="0" smtClean="0"/>
          </a:p>
          <a:p>
            <a:r>
              <a:rPr lang="sl-SI" b="0" baseline="0" dirty="0" smtClean="0"/>
              <a:t>Včasih lahko nekateri učenci tudi predpostavijo, </a:t>
            </a:r>
            <a:r>
              <a:rPr lang="sl-SI" b="0" u="sng" baseline="0" dirty="0" smtClean="0"/>
              <a:t>da je za dominantne lastnosti značilno, da so pogostejše od recesivnih lastnosti. </a:t>
            </a:r>
            <a:r>
              <a:rPr lang="sl-SI" b="0" baseline="0" dirty="0" smtClean="0"/>
              <a:t>Dejstvo pa je, da ima pogostnost malo opraviti s tem ali je lastnost recesivna ali dominantna. To pomeni, da dominantna lastnost ni nujno bolj pogosta v populaciji in obratno za recesivno lastnost. Na primer pritlikavost in </a:t>
            </a:r>
            <a:r>
              <a:rPr lang="sl-SI" b="0" baseline="0" dirty="0" err="1" smtClean="0"/>
              <a:t>polidaktilija</a:t>
            </a:r>
            <a:r>
              <a:rPr lang="sl-SI" b="0" baseline="0" dirty="0" smtClean="0"/>
              <a:t> sta dominantni lastnosti in nista tako pogosti. </a:t>
            </a:r>
          </a:p>
          <a:p>
            <a:endParaRPr lang="sl-SI" b="1" baseline="0" dirty="0" smtClean="0"/>
          </a:p>
          <a:p>
            <a:r>
              <a:rPr lang="sl-SI" dirty="0" smtClean="0"/>
              <a:t>Podedovane in pridobljene lastnosti </a:t>
            </a:r>
          </a:p>
          <a:p>
            <a:r>
              <a:rPr lang="sl-SI" dirty="0" smtClean="0"/>
              <a:t>Pegavost / potemnitev kože na soncu</a:t>
            </a:r>
          </a:p>
          <a:p>
            <a:r>
              <a:rPr lang="sl-SI" dirty="0" smtClean="0"/>
              <a:t>Rjava barva las / barvanje las </a:t>
            </a:r>
          </a:p>
          <a:p>
            <a:pPr>
              <a:buNone/>
            </a:pPr>
            <a:endParaRPr lang="sl-SI" dirty="0" smtClean="0"/>
          </a:p>
          <a:p>
            <a:endParaRPr lang="sl-SI" baseline="0" dirty="0" smtClean="0"/>
          </a:p>
          <a:p>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9</a:t>
            </a:fld>
            <a:endParaRPr lang="sl-SI"/>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grada stranske slike 1"/>
          <p:cNvSpPr>
            <a:spLocks noGrp="1" noRot="1" noChangeAspect="1"/>
          </p:cNvSpPr>
          <p:nvPr>
            <p:ph type="sldImg"/>
          </p:nvPr>
        </p:nvSpPr>
        <p:spPr/>
      </p:sp>
      <p:sp>
        <p:nvSpPr>
          <p:cNvPr id="3" name="Ograda opomb 2"/>
          <p:cNvSpPr>
            <a:spLocks noGrp="1"/>
          </p:cNvSpPr>
          <p:nvPr>
            <p:ph type="body" idx="1"/>
          </p:nvPr>
        </p:nvSpPr>
        <p:spPr/>
        <p:txBody>
          <a:bodyPr>
            <a:normAutofit/>
          </a:bodyPr>
          <a:lstStyle/>
          <a:p>
            <a:r>
              <a:rPr lang="sl-SI" dirty="0" smtClean="0"/>
              <a:t>Prosta ušesna mečica</a:t>
            </a:r>
            <a:r>
              <a:rPr lang="sl-SI" baseline="0" dirty="0" smtClean="0"/>
              <a:t> – dominantna lastnost, </a:t>
            </a:r>
          </a:p>
          <a:p>
            <a:r>
              <a:rPr lang="sl-SI" baseline="0" dirty="0" smtClean="0"/>
              <a:t>Prirasla ušesna mečica – recesivna lastnost.</a:t>
            </a:r>
          </a:p>
          <a:p>
            <a:r>
              <a:rPr lang="sl-SI" baseline="0" dirty="0" smtClean="0"/>
              <a:t>Obstajajo tudi vmesne oblike ušesne mečice. Zagotovo gre za genetski vpliv na obliko ušesne mečice, vendar pa verjetno pri tem ne gre samo za vpliv enega gena. </a:t>
            </a:r>
          </a:p>
          <a:p>
            <a:r>
              <a:rPr lang="sl-SI" baseline="0" dirty="0" smtClean="0"/>
              <a:t>Neka fenotipska lastnost ima lahko več kot dve stanji. </a:t>
            </a:r>
          </a:p>
          <a:p>
            <a:r>
              <a:rPr lang="sl-SI" baseline="0" dirty="0" smtClean="0"/>
              <a:t>Pogosteje obstaja več vmesnih stanj fenotipskih lastnosti, nek gen ima lahko več kot dva </a:t>
            </a:r>
            <a:r>
              <a:rPr lang="sl-SI" baseline="0" dirty="0" err="1" smtClean="0"/>
              <a:t>alela</a:t>
            </a:r>
            <a:r>
              <a:rPr lang="sl-SI" baseline="0" dirty="0" smtClean="0"/>
              <a:t>, </a:t>
            </a:r>
            <a:r>
              <a:rPr lang="sl-SI" b="1" baseline="0" dirty="0" smtClean="0"/>
              <a:t>na eno lastnost pogosteje vpliva več genov hkrati.</a:t>
            </a:r>
          </a:p>
          <a:p>
            <a:endParaRPr lang="sl-SI" b="1" baseline="0" dirty="0" smtClean="0"/>
          </a:p>
          <a:p>
            <a:r>
              <a:rPr lang="sl-SI" b="1" baseline="0" dirty="0" smtClean="0"/>
              <a:t>Krvna skupina ABO sistema je fenotipska lastnost, ki jo določa en gen (na kromosomu 9), ki ima več kot dva različna </a:t>
            </a:r>
            <a:r>
              <a:rPr lang="sl-SI" b="1" baseline="0" dirty="0" err="1" smtClean="0"/>
              <a:t>alela</a:t>
            </a:r>
            <a:r>
              <a:rPr lang="sl-SI" b="1" baseline="0" dirty="0" smtClean="0"/>
              <a:t>. </a:t>
            </a:r>
          </a:p>
          <a:p>
            <a:r>
              <a:rPr lang="sl-SI" b="1" baseline="0" dirty="0" smtClean="0"/>
              <a:t>Na večino naših lastnosti vpliva več genov, govorimo o </a:t>
            </a:r>
            <a:r>
              <a:rPr lang="sl-SI" b="1" baseline="0" dirty="0" err="1" smtClean="0"/>
              <a:t>poligenem</a:t>
            </a:r>
            <a:r>
              <a:rPr lang="sl-SI" b="1" baseline="0" dirty="0" smtClean="0"/>
              <a:t> dedovanju.</a:t>
            </a:r>
          </a:p>
          <a:p>
            <a:endParaRPr lang="sl-SI" dirty="0" smtClean="0"/>
          </a:p>
          <a:p>
            <a:r>
              <a:rPr lang="sl-SI" dirty="0" smtClean="0"/>
              <a:t>Drugi prst krajši – recesivna lastnost,</a:t>
            </a:r>
            <a:r>
              <a:rPr lang="sl-SI" baseline="0" dirty="0" smtClean="0"/>
              <a:t> </a:t>
            </a:r>
          </a:p>
          <a:p>
            <a:r>
              <a:rPr lang="sl-SI" baseline="0" dirty="0" smtClean="0"/>
              <a:t>Drugi prst daljši – dominantna lastnost</a:t>
            </a:r>
          </a:p>
          <a:p>
            <a:r>
              <a:rPr lang="sl-SI" baseline="0" dirty="0" smtClean="0"/>
              <a:t>Zagotovo obstajajo geni, ki vplivajo na dolžino drugega prsta na nogi. Vendar naj bi več kot en gen vplival na to lastnost., ali pa kombinacija genov in okolja. Zaradi te nejasnosti naj ne bi uporabljali te lastnosti za prikaz enostavnega vzorca dedovanja. </a:t>
            </a:r>
          </a:p>
          <a:p>
            <a:r>
              <a:rPr lang="sl-SI" baseline="0" dirty="0" smtClean="0"/>
              <a:t>V obeh primerih gre tudi za to, da lastnost ni kvalitativna (izraža se v dveh stanjih) ampak kvantitativna. Ko je med obema </a:t>
            </a:r>
            <a:r>
              <a:rPr lang="sl-SI" baseline="0" dirty="0" err="1" smtClean="0"/>
              <a:t>skrajnostima</a:t>
            </a:r>
            <a:r>
              <a:rPr lang="sl-SI" baseline="0" dirty="0" smtClean="0"/>
              <a:t> lastnosti postopen prehod. Take lastnosti nadzoruje več genov – </a:t>
            </a:r>
            <a:r>
              <a:rPr lang="sl-SI" baseline="0" dirty="0" err="1" smtClean="0"/>
              <a:t>poligeno</a:t>
            </a:r>
            <a:r>
              <a:rPr lang="sl-SI" baseline="0" dirty="0" smtClean="0"/>
              <a:t> dedovanje. (velikost, teža, obseg, število listov na rastlini ipd.)</a:t>
            </a:r>
            <a:endParaRPr lang="sl-SI" dirty="0"/>
          </a:p>
        </p:txBody>
      </p:sp>
      <p:sp>
        <p:nvSpPr>
          <p:cNvPr id="4" name="Ograda številke diapozitiva 3"/>
          <p:cNvSpPr>
            <a:spLocks noGrp="1"/>
          </p:cNvSpPr>
          <p:nvPr>
            <p:ph type="sldNum" sz="quarter" idx="10"/>
          </p:nvPr>
        </p:nvSpPr>
        <p:spPr/>
        <p:txBody>
          <a:bodyPr/>
          <a:lstStyle/>
          <a:p>
            <a:fld id="{A5E3065D-C32A-43AB-9296-D43755F0F786}" type="slidenum">
              <a:rPr lang="sl-SI" smtClean="0"/>
              <a:pPr/>
              <a:t>10</a:t>
            </a:fld>
            <a:endParaRPr lang="sl-SI"/>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Naslovni diapozitiv">
    <p:bg>
      <p:bgRef idx="1001">
        <a:schemeClr val="bg1"/>
      </p:bgRef>
    </p:bg>
    <p:spTree>
      <p:nvGrpSpPr>
        <p:cNvPr id="1" name=""/>
        <p:cNvGrpSpPr/>
        <p:nvPr/>
      </p:nvGrpSpPr>
      <p:grpSpPr>
        <a:xfrm>
          <a:off x="0" y="0"/>
          <a:ext cx="0" cy="0"/>
          <a:chOff x="0" y="0"/>
          <a:chExt cx="0" cy="0"/>
        </a:xfrm>
      </p:grpSpPr>
      <p:sp>
        <p:nvSpPr>
          <p:cNvPr id="8" name="Naslov 7"/>
          <p:cNvSpPr>
            <a:spLocks noGrp="1"/>
          </p:cNvSpPr>
          <p:nvPr>
            <p:ph type="ctrTitle"/>
          </p:nvPr>
        </p:nvSpPr>
        <p:spPr>
          <a:xfrm>
            <a:off x="2286000" y="3124200"/>
            <a:ext cx="6172200" cy="1894362"/>
          </a:xfrm>
        </p:spPr>
        <p:txBody>
          <a:bodyPr/>
          <a:lstStyle>
            <a:lvl1pPr>
              <a:defRPr b="1"/>
            </a:lvl1pPr>
          </a:lstStyle>
          <a:p>
            <a:r>
              <a:rPr kumimoji="0" lang="sl-SI" smtClean="0"/>
              <a:t>Kliknite, če želite urediti slog naslova matrice</a:t>
            </a:r>
            <a:endParaRPr kumimoji="0" lang="en-US"/>
          </a:p>
        </p:txBody>
      </p:sp>
      <p:sp>
        <p:nvSpPr>
          <p:cNvPr id="9" name="Podnaslov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sl-SI" smtClean="0"/>
              <a:t>Kliknite, če želite urediti slog podnaslova matrice</a:t>
            </a:r>
            <a:endParaRPr kumimoji="0" lang="en-US"/>
          </a:p>
        </p:txBody>
      </p:sp>
      <p:sp>
        <p:nvSpPr>
          <p:cNvPr id="28" name="Ograda datuma 27"/>
          <p:cNvSpPr>
            <a:spLocks noGrp="1"/>
          </p:cNvSpPr>
          <p:nvPr>
            <p:ph type="dt" sz="half" idx="10"/>
          </p:nvPr>
        </p:nvSpPr>
        <p:spPr bwMode="auto">
          <a:xfrm rot="5400000">
            <a:off x="7764621" y="1174097"/>
            <a:ext cx="2286000" cy="381000"/>
          </a:xfrm>
        </p:spPr>
        <p:txBody>
          <a:bodyPr/>
          <a:lstStyle/>
          <a:p>
            <a:fld id="{6CE29A30-14B2-488F-B17F-E0A2EA973679}" type="datetimeFigureOut">
              <a:rPr lang="sl-SI" smtClean="0"/>
              <a:pPr/>
              <a:t>2.11.2011</a:t>
            </a:fld>
            <a:endParaRPr lang="sl-SI"/>
          </a:p>
        </p:txBody>
      </p:sp>
      <p:sp>
        <p:nvSpPr>
          <p:cNvPr id="17" name="Ograda noge 16"/>
          <p:cNvSpPr>
            <a:spLocks noGrp="1"/>
          </p:cNvSpPr>
          <p:nvPr>
            <p:ph type="ftr" sz="quarter" idx="11"/>
          </p:nvPr>
        </p:nvSpPr>
        <p:spPr bwMode="auto">
          <a:xfrm rot="5400000">
            <a:off x="7077269" y="4181669"/>
            <a:ext cx="3657600" cy="384048"/>
          </a:xfrm>
        </p:spPr>
        <p:txBody>
          <a:bodyPr/>
          <a:lstStyle/>
          <a:p>
            <a:endParaRPr lang="sl-SI"/>
          </a:p>
        </p:txBody>
      </p:sp>
      <p:sp>
        <p:nvSpPr>
          <p:cNvPr id="10" name="Pravokotnik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avokotnik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Pravokotnik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Pravokotnik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aven konek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aven konek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Raven konek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Raven konek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Raven konek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Raven konek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Pravokotnik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ipsa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ipsa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ipsa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Ograda številke diapozitiva 28"/>
          <p:cNvSpPr>
            <a:spLocks noGrp="1"/>
          </p:cNvSpPr>
          <p:nvPr>
            <p:ph type="sldNum" sz="quarter" idx="12"/>
          </p:nvPr>
        </p:nvSpPr>
        <p:spPr bwMode="auto">
          <a:xfrm>
            <a:off x="1325544" y="4928702"/>
            <a:ext cx="609600" cy="517524"/>
          </a:xfrm>
        </p:spPr>
        <p:txBody>
          <a:bodyPr/>
          <a:lstStyle/>
          <a:p>
            <a:fld id="{E6257817-E00E-4500-89C7-E1381E01F3DD}" type="slidenum">
              <a:rPr lang="sl-SI" smtClean="0"/>
              <a:pPr/>
              <a:t>‹#›</a:t>
            </a:fld>
            <a:endParaRPr lang="sl-SI"/>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sl-SI" smtClean="0"/>
              <a:t>Kliknite, če želite urediti slog naslova matrice</a:t>
            </a:r>
            <a:endParaRPr kumimoji="0" lang="en-US"/>
          </a:p>
        </p:txBody>
      </p:sp>
      <p:sp>
        <p:nvSpPr>
          <p:cNvPr id="3" name="Ograda navpičnega besedila 2"/>
          <p:cNvSpPr>
            <a:spLocks noGrp="1"/>
          </p:cNvSpPr>
          <p:nvPr>
            <p:ph type="body" orient="vert" idx="1"/>
          </p:nvPr>
        </p:nvSpPr>
        <p:spPr/>
        <p:txBody>
          <a:bodyPr vert="eaVert"/>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4" name="Ograda datuma 3"/>
          <p:cNvSpPr>
            <a:spLocks noGrp="1"/>
          </p:cNvSpPr>
          <p:nvPr>
            <p:ph type="dt" sz="half" idx="10"/>
          </p:nvPr>
        </p:nvSpPr>
        <p:spPr/>
        <p:txBody>
          <a:bodyPr/>
          <a:lstStyle/>
          <a:p>
            <a:fld id="{6CE29A30-14B2-488F-B17F-E0A2EA973679}" type="datetimeFigureOut">
              <a:rPr lang="sl-SI" smtClean="0"/>
              <a:pPr/>
              <a:t>2.11.2011</a:t>
            </a:fld>
            <a:endParaRPr lang="sl-SI"/>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E6257817-E00E-4500-89C7-E1381E01F3DD}" type="slidenum">
              <a:rPr lang="sl-SI" smtClean="0"/>
              <a:pPr/>
              <a:t>‹#›</a:t>
            </a:fld>
            <a:endParaRPr lang="sl-S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p:cNvSpPr>
            <a:spLocks noGrp="1"/>
          </p:cNvSpPr>
          <p:nvPr>
            <p:ph type="title" orient="vert"/>
          </p:nvPr>
        </p:nvSpPr>
        <p:spPr>
          <a:xfrm>
            <a:off x="6629400" y="274639"/>
            <a:ext cx="1676400" cy="5851525"/>
          </a:xfrm>
        </p:spPr>
        <p:txBody>
          <a:bodyPr vert="eaVert"/>
          <a:lstStyle/>
          <a:p>
            <a:r>
              <a:rPr kumimoji="0" lang="sl-SI" smtClean="0"/>
              <a:t>Kliknite, če želite urediti slog naslova matrice</a:t>
            </a:r>
            <a:endParaRPr kumimoji="0" lang="en-US"/>
          </a:p>
        </p:txBody>
      </p:sp>
      <p:sp>
        <p:nvSpPr>
          <p:cNvPr id="3" name="Ograda navpičnega besedila 2"/>
          <p:cNvSpPr>
            <a:spLocks noGrp="1"/>
          </p:cNvSpPr>
          <p:nvPr>
            <p:ph type="body" orient="vert" idx="1"/>
          </p:nvPr>
        </p:nvSpPr>
        <p:spPr>
          <a:xfrm>
            <a:off x="457200" y="274638"/>
            <a:ext cx="6019800" cy="5851525"/>
          </a:xfrm>
        </p:spPr>
        <p:txBody>
          <a:bodyPr vert="eaVert"/>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4" name="Ograda datuma 3"/>
          <p:cNvSpPr>
            <a:spLocks noGrp="1"/>
          </p:cNvSpPr>
          <p:nvPr>
            <p:ph type="dt" sz="half" idx="10"/>
          </p:nvPr>
        </p:nvSpPr>
        <p:spPr/>
        <p:txBody>
          <a:bodyPr/>
          <a:lstStyle/>
          <a:p>
            <a:fld id="{6CE29A30-14B2-488F-B17F-E0A2EA973679}" type="datetimeFigureOut">
              <a:rPr lang="sl-SI" smtClean="0"/>
              <a:pPr/>
              <a:t>2.11.2011</a:t>
            </a:fld>
            <a:endParaRPr lang="sl-SI"/>
          </a:p>
        </p:txBody>
      </p:sp>
      <p:sp>
        <p:nvSpPr>
          <p:cNvPr id="5" name="Ograda noge 4"/>
          <p:cNvSpPr>
            <a:spLocks noGrp="1"/>
          </p:cNvSpPr>
          <p:nvPr>
            <p:ph type="ftr" sz="quarter" idx="11"/>
          </p:nvPr>
        </p:nvSpPr>
        <p:spPr/>
        <p:txBody>
          <a:bodyPr/>
          <a:lstStyle/>
          <a:p>
            <a:endParaRPr lang="sl-SI"/>
          </a:p>
        </p:txBody>
      </p:sp>
      <p:sp>
        <p:nvSpPr>
          <p:cNvPr id="6" name="Ograda številke diapozitiva 5"/>
          <p:cNvSpPr>
            <a:spLocks noGrp="1"/>
          </p:cNvSpPr>
          <p:nvPr>
            <p:ph type="sldNum" sz="quarter" idx="12"/>
          </p:nvPr>
        </p:nvSpPr>
        <p:spPr/>
        <p:txBody>
          <a:bodyPr/>
          <a:lstStyle/>
          <a:p>
            <a:fld id="{E6257817-E00E-4500-89C7-E1381E01F3DD}" type="slidenum">
              <a:rPr lang="sl-SI" smtClean="0"/>
              <a:pPr/>
              <a:t>‹#›</a:t>
            </a:fld>
            <a:endParaRPr lang="sl-S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sl-SI" smtClean="0"/>
              <a:t>Kliknite, če želite urediti slog naslova matrice</a:t>
            </a:r>
            <a:endParaRPr kumimoji="0" lang="en-US"/>
          </a:p>
        </p:txBody>
      </p:sp>
      <p:sp>
        <p:nvSpPr>
          <p:cNvPr id="8" name="Ograda vsebine 7"/>
          <p:cNvSpPr>
            <a:spLocks noGrp="1"/>
          </p:cNvSpPr>
          <p:nvPr>
            <p:ph sz="quarter" idx="1"/>
          </p:nvPr>
        </p:nvSpPr>
        <p:spPr>
          <a:xfrm>
            <a:off x="457200" y="1600200"/>
            <a:ext cx="7467600" cy="4873752"/>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7" name="Ograda datuma 6"/>
          <p:cNvSpPr>
            <a:spLocks noGrp="1"/>
          </p:cNvSpPr>
          <p:nvPr>
            <p:ph type="dt" sz="half" idx="14"/>
          </p:nvPr>
        </p:nvSpPr>
        <p:spPr/>
        <p:txBody>
          <a:bodyPr rtlCol="0"/>
          <a:lstStyle/>
          <a:p>
            <a:fld id="{6CE29A30-14B2-488F-B17F-E0A2EA973679}" type="datetimeFigureOut">
              <a:rPr lang="sl-SI" smtClean="0"/>
              <a:pPr/>
              <a:t>2.11.2011</a:t>
            </a:fld>
            <a:endParaRPr lang="sl-SI"/>
          </a:p>
        </p:txBody>
      </p:sp>
      <p:sp>
        <p:nvSpPr>
          <p:cNvPr id="9" name="Ograda številke diapozitiva 8"/>
          <p:cNvSpPr>
            <a:spLocks noGrp="1"/>
          </p:cNvSpPr>
          <p:nvPr>
            <p:ph type="sldNum" sz="quarter" idx="15"/>
          </p:nvPr>
        </p:nvSpPr>
        <p:spPr/>
        <p:txBody>
          <a:bodyPr rtlCol="0"/>
          <a:lstStyle/>
          <a:p>
            <a:fld id="{E6257817-E00E-4500-89C7-E1381E01F3DD}" type="slidenum">
              <a:rPr lang="sl-SI" smtClean="0"/>
              <a:pPr/>
              <a:t>‹#›</a:t>
            </a:fld>
            <a:endParaRPr lang="sl-SI"/>
          </a:p>
        </p:txBody>
      </p:sp>
      <p:sp>
        <p:nvSpPr>
          <p:cNvPr id="10" name="Ograda noge 9"/>
          <p:cNvSpPr>
            <a:spLocks noGrp="1"/>
          </p:cNvSpPr>
          <p:nvPr>
            <p:ph type="ftr" sz="quarter" idx="16"/>
          </p:nvPr>
        </p:nvSpPr>
        <p:spPr/>
        <p:txBody>
          <a:bodyPr rtlCol="0"/>
          <a:lstStyle/>
          <a:p>
            <a:endParaRPr lang="sl-SI"/>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Glava odseka">
    <p:bg>
      <p:bgRef idx="1001">
        <a:schemeClr val="bg2"/>
      </p:bgRef>
    </p:bg>
    <p:spTree>
      <p:nvGrpSpPr>
        <p:cNvPr id="1" name=""/>
        <p:cNvGrpSpPr/>
        <p:nvPr/>
      </p:nvGrpSpPr>
      <p:grpSpPr>
        <a:xfrm>
          <a:off x="0" y="0"/>
          <a:ext cx="0" cy="0"/>
          <a:chOff x="0" y="0"/>
          <a:chExt cx="0" cy="0"/>
        </a:xfrm>
      </p:grpSpPr>
      <p:sp>
        <p:nvSpPr>
          <p:cNvPr id="2" name="Naslov 1"/>
          <p:cNvSpPr>
            <a:spLocks noGrp="1"/>
          </p:cNvSpPr>
          <p:nvPr>
            <p:ph type="title"/>
          </p:nvPr>
        </p:nvSpPr>
        <p:spPr>
          <a:xfrm>
            <a:off x="2286000" y="2895600"/>
            <a:ext cx="6172200" cy="2053590"/>
          </a:xfrm>
        </p:spPr>
        <p:txBody>
          <a:bodyPr/>
          <a:lstStyle>
            <a:lvl1pPr algn="l">
              <a:buNone/>
              <a:defRPr sz="3000" b="1" cap="small" baseline="0"/>
            </a:lvl1pPr>
          </a:lstStyle>
          <a:p>
            <a:r>
              <a:rPr kumimoji="0" lang="sl-SI" smtClean="0"/>
              <a:t>Kliknite, če želite urediti slog naslova matrice</a:t>
            </a:r>
            <a:endParaRPr kumimoji="0" lang="en-US"/>
          </a:p>
        </p:txBody>
      </p:sp>
      <p:sp>
        <p:nvSpPr>
          <p:cNvPr id="3" name="Ograda besedila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sl-SI" smtClean="0"/>
              <a:t>Kliknite, če želite urediti sloge besedila matrice</a:t>
            </a:r>
          </a:p>
        </p:txBody>
      </p:sp>
      <p:sp>
        <p:nvSpPr>
          <p:cNvPr id="4" name="Ograda datuma 3"/>
          <p:cNvSpPr>
            <a:spLocks noGrp="1"/>
          </p:cNvSpPr>
          <p:nvPr>
            <p:ph type="dt" sz="half" idx="10"/>
          </p:nvPr>
        </p:nvSpPr>
        <p:spPr bwMode="auto">
          <a:xfrm rot="5400000">
            <a:off x="7763256" y="1170432"/>
            <a:ext cx="2286000" cy="381000"/>
          </a:xfrm>
        </p:spPr>
        <p:txBody>
          <a:bodyPr/>
          <a:lstStyle/>
          <a:p>
            <a:fld id="{6CE29A30-14B2-488F-B17F-E0A2EA973679}" type="datetimeFigureOut">
              <a:rPr lang="sl-SI" smtClean="0"/>
              <a:pPr/>
              <a:t>2.11.2011</a:t>
            </a:fld>
            <a:endParaRPr lang="sl-SI"/>
          </a:p>
        </p:txBody>
      </p:sp>
      <p:sp>
        <p:nvSpPr>
          <p:cNvPr id="5" name="Ograda noge 4"/>
          <p:cNvSpPr>
            <a:spLocks noGrp="1"/>
          </p:cNvSpPr>
          <p:nvPr>
            <p:ph type="ftr" sz="quarter" idx="11"/>
          </p:nvPr>
        </p:nvSpPr>
        <p:spPr bwMode="auto">
          <a:xfrm rot="5400000">
            <a:off x="7077456" y="4178808"/>
            <a:ext cx="3657600" cy="384048"/>
          </a:xfrm>
        </p:spPr>
        <p:txBody>
          <a:bodyPr/>
          <a:lstStyle/>
          <a:p>
            <a:endParaRPr lang="sl-SI"/>
          </a:p>
        </p:txBody>
      </p:sp>
      <p:sp>
        <p:nvSpPr>
          <p:cNvPr id="9" name="Pravokotnik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Pravokotnik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Pravokotnik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Pravokotnik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aven konek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aven konek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Raven konek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Raven konek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Raven konek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Pravokotnik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ipsa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ipsa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ipsa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ipsa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ipsa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Raven konek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Ograda številke diapozitiva 5"/>
          <p:cNvSpPr>
            <a:spLocks noGrp="1"/>
          </p:cNvSpPr>
          <p:nvPr>
            <p:ph type="sldNum" sz="quarter" idx="12"/>
          </p:nvPr>
        </p:nvSpPr>
        <p:spPr bwMode="auto">
          <a:xfrm>
            <a:off x="1340616" y="4928702"/>
            <a:ext cx="609600" cy="517524"/>
          </a:xfrm>
        </p:spPr>
        <p:txBody>
          <a:bodyPr/>
          <a:lstStyle/>
          <a:p>
            <a:fld id="{E6257817-E00E-4500-89C7-E1381E01F3DD}" type="slidenum">
              <a:rPr lang="sl-SI" smtClean="0"/>
              <a:pPr/>
              <a:t>‹#›</a:t>
            </a:fld>
            <a:endParaRPr lang="sl-SI"/>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sl-SI" smtClean="0"/>
              <a:t>Kliknite, če želite urediti slog naslova matrice</a:t>
            </a:r>
            <a:endParaRPr kumimoji="0" lang="en-US"/>
          </a:p>
        </p:txBody>
      </p:sp>
      <p:sp>
        <p:nvSpPr>
          <p:cNvPr id="5" name="Ograda datuma 4"/>
          <p:cNvSpPr>
            <a:spLocks noGrp="1"/>
          </p:cNvSpPr>
          <p:nvPr>
            <p:ph type="dt" sz="half" idx="10"/>
          </p:nvPr>
        </p:nvSpPr>
        <p:spPr/>
        <p:txBody>
          <a:bodyPr/>
          <a:lstStyle/>
          <a:p>
            <a:fld id="{6CE29A30-14B2-488F-B17F-E0A2EA973679}" type="datetimeFigureOut">
              <a:rPr lang="sl-SI" smtClean="0"/>
              <a:pPr/>
              <a:t>2.11.2011</a:t>
            </a:fld>
            <a:endParaRPr lang="sl-SI"/>
          </a:p>
        </p:txBody>
      </p:sp>
      <p:sp>
        <p:nvSpPr>
          <p:cNvPr id="6" name="Ograda noge 5"/>
          <p:cNvSpPr>
            <a:spLocks noGrp="1"/>
          </p:cNvSpPr>
          <p:nvPr>
            <p:ph type="ftr" sz="quarter" idx="11"/>
          </p:nvPr>
        </p:nvSpPr>
        <p:spPr/>
        <p:txBody>
          <a:bodyPr/>
          <a:lstStyle/>
          <a:p>
            <a:endParaRPr lang="sl-SI"/>
          </a:p>
        </p:txBody>
      </p:sp>
      <p:sp>
        <p:nvSpPr>
          <p:cNvPr id="7" name="Ograda številke diapozitiva 6"/>
          <p:cNvSpPr>
            <a:spLocks noGrp="1"/>
          </p:cNvSpPr>
          <p:nvPr>
            <p:ph type="sldNum" sz="quarter" idx="12"/>
          </p:nvPr>
        </p:nvSpPr>
        <p:spPr/>
        <p:txBody>
          <a:bodyPr/>
          <a:lstStyle/>
          <a:p>
            <a:fld id="{E6257817-E00E-4500-89C7-E1381E01F3DD}" type="slidenum">
              <a:rPr lang="sl-SI" smtClean="0"/>
              <a:pPr/>
              <a:t>‹#›</a:t>
            </a:fld>
            <a:endParaRPr lang="sl-SI"/>
          </a:p>
        </p:txBody>
      </p:sp>
      <p:sp>
        <p:nvSpPr>
          <p:cNvPr id="9" name="Ograda vsebine 8"/>
          <p:cNvSpPr>
            <a:spLocks noGrp="1"/>
          </p:cNvSpPr>
          <p:nvPr>
            <p:ph sz="quarter" idx="1"/>
          </p:nvPr>
        </p:nvSpPr>
        <p:spPr>
          <a:xfrm>
            <a:off x="457200" y="1600200"/>
            <a:ext cx="3657600" cy="4572000"/>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11" name="Ograda vsebine 10"/>
          <p:cNvSpPr>
            <a:spLocks noGrp="1"/>
          </p:cNvSpPr>
          <p:nvPr>
            <p:ph sz="quarter" idx="2"/>
          </p:nvPr>
        </p:nvSpPr>
        <p:spPr>
          <a:xfrm>
            <a:off x="4270248" y="1600200"/>
            <a:ext cx="3657600" cy="4572000"/>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p:cNvSpPr>
            <a:spLocks noGrp="1"/>
          </p:cNvSpPr>
          <p:nvPr>
            <p:ph type="title"/>
          </p:nvPr>
        </p:nvSpPr>
        <p:spPr>
          <a:xfrm>
            <a:off x="457200" y="273050"/>
            <a:ext cx="7543800" cy="1143000"/>
          </a:xfrm>
        </p:spPr>
        <p:txBody>
          <a:bodyPr anchor="b"/>
          <a:lstStyle>
            <a:lvl1pPr>
              <a:defRPr/>
            </a:lvl1pPr>
          </a:lstStyle>
          <a:p>
            <a:r>
              <a:rPr kumimoji="0" lang="sl-SI" smtClean="0"/>
              <a:t>Kliknite, če želite urediti slog naslova matrice</a:t>
            </a:r>
            <a:endParaRPr kumimoji="0" lang="en-US"/>
          </a:p>
        </p:txBody>
      </p:sp>
      <p:sp>
        <p:nvSpPr>
          <p:cNvPr id="7" name="Ograda datuma 6"/>
          <p:cNvSpPr>
            <a:spLocks noGrp="1"/>
          </p:cNvSpPr>
          <p:nvPr>
            <p:ph type="dt" sz="half" idx="10"/>
          </p:nvPr>
        </p:nvSpPr>
        <p:spPr/>
        <p:txBody>
          <a:bodyPr/>
          <a:lstStyle/>
          <a:p>
            <a:fld id="{6CE29A30-14B2-488F-B17F-E0A2EA973679}" type="datetimeFigureOut">
              <a:rPr lang="sl-SI" smtClean="0"/>
              <a:pPr/>
              <a:t>2.11.2011</a:t>
            </a:fld>
            <a:endParaRPr lang="sl-SI"/>
          </a:p>
        </p:txBody>
      </p:sp>
      <p:sp>
        <p:nvSpPr>
          <p:cNvPr id="8" name="Ograda noge 7"/>
          <p:cNvSpPr>
            <a:spLocks noGrp="1"/>
          </p:cNvSpPr>
          <p:nvPr>
            <p:ph type="ftr" sz="quarter" idx="11"/>
          </p:nvPr>
        </p:nvSpPr>
        <p:spPr/>
        <p:txBody>
          <a:bodyPr/>
          <a:lstStyle/>
          <a:p>
            <a:endParaRPr lang="sl-SI"/>
          </a:p>
        </p:txBody>
      </p:sp>
      <p:sp>
        <p:nvSpPr>
          <p:cNvPr id="9" name="Ograda številke diapozitiva 8"/>
          <p:cNvSpPr>
            <a:spLocks noGrp="1"/>
          </p:cNvSpPr>
          <p:nvPr>
            <p:ph type="sldNum" sz="quarter" idx="12"/>
          </p:nvPr>
        </p:nvSpPr>
        <p:spPr/>
        <p:txBody>
          <a:bodyPr/>
          <a:lstStyle/>
          <a:p>
            <a:fld id="{E6257817-E00E-4500-89C7-E1381E01F3DD}" type="slidenum">
              <a:rPr lang="sl-SI" smtClean="0"/>
              <a:pPr/>
              <a:t>‹#›</a:t>
            </a:fld>
            <a:endParaRPr lang="sl-SI"/>
          </a:p>
        </p:txBody>
      </p:sp>
      <p:sp>
        <p:nvSpPr>
          <p:cNvPr id="11" name="Ograda vsebine 10"/>
          <p:cNvSpPr>
            <a:spLocks noGrp="1"/>
          </p:cNvSpPr>
          <p:nvPr>
            <p:ph sz="quarter" idx="2"/>
          </p:nvPr>
        </p:nvSpPr>
        <p:spPr>
          <a:xfrm>
            <a:off x="457200" y="2362200"/>
            <a:ext cx="3657600" cy="3886200"/>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13" name="Ograda vsebine 12"/>
          <p:cNvSpPr>
            <a:spLocks noGrp="1"/>
          </p:cNvSpPr>
          <p:nvPr>
            <p:ph sz="quarter" idx="4"/>
          </p:nvPr>
        </p:nvSpPr>
        <p:spPr>
          <a:xfrm>
            <a:off x="4371975" y="2362200"/>
            <a:ext cx="3657600" cy="3886200"/>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12" name="Ograda besedila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sl-SI" smtClean="0"/>
              <a:t>Kliknite, če želite urediti sloge besedila matrice</a:t>
            </a:r>
          </a:p>
        </p:txBody>
      </p:sp>
      <p:sp>
        <p:nvSpPr>
          <p:cNvPr id="14" name="Ograda besedila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sl-SI" smtClean="0"/>
              <a:t>Kliknite, če želite urediti sloge besedila matrice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kumimoji="0" lang="sl-SI" smtClean="0"/>
              <a:t>Kliknite, če želite urediti slog naslova matrice</a:t>
            </a:r>
            <a:endParaRPr kumimoji="0" lang="en-US"/>
          </a:p>
        </p:txBody>
      </p:sp>
      <p:sp>
        <p:nvSpPr>
          <p:cNvPr id="6" name="Ograda datuma 5"/>
          <p:cNvSpPr>
            <a:spLocks noGrp="1"/>
          </p:cNvSpPr>
          <p:nvPr>
            <p:ph type="dt" sz="half" idx="10"/>
          </p:nvPr>
        </p:nvSpPr>
        <p:spPr/>
        <p:txBody>
          <a:bodyPr rtlCol="0"/>
          <a:lstStyle/>
          <a:p>
            <a:fld id="{6CE29A30-14B2-488F-B17F-E0A2EA973679}" type="datetimeFigureOut">
              <a:rPr lang="sl-SI" smtClean="0"/>
              <a:pPr/>
              <a:t>2.11.2011</a:t>
            </a:fld>
            <a:endParaRPr lang="sl-SI"/>
          </a:p>
        </p:txBody>
      </p:sp>
      <p:sp>
        <p:nvSpPr>
          <p:cNvPr id="7" name="Ograda številke diapozitiva 6"/>
          <p:cNvSpPr>
            <a:spLocks noGrp="1"/>
          </p:cNvSpPr>
          <p:nvPr>
            <p:ph type="sldNum" sz="quarter" idx="11"/>
          </p:nvPr>
        </p:nvSpPr>
        <p:spPr/>
        <p:txBody>
          <a:bodyPr rtlCol="0"/>
          <a:lstStyle/>
          <a:p>
            <a:fld id="{E6257817-E00E-4500-89C7-E1381E01F3DD}" type="slidenum">
              <a:rPr lang="sl-SI" smtClean="0"/>
              <a:pPr/>
              <a:t>‹#›</a:t>
            </a:fld>
            <a:endParaRPr lang="sl-SI"/>
          </a:p>
        </p:txBody>
      </p:sp>
      <p:sp>
        <p:nvSpPr>
          <p:cNvPr id="8" name="Ograda noge 7"/>
          <p:cNvSpPr>
            <a:spLocks noGrp="1"/>
          </p:cNvSpPr>
          <p:nvPr>
            <p:ph type="ftr" sz="quarter" idx="12"/>
          </p:nvPr>
        </p:nvSpPr>
        <p:spPr/>
        <p:txBody>
          <a:bodyPr rtlCol="0"/>
          <a:lstStyle/>
          <a:p>
            <a:endParaRPr lang="sl-S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grada datuma 1"/>
          <p:cNvSpPr>
            <a:spLocks noGrp="1"/>
          </p:cNvSpPr>
          <p:nvPr>
            <p:ph type="dt" sz="half" idx="10"/>
          </p:nvPr>
        </p:nvSpPr>
        <p:spPr/>
        <p:txBody>
          <a:bodyPr/>
          <a:lstStyle/>
          <a:p>
            <a:fld id="{6CE29A30-14B2-488F-B17F-E0A2EA973679}" type="datetimeFigureOut">
              <a:rPr lang="sl-SI" smtClean="0"/>
              <a:pPr/>
              <a:t>2.11.2011</a:t>
            </a:fld>
            <a:endParaRPr lang="sl-SI"/>
          </a:p>
        </p:txBody>
      </p:sp>
      <p:sp>
        <p:nvSpPr>
          <p:cNvPr id="3" name="Ograda noge 2"/>
          <p:cNvSpPr>
            <a:spLocks noGrp="1"/>
          </p:cNvSpPr>
          <p:nvPr>
            <p:ph type="ftr" sz="quarter" idx="11"/>
          </p:nvPr>
        </p:nvSpPr>
        <p:spPr/>
        <p:txBody>
          <a:bodyPr/>
          <a:lstStyle/>
          <a:p>
            <a:endParaRPr lang="sl-SI"/>
          </a:p>
        </p:txBody>
      </p:sp>
      <p:sp>
        <p:nvSpPr>
          <p:cNvPr id="4" name="Ograda številke diapozitiva 3"/>
          <p:cNvSpPr>
            <a:spLocks noGrp="1"/>
          </p:cNvSpPr>
          <p:nvPr>
            <p:ph type="sldNum" sz="quarter" idx="12"/>
          </p:nvPr>
        </p:nvSpPr>
        <p:spPr/>
        <p:txBody>
          <a:bodyPr/>
          <a:lstStyle/>
          <a:p>
            <a:fld id="{E6257817-E00E-4500-89C7-E1381E01F3DD}" type="slidenum">
              <a:rPr lang="sl-SI" smtClean="0"/>
              <a:pPr/>
              <a:t>‹#›</a:t>
            </a:fld>
            <a:endParaRPr lang="sl-SI"/>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1_Naslov in vsebina">
    <p:bg>
      <p:bgRef idx="1001">
        <a:schemeClr val="bg1"/>
      </p:bgRef>
    </p:bg>
    <p:spTree>
      <p:nvGrpSpPr>
        <p:cNvPr id="1" name=""/>
        <p:cNvGrpSpPr/>
        <p:nvPr/>
      </p:nvGrpSpPr>
      <p:grpSpPr>
        <a:xfrm>
          <a:off x="0" y="0"/>
          <a:ext cx="0" cy="0"/>
          <a:chOff x="0" y="0"/>
          <a:chExt cx="0" cy="0"/>
        </a:xfrm>
      </p:grpSpPr>
      <p:sp>
        <p:nvSpPr>
          <p:cNvPr id="10" name="Raven konek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Naslov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sl-SI" smtClean="0"/>
              <a:t>Kliknite, če želite urediti slog naslova matrice</a:t>
            </a:r>
            <a:endParaRPr kumimoji="0" lang="en-US"/>
          </a:p>
        </p:txBody>
      </p:sp>
      <p:sp>
        <p:nvSpPr>
          <p:cNvPr id="3" name="Ograda besedila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sl-SI" smtClean="0"/>
              <a:t>Kliknite, če želite urediti sloge besedila matrice</a:t>
            </a:r>
          </a:p>
        </p:txBody>
      </p:sp>
      <p:sp>
        <p:nvSpPr>
          <p:cNvPr id="8" name="Raven konek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Raven konek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aven konek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Pravokotnik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aven konek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ipsa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Ograda vsebine 17"/>
          <p:cNvSpPr>
            <a:spLocks noGrp="1"/>
          </p:cNvSpPr>
          <p:nvPr>
            <p:ph sz="quarter" idx="1"/>
          </p:nvPr>
        </p:nvSpPr>
        <p:spPr>
          <a:xfrm>
            <a:off x="304800" y="274320"/>
            <a:ext cx="5638800" cy="6327648"/>
          </a:xfrm>
        </p:spPr>
        <p:txBody>
          <a:bodyPr/>
          <a:lstStyle/>
          <a:p>
            <a:pPr lvl="0" eaLnBrk="1" latinLnBrk="0" hangingPunct="1"/>
            <a:r>
              <a:rPr lang="sl-SI" smtClean="0"/>
              <a:t>Kliknite, če želite urediti sloge besedila matrice</a:t>
            </a:r>
          </a:p>
          <a:p>
            <a:pPr lvl="1" eaLnBrk="1" latinLnBrk="0" hangingPunct="1"/>
            <a:r>
              <a:rPr lang="sl-SI" smtClean="0"/>
              <a:t>Druga raven</a:t>
            </a:r>
          </a:p>
          <a:p>
            <a:pPr lvl="2" eaLnBrk="1" latinLnBrk="0" hangingPunct="1"/>
            <a:r>
              <a:rPr lang="sl-SI" smtClean="0"/>
              <a:t>Tretja raven</a:t>
            </a:r>
          </a:p>
          <a:p>
            <a:pPr lvl="3" eaLnBrk="1" latinLnBrk="0" hangingPunct="1"/>
            <a:r>
              <a:rPr lang="sl-SI" smtClean="0"/>
              <a:t>Četrta raven</a:t>
            </a:r>
          </a:p>
          <a:p>
            <a:pPr lvl="4" eaLnBrk="1" latinLnBrk="0" hangingPunct="1"/>
            <a:r>
              <a:rPr lang="sl-SI" smtClean="0"/>
              <a:t>Peta raven</a:t>
            </a:r>
            <a:endParaRPr kumimoji="0" lang="en-US"/>
          </a:p>
        </p:txBody>
      </p:sp>
      <p:sp>
        <p:nvSpPr>
          <p:cNvPr id="21" name="Ograda datuma 20"/>
          <p:cNvSpPr>
            <a:spLocks noGrp="1"/>
          </p:cNvSpPr>
          <p:nvPr>
            <p:ph type="dt" sz="half" idx="14"/>
          </p:nvPr>
        </p:nvSpPr>
        <p:spPr/>
        <p:txBody>
          <a:bodyPr rtlCol="0"/>
          <a:lstStyle/>
          <a:p>
            <a:fld id="{6CE29A30-14B2-488F-B17F-E0A2EA973679}" type="datetimeFigureOut">
              <a:rPr lang="sl-SI" smtClean="0"/>
              <a:pPr/>
              <a:t>2.11.2011</a:t>
            </a:fld>
            <a:endParaRPr lang="sl-SI"/>
          </a:p>
        </p:txBody>
      </p:sp>
      <p:sp>
        <p:nvSpPr>
          <p:cNvPr id="22" name="Ograda številke diapozitiva 21"/>
          <p:cNvSpPr>
            <a:spLocks noGrp="1"/>
          </p:cNvSpPr>
          <p:nvPr>
            <p:ph type="sldNum" sz="quarter" idx="15"/>
          </p:nvPr>
        </p:nvSpPr>
        <p:spPr/>
        <p:txBody>
          <a:bodyPr rtlCol="0"/>
          <a:lstStyle/>
          <a:p>
            <a:fld id="{E6257817-E00E-4500-89C7-E1381E01F3DD}" type="slidenum">
              <a:rPr lang="sl-SI" smtClean="0"/>
              <a:pPr/>
              <a:t>‹#›</a:t>
            </a:fld>
            <a:endParaRPr lang="sl-SI"/>
          </a:p>
        </p:txBody>
      </p:sp>
      <p:sp>
        <p:nvSpPr>
          <p:cNvPr id="23" name="Ograda noge 22"/>
          <p:cNvSpPr>
            <a:spLocks noGrp="1"/>
          </p:cNvSpPr>
          <p:nvPr>
            <p:ph type="ftr" sz="quarter" idx="16"/>
          </p:nvPr>
        </p:nvSpPr>
        <p:spPr/>
        <p:txBody>
          <a:bodyPr rtlCol="0"/>
          <a:lstStyle/>
          <a:p>
            <a:endParaRPr lang="sl-SI"/>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Naslov in slika">
    <p:spTree>
      <p:nvGrpSpPr>
        <p:cNvPr id="1" name=""/>
        <p:cNvGrpSpPr/>
        <p:nvPr/>
      </p:nvGrpSpPr>
      <p:grpSpPr>
        <a:xfrm>
          <a:off x="0" y="0"/>
          <a:ext cx="0" cy="0"/>
          <a:chOff x="0" y="0"/>
          <a:chExt cx="0" cy="0"/>
        </a:xfrm>
      </p:grpSpPr>
      <p:sp>
        <p:nvSpPr>
          <p:cNvPr id="9" name="Raven konek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ipsa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Naslov 1"/>
          <p:cNvSpPr>
            <a:spLocks noGrp="1"/>
          </p:cNvSpPr>
          <p:nvPr>
            <p:ph type="title"/>
          </p:nvPr>
        </p:nvSpPr>
        <p:spPr>
          <a:xfrm rot="5400000">
            <a:off x="3350133" y="3200400"/>
            <a:ext cx="6309360" cy="457200"/>
          </a:xfrm>
        </p:spPr>
        <p:txBody>
          <a:bodyPr anchor="b"/>
          <a:lstStyle>
            <a:lvl1pPr algn="l">
              <a:buNone/>
              <a:defRPr sz="2000" b="1"/>
            </a:lvl1pPr>
          </a:lstStyle>
          <a:p>
            <a:r>
              <a:rPr kumimoji="0" lang="sl-SI" smtClean="0"/>
              <a:t>Kliknite, če želite urediti slog naslova matrice</a:t>
            </a:r>
            <a:endParaRPr kumimoji="0" lang="en-US"/>
          </a:p>
        </p:txBody>
      </p:sp>
      <p:sp>
        <p:nvSpPr>
          <p:cNvPr id="3" name="Ograda slik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sl-SI" smtClean="0"/>
              <a:t>Kliknite ikono, če želite dodati sliko</a:t>
            </a:r>
            <a:endParaRPr kumimoji="0" lang="en-US" dirty="0"/>
          </a:p>
        </p:txBody>
      </p:sp>
      <p:sp>
        <p:nvSpPr>
          <p:cNvPr id="4" name="Ograda besedila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sl-SI" smtClean="0"/>
              <a:t>Kliknite, če želite urediti sloge besedila matrice</a:t>
            </a:r>
          </a:p>
        </p:txBody>
      </p:sp>
      <p:sp>
        <p:nvSpPr>
          <p:cNvPr id="10" name="Raven konek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Pravokotnik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aven konek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Raven konek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Raven konek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Ograda datuma 16"/>
          <p:cNvSpPr>
            <a:spLocks noGrp="1"/>
          </p:cNvSpPr>
          <p:nvPr>
            <p:ph type="dt" sz="half" idx="10"/>
          </p:nvPr>
        </p:nvSpPr>
        <p:spPr/>
        <p:txBody>
          <a:bodyPr rtlCol="0"/>
          <a:lstStyle/>
          <a:p>
            <a:fld id="{6CE29A30-14B2-488F-B17F-E0A2EA973679}" type="datetimeFigureOut">
              <a:rPr lang="sl-SI" smtClean="0"/>
              <a:pPr/>
              <a:t>2.11.2011</a:t>
            </a:fld>
            <a:endParaRPr lang="sl-SI"/>
          </a:p>
        </p:txBody>
      </p:sp>
      <p:sp>
        <p:nvSpPr>
          <p:cNvPr id="18" name="Ograda številke diapozitiva 17"/>
          <p:cNvSpPr>
            <a:spLocks noGrp="1"/>
          </p:cNvSpPr>
          <p:nvPr>
            <p:ph type="sldNum" sz="quarter" idx="11"/>
          </p:nvPr>
        </p:nvSpPr>
        <p:spPr/>
        <p:txBody>
          <a:bodyPr rtlCol="0"/>
          <a:lstStyle/>
          <a:p>
            <a:fld id="{E6257817-E00E-4500-89C7-E1381E01F3DD}" type="slidenum">
              <a:rPr lang="sl-SI" smtClean="0"/>
              <a:pPr/>
              <a:t>‹#›</a:t>
            </a:fld>
            <a:endParaRPr lang="sl-SI"/>
          </a:p>
        </p:txBody>
      </p:sp>
      <p:sp>
        <p:nvSpPr>
          <p:cNvPr id="21" name="Ograda noge 20"/>
          <p:cNvSpPr>
            <a:spLocks noGrp="1"/>
          </p:cNvSpPr>
          <p:nvPr>
            <p:ph type="ftr" sz="quarter" idx="12"/>
          </p:nvPr>
        </p:nvSpPr>
        <p:spPr/>
        <p:txBody>
          <a:bodyPr rtlCol="0"/>
          <a:lstStyle/>
          <a:p>
            <a:endParaRPr lang="sl-SI"/>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Raven konek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Ograda naslova 21"/>
          <p:cNvSpPr>
            <a:spLocks noGrp="1"/>
          </p:cNvSpPr>
          <p:nvPr>
            <p:ph type="title"/>
          </p:nvPr>
        </p:nvSpPr>
        <p:spPr>
          <a:xfrm>
            <a:off x="457200" y="274638"/>
            <a:ext cx="7467600" cy="1143000"/>
          </a:xfrm>
          <a:prstGeom prst="rect">
            <a:avLst/>
          </a:prstGeom>
        </p:spPr>
        <p:txBody>
          <a:bodyPr vert="horz" anchor="b">
            <a:normAutofit/>
          </a:bodyPr>
          <a:lstStyle/>
          <a:p>
            <a:r>
              <a:rPr kumimoji="0" lang="sl-SI" smtClean="0"/>
              <a:t>Kliknite, če želite urediti slog naslova matrice</a:t>
            </a:r>
            <a:endParaRPr kumimoji="0" lang="en-US"/>
          </a:p>
        </p:txBody>
      </p:sp>
      <p:sp>
        <p:nvSpPr>
          <p:cNvPr id="13" name="Ograda besedila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sl-SI" smtClean="0"/>
              <a:t>Kliknite, če želite urediti sloge besedila matrice</a:t>
            </a:r>
          </a:p>
          <a:p>
            <a:pPr lvl="1" eaLnBrk="1" latinLnBrk="0" hangingPunct="1"/>
            <a:r>
              <a:rPr kumimoji="0" lang="sl-SI" smtClean="0"/>
              <a:t>Druga raven</a:t>
            </a:r>
          </a:p>
          <a:p>
            <a:pPr lvl="2" eaLnBrk="1" latinLnBrk="0" hangingPunct="1"/>
            <a:r>
              <a:rPr kumimoji="0" lang="sl-SI" smtClean="0"/>
              <a:t>Tretja raven</a:t>
            </a:r>
          </a:p>
          <a:p>
            <a:pPr lvl="3" eaLnBrk="1" latinLnBrk="0" hangingPunct="1"/>
            <a:r>
              <a:rPr kumimoji="0" lang="sl-SI" smtClean="0"/>
              <a:t>Četrta raven</a:t>
            </a:r>
          </a:p>
          <a:p>
            <a:pPr lvl="4" eaLnBrk="1" latinLnBrk="0" hangingPunct="1"/>
            <a:r>
              <a:rPr kumimoji="0" lang="sl-SI" smtClean="0"/>
              <a:t>Peta raven</a:t>
            </a:r>
            <a:endParaRPr kumimoji="0" lang="en-US"/>
          </a:p>
        </p:txBody>
      </p:sp>
      <p:sp>
        <p:nvSpPr>
          <p:cNvPr id="14" name="Ograda datuma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6CE29A30-14B2-488F-B17F-E0A2EA973679}" type="datetimeFigureOut">
              <a:rPr lang="sl-SI" smtClean="0"/>
              <a:pPr/>
              <a:t>2.11.2011</a:t>
            </a:fld>
            <a:endParaRPr lang="sl-SI"/>
          </a:p>
        </p:txBody>
      </p:sp>
      <p:sp>
        <p:nvSpPr>
          <p:cNvPr id="3" name="Ograda nog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sl-SI"/>
          </a:p>
        </p:txBody>
      </p:sp>
      <p:sp>
        <p:nvSpPr>
          <p:cNvPr id="7" name="Raven konek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Raven konek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Pravokotnik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aven konek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ipsa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grada številke diapozitiva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E6257817-E00E-4500-89C7-E1381E01F3DD}" type="slidenum">
              <a:rPr lang="sl-SI" smtClean="0"/>
              <a:pPr/>
              <a:t>‹#›</a:t>
            </a:fld>
            <a:endParaRPr lang="sl-SI"/>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hyperlink" Target="http://udel.edu/~mcdonald/mythintro.html" TargetMode="Externa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image" Target="../media/image45.png"/><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0.xml"/><Relationship Id="rId1" Type="http://schemas.openxmlformats.org/officeDocument/2006/relationships/slideLayout" Target="../slideLayouts/slideLayout6.xml"/><Relationship Id="rId5" Type="http://schemas.openxmlformats.org/officeDocument/2006/relationships/image" Target="../media/image50.png"/><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5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6.xml"/><Relationship Id="rId4" Type="http://schemas.openxmlformats.org/officeDocument/2006/relationships/image" Target="../media/image6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64.png"/></Relationships>
</file>

<file path=ppt/slides/_rels/slide5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6.png"/><Relationship Id="rId5" Type="http://schemas.openxmlformats.org/officeDocument/2006/relationships/image" Target="../media/image5.w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learn.genetics.utah.edu/content/begin/traits/" TargetMode="External"/><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Picture 2"/>
          <p:cNvPicPr>
            <a:picLocks noChangeAspect="1" noChangeArrowheads="1"/>
          </p:cNvPicPr>
          <p:nvPr/>
        </p:nvPicPr>
        <p:blipFill>
          <a:blip r:embed="rId2"/>
          <a:srcRect/>
          <a:stretch>
            <a:fillRect/>
          </a:stretch>
        </p:blipFill>
        <p:spPr bwMode="auto">
          <a:xfrm>
            <a:off x="6927" y="0"/>
            <a:ext cx="9137073" cy="686320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2"/>
          <p:cNvPicPr>
            <a:picLocks noChangeAspect="1" noChangeArrowheads="1"/>
          </p:cNvPicPr>
          <p:nvPr/>
        </p:nvPicPr>
        <p:blipFill>
          <a:blip r:embed="rId3"/>
          <a:srcRect/>
          <a:stretch>
            <a:fillRect/>
          </a:stretch>
        </p:blipFill>
        <p:spPr bwMode="auto">
          <a:xfrm>
            <a:off x="2214546" y="1428736"/>
            <a:ext cx="4119570" cy="2413811"/>
          </a:xfrm>
          <a:prstGeom prst="rect">
            <a:avLst/>
          </a:prstGeom>
          <a:noFill/>
          <a:ln w="9525">
            <a:noFill/>
            <a:miter lim="800000"/>
            <a:headEnd/>
            <a:tailEnd/>
          </a:ln>
          <a:effectLst/>
        </p:spPr>
      </p:pic>
      <p:pic>
        <p:nvPicPr>
          <p:cNvPr id="203779" name="Picture 3"/>
          <p:cNvPicPr>
            <a:picLocks noChangeAspect="1" noChangeArrowheads="1"/>
          </p:cNvPicPr>
          <p:nvPr/>
        </p:nvPicPr>
        <p:blipFill>
          <a:blip r:embed="rId4"/>
          <a:srcRect/>
          <a:stretch>
            <a:fillRect/>
          </a:stretch>
        </p:blipFill>
        <p:spPr bwMode="auto">
          <a:xfrm>
            <a:off x="1500166" y="3990975"/>
            <a:ext cx="5724525" cy="2867025"/>
          </a:xfrm>
          <a:prstGeom prst="rect">
            <a:avLst/>
          </a:prstGeom>
          <a:noFill/>
          <a:ln w="9525">
            <a:noFill/>
            <a:miter lim="800000"/>
            <a:headEnd/>
            <a:tailEnd/>
          </a:ln>
          <a:effectLst/>
        </p:spPr>
      </p:pic>
      <p:sp>
        <p:nvSpPr>
          <p:cNvPr id="6" name="Naslov 5"/>
          <p:cNvSpPr>
            <a:spLocks noGrp="1"/>
          </p:cNvSpPr>
          <p:nvPr>
            <p:ph type="title"/>
          </p:nvPr>
        </p:nvSpPr>
        <p:spPr>
          <a:xfrm>
            <a:off x="827584" y="260648"/>
            <a:ext cx="7467600" cy="926976"/>
          </a:xfrm>
        </p:spPr>
        <p:txBody>
          <a:bodyPr>
            <a:normAutofit fontScale="90000"/>
          </a:bodyPr>
          <a:lstStyle/>
          <a:p>
            <a:r>
              <a:rPr lang="sl-SI" dirty="0" smtClean="0"/>
              <a:t/>
            </a:r>
            <a:br>
              <a:rPr lang="sl-SI" dirty="0" smtClean="0"/>
            </a:br>
            <a:r>
              <a:rPr lang="sl-SI" dirty="0" smtClean="0"/>
              <a:t> </a:t>
            </a:r>
            <a:br>
              <a:rPr lang="sl-SI" dirty="0" smtClean="0"/>
            </a:br>
            <a:r>
              <a:rPr lang="sl-SI" sz="3100" dirty="0" smtClean="0"/>
              <a:t>Miti o </a:t>
            </a:r>
            <a:r>
              <a:rPr lang="sl-SI" sz="3100" dirty="0" err="1" smtClean="0"/>
              <a:t>enogenskih</a:t>
            </a:r>
            <a:r>
              <a:rPr lang="sl-SI" sz="3100" dirty="0" smtClean="0"/>
              <a:t> človeških lastnostih</a:t>
            </a:r>
            <a:r>
              <a:rPr lang="sl-SI" dirty="0" smtClean="0"/>
              <a:t/>
            </a:r>
            <a:br>
              <a:rPr lang="sl-SI" dirty="0" smtClean="0"/>
            </a:br>
            <a:r>
              <a:rPr lang="sl-SI" i="1" dirty="0" smtClean="0">
                <a:hlinkClick r:id="rId5"/>
              </a:rPr>
              <a:t> http://udel.edu/~mcdonald/mythintro.html </a:t>
            </a:r>
            <a:endParaRPr lang="sl-SI"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a:xfrm>
            <a:off x="755576" y="404664"/>
            <a:ext cx="7467600" cy="724942"/>
          </a:xfrm>
        </p:spPr>
        <p:txBody>
          <a:bodyPr/>
          <a:lstStyle/>
          <a:p>
            <a:r>
              <a:rPr lang="sl-SI" dirty="0" smtClean="0"/>
              <a:t>Pritlikavost in </a:t>
            </a:r>
            <a:r>
              <a:rPr lang="sl-SI" dirty="0" err="1" smtClean="0"/>
              <a:t>polidaktilija</a:t>
            </a:r>
            <a:r>
              <a:rPr lang="sl-SI" dirty="0" smtClean="0"/>
              <a:t> </a:t>
            </a:r>
            <a:r>
              <a:rPr lang="sl-SI" sz="2400" dirty="0" smtClean="0"/>
              <a:t>(</a:t>
            </a:r>
            <a:r>
              <a:rPr lang="sl-SI" sz="2400" dirty="0" err="1" smtClean="0"/>
              <a:t>večprstnost</a:t>
            </a:r>
            <a:r>
              <a:rPr lang="sl-SI" sz="2400" dirty="0" smtClean="0"/>
              <a:t>)</a:t>
            </a:r>
            <a:endParaRPr lang="sl-SI" sz="2400" dirty="0"/>
          </a:p>
        </p:txBody>
      </p:sp>
      <p:pic>
        <p:nvPicPr>
          <p:cNvPr id="202754" name="Picture 2"/>
          <p:cNvPicPr>
            <a:picLocks noChangeAspect="1" noChangeArrowheads="1"/>
          </p:cNvPicPr>
          <p:nvPr/>
        </p:nvPicPr>
        <p:blipFill>
          <a:blip r:embed="rId3"/>
          <a:srcRect/>
          <a:stretch>
            <a:fillRect/>
          </a:stretch>
        </p:blipFill>
        <p:spPr bwMode="auto">
          <a:xfrm>
            <a:off x="1142976" y="1571612"/>
            <a:ext cx="2219325" cy="3419475"/>
          </a:xfrm>
          <a:prstGeom prst="rect">
            <a:avLst/>
          </a:prstGeom>
          <a:noFill/>
          <a:ln w="9525">
            <a:noFill/>
            <a:miter lim="800000"/>
            <a:headEnd/>
            <a:tailEnd/>
          </a:ln>
          <a:effectLst/>
        </p:spPr>
      </p:pic>
      <p:pic>
        <p:nvPicPr>
          <p:cNvPr id="202755" name="Picture 3"/>
          <p:cNvPicPr>
            <a:picLocks noChangeAspect="1" noChangeArrowheads="1"/>
          </p:cNvPicPr>
          <p:nvPr/>
        </p:nvPicPr>
        <p:blipFill>
          <a:blip r:embed="rId4"/>
          <a:srcRect/>
          <a:stretch>
            <a:fillRect/>
          </a:stretch>
        </p:blipFill>
        <p:spPr bwMode="auto">
          <a:xfrm>
            <a:off x="4214810" y="3429000"/>
            <a:ext cx="3790950" cy="2066925"/>
          </a:xfrm>
          <a:prstGeom prst="rect">
            <a:avLst/>
          </a:prstGeom>
          <a:noFill/>
          <a:ln w="9525">
            <a:noFill/>
            <a:miter lim="800000"/>
            <a:headEnd/>
            <a:tailEnd/>
          </a:ln>
          <a:effectLst/>
        </p:spPr>
      </p:pic>
      <p:pic>
        <p:nvPicPr>
          <p:cNvPr id="202756" name="Picture 4"/>
          <p:cNvPicPr>
            <a:picLocks noChangeAspect="1" noChangeArrowheads="1"/>
          </p:cNvPicPr>
          <p:nvPr/>
        </p:nvPicPr>
        <p:blipFill>
          <a:blip r:embed="rId5"/>
          <a:srcRect/>
          <a:stretch>
            <a:fillRect/>
          </a:stretch>
        </p:blipFill>
        <p:spPr bwMode="auto">
          <a:xfrm>
            <a:off x="4286248" y="1571612"/>
            <a:ext cx="3555388" cy="172402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a:xfrm>
            <a:off x="755576" y="188640"/>
            <a:ext cx="7467600" cy="666328"/>
          </a:xfrm>
        </p:spPr>
        <p:txBody>
          <a:bodyPr/>
          <a:lstStyle/>
          <a:p>
            <a:pPr algn="ctr"/>
            <a:r>
              <a:rPr lang="sl-SI" dirty="0" err="1" smtClean="0"/>
              <a:t>Poligeno</a:t>
            </a:r>
            <a:r>
              <a:rPr lang="sl-SI" dirty="0" smtClean="0"/>
              <a:t> dedovanje barve kože</a:t>
            </a:r>
            <a:endParaRPr lang="sl-SI" dirty="0"/>
          </a:p>
        </p:txBody>
      </p:sp>
      <p:pic>
        <p:nvPicPr>
          <p:cNvPr id="373761" name="Picture 1"/>
          <p:cNvPicPr>
            <a:picLocks noChangeAspect="1" noChangeArrowheads="1"/>
          </p:cNvPicPr>
          <p:nvPr/>
        </p:nvPicPr>
        <p:blipFill>
          <a:blip r:embed="rId3"/>
          <a:srcRect/>
          <a:stretch>
            <a:fillRect/>
          </a:stretch>
        </p:blipFill>
        <p:spPr bwMode="auto">
          <a:xfrm rot="5400000">
            <a:off x="4708601" y="3506713"/>
            <a:ext cx="5029192" cy="1158991"/>
          </a:xfrm>
          <a:prstGeom prst="rect">
            <a:avLst/>
          </a:prstGeom>
          <a:noFill/>
          <a:ln w="9525">
            <a:noFill/>
            <a:miter lim="800000"/>
            <a:headEnd/>
            <a:tailEnd/>
          </a:ln>
          <a:effectLst/>
        </p:spPr>
      </p:pic>
      <p:pic>
        <p:nvPicPr>
          <p:cNvPr id="373762" name="Picture 2"/>
          <p:cNvPicPr>
            <a:picLocks noChangeAspect="1" noChangeArrowheads="1"/>
          </p:cNvPicPr>
          <p:nvPr/>
        </p:nvPicPr>
        <p:blipFill>
          <a:blip r:embed="rId4"/>
          <a:srcRect/>
          <a:stretch>
            <a:fillRect/>
          </a:stretch>
        </p:blipFill>
        <p:spPr bwMode="auto">
          <a:xfrm>
            <a:off x="571472" y="1067814"/>
            <a:ext cx="5335062" cy="579018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a:srcRect/>
          <a:stretch>
            <a:fillRect/>
          </a:stretch>
        </p:blipFill>
        <p:spPr bwMode="auto">
          <a:xfrm>
            <a:off x="214283" y="500042"/>
            <a:ext cx="8764510" cy="58253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1"/>
          <p:cNvPicPr>
            <a:picLocks noChangeAspect="1" noChangeArrowheads="1"/>
          </p:cNvPicPr>
          <p:nvPr/>
        </p:nvPicPr>
        <p:blipFill>
          <a:blip r:embed="rId3"/>
          <a:srcRect/>
          <a:stretch>
            <a:fillRect/>
          </a:stretch>
        </p:blipFill>
        <p:spPr bwMode="auto">
          <a:xfrm>
            <a:off x="1041802" y="260648"/>
            <a:ext cx="6786610" cy="5914046"/>
          </a:xfrm>
          <a:prstGeom prst="rect">
            <a:avLst/>
          </a:prstGeom>
          <a:noFill/>
          <a:ln w="9525">
            <a:noFill/>
            <a:miter lim="800000"/>
            <a:headEnd/>
            <a:tailEnd/>
          </a:ln>
          <a:effectLst/>
        </p:spPr>
      </p:pic>
      <p:sp>
        <p:nvSpPr>
          <p:cNvPr id="5" name="PoljeZBesedilom 4"/>
          <p:cNvSpPr txBox="1"/>
          <p:nvPr/>
        </p:nvSpPr>
        <p:spPr>
          <a:xfrm>
            <a:off x="1041802" y="6225025"/>
            <a:ext cx="6786610" cy="369332"/>
          </a:xfrm>
          <a:prstGeom prst="rect">
            <a:avLst/>
          </a:prstGeom>
          <a:noFill/>
        </p:spPr>
        <p:txBody>
          <a:bodyPr wrap="square" rtlCol="0">
            <a:spAutoFit/>
          </a:bodyPr>
          <a:lstStyle/>
          <a:p>
            <a:pPr algn="ctr"/>
            <a:r>
              <a:rPr lang="sl-SI" i="1" dirty="0" err="1" smtClean="0"/>
              <a:t>ginaglover.com/html/work/gallery2002/gallery06/pages/01.html</a:t>
            </a:r>
            <a:endParaRPr lang="sl-SI"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laquer_boxes"/>
          <p:cNvPicPr>
            <a:picLocks noChangeAspect="1" noChangeArrowheads="1"/>
          </p:cNvPicPr>
          <p:nvPr/>
        </p:nvPicPr>
        <p:blipFill>
          <a:blip r:embed="rId3"/>
          <a:srcRect/>
          <a:stretch>
            <a:fillRect/>
          </a:stretch>
        </p:blipFill>
        <p:spPr bwMode="auto">
          <a:xfrm>
            <a:off x="5148064" y="3522324"/>
            <a:ext cx="2984376" cy="2984376"/>
          </a:xfrm>
          <a:prstGeom prst="rect">
            <a:avLst/>
          </a:prstGeom>
          <a:noFill/>
          <a:ln w="9525">
            <a:noFill/>
            <a:miter lim="800000"/>
            <a:headEnd/>
            <a:tailEnd/>
          </a:ln>
        </p:spPr>
      </p:pic>
      <p:sp>
        <p:nvSpPr>
          <p:cNvPr id="2" name="Naslov 1"/>
          <p:cNvSpPr>
            <a:spLocks noGrp="1"/>
          </p:cNvSpPr>
          <p:nvPr>
            <p:ph type="title"/>
          </p:nvPr>
        </p:nvSpPr>
        <p:spPr/>
        <p:txBody>
          <a:bodyPr/>
          <a:lstStyle/>
          <a:p>
            <a:r>
              <a:rPr lang="sl-SI" dirty="0" smtClean="0"/>
              <a:t>Za razumevanje dedovanja </a:t>
            </a:r>
            <a:endParaRPr lang="sl-SI" dirty="0"/>
          </a:p>
        </p:txBody>
      </p:sp>
      <p:sp>
        <p:nvSpPr>
          <p:cNvPr id="3" name="Ograda vsebine 2"/>
          <p:cNvSpPr>
            <a:spLocks noGrp="1"/>
          </p:cNvSpPr>
          <p:nvPr>
            <p:ph sz="quarter" idx="1"/>
          </p:nvPr>
        </p:nvSpPr>
        <p:spPr/>
        <p:txBody>
          <a:bodyPr/>
          <a:lstStyle/>
          <a:p>
            <a:r>
              <a:rPr lang="sl-SI" dirty="0" smtClean="0"/>
              <a:t>je pomembno, da učenci poznajo in si predstavljajo pojme kot so </a:t>
            </a:r>
            <a:r>
              <a:rPr lang="sl-SI" dirty="0" smtClean="0">
                <a:solidFill>
                  <a:srgbClr val="FF0000"/>
                </a:solidFill>
              </a:rPr>
              <a:t>celica</a:t>
            </a:r>
            <a:r>
              <a:rPr lang="sl-SI" dirty="0" smtClean="0"/>
              <a:t>, </a:t>
            </a:r>
            <a:r>
              <a:rPr lang="sl-SI" dirty="0" smtClean="0">
                <a:solidFill>
                  <a:srgbClr val="FF0000"/>
                </a:solidFill>
              </a:rPr>
              <a:t>jedro</a:t>
            </a:r>
            <a:r>
              <a:rPr lang="sl-SI" dirty="0" smtClean="0"/>
              <a:t>, </a:t>
            </a:r>
            <a:r>
              <a:rPr lang="sl-SI" dirty="0" smtClean="0">
                <a:solidFill>
                  <a:srgbClr val="FF0000"/>
                </a:solidFill>
              </a:rPr>
              <a:t>kromosomi</a:t>
            </a:r>
            <a:r>
              <a:rPr lang="sl-SI" dirty="0" smtClean="0"/>
              <a:t>, </a:t>
            </a:r>
            <a:r>
              <a:rPr lang="sl-SI" dirty="0" smtClean="0">
                <a:solidFill>
                  <a:srgbClr val="FF0000"/>
                </a:solidFill>
              </a:rPr>
              <a:t>geni/</a:t>
            </a:r>
            <a:r>
              <a:rPr lang="sl-SI" dirty="0" err="1" smtClean="0">
                <a:solidFill>
                  <a:srgbClr val="FF0000"/>
                </a:solidFill>
              </a:rPr>
              <a:t>aleli</a:t>
            </a:r>
            <a:r>
              <a:rPr lang="sl-SI" dirty="0" smtClean="0"/>
              <a:t>, </a:t>
            </a:r>
            <a:r>
              <a:rPr lang="sl-SI" dirty="0" smtClean="0">
                <a:solidFill>
                  <a:srgbClr val="FF0000"/>
                </a:solidFill>
              </a:rPr>
              <a:t>DNA</a:t>
            </a:r>
            <a:r>
              <a:rPr lang="sl-SI" dirty="0" smtClean="0"/>
              <a:t> in razumejo odnose med njimi.</a:t>
            </a:r>
          </a:p>
          <a:p>
            <a:r>
              <a:rPr lang="sl-SI" dirty="0" smtClean="0"/>
              <a:t>je bistveno poznavanje/razumevanje </a:t>
            </a:r>
            <a:r>
              <a:rPr lang="sl-SI" dirty="0" smtClean="0">
                <a:solidFill>
                  <a:srgbClr val="0070C0"/>
                </a:solidFill>
              </a:rPr>
              <a:t>potovanja kromosomov med mejozo in oploditvijo.</a:t>
            </a:r>
          </a:p>
          <a:p>
            <a:endParaRPr lang="sl-SI"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4294967295"/>
          </p:nvPr>
        </p:nvPicPr>
        <p:blipFill>
          <a:blip r:embed="rId3"/>
          <a:srcRect/>
          <a:stretch>
            <a:fillRect/>
          </a:stretch>
        </p:blipFill>
        <p:spPr bwMode="auto">
          <a:xfrm>
            <a:off x="2357422" y="330200"/>
            <a:ext cx="3929063" cy="6527800"/>
          </a:xfrm>
          <a:prstGeom prst="rect">
            <a:avLst/>
          </a:prstGeom>
          <a:noFill/>
          <a:ln w="9525">
            <a:noFill/>
            <a:miter lim="800000"/>
            <a:headEnd/>
            <a:tailEnd/>
          </a:ln>
          <a:effectLst/>
        </p:spPr>
      </p:pic>
      <p:sp>
        <p:nvSpPr>
          <p:cNvPr id="3" name="PoljeZBesedilom 2"/>
          <p:cNvSpPr txBox="1"/>
          <p:nvPr/>
        </p:nvSpPr>
        <p:spPr>
          <a:xfrm>
            <a:off x="3500430" y="0"/>
            <a:ext cx="1428760" cy="738664"/>
          </a:xfrm>
          <a:prstGeom prst="rect">
            <a:avLst/>
          </a:prstGeom>
          <a:noFill/>
        </p:spPr>
        <p:txBody>
          <a:bodyPr wrap="square" rtlCol="0">
            <a:spAutoFit/>
          </a:bodyPr>
          <a:lstStyle/>
          <a:p>
            <a:r>
              <a:rPr lang="sl-SI" sz="1400" dirty="0" smtClean="0"/>
              <a:t>Podvojeni par</a:t>
            </a:r>
          </a:p>
          <a:p>
            <a:r>
              <a:rPr lang="sl-SI" sz="1400" dirty="0" smtClean="0"/>
              <a:t>homolognih kromosomov</a:t>
            </a:r>
            <a:endParaRPr lang="sl-SI" sz="1400" dirty="0"/>
          </a:p>
        </p:txBody>
      </p:sp>
      <p:sp>
        <p:nvSpPr>
          <p:cNvPr id="4" name="PoljeZBesedilom 3"/>
          <p:cNvSpPr txBox="1"/>
          <p:nvPr/>
        </p:nvSpPr>
        <p:spPr>
          <a:xfrm>
            <a:off x="5643570" y="142852"/>
            <a:ext cx="1357322" cy="307777"/>
          </a:xfrm>
          <a:prstGeom prst="rect">
            <a:avLst/>
          </a:prstGeom>
          <a:noFill/>
        </p:spPr>
        <p:txBody>
          <a:bodyPr wrap="square" rtlCol="0">
            <a:spAutoFit/>
          </a:bodyPr>
          <a:lstStyle/>
          <a:p>
            <a:r>
              <a:rPr lang="sl-SI" sz="1400" dirty="0" err="1" smtClean="0"/>
              <a:t>Kromatidi</a:t>
            </a:r>
            <a:endParaRPr lang="sl-SI" sz="1400" dirty="0"/>
          </a:p>
        </p:txBody>
      </p:sp>
      <p:cxnSp>
        <p:nvCxnSpPr>
          <p:cNvPr id="6" name="Raven puščični konektor 5"/>
          <p:cNvCxnSpPr/>
          <p:nvPr/>
        </p:nvCxnSpPr>
        <p:spPr>
          <a:xfrm rot="16200000" flipH="1">
            <a:off x="4572000" y="357166"/>
            <a:ext cx="500066"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Raven puščični konektor 7"/>
          <p:cNvCxnSpPr/>
          <p:nvPr/>
        </p:nvCxnSpPr>
        <p:spPr>
          <a:xfrm rot="10800000" flipV="1">
            <a:off x="5643570" y="428604"/>
            <a:ext cx="357190"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PoljeZBesedilom 8"/>
          <p:cNvSpPr txBox="1"/>
          <p:nvPr/>
        </p:nvSpPr>
        <p:spPr>
          <a:xfrm>
            <a:off x="357158" y="1857364"/>
            <a:ext cx="2500330" cy="461665"/>
          </a:xfrm>
          <a:prstGeom prst="rect">
            <a:avLst/>
          </a:prstGeom>
          <a:noFill/>
        </p:spPr>
        <p:txBody>
          <a:bodyPr wrap="square" rtlCol="0">
            <a:spAutoFit/>
          </a:bodyPr>
          <a:lstStyle/>
          <a:p>
            <a:r>
              <a:rPr lang="sl-SI" sz="2400" dirty="0" smtClean="0"/>
              <a:t>Človeški </a:t>
            </a:r>
            <a:r>
              <a:rPr lang="sl-SI" sz="2400" dirty="0" err="1" smtClean="0"/>
              <a:t>kariotip</a:t>
            </a:r>
            <a:endParaRPr lang="sl-SI"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Število kromosomov (2n) se razlikuje od vrste do vrste</a:t>
            </a:r>
            <a:endParaRPr lang="sl-SI" dirty="0"/>
          </a:p>
        </p:txBody>
      </p:sp>
      <p:sp>
        <p:nvSpPr>
          <p:cNvPr id="3" name="Ograda vsebine 2"/>
          <p:cNvSpPr>
            <a:spLocks noGrp="1"/>
          </p:cNvSpPr>
          <p:nvPr>
            <p:ph sz="quarter" idx="1"/>
          </p:nvPr>
        </p:nvSpPr>
        <p:spPr/>
        <p:txBody>
          <a:bodyPr/>
          <a:lstStyle/>
          <a:p>
            <a:r>
              <a:rPr lang="sl-SI" dirty="0" smtClean="0"/>
              <a:t>Človek 46</a:t>
            </a:r>
          </a:p>
          <a:p>
            <a:r>
              <a:rPr lang="sl-SI" dirty="0" smtClean="0"/>
              <a:t>Šimpanz 48</a:t>
            </a:r>
          </a:p>
          <a:p>
            <a:r>
              <a:rPr lang="sl-SI" dirty="0" smtClean="0"/>
              <a:t>Konj 64</a:t>
            </a:r>
          </a:p>
          <a:p>
            <a:r>
              <a:rPr lang="sl-SI" dirty="0" smtClean="0"/>
              <a:t>Zajec 44 </a:t>
            </a:r>
          </a:p>
          <a:p>
            <a:r>
              <a:rPr lang="sl-SI" dirty="0" smtClean="0"/>
              <a:t>Zlata ribica 94</a:t>
            </a:r>
          </a:p>
          <a:p>
            <a:r>
              <a:rPr lang="sl-SI" dirty="0" smtClean="0"/>
              <a:t>Vinska mušica 8</a:t>
            </a:r>
          </a:p>
          <a:p>
            <a:r>
              <a:rPr lang="sl-SI" dirty="0" smtClean="0"/>
              <a:t>Domača muha 12</a:t>
            </a:r>
          </a:p>
          <a:p>
            <a:r>
              <a:rPr lang="sl-SI" dirty="0" smtClean="0"/>
              <a:t>Ječmen 14</a:t>
            </a:r>
          </a:p>
          <a:p>
            <a:r>
              <a:rPr lang="sl-SI" dirty="0" smtClean="0"/>
              <a:t>Krompir 48</a:t>
            </a:r>
          </a:p>
          <a:p>
            <a:r>
              <a:rPr lang="sl-SI" dirty="0" smtClean="0"/>
              <a:t>Zelje 18</a:t>
            </a:r>
          </a:p>
          <a:p>
            <a:endParaRPr lang="sl-SI"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a:xfrm>
            <a:off x="457200" y="274638"/>
            <a:ext cx="7467600" cy="725470"/>
          </a:xfrm>
        </p:spPr>
        <p:txBody>
          <a:bodyPr/>
          <a:lstStyle/>
          <a:p>
            <a:r>
              <a:rPr lang="sl-SI" dirty="0" smtClean="0"/>
              <a:t>Oblikovanje kromosomov</a:t>
            </a:r>
            <a:endParaRPr lang="sl-SI" dirty="0"/>
          </a:p>
        </p:txBody>
      </p:sp>
      <p:pic>
        <p:nvPicPr>
          <p:cNvPr id="3" name="Picture 2"/>
          <p:cNvPicPr>
            <a:picLocks noChangeAspect="1" noChangeArrowheads="1"/>
          </p:cNvPicPr>
          <p:nvPr/>
        </p:nvPicPr>
        <p:blipFill>
          <a:blip r:embed="rId3"/>
          <a:srcRect/>
          <a:stretch>
            <a:fillRect/>
          </a:stretch>
        </p:blipFill>
        <p:spPr>
          <a:xfrm>
            <a:off x="785785" y="1142985"/>
            <a:ext cx="7715271" cy="571501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152400" y="152400"/>
            <a:ext cx="6562740" cy="553998"/>
          </a:xfrm>
          <a:prstGeom prst="rect">
            <a:avLst/>
          </a:prstGeom>
          <a:noFill/>
          <a:ln w="9525">
            <a:noFill/>
            <a:miter lim="800000"/>
            <a:headEnd/>
            <a:tailEnd/>
          </a:ln>
          <a:effectLst/>
        </p:spPr>
        <p:txBody>
          <a:bodyPr wrap="square">
            <a:spAutoFit/>
          </a:bodyPr>
          <a:lstStyle/>
          <a:p>
            <a:pPr>
              <a:spcBef>
                <a:spcPct val="0"/>
              </a:spcBef>
            </a:pPr>
            <a:r>
              <a:rPr lang="sl-SI" sz="3000" cap="small" dirty="0" smtClean="0">
                <a:solidFill>
                  <a:schemeClr val="tx2"/>
                </a:solidFill>
                <a:latin typeface="+mj-lt"/>
                <a:ea typeface="+mj-ea"/>
                <a:cs typeface="+mj-cs"/>
              </a:rPr>
              <a:t>Oblikovanje kromosomov</a:t>
            </a:r>
            <a:endParaRPr lang="en-US" sz="3000" cap="small" dirty="0">
              <a:solidFill>
                <a:schemeClr val="tx2"/>
              </a:solidFill>
              <a:latin typeface="+mj-lt"/>
              <a:ea typeface="+mj-ea"/>
              <a:cs typeface="+mj-cs"/>
            </a:endParaRPr>
          </a:p>
        </p:txBody>
      </p:sp>
      <p:sp>
        <p:nvSpPr>
          <p:cNvPr id="45059" name="Text Box 3"/>
          <p:cNvSpPr txBox="1">
            <a:spLocks noChangeArrowheads="1"/>
          </p:cNvSpPr>
          <p:nvPr/>
        </p:nvSpPr>
        <p:spPr bwMode="auto">
          <a:xfrm>
            <a:off x="304800" y="914400"/>
            <a:ext cx="5181600" cy="6124754"/>
          </a:xfrm>
          <a:prstGeom prst="rect">
            <a:avLst/>
          </a:prstGeom>
          <a:noFill/>
          <a:ln w="9525">
            <a:noFill/>
            <a:miter lim="800000"/>
            <a:headEnd/>
            <a:tailEnd/>
          </a:ln>
          <a:effectLst/>
        </p:spPr>
        <p:txBody>
          <a:bodyPr>
            <a:spAutoFit/>
          </a:bodyPr>
          <a:lstStyle/>
          <a:p>
            <a:r>
              <a:rPr lang="sl-SI" sz="2400" b="1" dirty="0">
                <a:solidFill>
                  <a:srgbClr val="0000FF"/>
                </a:solidFill>
                <a:latin typeface="Comic Sans MS" pitchFamily="66" charset="0"/>
              </a:rPr>
              <a:t>Ko se celica ne deli...</a:t>
            </a:r>
            <a:r>
              <a:rPr lang="en-US" sz="2400" b="1" dirty="0">
                <a:latin typeface="Comic Sans MS" pitchFamily="66" charset="0"/>
              </a:rPr>
              <a:t> </a:t>
            </a:r>
          </a:p>
          <a:p>
            <a:endParaRPr lang="en-US" sz="2400" b="1" dirty="0">
              <a:latin typeface="Comic Sans MS" pitchFamily="66" charset="0"/>
            </a:endParaRPr>
          </a:p>
          <a:p>
            <a:r>
              <a:rPr lang="en-US" sz="2400" dirty="0">
                <a:latin typeface="Arial" charset="0"/>
              </a:rPr>
              <a:t>● </a:t>
            </a:r>
            <a:r>
              <a:rPr lang="en-US" sz="2400" dirty="0">
                <a:latin typeface="Comic Sans MS" pitchFamily="66" charset="0"/>
              </a:rPr>
              <a:t>DNA mole</a:t>
            </a:r>
            <a:r>
              <a:rPr lang="sl-SI" sz="2400" dirty="0" err="1">
                <a:latin typeface="Comic Sans MS" pitchFamily="66" charset="0"/>
              </a:rPr>
              <a:t>kule</a:t>
            </a:r>
            <a:r>
              <a:rPr lang="sl-SI" sz="2400" dirty="0">
                <a:latin typeface="Comic Sans MS" pitchFamily="66" charset="0"/>
              </a:rPr>
              <a:t> skupaj s posebnimi beljakovinami v </a:t>
            </a:r>
            <a:r>
              <a:rPr lang="sl-SI" sz="2400" dirty="0" err="1">
                <a:latin typeface="Comic Sans MS" pitchFamily="66" charset="0"/>
              </a:rPr>
              <a:t>nedeleči</a:t>
            </a:r>
            <a:r>
              <a:rPr lang="sl-SI" sz="2400" dirty="0">
                <a:latin typeface="Comic Sans MS" pitchFamily="66" charset="0"/>
              </a:rPr>
              <a:t> celici im.</a:t>
            </a:r>
            <a:r>
              <a:rPr lang="en-US" sz="2400" dirty="0">
                <a:latin typeface="Comic Sans MS" pitchFamily="66" charset="0"/>
              </a:rPr>
              <a:t>  =  </a:t>
            </a:r>
            <a:r>
              <a:rPr lang="sl-SI" sz="2400" dirty="0" smtClean="0">
                <a:latin typeface="Comic Sans MS" pitchFamily="66" charset="0"/>
              </a:rPr>
              <a:t>KROMATIN</a:t>
            </a:r>
            <a:endParaRPr lang="en-US" sz="2400" u="sng" dirty="0">
              <a:latin typeface="Comic Sans MS" pitchFamily="66" charset="0"/>
            </a:endParaRPr>
          </a:p>
          <a:p>
            <a:endParaRPr lang="en-US" sz="2400" u="sng" dirty="0">
              <a:latin typeface="Comic Sans MS" pitchFamily="66" charset="0"/>
            </a:endParaRPr>
          </a:p>
          <a:p>
            <a:endParaRPr lang="en-US" sz="2400" dirty="0">
              <a:latin typeface="Comic Sans MS" pitchFamily="66" charset="0"/>
            </a:endParaRPr>
          </a:p>
          <a:p>
            <a:r>
              <a:rPr lang="sl-SI" sz="2400" b="1" dirty="0">
                <a:solidFill>
                  <a:srgbClr val="0000FF"/>
                </a:solidFill>
                <a:latin typeface="Comic Sans MS" pitchFamily="66" charset="0"/>
              </a:rPr>
              <a:t>Ko se celica pripravlja na delitev...</a:t>
            </a:r>
            <a:endParaRPr lang="en-US" sz="2400" b="1" dirty="0">
              <a:solidFill>
                <a:srgbClr val="0000FF"/>
              </a:solidFill>
              <a:latin typeface="Comic Sans MS" pitchFamily="66" charset="0"/>
            </a:endParaRPr>
          </a:p>
          <a:p>
            <a:endParaRPr lang="en-US" sz="2400" b="1" dirty="0">
              <a:solidFill>
                <a:srgbClr val="0000FF"/>
              </a:solidFill>
              <a:latin typeface="Comic Sans MS" pitchFamily="66" charset="0"/>
            </a:endParaRPr>
          </a:p>
          <a:p>
            <a:r>
              <a:rPr lang="en-US" sz="2400" dirty="0">
                <a:latin typeface="Comic Sans MS" pitchFamily="66" charset="0"/>
              </a:rPr>
              <a:t> </a:t>
            </a:r>
            <a:r>
              <a:rPr lang="en-US" sz="2400" dirty="0">
                <a:latin typeface="Arial" charset="0"/>
              </a:rPr>
              <a:t>● </a:t>
            </a:r>
            <a:r>
              <a:rPr lang="en-US" sz="2400" dirty="0">
                <a:latin typeface="Comic Sans MS" pitchFamily="66" charset="0"/>
              </a:rPr>
              <a:t>DNA mole</a:t>
            </a:r>
            <a:r>
              <a:rPr lang="sl-SI" sz="2400" dirty="0" err="1">
                <a:latin typeface="Comic Sans MS" pitchFamily="66" charset="0"/>
              </a:rPr>
              <a:t>kule</a:t>
            </a:r>
            <a:r>
              <a:rPr lang="sl-SI" sz="2400" dirty="0">
                <a:latin typeface="Comic Sans MS" pitchFamily="66" charset="0"/>
              </a:rPr>
              <a:t> se ovijejo okrog posebnih beljakovin in nastanejo</a:t>
            </a:r>
            <a:r>
              <a:rPr lang="en-US" sz="2400" dirty="0">
                <a:latin typeface="Comic Sans MS" pitchFamily="66" charset="0"/>
              </a:rPr>
              <a:t> </a:t>
            </a:r>
            <a:r>
              <a:rPr lang="sl-SI" sz="2400" dirty="0" smtClean="0">
                <a:latin typeface="Comic Sans MS" pitchFamily="66" charset="0"/>
              </a:rPr>
              <a:t>KROMOSOMI</a:t>
            </a:r>
            <a:r>
              <a:rPr lang="en-US" sz="2400" dirty="0" smtClean="0">
                <a:latin typeface="Comic Sans MS" pitchFamily="66" charset="0"/>
              </a:rPr>
              <a:t>.</a:t>
            </a:r>
            <a:endParaRPr lang="en-US" sz="2400" dirty="0">
              <a:latin typeface="Comic Sans MS" pitchFamily="66" charset="0"/>
            </a:endParaRPr>
          </a:p>
          <a:p>
            <a:endParaRPr lang="en-US" sz="2400" b="1" dirty="0">
              <a:latin typeface="Comic Sans MS" pitchFamily="66" charset="0"/>
            </a:endParaRPr>
          </a:p>
          <a:p>
            <a:endParaRPr lang="en-US" sz="2400" dirty="0">
              <a:latin typeface="Comic Sans MS" pitchFamily="66" charset="0"/>
            </a:endParaRPr>
          </a:p>
          <a:p>
            <a:endParaRPr lang="en-US" sz="3200" dirty="0">
              <a:latin typeface="Arial Narrow" pitchFamily="34" charset="0"/>
            </a:endParaRPr>
          </a:p>
        </p:txBody>
      </p:sp>
      <p:pic>
        <p:nvPicPr>
          <p:cNvPr id="45060" name="Picture 4" descr="chromatin"/>
          <p:cNvPicPr>
            <a:picLocks noChangeAspect="1" noChangeArrowheads="1"/>
          </p:cNvPicPr>
          <p:nvPr/>
        </p:nvPicPr>
        <p:blipFill>
          <a:blip r:embed="rId3"/>
          <a:srcRect/>
          <a:stretch>
            <a:fillRect/>
          </a:stretch>
        </p:blipFill>
        <p:spPr bwMode="auto">
          <a:xfrm>
            <a:off x="5286380" y="785794"/>
            <a:ext cx="3484562" cy="541020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a:xfrm>
            <a:off x="2143108" y="1071546"/>
            <a:ext cx="6172200" cy="1894362"/>
          </a:xfrm>
        </p:spPr>
        <p:txBody>
          <a:bodyPr>
            <a:normAutofit fontScale="90000"/>
          </a:bodyPr>
          <a:lstStyle/>
          <a:p>
            <a:r>
              <a:rPr lang="en-GB" dirty="0" smtClean="0"/>
              <a:t>KAKO PREPREČITI ZMOTE PRI RAZUMEVANJU OSNOVNIH GENETSKIH POJMOV IN DEDOVANJA</a:t>
            </a:r>
            <a:r>
              <a:rPr lang="sl-SI" dirty="0" smtClean="0"/>
              <a:t>?</a:t>
            </a:r>
            <a:endParaRPr lang="sl-SI" dirty="0"/>
          </a:p>
        </p:txBody>
      </p:sp>
      <p:sp>
        <p:nvSpPr>
          <p:cNvPr id="3" name="Podnaslov 2"/>
          <p:cNvSpPr>
            <a:spLocks noGrp="1"/>
          </p:cNvSpPr>
          <p:nvPr>
            <p:ph type="subTitle" idx="1"/>
          </p:nvPr>
        </p:nvSpPr>
        <p:spPr>
          <a:xfrm>
            <a:off x="2071670" y="3286124"/>
            <a:ext cx="6172200" cy="2157418"/>
          </a:xfrm>
        </p:spPr>
        <p:txBody>
          <a:bodyPr>
            <a:normAutofit fontScale="92500" lnSpcReduction="20000"/>
          </a:bodyPr>
          <a:lstStyle/>
          <a:p>
            <a:r>
              <a:rPr lang="sl-SI" dirty="0" smtClean="0"/>
              <a:t>Helena Črne Hladnik</a:t>
            </a:r>
          </a:p>
          <a:p>
            <a:r>
              <a:rPr lang="sl-SI" dirty="0" smtClean="0"/>
              <a:t>Gimnazija Šiška, Ljubljana</a:t>
            </a:r>
          </a:p>
          <a:p>
            <a:pPr algn="ctr"/>
            <a:endParaRPr lang="sl-SI" dirty="0" smtClean="0"/>
          </a:p>
          <a:p>
            <a:pPr algn="ctr"/>
            <a:endParaRPr lang="sl-SI" dirty="0" smtClean="0"/>
          </a:p>
          <a:p>
            <a:pPr algn="ctr"/>
            <a:endParaRPr lang="sl-SI" dirty="0" smtClean="0"/>
          </a:p>
          <a:p>
            <a:pPr algn="ctr"/>
            <a:r>
              <a:rPr lang="sl-SI" dirty="0" smtClean="0"/>
              <a:t>Naravoslovna konferenca</a:t>
            </a:r>
          </a:p>
          <a:p>
            <a:pPr algn="ctr"/>
            <a:r>
              <a:rPr lang="sl-SI" dirty="0" smtClean="0"/>
              <a:t>Laško, avgust 2011 </a:t>
            </a:r>
            <a:endParaRPr lang="sl-SI"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dna, rna primerjava0001"/>
          <p:cNvPicPr>
            <a:picLocks noChangeAspect="1" noChangeArrowheads="1"/>
          </p:cNvPicPr>
          <p:nvPr/>
        </p:nvPicPr>
        <p:blipFill>
          <a:blip r:embed="rId2"/>
          <a:srcRect l="6853" t="20747" r="24579" b="14949"/>
          <a:stretch>
            <a:fillRect/>
          </a:stretch>
        </p:blipFill>
        <p:spPr bwMode="auto">
          <a:xfrm>
            <a:off x="0" y="1785926"/>
            <a:ext cx="8570913" cy="1520825"/>
          </a:xfrm>
          <a:prstGeom prst="rect">
            <a:avLst/>
          </a:prstGeom>
          <a:noFill/>
        </p:spPr>
      </p:pic>
      <p:sp>
        <p:nvSpPr>
          <p:cNvPr id="80900" name="Text Box 4"/>
          <p:cNvSpPr txBox="1">
            <a:spLocks noChangeArrowheads="1"/>
          </p:cNvSpPr>
          <p:nvPr/>
        </p:nvSpPr>
        <p:spPr bwMode="auto">
          <a:xfrm>
            <a:off x="611188" y="1354126"/>
            <a:ext cx="1584325" cy="366713"/>
          </a:xfrm>
          <a:prstGeom prst="rect">
            <a:avLst/>
          </a:prstGeom>
          <a:noFill/>
          <a:ln w="9525">
            <a:noFill/>
            <a:miter lim="800000"/>
            <a:headEnd/>
            <a:tailEnd/>
          </a:ln>
          <a:effectLst/>
        </p:spPr>
        <p:txBody>
          <a:bodyPr>
            <a:spAutoFit/>
          </a:bodyPr>
          <a:lstStyle/>
          <a:p>
            <a:pPr algn="ctr">
              <a:spcBef>
                <a:spcPct val="50000"/>
              </a:spcBef>
            </a:pPr>
            <a:r>
              <a:rPr lang="sl-SI" b="1" dirty="0"/>
              <a:t>nukleotidi</a:t>
            </a:r>
            <a:endParaRPr lang="en-US" b="1" dirty="0"/>
          </a:p>
        </p:txBody>
      </p:sp>
      <p:sp>
        <p:nvSpPr>
          <p:cNvPr id="80901" name="Text Box 5"/>
          <p:cNvSpPr txBox="1">
            <a:spLocks noChangeArrowheads="1"/>
          </p:cNvSpPr>
          <p:nvPr/>
        </p:nvSpPr>
        <p:spPr bwMode="auto">
          <a:xfrm>
            <a:off x="2124075" y="3370251"/>
            <a:ext cx="3095625" cy="366713"/>
          </a:xfrm>
          <a:prstGeom prst="rect">
            <a:avLst/>
          </a:prstGeom>
          <a:noFill/>
          <a:ln w="9525">
            <a:noFill/>
            <a:miter lim="800000"/>
            <a:headEnd/>
            <a:tailEnd/>
          </a:ln>
          <a:effectLst/>
        </p:spPr>
        <p:txBody>
          <a:bodyPr>
            <a:spAutoFit/>
          </a:bodyPr>
          <a:lstStyle/>
          <a:p>
            <a:pPr algn="ctr">
              <a:spcBef>
                <a:spcPct val="50000"/>
              </a:spcBef>
            </a:pPr>
            <a:r>
              <a:rPr lang="sl-SI" b="1"/>
              <a:t>fosfodiestrske vezi</a:t>
            </a:r>
            <a:endParaRPr lang="en-US" b="1"/>
          </a:p>
        </p:txBody>
      </p:sp>
      <p:sp>
        <p:nvSpPr>
          <p:cNvPr id="80902" name="Text Box 6"/>
          <p:cNvSpPr txBox="1">
            <a:spLocks noChangeArrowheads="1"/>
          </p:cNvSpPr>
          <p:nvPr/>
        </p:nvSpPr>
        <p:spPr bwMode="auto">
          <a:xfrm>
            <a:off x="5651500" y="2001826"/>
            <a:ext cx="2952750" cy="366713"/>
          </a:xfrm>
          <a:prstGeom prst="rect">
            <a:avLst/>
          </a:prstGeom>
          <a:noFill/>
          <a:ln w="9525">
            <a:noFill/>
            <a:miter lim="800000"/>
            <a:headEnd/>
            <a:tailEnd/>
          </a:ln>
          <a:effectLst/>
        </p:spPr>
        <p:txBody>
          <a:bodyPr>
            <a:spAutoFit/>
          </a:bodyPr>
          <a:lstStyle/>
          <a:p>
            <a:pPr algn="ctr">
              <a:spcBef>
                <a:spcPct val="50000"/>
              </a:spcBef>
            </a:pPr>
            <a:r>
              <a:rPr lang="sl-SI" b="1"/>
              <a:t>polinukleotidna veriga</a:t>
            </a:r>
            <a:endParaRPr lang="en-US" b="1"/>
          </a:p>
        </p:txBody>
      </p:sp>
      <p:pic>
        <p:nvPicPr>
          <p:cNvPr id="381954" name="Picture 2"/>
          <p:cNvPicPr>
            <a:picLocks noChangeAspect="1" noChangeArrowheads="1"/>
          </p:cNvPicPr>
          <p:nvPr/>
        </p:nvPicPr>
        <p:blipFill>
          <a:blip r:embed="rId3"/>
          <a:srcRect/>
          <a:stretch>
            <a:fillRect/>
          </a:stretch>
        </p:blipFill>
        <p:spPr bwMode="auto">
          <a:xfrm>
            <a:off x="5357818" y="3127348"/>
            <a:ext cx="1857388" cy="3730652"/>
          </a:xfrm>
          <a:prstGeom prst="rect">
            <a:avLst/>
          </a:prstGeom>
          <a:noFill/>
          <a:ln w="9525">
            <a:noFill/>
            <a:miter lim="800000"/>
            <a:headEnd/>
            <a:tailEnd/>
          </a:ln>
          <a:effectLst/>
        </p:spPr>
      </p:pic>
      <p:sp>
        <p:nvSpPr>
          <p:cNvPr id="9" name="Naslov 8"/>
          <p:cNvSpPr>
            <a:spLocks noGrp="1"/>
          </p:cNvSpPr>
          <p:nvPr>
            <p:ph type="title"/>
          </p:nvPr>
        </p:nvSpPr>
        <p:spPr>
          <a:xfrm>
            <a:off x="428596" y="0"/>
            <a:ext cx="7467600" cy="1143000"/>
          </a:xfrm>
        </p:spPr>
        <p:txBody>
          <a:bodyPr/>
          <a:lstStyle/>
          <a:p>
            <a:r>
              <a:rPr lang="sl-SI" dirty="0" err="1" smtClean="0"/>
              <a:t>Polinukleotidna</a:t>
            </a:r>
            <a:r>
              <a:rPr lang="sl-SI" dirty="0" smtClean="0"/>
              <a:t> veriga</a:t>
            </a:r>
            <a:endParaRPr lang="sl-SI"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wedge">
                                      <p:cBhvr>
                                        <p:cTn id="7" dur="2000"/>
                                        <p:tgtEl>
                                          <p:spTgt spid="80900"/>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80902"/>
                                        </p:tgtEl>
                                        <p:attrNameLst>
                                          <p:attrName>style.visibility</p:attrName>
                                        </p:attrNameLst>
                                      </p:cBhvr>
                                      <p:to>
                                        <p:strVal val="visible"/>
                                      </p:to>
                                    </p:set>
                                    <p:animEffect transition="in" filter="wedge">
                                      <p:cBhvr>
                                        <p:cTn id="12" dur="2000"/>
                                        <p:tgtEl>
                                          <p:spTgt spid="80902"/>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80901"/>
                                        </p:tgtEl>
                                        <p:attrNameLst>
                                          <p:attrName>style.visibility</p:attrName>
                                        </p:attrNameLst>
                                      </p:cBhvr>
                                      <p:to>
                                        <p:strVal val="visible"/>
                                      </p:to>
                                    </p:set>
                                    <p:animEffect transition="in" filter="wedge">
                                      <p:cBhvr>
                                        <p:cTn id="17" dur="2000"/>
                                        <p:tgtEl>
                                          <p:spTgt spid="80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P spid="80901" grpId="0"/>
      <p:bldP spid="8090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3"/>
          <a:srcRect t="1852"/>
          <a:stretch>
            <a:fillRect/>
          </a:stretch>
        </p:blipFill>
        <p:spPr>
          <a:xfrm>
            <a:off x="1066800" y="1981200"/>
            <a:ext cx="6502400" cy="4038600"/>
          </a:xfrm>
          <a:prstGeom prst="rect">
            <a:avLst/>
          </a:prstGeom>
          <a:noFill/>
          <a:ln/>
        </p:spPr>
      </p:pic>
      <p:sp>
        <p:nvSpPr>
          <p:cNvPr id="3" name="Naslov 2"/>
          <p:cNvSpPr>
            <a:spLocks noGrp="1"/>
          </p:cNvSpPr>
          <p:nvPr>
            <p:ph type="title"/>
          </p:nvPr>
        </p:nvSpPr>
        <p:spPr/>
        <p:txBody>
          <a:bodyPr/>
          <a:lstStyle/>
          <a:p>
            <a:r>
              <a:rPr lang="sl-SI" dirty="0" smtClean="0"/>
              <a:t>Izolacija molekule dna</a:t>
            </a:r>
            <a:endParaRPr lang="sl-SI"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r>
              <a:rPr lang="sl-SI" dirty="0"/>
              <a:t>Homologni kromosomi</a:t>
            </a:r>
            <a:endParaRPr lang="en-US" dirty="0"/>
          </a:p>
        </p:txBody>
      </p:sp>
      <p:pic>
        <p:nvPicPr>
          <p:cNvPr id="65541" name="Picture 5" descr="chrom123"/>
          <p:cNvPicPr>
            <a:picLocks noChangeAspect="1" noChangeArrowheads="1"/>
          </p:cNvPicPr>
          <p:nvPr/>
        </p:nvPicPr>
        <p:blipFill>
          <a:blip r:embed="rId3"/>
          <a:srcRect/>
          <a:stretch>
            <a:fillRect/>
          </a:stretch>
        </p:blipFill>
        <p:spPr bwMode="auto">
          <a:xfrm>
            <a:off x="5715000" y="2895600"/>
            <a:ext cx="2571750" cy="1638300"/>
          </a:xfrm>
          <a:prstGeom prst="rect">
            <a:avLst/>
          </a:prstGeom>
          <a:noFill/>
        </p:spPr>
      </p:pic>
      <p:sp>
        <p:nvSpPr>
          <p:cNvPr id="65542" name="Oval 6"/>
          <p:cNvSpPr>
            <a:spLocks noChangeArrowheads="1"/>
          </p:cNvSpPr>
          <p:nvPr/>
        </p:nvSpPr>
        <p:spPr bwMode="auto">
          <a:xfrm>
            <a:off x="6477000" y="1219200"/>
            <a:ext cx="381000" cy="457200"/>
          </a:xfrm>
          <a:prstGeom prst="ellipse">
            <a:avLst/>
          </a:prstGeom>
          <a:solidFill>
            <a:schemeClr val="bg1"/>
          </a:solidFill>
          <a:ln w="9525">
            <a:solidFill>
              <a:schemeClr val="tx1"/>
            </a:solidFill>
            <a:round/>
            <a:headEnd/>
            <a:tailEnd/>
          </a:ln>
          <a:effectLst/>
        </p:spPr>
        <p:txBody>
          <a:bodyPr wrap="none" anchor="ctr"/>
          <a:lstStyle/>
          <a:p>
            <a:endParaRPr lang="sl-SI"/>
          </a:p>
        </p:txBody>
      </p:sp>
      <p:sp>
        <p:nvSpPr>
          <p:cNvPr id="65543" name="Oval 7"/>
          <p:cNvSpPr>
            <a:spLocks noChangeArrowheads="1"/>
          </p:cNvSpPr>
          <p:nvPr/>
        </p:nvSpPr>
        <p:spPr bwMode="auto">
          <a:xfrm>
            <a:off x="7315200" y="4953000"/>
            <a:ext cx="381000" cy="457200"/>
          </a:xfrm>
          <a:prstGeom prst="ellipse">
            <a:avLst/>
          </a:prstGeom>
          <a:solidFill>
            <a:schemeClr val="bg1"/>
          </a:solidFill>
          <a:ln w="9525">
            <a:solidFill>
              <a:schemeClr val="tx1"/>
            </a:solidFill>
            <a:round/>
            <a:headEnd/>
            <a:tailEnd/>
          </a:ln>
          <a:effectLst/>
        </p:spPr>
        <p:txBody>
          <a:bodyPr wrap="none" anchor="ctr"/>
          <a:lstStyle/>
          <a:p>
            <a:endParaRPr lang="sl-SI"/>
          </a:p>
        </p:txBody>
      </p:sp>
      <p:sp>
        <p:nvSpPr>
          <p:cNvPr id="65544" name="Line 8"/>
          <p:cNvSpPr>
            <a:spLocks noChangeShapeType="1"/>
          </p:cNvSpPr>
          <p:nvPr/>
        </p:nvSpPr>
        <p:spPr bwMode="auto">
          <a:xfrm flipH="1">
            <a:off x="6400800" y="1676400"/>
            <a:ext cx="228600" cy="762000"/>
          </a:xfrm>
          <a:prstGeom prst="line">
            <a:avLst/>
          </a:prstGeom>
          <a:noFill/>
          <a:ln w="9525">
            <a:solidFill>
              <a:schemeClr val="tx1"/>
            </a:solidFill>
            <a:round/>
            <a:headEnd/>
            <a:tailEnd/>
          </a:ln>
          <a:effectLst/>
        </p:spPr>
        <p:txBody>
          <a:bodyPr/>
          <a:lstStyle/>
          <a:p>
            <a:endParaRPr lang="sl-SI"/>
          </a:p>
        </p:txBody>
      </p:sp>
      <p:sp>
        <p:nvSpPr>
          <p:cNvPr id="65545" name="Line 9"/>
          <p:cNvSpPr>
            <a:spLocks noChangeShapeType="1"/>
          </p:cNvSpPr>
          <p:nvPr/>
        </p:nvSpPr>
        <p:spPr bwMode="auto">
          <a:xfrm>
            <a:off x="6400800" y="2438400"/>
            <a:ext cx="457200" cy="0"/>
          </a:xfrm>
          <a:prstGeom prst="line">
            <a:avLst/>
          </a:prstGeom>
          <a:noFill/>
          <a:ln w="9525">
            <a:solidFill>
              <a:schemeClr val="tx1"/>
            </a:solidFill>
            <a:round/>
            <a:headEnd/>
            <a:tailEnd/>
          </a:ln>
          <a:effectLst/>
        </p:spPr>
        <p:txBody>
          <a:bodyPr/>
          <a:lstStyle/>
          <a:p>
            <a:endParaRPr lang="sl-SI"/>
          </a:p>
        </p:txBody>
      </p:sp>
      <p:sp>
        <p:nvSpPr>
          <p:cNvPr id="65546" name="Line 10"/>
          <p:cNvSpPr>
            <a:spLocks noChangeShapeType="1"/>
          </p:cNvSpPr>
          <p:nvPr/>
        </p:nvSpPr>
        <p:spPr bwMode="auto">
          <a:xfrm flipH="1" flipV="1">
            <a:off x="6629400" y="1676400"/>
            <a:ext cx="228600" cy="762000"/>
          </a:xfrm>
          <a:prstGeom prst="line">
            <a:avLst/>
          </a:prstGeom>
          <a:noFill/>
          <a:ln w="9525">
            <a:solidFill>
              <a:schemeClr val="tx1"/>
            </a:solidFill>
            <a:round/>
            <a:headEnd/>
            <a:tailEnd/>
          </a:ln>
          <a:effectLst/>
        </p:spPr>
        <p:txBody>
          <a:bodyPr/>
          <a:lstStyle/>
          <a:p>
            <a:endParaRPr lang="sl-SI"/>
          </a:p>
        </p:txBody>
      </p:sp>
      <p:sp>
        <p:nvSpPr>
          <p:cNvPr id="65547" name="Line 11"/>
          <p:cNvSpPr>
            <a:spLocks noChangeShapeType="1"/>
          </p:cNvSpPr>
          <p:nvPr/>
        </p:nvSpPr>
        <p:spPr bwMode="auto">
          <a:xfrm flipV="1">
            <a:off x="6705600" y="1752600"/>
            <a:ext cx="304800" cy="228600"/>
          </a:xfrm>
          <a:prstGeom prst="line">
            <a:avLst/>
          </a:prstGeom>
          <a:noFill/>
          <a:ln w="9525">
            <a:solidFill>
              <a:schemeClr val="tx1"/>
            </a:solidFill>
            <a:round/>
            <a:headEnd/>
            <a:tailEnd/>
          </a:ln>
          <a:effectLst/>
        </p:spPr>
        <p:txBody>
          <a:bodyPr/>
          <a:lstStyle/>
          <a:p>
            <a:endParaRPr lang="sl-SI"/>
          </a:p>
        </p:txBody>
      </p:sp>
      <p:sp>
        <p:nvSpPr>
          <p:cNvPr id="65548" name="Line 12"/>
          <p:cNvSpPr>
            <a:spLocks noChangeShapeType="1"/>
          </p:cNvSpPr>
          <p:nvPr/>
        </p:nvSpPr>
        <p:spPr bwMode="auto">
          <a:xfrm flipH="1" flipV="1">
            <a:off x="6172200" y="1828800"/>
            <a:ext cx="381000" cy="152400"/>
          </a:xfrm>
          <a:prstGeom prst="line">
            <a:avLst/>
          </a:prstGeom>
          <a:noFill/>
          <a:ln w="9525">
            <a:solidFill>
              <a:schemeClr val="tx1"/>
            </a:solidFill>
            <a:round/>
            <a:headEnd/>
            <a:tailEnd/>
          </a:ln>
          <a:effectLst/>
        </p:spPr>
        <p:txBody>
          <a:bodyPr/>
          <a:lstStyle/>
          <a:p>
            <a:endParaRPr lang="sl-SI"/>
          </a:p>
        </p:txBody>
      </p:sp>
      <p:sp>
        <p:nvSpPr>
          <p:cNvPr id="65549" name="Line 13"/>
          <p:cNvSpPr>
            <a:spLocks noChangeShapeType="1"/>
          </p:cNvSpPr>
          <p:nvPr/>
        </p:nvSpPr>
        <p:spPr bwMode="auto">
          <a:xfrm>
            <a:off x="6705600" y="2438400"/>
            <a:ext cx="76200" cy="304800"/>
          </a:xfrm>
          <a:prstGeom prst="line">
            <a:avLst/>
          </a:prstGeom>
          <a:noFill/>
          <a:ln w="9525">
            <a:solidFill>
              <a:schemeClr val="tx1"/>
            </a:solidFill>
            <a:round/>
            <a:headEnd/>
            <a:tailEnd/>
          </a:ln>
          <a:effectLst/>
        </p:spPr>
        <p:txBody>
          <a:bodyPr/>
          <a:lstStyle/>
          <a:p>
            <a:endParaRPr lang="sl-SI"/>
          </a:p>
        </p:txBody>
      </p:sp>
      <p:sp>
        <p:nvSpPr>
          <p:cNvPr id="65550" name="Line 14"/>
          <p:cNvSpPr>
            <a:spLocks noChangeShapeType="1"/>
          </p:cNvSpPr>
          <p:nvPr/>
        </p:nvSpPr>
        <p:spPr bwMode="auto">
          <a:xfrm flipH="1">
            <a:off x="6477000" y="2438400"/>
            <a:ext cx="76200" cy="304800"/>
          </a:xfrm>
          <a:prstGeom prst="line">
            <a:avLst/>
          </a:prstGeom>
          <a:noFill/>
          <a:ln w="9525">
            <a:solidFill>
              <a:schemeClr val="tx1"/>
            </a:solidFill>
            <a:round/>
            <a:headEnd/>
            <a:tailEnd/>
          </a:ln>
          <a:effectLst/>
        </p:spPr>
        <p:txBody>
          <a:bodyPr/>
          <a:lstStyle/>
          <a:p>
            <a:endParaRPr lang="sl-SI"/>
          </a:p>
        </p:txBody>
      </p:sp>
      <p:sp>
        <p:nvSpPr>
          <p:cNvPr id="65551" name="Line 15"/>
          <p:cNvSpPr>
            <a:spLocks noChangeShapeType="1"/>
          </p:cNvSpPr>
          <p:nvPr/>
        </p:nvSpPr>
        <p:spPr bwMode="auto">
          <a:xfrm flipV="1">
            <a:off x="6781800" y="2667000"/>
            <a:ext cx="152400" cy="76200"/>
          </a:xfrm>
          <a:prstGeom prst="line">
            <a:avLst/>
          </a:prstGeom>
          <a:noFill/>
          <a:ln w="9525">
            <a:solidFill>
              <a:schemeClr val="tx1"/>
            </a:solidFill>
            <a:round/>
            <a:headEnd/>
            <a:tailEnd/>
          </a:ln>
          <a:effectLst/>
        </p:spPr>
        <p:txBody>
          <a:bodyPr/>
          <a:lstStyle/>
          <a:p>
            <a:endParaRPr lang="sl-SI"/>
          </a:p>
        </p:txBody>
      </p:sp>
      <p:sp>
        <p:nvSpPr>
          <p:cNvPr id="65552" name="Line 16"/>
          <p:cNvSpPr>
            <a:spLocks noChangeShapeType="1"/>
          </p:cNvSpPr>
          <p:nvPr/>
        </p:nvSpPr>
        <p:spPr bwMode="auto">
          <a:xfrm flipH="1" flipV="1">
            <a:off x="6324600" y="2667000"/>
            <a:ext cx="152400" cy="76200"/>
          </a:xfrm>
          <a:prstGeom prst="line">
            <a:avLst/>
          </a:prstGeom>
          <a:noFill/>
          <a:ln w="9525">
            <a:solidFill>
              <a:schemeClr val="tx1"/>
            </a:solidFill>
            <a:round/>
            <a:headEnd/>
            <a:tailEnd/>
          </a:ln>
          <a:effectLst/>
        </p:spPr>
        <p:txBody>
          <a:bodyPr/>
          <a:lstStyle/>
          <a:p>
            <a:endParaRPr lang="sl-SI"/>
          </a:p>
        </p:txBody>
      </p:sp>
      <p:sp>
        <p:nvSpPr>
          <p:cNvPr id="65553" name="Freeform 17"/>
          <p:cNvSpPr>
            <a:spLocks/>
          </p:cNvSpPr>
          <p:nvPr/>
        </p:nvSpPr>
        <p:spPr bwMode="auto">
          <a:xfrm>
            <a:off x="6356350" y="1136650"/>
            <a:ext cx="560388" cy="450850"/>
          </a:xfrm>
          <a:custGeom>
            <a:avLst/>
            <a:gdLst/>
            <a:ahLst/>
            <a:cxnLst>
              <a:cxn ang="0">
                <a:pos x="74" y="210"/>
              </a:cxn>
              <a:cxn ang="0">
                <a:pos x="65" y="98"/>
              </a:cxn>
              <a:cxn ang="0">
                <a:pos x="93" y="117"/>
              </a:cxn>
              <a:cxn ang="0">
                <a:pos x="74" y="173"/>
              </a:cxn>
              <a:cxn ang="0">
                <a:pos x="56" y="145"/>
              </a:cxn>
              <a:cxn ang="0">
                <a:pos x="65" y="98"/>
              </a:cxn>
              <a:cxn ang="0">
                <a:pos x="158" y="108"/>
              </a:cxn>
              <a:cxn ang="0">
                <a:pos x="130" y="126"/>
              </a:cxn>
              <a:cxn ang="0">
                <a:pos x="177" y="33"/>
              </a:cxn>
              <a:cxn ang="0">
                <a:pos x="195" y="71"/>
              </a:cxn>
              <a:cxn ang="0">
                <a:pos x="186" y="98"/>
              </a:cxn>
              <a:cxn ang="0">
                <a:pos x="158" y="80"/>
              </a:cxn>
              <a:cxn ang="0">
                <a:pos x="242" y="33"/>
              </a:cxn>
              <a:cxn ang="0">
                <a:pos x="232" y="89"/>
              </a:cxn>
              <a:cxn ang="0">
                <a:pos x="186" y="52"/>
              </a:cxn>
              <a:cxn ang="0">
                <a:pos x="270" y="33"/>
              </a:cxn>
              <a:cxn ang="0">
                <a:pos x="260" y="126"/>
              </a:cxn>
              <a:cxn ang="0">
                <a:pos x="251" y="98"/>
              </a:cxn>
              <a:cxn ang="0">
                <a:pos x="260" y="71"/>
              </a:cxn>
              <a:cxn ang="0">
                <a:pos x="288" y="61"/>
              </a:cxn>
              <a:cxn ang="0">
                <a:pos x="307" y="98"/>
              </a:cxn>
              <a:cxn ang="0">
                <a:pos x="279" y="126"/>
              </a:cxn>
              <a:cxn ang="0">
                <a:pos x="288" y="98"/>
              </a:cxn>
              <a:cxn ang="0">
                <a:pos x="316" y="108"/>
              </a:cxn>
              <a:cxn ang="0">
                <a:pos x="307" y="256"/>
              </a:cxn>
              <a:cxn ang="0">
                <a:pos x="288" y="210"/>
              </a:cxn>
              <a:cxn ang="0">
                <a:pos x="325" y="219"/>
              </a:cxn>
              <a:cxn ang="0">
                <a:pos x="297" y="284"/>
              </a:cxn>
              <a:cxn ang="0">
                <a:pos x="279" y="256"/>
              </a:cxn>
              <a:cxn ang="0">
                <a:pos x="353" y="219"/>
              </a:cxn>
              <a:cxn ang="0">
                <a:pos x="325" y="182"/>
              </a:cxn>
              <a:cxn ang="0">
                <a:pos x="316" y="154"/>
              </a:cxn>
              <a:cxn ang="0">
                <a:pos x="288" y="145"/>
              </a:cxn>
              <a:cxn ang="0">
                <a:pos x="279" y="98"/>
              </a:cxn>
              <a:cxn ang="0">
                <a:pos x="270" y="126"/>
              </a:cxn>
              <a:cxn ang="0">
                <a:pos x="223" y="80"/>
              </a:cxn>
              <a:cxn ang="0">
                <a:pos x="195" y="61"/>
              </a:cxn>
              <a:cxn ang="0">
                <a:pos x="205" y="33"/>
              </a:cxn>
              <a:cxn ang="0">
                <a:pos x="149" y="71"/>
              </a:cxn>
              <a:cxn ang="0">
                <a:pos x="65" y="80"/>
              </a:cxn>
              <a:cxn ang="0">
                <a:pos x="74" y="126"/>
              </a:cxn>
              <a:cxn ang="0">
                <a:pos x="84" y="98"/>
              </a:cxn>
              <a:cxn ang="0">
                <a:pos x="65" y="126"/>
              </a:cxn>
              <a:cxn ang="0">
                <a:pos x="47" y="182"/>
              </a:cxn>
              <a:cxn ang="0">
                <a:pos x="28" y="247"/>
              </a:cxn>
              <a:cxn ang="0">
                <a:pos x="0" y="238"/>
              </a:cxn>
              <a:cxn ang="0">
                <a:pos x="28" y="210"/>
              </a:cxn>
              <a:cxn ang="0">
                <a:pos x="47" y="266"/>
              </a:cxn>
              <a:cxn ang="0">
                <a:pos x="56" y="238"/>
              </a:cxn>
              <a:cxn ang="0">
                <a:pos x="84" y="229"/>
              </a:cxn>
              <a:cxn ang="0">
                <a:pos x="56" y="247"/>
              </a:cxn>
              <a:cxn ang="0">
                <a:pos x="93" y="145"/>
              </a:cxn>
              <a:cxn ang="0">
                <a:pos x="74" y="117"/>
              </a:cxn>
              <a:cxn ang="0">
                <a:pos x="47" y="98"/>
              </a:cxn>
              <a:cxn ang="0">
                <a:pos x="93" y="145"/>
              </a:cxn>
            </a:cxnLst>
            <a:rect l="0" t="0" r="r" b="b"/>
            <a:pathLst>
              <a:path w="353" h="284">
                <a:moveTo>
                  <a:pt x="74" y="210"/>
                </a:moveTo>
                <a:cubicBezTo>
                  <a:pt x="50" y="136"/>
                  <a:pt x="53" y="173"/>
                  <a:pt x="65" y="98"/>
                </a:cubicBezTo>
                <a:cubicBezTo>
                  <a:pt x="74" y="104"/>
                  <a:pt x="92" y="106"/>
                  <a:pt x="93" y="117"/>
                </a:cubicBezTo>
                <a:cubicBezTo>
                  <a:pt x="95" y="137"/>
                  <a:pt x="90" y="161"/>
                  <a:pt x="74" y="173"/>
                </a:cubicBezTo>
                <a:cubicBezTo>
                  <a:pt x="65" y="180"/>
                  <a:pt x="62" y="154"/>
                  <a:pt x="56" y="145"/>
                </a:cubicBezTo>
                <a:cubicBezTo>
                  <a:pt x="59" y="129"/>
                  <a:pt x="50" y="103"/>
                  <a:pt x="65" y="98"/>
                </a:cubicBezTo>
                <a:cubicBezTo>
                  <a:pt x="94" y="87"/>
                  <a:pt x="129" y="96"/>
                  <a:pt x="158" y="108"/>
                </a:cubicBezTo>
                <a:cubicBezTo>
                  <a:pt x="168" y="112"/>
                  <a:pt x="139" y="120"/>
                  <a:pt x="130" y="126"/>
                </a:cubicBezTo>
                <a:cubicBezTo>
                  <a:pt x="115" y="81"/>
                  <a:pt x="132" y="49"/>
                  <a:pt x="177" y="33"/>
                </a:cubicBezTo>
                <a:cubicBezTo>
                  <a:pt x="183" y="46"/>
                  <a:pt x="193" y="57"/>
                  <a:pt x="195" y="71"/>
                </a:cubicBezTo>
                <a:cubicBezTo>
                  <a:pt x="196" y="80"/>
                  <a:pt x="195" y="96"/>
                  <a:pt x="186" y="98"/>
                </a:cubicBezTo>
                <a:cubicBezTo>
                  <a:pt x="175" y="101"/>
                  <a:pt x="167" y="86"/>
                  <a:pt x="158" y="80"/>
                </a:cubicBezTo>
                <a:cubicBezTo>
                  <a:pt x="132" y="0"/>
                  <a:pt x="165" y="25"/>
                  <a:pt x="242" y="33"/>
                </a:cubicBezTo>
                <a:cubicBezTo>
                  <a:pt x="239" y="52"/>
                  <a:pt x="245" y="76"/>
                  <a:pt x="232" y="89"/>
                </a:cubicBezTo>
                <a:cubicBezTo>
                  <a:pt x="200" y="121"/>
                  <a:pt x="188" y="58"/>
                  <a:pt x="186" y="52"/>
                </a:cubicBezTo>
                <a:cubicBezTo>
                  <a:pt x="219" y="29"/>
                  <a:pt x="231" y="21"/>
                  <a:pt x="270" y="33"/>
                </a:cubicBezTo>
                <a:cubicBezTo>
                  <a:pt x="267" y="64"/>
                  <a:pt x="269" y="96"/>
                  <a:pt x="260" y="126"/>
                </a:cubicBezTo>
                <a:cubicBezTo>
                  <a:pt x="257" y="135"/>
                  <a:pt x="251" y="108"/>
                  <a:pt x="251" y="98"/>
                </a:cubicBezTo>
                <a:cubicBezTo>
                  <a:pt x="251" y="89"/>
                  <a:pt x="253" y="78"/>
                  <a:pt x="260" y="71"/>
                </a:cubicBezTo>
                <a:cubicBezTo>
                  <a:pt x="267" y="64"/>
                  <a:pt x="279" y="64"/>
                  <a:pt x="288" y="61"/>
                </a:cubicBezTo>
                <a:cubicBezTo>
                  <a:pt x="294" y="73"/>
                  <a:pt x="306" y="84"/>
                  <a:pt x="307" y="98"/>
                </a:cubicBezTo>
                <a:cubicBezTo>
                  <a:pt x="317" y="199"/>
                  <a:pt x="295" y="150"/>
                  <a:pt x="279" y="126"/>
                </a:cubicBezTo>
                <a:cubicBezTo>
                  <a:pt x="282" y="117"/>
                  <a:pt x="279" y="102"/>
                  <a:pt x="288" y="98"/>
                </a:cubicBezTo>
                <a:cubicBezTo>
                  <a:pt x="297" y="94"/>
                  <a:pt x="315" y="98"/>
                  <a:pt x="316" y="108"/>
                </a:cubicBezTo>
                <a:cubicBezTo>
                  <a:pt x="322" y="157"/>
                  <a:pt x="310" y="207"/>
                  <a:pt x="307" y="256"/>
                </a:cubicBezTo>
                <a:cubicBezTo>
                  <a:pt x="307" y="256"/>
                  <a:pt x="244" y="228"/>
                  <a:pt x="288" y="210"/>
                </a:cubicBezTo>
                <a:cubicBezTo>
                  <a:pt x="300" y="205"/>
                  <a:pt x="313" y="216"/>
                  <a:pt x="325" y="219"/>
                </a:cubicBezTo>
                <a:cubicBezTo>
                  <a:pt x="340" y="262"/>
                  <a:pt x="342" y="270"/>
                  <a:pt x="297" y="284"/>
                </a:cubicBezTo>
                <a:cubicBezTo>
                  <a:pt x="291" y="275"/>
                  <a:pt x="272" y="264"/>
                  <a:pt x="279" y="256"/>
                </a:cubicBezTo>
                <a:cubicBezTo>
                  <a:pt x="297" y="235"/>
                  <a:pt x="353" y="219"/>
                  <a:pt x="353" y="219"/>
                </a:cubicBezTo>
                <a:cubicBezTo>
                  <a:pt x="344" y="207"/>
                  <a:pt x="333" y="195"/>
                  <a:pt x="325" y="182"/>
                </a:cubicBezTo>
                <a:cubicBezTo>
                  <a:pt x="320" y="173"/>
                  <a:pt x="316" y="154"/>
                  <a:pt x="316" y="154"/>
                </a:cubicBezTo>
                <a:cubicBezTo>
                  <a:pt x="307" y="151"/>
                  <a:pt x="295" y="152"/>
                  <a:pt x="288" y="145"/>
                </a:cubicBezTo>
                <a:cubicBezTo>
                  <a:pt x="214" y="71"/>
                  <a:pt x="244" y="87"/>
                  <a:pt x="279" y="98"/>
                </a:cubicBezTo>
                <a:cubicBezTo>
                  <a:pt x="276" y="107"/>
                  <a:pt x="280" y="124"/>
                  <a:pt x="270" y="126"/>
                </a:cubicBezTo>
                <a:cubicBezTo>
                  <a:pt x="221" y="136"/>
                  <a:pt x="238" y="99"/>
                  <a:pt x="223" y="80"/>
                </a:cubicBezTo>
                <a:cubicBezTo>
                  <a:pt x="216" y="71"/>
                  <a:pt x="204" y="67"/>
                  <a:pt x="195" y="61"/>
                </a:cubicBezTo>
                <a:cubicBezTo>
                  <a:pt x="198" y="52"/>
                  <a:pt x="215" y="31"/>
                  <a:pt x="205" y="33"/>
                </a:cubicBezTo>
                <a:cubicBezTo>
                  <a:pt x="183" y="38"/>
                  <a:pt x="149" y="71"/>
                  <a:pt x="149" y="71"/>
                </a:cubicBezTo>
                <a:cubicBezTo>
                  <a:pt x="99" y="57"/>
                  <a:pt x="96" y="35"/>
                  <a:pt x="65" y="80"/>
                </a:cubicBezTo>
                <a:cubicBezTo>
                  <a:pt x="68" y="95"/>
                  <a:pt x="63" y="115"/>
                  <a:pt x="74" y="126"/>
                </a:cubicBezTo>
                <a:cubicBezTo>
                  <a:pt x="81" y="133"/>
                  <a:pt x="94" y="98"/>
                  <a:pt x="84" y="98"/>
                </a:cubicBezTo>
                <a:cubicBezTo>
                  <a:pt x="73" y="98"/>
                  <a:pt x="71" y="117"/>
                  <a:pt x="65" y="126"/>
                </a:cubicBezTo>
                <a:cubicBezTo>
                  <a:pt x="59" y="145"/>
                  <a:pt x="47" y="182"/>
                  <a:pt x="47" y="182"/>
                </a:cubicBezTo>
                <a:cubicBezTo>
                  <a:pt x="41" y="204"/>
                  <a:pt x="43" y="230"/>
                  <a:pt x="28" y="247"/>
                </a:cubicBezTo>
                <a:cubicBezTo>
                  <a:pt x="22" y="255"/>
                  <a:pt x="0" y="248"/>
                  <a:pt x="0" y="238"/>
                </a:cubicBezTo>
                <a:cubicBezTo>
                  <a:pt x="0" y="225"/>
                  <a:pt x="19" y="219"/>
                  <a:pt x="28" y="210"/>
                </a:cubicBezTo>
                <a:cubicBezTo>
                  <a:pt x="78" y="226"/>
                  <a:pt x="47" y="206"/>
                  <a:pt x="47" y="266"/>
                </a:cubicBezTo>
                <a:cubicBezTo>
                  <a:pt x="47" y="276"/>
                  <a:pt x="49" y="245"/>
                  <a:pt x="56" y="238"/>
                </a:cubicBezTo>
                <a:cubicBezTo>
                  <a:pt x="63" y="231"/>
                  <a:pt x="84" y="219"/>
                  <a:pt x="84" y="229"/>
                </a:cubicBezTo>
                <a:cubicBezTo>
                  <a:pt x="84" y="240"/>
                  <a:pt x="65" y="241"/>
                  <a:pt x="56" y="247"/>
                </a:cubicBezTo>
                <a:cubicBezTo>
                  <a:pt x="65" y="210"/>
                  <a:pt x="82" y="181"/>
                  <a:pt x="93" y="145"/>
                </a:cubicBezTo>
                <a:cubicBezTo>
                  <a:pt x="87" y="136"/>
                  <a:pt x="82" y="125"/>
                  <a:pt x="74" y="117"/>
                </a:cubicBezTo>
                <a:cubicBezTo>
                  <a:pt x="66" y="109"/>
                  <a:pt x="53" y="89"/>
                  <a:pt x="47" y="98"/>
                </a:cubicBezTo>
                <a:cubicBezTo>
                  <a:pt x="9" y="157"/>
                  <a:pt x="78" y="145"/>
                  <a:pt x="93" y="145"/>
                </a:cubicBezTo>
              </a:path>
            </a:pathLst>
          </a:custGeom>
          <a:noFill/>
          <a:ln w="9525">
            <a:solidFill>
              <a:schemeClr val="tx1"/>
            </a:solidFill>
            <a:round/>
            <a:headEnd/>
            <a:tailEnd/>
          </a:ln>
          <a:effectLst/>
        </p:spPr>
        <p:txBody>
          <a:bodyPr/>
          <a:lstStyle/>
          <a:p>
            <a:endParaRPr lang="sl-SI"/>
          </a:p>
        </p:txBody>
      </p:sp>
      <p:sp>
        <p:nvSpPr>
          <p:cNvPr id="65554" name="Line 18"/>
          <p:cNvSpPr>
            <a:spLocks noChangeShapeType="1"/>
          </p:cNvSpPr>
          <p:nvPr/>
        </p:nvSpPr>
        <p:spPr bwMode="auto">
          <a:xfrm>
            <a:off x="7467600" y="5410200"/>
            <a:ext cx="0" cy="685800"/>
          </a:xfrm>
          <a:prstGeom prst="line">
            <a:avLst/>
          </a:prstGeom>
          <a:noFill/>
          <a:ln w="9525">
            <a:solidFill>
              <a:schemeClr val="tx1"/>
            </a:solidFill>
            <a:round/>
            <a:headEnd/>
            <a:tailEnd/>
          </a:ln>
          <a:effectLst/>
        </p:spPr>
        <p:txBody>
          <a:bodyPr/>
          <a:lstStyle/>
          <a:p>
            <a:endParaRPr lang="sl-SI"/>
          </a:p>
        </p:txBody>
      </p:sp>
      <p:sp>
        <p:nvSpPr>
          <p:cNvPr id="65555" name="Line 19"/>
          <p:cNvSpPr>
            <a:spLocks noChangeShapeType="1"/>
          </p:cNvSpPr>
          <p:nvPr/>
        </p:nvSpPr>
        <p:spPr bwMode="auto">
          <a:xfrm>
            <a:off x="7467600" y="6096000"/>
            <a:ext cx="228600" cy="457200"/>
          </a:xfrm>
          <a:prstGeom prst="line">
            <a:avLst/>
          </a:prstGeom>
          <a:noFill/>
          <a:ln w="9525">
            <a:solidFill>
              <a:schemeClr val="tx1"/>
            </a:solidFill>
            <a:round/>
            <a:headEnd/>
            <a:tailEnd/>
          </a:ln>
          <a:effectLst/>
        </p:spPr>
        <p:txBody>
          <a:bodyPr/>
          <a:lstStyle/>
          <a:p>
            <a:endParaRPr lang="sl-SI"/>
          </a:p>
        </p:txBody>
      </p:sp>
      <p:sp>
        <p:nvSpPr>
          <p:cNvPr id="65556" name="Line 20"/>
          <p:cNvSpPr>
            <a:spLocks noChangeShapeType="1"/>
          </p:cNvSpPr>
          <p:nvPr/>
        </p:nvSpPr>
        <p:spPr bwMode="auto">
          <a:xfrm flipH="1">
            <a:off x="7162800" y="6096000"/>
            <a:ext cx="304800" cy="457200"/>
          </a:xfrm>
          <a:prstGeom prst="line">
            <a:avLst/>
          </a:prstGeom>
          <a:noFill/>
          <a:ln w="9525">
            <a:solidFill>
              <a:schemeClr val="tx1"/>
            </a:solidFill>
            <a:round/>
            <a:headEnd/>
            <a:tailEnd/>
          </a:ln>
          <a:effectLst/>
        </p:spPr>
        <p:txBody>
          <a:bodyPr/>
          <a:lstStyle/>
          <a:p>
            <a:endParaRPr lang="sl-SI"/>
          </a:p>
        </p:txBody>
      </p:sp>
      <p:sp>
        <p:nvSpPr>
          <p:cNvPr id="65557" name="Line 21"/>
          <p:cNvSpPr>
            <a:spLocks noChangeShapeType="1"/>
          </p:cNvSpPr>
          <p:nvPr/>
        </p:nvSpPr>
        <p:spPr bwMode="auto">
          <a:xfrm flipV="1">
            <a:off x="7696200" y="6400800"/>
            <a:ext cx="152400" cy="152400"/>
          </a:xfrm>
          <a:prstGeom prst="line">
            <a:avLst/>
          </a:prstGeom>
          <a:noFill/>
          <a:ln w="9525">
            <a:solidFill>
              <a:schemeClr val="tx1"/>
            </a:solidFill>
            <a:round/>
            <a:headEnd/>
            <a:tailEnd/>
          </a:ln>
          <a:effectLst/>
        </p:spPr>
        <p:txBody>
          <a:bodyPr/>
          <a:lstStyle/>
          <a:p>
            <a:endParaRPr lang="sl-SI"/>
          </a:p>
        </p:txBody>
      </p:sp>
      <p:sp>
        <p:nvSpPr>
          <p:cNvPr id="65558" name="Line 22"/>
          <p:cNvSpPr>
            <a:spLocks noChangeShapeType="1"/>
          </p:cNvSpPr>
          <p:nvPr/>
        </p:nvSpPr>
        <p:spPr bwMode="auto">
          <a:xfrm flipH="1" flipV="1">
            <a:off x="7010400" y="6400800"/>
            <a:ext cx="152400" cy="152400"/>
          </a:xfrm>
          <a:prstGeom prst="line">
            <a:avLst/>
          </a:prstGeom>
          <a:noFill/>
          <a:ln w="9525">
            <a:solidFill>
              <a:schemeClr val="tx1"/>
            </a:solidFill>
            <a:round/>
            <a:headEnd/>
            <a:tailEnd/>
          </a:ln>
          <a:effectLst/>
        </p:spPr>
        <p:txBody>
          <a:bodyPr/>
          <a:lstStyle/>
          <a:p>
            <a:endParaRPr lang="sl-SI"/>
          </a:p>
        </p:txBody>
      </p:sp>
      <p:sp>
        <p:nvSpPr>
          <p:cNvPr id="65559" name="Line 23"/>
          <p:cNvSpPr>
            <a:spLocks noChangeShapeType="1"/>
          </p:cNvSpPr>
          <p:nvPr/>
        </p:nvSpPr>
        <p:spPr bwMode="auto">
          <a:xfrm flipV="1">
            <a:off x="7467600" y="5562600"/>
            <a:ext cx="457200" cy="76200"/>
          </a:xfrm>
          <a:prstGeom prst="line">
            <a:avLst/>
          </a:prstGeom>
          <a:noFill/>
          <a:ln w="9525">
            <a:solidFill>
              <a:schemeClr val="tx1"/>
            </a:solidFill>
            <a:round/>
            <a:headEnd/>
            <a:tailEnd/>
          </a:ln>
          <a:effectLst/>
        </p:spPr>
        <p:txBody>
          <a:bodyPr/>
          <a:lstStyle/>
          <a:p>
            <a:endParaRPr lang="sl-SI"/>
          </a:p>
        </p:txBody>
      </p:sp>
      <p:sp>
        <p:nvSpPr>
          <p:cNvPr id="65560" name="Line 24"/>
          <p:cNvSpPr>
            <a:spLocks noChangeShapeType="1"/>
          </p:cNvSpPr>
          <p:nvPr/>
        </p:nvSpPr>
        <p:spPr bwMode="auto">
          <a:xfrm flipH="1" flipV="1">
            <a:off x="7086600" y="5334000"/>
            <a:ext cx="381000" cy="304800"/>
          </a:xfrm>
          <a:prstGeom prst="line">
            <a:avLst/>
          </a:prstGeom>
          <a:noFill/>
          <a:ln w="9525">
            <a:solidFill>
              <a:schemeClr val="tx1"/>
            </a:solidFill>
            <a:round/>
            <a:headEnd/>
            <a:tailEnd/>
          </a:ln>
          <a:effectLst/>
        </p:spPr>
        <p:txBody>
          <a:bodyPr/>
          <a:lstStyle/>
          <a:p>
            <a:endParaRPr lang="sl-SI"/>
          </a:p>
        </p:txBody>
      </p:sp>
      <p:sp>
        <p:nvSpPr>
          <p:cNvPr id="65561" name="Line 25"/>
          <p:cNvSpPr>
            <a:spLocks noChangeShapeType="1"/>
          </p:cNvSpPr>
          <p:nvPr/>
        </p:nvSpPr>
        <p:spPr bwMode="auto">
          <a:xfrm>
            <a:off x="7391400" y="4876800"/>
            <a:ext cx="0" cy="152400"/>
          </a:xfrm>
          <a:prstGeom prst="line">
            <a:avLst/>
          </a:prstGeom>
          <a:noFill/>
          <a:ln w="9525">
            <a:solidFill>
              <a:schemeClr val="tx1"/>
            </a:solidFill>
            <a:round/>
            <a:headEnd/>
            <a:tailEnd/>
          </a:ln>
          <a:effectLst/>
        </p:spPr>
        <p:txBody>
          <a:bodyPr/>
          <a:lstStyle/>
          <a:p>
            <a:endParaRPr lang="sl-SI"/>
          </a:p>
        </p:txBody>
      </p:sp>
      <p:sp>
        <p:nvSpPr>
          <p:cNvPr id="65562" name="Line 26"/>
          <p:cNvSpPr>
            <a:spLocks noChangeShapeType="1"/>
          </p:cNvSpPr>
          <p:nvPr/>
        </p:nvSpPr>
        <p:spPr bwMode="auto">
          <a:xfrm>
            <a:off x="7467600" y="4876800"/>
            <a:ext cx="0" cy="76200"/>
          </a:xfrm>
          <a:prstGeom prst="line">
            <a:avLst/>
          </a:prstGeom>
          <a:noFill/>
          <a:ln w="9525">
            <a:solidFill>
              <a:schemeClr val="tx1"/>
            </a:solidFill>
            <a:round/>
            <a:headEnd/>
            <a:tailEnd/>
          </a:ln>
          <a:effectLst/>
        </p:spPr>
        <p:txBody>
          <a:bodyPr/>
          <a:lstStyle/>
          <a:p>
            <a:endParaRPr lang="sl-SI"/>
          </a:p>
        </p:txBody>
      </p:sp>
      <p:sp>
        <p:nvSpPr>
          <p:cNvPr id="65563" name="Line 27"/>
          <p:cNvSpPr>
            <a:spLocks noChangeShapeType="1"/>
          </p:cNvSpPr>
          <p:nvPr/>
        </p:nvSpPr>
        <p:spPr bwMode="auto">
          <a:xfrm>
            <a:off x="7543800" y="4876800"/>
            <a:ext cx="0" cy="76200"/>
          </a:xfrm>
          <a:prstGeom prst="line">
            <a:avLst/>
          </a:prstGeom>
          <a:noFill/>
          <a:ln w="9525">
            <a:solidFill>
              <a:schemeClr val="tx1"/>
            </a:solidFill>
            <a:round/>
            <a:headEnd/>
            <a:tailEnd/>
          </a:ln>
          <a:effectLst/>
        </p:spPr>
        <p:txBody>
          <a:bodyPr/>
          <a:lstStyle/>
          <a:p>
            <a:endParaRPr lang="sl-SI"/>
          </a:p>
        </p:txBody>
      </p:sp>
      <p:sp>
        <p:nvSpPr>
          <p:cNvPr id="65564" name="Line 28"/>
          <p:cNvSpPr>
            <a:spLocks noChangeShapeType="1"/>
          </p:cNvSpPr>
          <p:nvPr/>
        </p:nvSpPr>
        <p:spPr bwMode="auto">
          <a:xfrm>
            <a:off x="7620000" y="4876800"/>
            <a:ext cx="0" cy="152400"/>
          </a:xfrm>
          <a:prstGeom prst="line">
            <a:avLst/>
          </a:prstGeom>
          <a:noFill/>
          <a:ln w="9525">
            <a:solidFill>
              <a:schemeClr val="tx1"/>
            </a:solidFill>
            <a:round/>
            <a:headEnd/>
            <a:tailEnd/>
          </a:ln>
          <a:effectLst/>
        </p:spPr>
        <p:txBody>
          <a:bodyPr/>
          <a:lstStyle/>
          <a:p>
            <a:endParaRPr lang="sl-SI"/>
          </a:p>
        </p:txBody>
      </p:sp>
      <p:sp>
        <p:nvSpPr>
          <p:cNvPr id="65565" name="Line 29"/>
          <p:cNvSpPr>
            <a:spLocks noChangeShapeType="1"/>
          </p:cNvSpPr>
          <p:nvPr/>
        </p:nvSpPr>
        <p:spPr bwMode="auto">
          <a:xfrm flipH="1" flipV="1">
            <a:off x="6934200" y="2819400"/>
            <a:ext cx="381000" cy="685800"/>
          </a:xfrm>
          <a:prstGeom prst="line">
            <a:avLst/>
          </a:prstGeom>
          <a:noFill/>
          <a:ln w="9525">
            <a:solidFill>
              <a:schemeClr val="tx1"/>
            </a:solidFill>
            <a:round/>
            <a:headEnd/>
            <a:tailEnd type="triangle" w="med" len="med"/>
          </a:ln>
          <a:effectLst/>
        </p:spPr>
        <p:txBody>
          <a:bodyPr/>
          <a:lstStyle/>
          <a:p>
            <a:endParaRPr lang="sl-SI"/>
          </a:p>
        </p:txBody>
      </p:sp>
      <p:sp>
        <p:nvSpPr>
          <p:cNvPr id="65566" name="Line 30"/>
          <p:cNvSpPr>
            <a:spLocks noChangeShapeType="1"/>
          </p:cNvSpPr>
          <p:nvPr/>
        </p:nvSpPr>
        <p:spPr bwMode="auto">
          <a:xfrm flipV="1">
            <a:off x="6629400" y="2743200"/>
            <a:ext cx="0" cy="685800"/>
          </a:xfrm>
          <a:prstGeom prst="line">
            <a:avLst/>
          </a:prstGeom>
          <a:noFill/>
          <a:ln w="9525">
            <a:solidFill>
              <a:schemeClr val="tx1"/>
            </a:solidFill>
            <a:round/>
            <a:headEnd/>
            <a:tailEnd type="triangle" w="med" len="med"/>
          </a:ln>
          <a:effectLst/>
        </p:spPr>
        <p:txBody>
          <a:bodyPr/>
          <a:lstStyle/>
          <a:p>
            <a:endParaRPr lang="sl-SI"/>
          </a:p>
        </p:txBody>
      </p:sp>
      <p:sp>
        <p:nvSpPr>
          <p:cNvPr id="65567" name="Line 31"/>
          <p:cNvSpPr>
            <a:spLocks noChangeShapeType="1"/>
          </p:cNvSpPr>
          <p:nvPr/>
        </p:nvSpPr>
        <p:spPr bwMode="auto">
          <a:xfrm flipV="1">
            <a:off x="6096000" y="2819400"/>
            <a:ext cx="228600" cy="457200"/>
          </a:xfrm>
          <a:prstGeom prst="line">
            <a:avLst/>
          </a:prstGeom>
          <a:noFill/>
          <a:ln w="9525">
            <a:solidFill>
              <a:schemeClr val="tx1"/>
            </a:solidFill>
            <a:round/>
            <a:headEnd/>
            <a:tailEnd type="triangle" w="med" len="med"/>
          </a:ln>
          <a:effectLst/>
        </p:spPr>
        <p:txBody>
          <a:bodyPr/>
          <a:lstStyle/>
          <a:p>
            <a:endParaRPr lang="sl-SI"/>
          </a:p>
        </p:txBody>
      </p:sp>
      <p:sp>
        <p:nvSpPr>
          <p:cNvPr id="65568" name="Line 32"/>
          <p:cNvSpPr>
            <a:spLocks noChangeShapeType="1"/>
          </p:cNvSpPr>
          <p:nvPr/>
        </p:nvSpPr>
        <p:spPr bwMode="auto">
          <a:xfrm>
            <a:off x="5867400" y="4267200"/>
            <a:ext cx="1066800" cy="914400"/>
          </a:xfrm>
          <a:prstGeom prst="line">
            <a:avLst/>
          </a:prstGeom>
          <a:noFill/>
          <a:ln w="9525">
            <a:solidFill>
              <a:schemeClr val="tx1"/>
            </a:solidFill>
            <a:round/>
            <a:headEnd/>
            <a:tailEnd type="triangle" w="med" len="med"/>
          </a:ln>
          <a:effectLst/>
        </p:spPr>
        <p:txBody>
          <a:bodyPr/>
          <a:lstStyle/>
          <a:p>
            <a:endParaRPr lang="sl-SI"/>
          </a:p>
        </p:txBody>
      </p:sp>
      <p:sp>
        <p:nvSpPr>
          <p:cNvPr id="65569" name="Line 33"/>
          <p:cNvSpPr>
            <a:spLocks noChangeShapeType="1"/>
          </p:cNvSpPr>
          <p:nvPr/>
        </p:nvSpPr>
        <p:spPr bwMode="auto">
          <a:xfrm>
            <a:off x="6400800" y="4343400"/>
            <a:ext cx="609600" cy="685800"/>
          </a:xfrm>
          <a:prstGeom prst="line">
            <a:avLst/>
          </a:prstGeom>
          <a:noFill/>
          <a:ln w="9525">
            <a:solidFill>
              <a:schemeClr val="tx1"/>
            </a:solidFill>
            <a:round/>
            <a:headEnd/>
            <a:tailEnd type="triangle" w="med" len="med"/>
          </a:ln>
          <a:effectLst/>
        </p:spPr>
        <p:txBody>
          <a:bodyPr/>
          <a:lstStyle/>
          <a:p>
            <a:endParaRPr lang="sl-SI"/>
          </a:p>
        </p:txBody>
      </p:sp>
      <p:sp>
        <p:nvSpPr>
          <p:cNvPr id="65570" name="Line 34"/>
          <p:cNvSpPr>
            <a:spLocks noChangeShapeType="1"/>
          </p:cNvSpPr>
          <p:nvPr/>
        </p:nvSpPr>
        <p:spPr bwMode="auto">
          <a:xfrm>
            <a:off x="7010400" y="4343400"/>
            <a:ext cx="304800" cy="533400"/>
          </a:xfrm>
          <a:prstGeom prst="line">
            <a:avLst/>
          </a:prstGeom>
          <a:noFill/>
          <a:ln w="9525">
            <a:solidFill>
              <a:schemeClr val="tx1"/>
            </a:solidFill>
            <a:round/>
            <a:headEnd/>
            <a:tailEnd type="triangle" w="med" len="med"/>
          </a:ln>
          <a:effectLst/>
        </p:spPr>
        <p:txBody>
          <a:bodyPr/>
          <a:lstStyle/>
          <a:p>
            <a:endParaRPr lang="sl-SI"/>
          </a:p>
        </p:txBody>
      </p:sp>
      <p:pic>
        <p:nvPicPr>
          <p:cNvPr id="37" name="Picture 2"/>
          <p:cNvPicPr>
            <a:picLocks noChangeAspect="1" noChangeArrowheads="1"/>
          </p:cNvPicPr>
          <p:nvPr/>
        </p:nvPicPr>
        <p:blipFill>
          <a:blip r:embed="rId4"/>
          <a:srcRect/>
          <a:stretch>
            <a:fillRect/>
          </a:stretch>
        </p:blipFill>
        <p:spPr bwMode="auto">
          <a:xfrm>
            <a:off x="0" y="1500174"/>
            <a:ext cx="5572132" cy="467090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Naslov 6"/>
          <p:cNvSpPr>
            <a:spLocks noGrp="1"/>
          </p:cNvSpPr>
          <p:nvPr>
            <p:ph type="title"/>
          </p:nvPr>
        </p:nvSpPr>
        <p:spPr/>
        <p:txBody>
          <a:bodyPr/>
          <a:lstStyle/>
          <a:p>
            <a:r>
              <a:rPr lang="sl-SI" dirty="0" smtClean="0"/>
              <a:t>Homologna kromosoma in </a:t>
            </a:r>
            <a:r>
              <a:rPr lang="sl-SI" b="1" dirty="0" err="1" smtClean="0"/>
              <a:t>aleli</a:t>
            </a:r>
            <a:endParaRPr lang="sl-SI" b="1" dirty="0"/>
          </a:p>
        </p:txBody>
      </p:sp>
      <p:pic>
        <p:nvPicPr>
          <p:cNvPr id="45058" name="Picture 2"/>
          <p:cNvPicPr>
            <a:picLocks noChangeAspect="1" noChangeArrowheads="1"/>
          </p:cNvPicPr>
          <p:nvPr/>
        </p:nvPicPr>
        <p:blipFill>
          <a:blip r:embed="rId3"/>
          <a:srcRect/>
          <a:stretch>
            <a:fillRect/>
          </a:stretch>
        </p:blipFill>
        <p:spPr bwMode="auto">
          <a:xfrm>
            <a:off x="539552" y="1732000"/>
            <a:ext cx="7192162" cy="435771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3"/>
          <a:srcRect/>
          <a:stretch>
            <a:fillRect/>
          </a:stretch>
        </p:blipFill>
        <p:spPr bwMode="auto">
          <a:xfrm>
            <a:off x="1976438" y="866775"/>
            <a:ext cx="5191125" cy="5124450"/>
          </a:xfrm>
          <a:prstGeom prst="rect">
            <a:avLst/>
          </a:prstGeom>
          <a:noFill/>
          <a:ln w="9525">
            <a:noFill/>
            <a:miter lim="800000"/>
            <a:headEnd/>
            <a:tailEnd/>
          </a:ln>
          <a:effectLst/>
        </p:spPr>
      </p:pic>
      <p:sp>
        <p:nvSpPr>
          <p:cNvPr id="3" name="Naslov 2"/>
          <p:cNvSpPr>
            <a:spLocks noGrp="1"/>
          </p:cNvSpPr>
          <p:nvPr>
            <p:ph type="title"/>
          </p:nvPr>
        </p:nvSpPr>
        <p:spPr>
          <a:xfrm>
            <a:off x="642910" y="0"/>
            <a:ext cx="7253286" cy="928670"/>
          </a:xfrm>
        </p:spPr>
        <p:txBody>
          <a:bodyPr>
            <a:normAutofit/>
          </a:bodyPr>
          <a:lstStyle/>
          <a:p>
            <a:r>
              <a:rPr lang="sl-SI" dirty="0" smtClean="0"/>
              <a:t>Homologna kromosoma in </a:t>
            </a:r>
            <a:r>
              <a:rPr lang="sl-SI" dirty="0" err="1" smtClean="0"/>
              <a:t>aleli</a:t>
            </a:r>
            <a:r>
              <a:rPr lang="sl-SI" dirty="0" smtClean="0"/>
              <a:t> - model</a:t>
            </a:r>
            <a:endParaRPr lang="sl-SI"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00034" y="0"/>
            <a:ext cx="7467600" cy="1143000"/>
          </a:xfrm>
        </p:spPr>
        <p:txBody>
          <a:bodyPr/>
          <a:lstStyle/>
          <a:p>
            <a:r>
              <a:rPr lang="sl-SI" dirty="0" smtClean="0"/>
              <a:t>Kromosomi, geni in </a:t>
            </a:r>
            <a:r>
              <a:rPr lang="sl-SI" dirty="0" err="1" smtClean="0"/>
              <a:t>aleli</a:t>
            </a:r>
            <a:endParaRPr lang="sl-SI" dirty="0"/>
          </a:p>
        </p:txBody>
      </p:sp>
      <p:sp>
        <p:nvSpPr>
          <p:cNvPr id="3" name="Ograda vsebine 2"/>
          <p:cNvSpPr>
            <a:spLocks noGrp="1"/>
          </p:cNvSpPr>
          <p:nvPr>
            <p:ph sz="quarter" idx="1"/>
          </p:nvPr>
        </p:nvSpPr>
        <p:spPr>
          <a:xfrm>
            <a:off x="457200" y="1285860"/>
            <a:ext cx="7467600" cy="5188092"/>
          </a:xfrm>
        </p:spPr>
        <p:txBody>
          <a:bodyPr/>
          <a:lstStyle/>
          <a:p>
            <a:r>
              <a:rPr lang="sl-SI" dirty="0" smtClean="0"/>
              <a:t>Na kromosomih se nahajajo geni: pojavljajo se lahko v različnih oblikah – ALELIH – ki nastajajo z mutacijami. </a:t>
            </a:r>
          </a:p>
          <a:p>
            <a:endParaRPr lang="sl-SI" dirty="0" smtClean="0"/>
          </a:p>
          <a:p>
            <a:pPr>
              <a:buNone/>
            </a:pPr>
            <a:endParaRPr lang="sl-SI" dirty="0"/>
          </a:p>
        </p:txBody>
      </p:sp>
      <p:pic>
        <p:nvPicPr>
          <p:cNvPr id="4" name="Picture 6" descr="homologna kromosoma0001"/>
          <p:cNvPicPr>
            <a:picLocks noChangeAspect="1" noChangeArrowheads="1"/>
          </p:cNvPicPr>
          <p:nvPr/>
        </p:nvPicPr>
        <p:blipFill>
          <a:blip r:embed="rId3"/>
          <a:srcRect l="9949" t="2361" r="29498" b="4720"/>
          <a:stretch>
            <a:fillRect/>
          </a:stretch>
        </p:blipFill>
        <p:spPr bwMode="auto">
          <a:xfrm>
            <a:off x="3857620" y="2677816"/>
            <a:ext cx="2222509" cy="4180184"/>
          </a:xfrm>
          <a:prstGeom prst="rect">
            <a:avLst/>
          </a:prstGeom>
          <a:noFill/>
          <a:ln w="9525">
            <a:noFill/>
            <a:miter lim="800000"/>
            <a:headEnd/>
            <a:tailEnd/>
          </a:ln>
        </p:spPr>
      </p:pic>
      <p:sp>
        <p:nvSpPr>
          <p:cNvPr id="5" name="Text Box 7"/>
          <p:cNvSpPr txBox="1">
            <a:spLocks noChangeArrowheads="1"/>
          </p:cNvSpPr>
          <p:nvPr/>
        </p:nvSpPr>
        <p:spPr bwMode="auto">
          <a:xfrm>
            <a:off x="2071670" y="2786058"/>
            <a:ext cx="2222510" cy="646331"/>
          </a:xfrm>
          <a:prstGeom prst="rect">
            <a:avLst/>
          </a:prstGeom>
          <a:noFill/>
          <a:ln w="9525">
            <a:noFill/>
            <a:miter lim="800000"/>
            <a:headEnd/>
            <a:tailEnd/>
          </a:ln>
        </p:spPr>
        <p:txBody>
          <a:bodyPr wrap="square">
            <a:spAutoFit/>
          </a:bodyPr>
          <a:lstStyle/>
          <a:p>
            <a:pPr>
              <a:spcBef>
                <a:spcPct val="50000"/>
              </a:spcBef>
            </a:pPr>
            <a:r>
              <a:rPr lang="sl-SI" b="1" dirty="0"/>
              <a:t>homologna kromosoma</a:t>
            </a:r>
            <a:endParaRPr lang="en-US" b="1" dirty="0"/>
          </a:p>
        </p:txBody>
      </p:sp>
      <p:sp>
        <p:nvSpPr>
          <p:cNvPr id="6" name="Text Box 8"/>
          <p:cNvSpPr txBox="1">
            <a:spLocks noChangeArrowheads="1"/>
          </p:cNvSpPr>
          <p:nvPr/>
        </p:nvSpPr>
        <p:spPr bwMode="auto">
          <a:xfrm>
            <a:off x="6143636" y="3071810"/>
            <a:ext cx="2063842" cy="369332"/>
          </a:xfrm>
          <a:prstGeom prst="rect">
            <a:avLst/>
          </a:prstGeom>
          <a:noFill/>
          <a:ln w="9525">
            <a:noFill/>
            <a:miter lim="800000"/>
            <a:headEnd/>
            <a:tailEnd/>
          </a:ln>
        </p:spPr>
        <p:txBody>
          <a:bodyPr wrap="square">
            <a:spAutoFit/>
          </a:bodyPr>
          <a:lstStyle/>
          <a:p>
            <a:pPr>
              <a:spcBef>
                <a:spcPct val="50000"/>
              </a:spcBef>
            </a:pPr>
            <a:r>
              <a:rPr lang="sl-SI" b="1" dirty="0" err="1"/>
              <a:t>alela</a:t>
            </a:r>
            <a:r>
              <a:rPr lang="sl-SI" b="1" dirty="0"/>
              <a:t> istega gena</a:t>
            </a:r>
            <a:endParaRPr lang="en-US" b="1" dirty="0"/>
          </a:p>
        </p:txBody>
      </p:sp>
      <p:sp>
        <p:nvSpPr>
          <p:cNvPr id="7" name="Text Box 9"/>
          <p:cNvSpPr txBox="1">
            <a:spLocks noChangeArrowheads="1"/>
          </p:cNvSpPr>
          <p:nvPr/>
        </p:nvSpPr>
        <p:spPr bwMode="auto">
          <a:xfrm>
            <a:off x="6143636" y="3571876"/>
            <a:ext cx="1534173" cy="646331"/>
          </a:xfrm>
          <a:prstGeom prst="rect">
            <a:avLst/>
          </a:prstGeom>
          <a:noFill/>
          <a:ln w="9525">
            <a:noFill/>
            <a:miter lim="800000"/>
            <a:headEnd/>
            <a:tailEnd/>
          </a:ln>
        </p:spPr>
        <p:txBody>
          <a:bodyPr wrap="square">
            <a:spAutoFit/>
          </a:bodyPr>
          <a:lstStyle/>
          <a:p>
            <a:pPr>
              <a:spcBef>
                <a:spcPct val="50000"/>
              </a:spcBef>
            </a:pPr>
            <a:r>
              <a:rPr lang="sl-SI" b="1" dirty="0"/>
              <a:t>različna gena</a:t>
            </a:r>
            <a:endParaRPr lang="en-US" b="1" dirty="0"/>
          </a:p>
        </p:txBody>
      </p:sp>
      <p:sp>
        <p:nvSpPr>
          <p:cNvPr id="8" name="Text Box 10"/>
          <p:cNvSpPr txBox="1">
            <a:spLocks noChangeArrowheads="1"/>
          </p:cNvSpPr>
          <p:nvPr/>
        </p:nvSpPr>
        <p:spPr bwMode="auto">
          <a:xfrm>
            <a:off x="6143636" y="4572008"/>
            <a:ext cx="2487344" cy="646331"/>
          </a:xfrm>
          <a:prstGeom prst="rect">
            <a:avLst/>
          </a:prstGeom>
          <a:noFill/>
          <a:ln w="9525">
            <a:noFill/>
            <a:miter lim="800000"/>
            <a:headEnd/>
            <a:tailEnd/>
          </a:ln>
        </p:spPr>
        <p:txBody>
          <a:bodyPr wrap="square">
            <a:spAutoFit/>
          </a:bodyPr>
          <a:lstStyle/>
          <a:p>
            <a:pPr>
              <a:spcBef>
                <a:spcPct val="50000"/>
              </a:spcBef>
            </a:pPr>
            <a:r>
              <a:rPr lang="sl-SI" b="1" dirty="0"/>
              <a:t>homozigotno dominantna </a:t>
            </a:r>
            <a:r>
              <a:rPr lang="sl-SI" b="1" dirty="0" err="1"/>
              <a:t>alela</a:t>
            </a:r>
            <a:endParaRPr lang="en-US" b="1" dirty="0"/>
          </a:p>
        </p:txBody>
      </p:sp>
      <p:sp>
        <p:nvSpPr>
          <p:cNvPr id="9" name="Text Box 11"/>
          <p:cNvSpPr txBox="1">
            <a:spLocks noChangeArrowheads="1"/>
          </p:cNvSpPr>
          <p:nvPr/>
        </p:nvSpPr>
        <p:spPr bwMode="auto">
          <a:xfrm>
            <a:off x="6164256" y="5308584"/>
            <a:ext cx="2222510" cy="646331"/>
          </a:xfrm>
          <a:prstGeom prst="rect">
            <a:avLst/>
          </a:prstGeom>
          <a:noFill/>
          <a:ln w="9525">
            <a:noFill/>
            <a:miter lim="800000"/>
            <a:headEnd/>
            <a:tailEnd/>
          </a:ln>
        </p:spPr>
        <p:txBody>
          <a:bodyPr wrap="square">
            <a:spAutoFit/>
          </a:bodyPr>
          <a:lstStyle/>
          <a:p>
            <a:pPr>
              <a:spcBef>
                <a:spcPct val="50000"/>
              </a:spcBef>
            </a:pPr>
            <a:r>
              <a:rPr lang="sl-SI" b="1"/>
              <a:t>heterozigotna alela</a:t>
            </a:r>
            <a:endParaRPr lang="en-US" b="1"/>
          </a:p>
        </p:txBody>
      </p:sp>
      <p:sp>
        <p:nvSpPr>
          <p:cNvPr id="10" name="Text Box 12"/>
          <p:cNvSpPr txBox="1">
            <a:spLocks noChangeArrowheads="1"/>
          </p:cNvSpPr>
          <p:nvPr/>
        </p:nvSpPr>
        <p:spPr bwMode="auto">
          <a:xfrm>
            <a:off x="6143636" y="6000768"/>
            <a:ext cx="2725345" cy="646331"/>
          </a:xfrm>
          <a:prstGeom prst="rect">
            <a:avLst/>
          </a:prstGeom>
          <a:noFill/>
          <a:ln w="9525">
            <a:noFill/>
            <a:miter lim="800000"/>
            <a:headEnd/>
            <a:tailEnd/>
          </a:ln>
        </p:spPr>
        <p:txBody>
          <a:bodyPr wrap="square">
            <a:spAutoFit/>
          </a:bodyPr>
          <a:lstStyle/>
          <a:p>
            <a:pPr>
              <a:spcBef>
                <a:spcPct val="50000"/>
              </a:spcBef>
            </a:pPr>
            <a:r>
              <a:rPr lang="sl-SI" b="1" dirty="0"/>
              <a:t>homozigotno recesivna </a:t>
            </a:r>
            <a:r>
              <a:rPr lang="sl-SI" b="1" dirty="0" err="1"/>
              <a:t>alela</a:t>
            </a:r>
            <a:endParaRPr lang="en-US" b="1" dirty="0"/>
          </a:p>
        </p:txBody>
      </p:sp>
      <p:sp>
        <p:nvSpPr>
          <p:cNvPr id="11" name="Text Box 13"/>
          <p:cNvSpPr txBox="1">
            <a:spLocks noChangeArrowheads="1"/>
          </p:cNvSpPr>
          <p:nvPr/>
        </p:nvSpPr>
        <p:spPr bwMode="auto">
          <a:xfrm>
            <a:off x="2143108" y="4357694"/>
            <a:ext cx="1641507" cy="923330"/>
          </a:xfrm>
          <a:prstGeom prst="rect">
            <a:avLst/>
          </a:prstGeom>
          <a:noFill/>
          <a:ln w="9525">
            <a:noFill/>
            <a:miter lim="800000"/>
            <a:headEnd/>
            <a:tailEnd/>
          </a:ln>
        </p:spPr>
        <p:txBody>
          <a:bodyPr wrap="square">
            <a:spAutoFit/>
          </a:bodyPr>
          <a:lstStyle/>
          <a:p>
            <a:pPr algn="ctr">
              <a:spcBef>
                <a:spcPct val="50000"/>
              </a:spcBef>
            </a:pPr>
            <a:r>
              <a:rPr lang="sl-SI" b="1" dirty="0" err="1"/>
              <a:t>lokusi</a:t>
            </a:r>
            <a:r>
              <a:rPr lang="sl-SI" b="1" dirty="0"/>
              <a:t> različnih genov</a:t>
            </a: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edge">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edg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edge">
                                      <p:cBhvr>
                                        <p:cTn id="22" dur="2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edge">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edge">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Izdelava pojmovne sheme </a:t>
            </a:r>
            <a:endParaRPr lang="sl-SI" dirty="0"/>
          </a:p>
        </p:txBody>
      </p:sp>
      <p:sp>
        <p:nvSpPr>
          <p:cNvPr id="3" name="Ograda vsebine 2"/>
          <p:cNvSpPr>
            <a:spLocks noGrp="1"/>
          </p:cNvSpPr>
          <p:nvPr>
            <p:ph sz="quarter" idx="1"/>
          </p:nvPr>
        </p:nvSpPr>
        <p:spPr/>
        <p:txBody>
          <a:bodyPr/>
          <a:lstStyle/>
          <a:p>
            <a:r>
              <a:rPr lang="sl-SI" dirty="0" smtClean="0"/>
              <a:t>Grafično prikažite smiselne povezave med naslednjimi genetskimi pojmi: </a:t>
            </a:r>
          </a:p>
          <a:p>
            <a:pPr>
              <a:buNone/>
            </a:pPr>
            <a:r>
              <a:rPr lang="sl-SI" b="1" dirty="0" smtClean="0"/>
              <a:t>   celica, jedro, kromosomi, geni, </a:t>
            </a:r>
            <a:r>
              <a:rPr lang="sl-SI" b="1" dirty="0" err="1" smtClean="0"/>
              <a:t>aleli</a:t>
            </a:r>
            <a:r>
              <a:rPr lang="sl-SI" b="1" dirty="0" smtClean="0"/>
              <a:t>, dominantni, recesivni </a:t>
            </a:r>
            <a:r>
              <a:rPr lang="sl-SI" b="1" dirty="0" err="1" smtClean="0"/>
              <a:t>aleli</a:t>
            </a:r>
            <a:r>
              <a:rPr lang="sl-SI" b="1" dirty="0" smtClean="0"/>
              <a:t>, DNA, mitoza, mejoza, spolne celice, oploditev.</a:t>
            </a:r>
            <a:endParaRPr lang="sl-SI"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pPr algn="ctr"/>
            <a:r>
              <a:rPr lang="sl-SI" dirty="0" smtClean="0"/>
              <a:t>Ponazoritev kromosomov z modeli - ideje</a:t>
            </a:r>
            <a:endParaRPr lang="sl-SI" dirty="0"/>
          </a:p>
        </p:txBody>
      </p:sp>
      <p:sp>
        <p:nvSpPr>
          <p:cNvPr id="4" name="Ograda vsebine 3"/>
          <p:cNvSpPr>
            <a:spLocks noGrp="1"/>
          </p:cNvSpPr>
          <p:nvPr>
            <p:ph sz="quarter" idx="1"/>
          </p:nvPr>
        </p:nvSpPr>
        <p:spPr/>
        <p:txBody>
          <a:bodyPr/>
          <a:lstStyle/>
          <a:p>
            <a:r>
              <a:rPr lang="sl-SI" dirty="0" err="1" smtClean="0"/>
              <a:t>sokosomi</a:t>
            </a:r>
            <a:r>
              <a:rPr lang="sl-SI" dirty="0" smtClean="0"/>
              <a:t> (“nogavični kromosomi”)</a:t>
            </a:r>
          </a:p>
          <a:p>
            <a:r>
              <a:rPr lang="sl-SI" dirty="0" smtClean="0"/>
              <a:t>z lesenimi palčkami od sladoleda</a:t>
            </a:r>
          </a:p>
          <a:p>
            <a:r>
              <a:rPr lang="sl-SI" dirty="0" smtClean="0"/>
              <a:t>z nitkami za čiščenje pipe</a:t>
            </a:r>
          </a:p>
          <a:p>
            <a:r>
              <a:rPr lang="sl-SI" dirty="0" smtClean="0"/>
              <a:t>s plastificiranimi papirnatimi trakovi</a:t>
            </a:r>
          </a:p>
          <a:p>
            <a:r>
              <a:rPr lang="sl-SI" dirty="0" smtClean="0"/>
              <a:t>s trakovi iz kartona</a:t>
            </a:r>
          </a:p>
          <a:p>
            <a:endParaRPr lang="sl-SI"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err="1" smtClean="0"/>
              <a:t>Nepodvojen</a:t>
            </a:r>
            <a:r>
              <a:rPr lang="sl-SI" dirty="0" smtClean="0"/>
              <a:t> / podvojen </a:t>
            </a:r>
            <a:r>
              <a:rPr lang="sl-SI" dirty="0" err="1" smtClean="0"/>
              <a:t>sokosom</a:t>
            </a:r>
            <a:r>
              <a:rPr lang="sl-SI" dirty="0" smtClean="0"/>
              <a:t> oz. “nogavični” kromosom</a:t>
            </a:r>
            <a:endParaRPr lang="sl-SI" dirty="0"/>
          </a:p>
        </p:txBody>
      </p:sp>
      <p:pic>
        <p:nvPicPr>
          <p:cNvPr id="49154" name="Picture 2"/>
          <p:cNvPicPr>
            <a:picLocks noChangeAspect="1" noChangeArrowheads="1"/>
          </p:cNvPicPr>
          <p:nvPr/>
        </p:nvPicPr>
        <p:blipFill>
          <a:blip r:embed="rId2"/>
          <a:srcRect/>
          <a:stretch>
            <a:fillRect/>
          </a:stretch>
        </p:blipFill>
        <p:spPr bwMode="auto">
          <a:xfrm>
            <a:off x="1785918" y="1928802"/>
            <a:ext cx="4685201" cy="42862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74638"/>
            <a:ext cx="3614734" cy="1582726"/>
          </a:xfrm>
        </p:spPr>
        <p:txBody>
          <a:bodyPr/>
          <a:lstStyle/>
          <a:p>
            <a:r>
              <a:rPr lang="sl-SI" dirty="0" err="1" smtClean="0"/>
              <a:t>Sokosomi</a:t>
            </a:r>
            <a:r>
              <a:rPr lang="sl-SI" dirty="0" smtClean="0"/>
              <a:t> ali “nogavični </a:t>
            </a:r>
            <a:br>
              <a:rPr lang="sl-SI" dirty="0" smtClean="0"/>
            </a:br>
            <a:r>
              <a:rPr lang="sl-SI" dirty="0" smtClean="0"/>
              <a:t>kromosomi”</a:t>
            </a:r>
            <a:endParaRPr lang="sl-SI" dirty="0"/>
          </a:p>
        </p:txBody>
      </p:sp>
      <p:pic>
        <p:nvPicPr>
          <p:cNvPr id="181251" name="Picture 3"/>
          <p:cNvPicPr>
            <a:picLocks noChangeAspect="1" noChangeArrowheads="1"/>
          </p:cNvPicPr>
          <p:nvPr/>
        </p:nvPicPr>
        <p:blipFill>
          <a:blip r:embed="rId2"/>
          <a:srcRect/>
          <a:stretch>
            <a:fillRect/>
          </a:stretch>
        </p:blipFill>
        <p:spPr bwMode="auto">
          <a:xfrm>
            <a:off x="285720" y="3286124"/>
            <a:ext cx="4572032" cy="3429024"/>
          </a:xfrm>
          <a:prstGeom prst="rect">
            <a:avLst/>
          </a:prstGeom>
          <a:noFill/>
          <a:ln w="9525">
            <a:noFill/>
            <a:miter lim="800000"/>
            <a:headEnd/>
            <a:tailEnd/>
          </a:ln>
          <a:effectLst/>
        </p:spPr>
      </p:pic>
      <p:pic>
        <p:nvPicPr>
          <p:cNvPr id="181252" name="Picture 4"/>
          <p:cNvPicPr>
            <a:picLocks noChangeAspect="1" noChangeArrowheads="1"/>
          </p:cNvPicPr>
          <p:nvPr/>
        </p:nvPicPr>
        <p:blipFill>
          <a:blip r:embed="rId3"/>
          <a:srcRect/>
          <a:stretch>
            <a:fillRect/>
          </a:stretch>
        </p:blipFill>
        <p:spPr bwMode="auto">
          <a:xfrm>
            <a:off x="4000496" y="0"/>
            <a:ext cx="4667255" cy="35004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Čemu je namenjena ta delavnica?</a:t>
            </a:r>
            <a:endParaRPr lang="sl-SI" dirty="0"/>
          </a:p>
        </p:txBody>
      </p:sp>
      <p:sp>
        <p:nvSpPr>
          <p:cNvPr id="3" name="Ograda vsebine 2"/>
          <p:cNvSpPr>
            <a:spLocks noGrp="1"/>
          </p:cNvSpPr>
          <p:nvPr>
            <p:ph sz="quarter" idx="1"/>
          </p:nvPr>
        </p:nvSpPr>
        <p:spPr/>
        <p:txBody>
          <a:bodyPr/>
          <a:lstStyle/>
          <a:p>
            <a:r>
              <a:rPr lang="sl-SI" dirty="0" smtClean="0"/>
              <a:t>Vsebinska sklopa </a:t>
            </a:r>
            <a:r>
              <a:rPr lang="sl-SI" b="1" i="1" dirty="0" smtClean="0">
                <a:solidFill>
                  <a:schemeClr val="accent1"/>
                </a:solidFill>
              </a:rPr>
              <a:t>dedovanje in evolucija </a:t>
            </a:r>
            <a:r>
              <a:rPr lang="sl-SI" dirty="0" smtClean="0"/>
              <a:t>po več kot desetletju ponovno vključena v posodobljeni UN za osnovnošolsko biologijo (9. razred)</a:t>
            </a:r>
          </a:p>
          <a:p>
            <a:pPr>
              <a:buNone/>
            </a:pPr>
            <a:endParaRPr lang="sl-SI" b="1" i="1" dirty="0"/>
          </a:p>
        </p:txBody>
      </p:sp>
      <p:pic>
        <p:nvPicPr>
          <p:cNvPr id="4" name="Picture 1"/>
          <p:cNvPicPr>
            <a:picLocks noChangeAspect="1" noChangeArrowheads="1"/>
          </p:cNvPicPr>
          <p:nvPr/>
        </p:nvPicPr>
        <p:blipFill>
          <a:blip r:embed="rId3"/>
          <a:srcRect/>
          <a:stretch>
            <a:fillRect/>
          </a:stretch>
        </p:blipFill>
        <p:spPr bwMode="auto">
          <a:xfrm>
            <a:off x="214282" y="2857496"/>
            <a:ext cx="3885629" cy="2948720"/>
          </a:xfrm>
          <a:prstGeom prst="rect">
            <a:avLst/>
          </a:prstGeom>
          <a:noFill/>
          <a:ln w="9525">
            <a:noFill/>
            <a:miter lim="800000"/>
            <a:headEnd/>
            <a:tailEnd/>
          </a:ln>
          <a:effectLst/>
        </p:spPr>
      </p:pic>
      <p:pic>
        <p:nvPicPr>
          <p:cNvPr id="5" name="Picture 2"/>
          <p:cNvPicPr>
            <a:picLocks noChangeAspect="1" noChangeArrowheads="1"/>
          </p:cNvPicPr>
          <p:nvPr/>
        </p:nvPicPr>
        <p:blipFill>
          <a:blip r:embed="rId4"/>
          <a:srcRect/>
          <a:stretch>
            <a:fillRect/>
          </a:stretch>
        </p:blipFill>
        <p:spPr bwMode="auto">
          <a:xfrm>
            <a:off x="4572000" y="3071810"/>
            <a:ext cx="4147003" cy="31499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Kromosomi iz papirnatih trakov</a:t>
            </a:r>
            <a:endParaRPr lang="sl-SI" dirty="0"/>
          </a:p>
        </p:txBody>
      </p:sp>
      <p:pic>
        <p:nvPicPr>
          <p:cNvPr id="182274" name="Picture 2"/>
          <p:cNvPicPr>
            <a:picLocks noChangeAspect="1" noChangeArrowheads="1"/>
          </p:cNvPicPr>
          <p:nvPr/>
        </p:nvPicPr>
        <p:blipFill>
          <a:blip r:embed="rId2"/>
          <a:srcRect/>
          <a:stretch>
            <a:fillRect/>
          </a:stretch>
        </p:blipFill>
        <p:spPr bwMode="auto">
          <a:xfrm>
            <a:off x="1071538" y="1857364"/>
            <a:ext cx="6262677" cy="46970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Kromosomi iz plastificiranih trakov</a:t>
            </a:r>
            <a:endParaRPr lang="sl-SI" dirty="0"/>
          </a:p>
        </p:txBody>
      </p:sp>
      <p:pic>
        <p:nvPicPr>
          <p:cNvPr id="183298" name="Picture 2"/>
          <p:cNvPicPr>
            <a:picLocks noChangeAspect="1" noChangeArrowheads="1"/>
          </p:cNvPicPr>
          <p:nvPr/>
        </p:nvPicPr>
        <p:blipFill>
          <a:blip r:embed="rId2"/>
          <a:srcRect/>
          <a:stretch>
            <a:fillRect/>
          </a:stretch>
        </p:blipFill>
        <p:spPr bwMode="auto">
          <a:xfrm>
            <a:off x="1428728" y="1785926"/>
            <a:ext cx="5857916" cy="439343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Kromosomi iz plastificiranih trakov</a:t>
            </a:r>
            <a:endParaRPr lang="sl-SI" dirty="0"/>
          </a:p>
        </p:txBody>
      </p:sp>
      <p:pic>
        <p:nvPicPr>
          <p:cNvPr id="184322" name="Picture 2"/>
          <p:cNvPicPr>
            <a:picLocks noChangeAspect="1" noChangeArrowheads="1"/>
          </p:cNvPicPr>
          <p:nvPr/>
        </p:nvPicPr>
        <p:blipFill>
          <a:blip r:embed="rId2"/>
          <a:srcRect/>
          <a:stretch>
            <a:fillRect/>
          </a:stretch>
        </p:blipFill>
        <p:spPr bwMode="auto">
          <a:xfrm>
            <a:off x="1571604" y="1571612"/>
            <a:ext cx="5619789" cy="42148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42910" y="500042"/>
            <a:ext cx="7467600" cy="796908"/>
          </a:xfrm>
        </p:spPr>
        <p:txBody>
          <a:bodyPr/>
          <a:lstStyle/>
          <a:p>
            <a:r>
              <a:rPr lang="sl-SI" dirty="0"/>
              <a:t>Primerjava mitoze in mejoze</a:t>
            </a:r>
          </a:p>
        </p:txBody>
      </p:sp>
      <p:pic>
        <p:nvPicPr>
          <p:cNvPr id="482310" name="Picture 6"/>
          <p:cNvPicPr>
            <a:picLocks noChangeAspect="1" noChangeArrowheads="1"/>
          </p:cNvPicPr>
          <p:nvPr/>
        </p:nvPicPr>
        <p:blipFill>
          <a:blip r:embed="rId2"/>
          <a:srcRect/>
          <a:stretch>
            <a:fillRect/>
          </a:stretch>
        </p:blipFill>
        <p:spPr bwMode="auto">
          <a:xfrm>
            <a:off x="1000100" y="1857364"/>
            <a:ext cx="6732991" cy="3786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sl-SI" dirty="0" smtClean="0"/>
              <a:t>Vprašanja za preverjanje razumevanja procesa in pomena mitoze</a:t>
            </a:r>
            <a:endParaRPr lang="sl-SI" dirty="0"/>
          </a:p>
        </p:txBody>
      </p:sp>
      <p:sp>
        <p:nvSpPr>
          <p:cNvPr id="3" name="Ograda vsebine 2"/>
          <p:cNvSpPr>
            <a:spLocks noGrp="1"/>
          </p:cNvSpPr>
          <p:nvPr>
            <p:ph sz="quarter" idx="1"/>
          </p:nvPr>
        </p:nvSpPr>
        <p:spPr/>
        <p:txBody>
          <a:bodyPr>
            <a:normAutofit/>
          </a:bodyPr>
          <a:lstStyle/>
          <a:p>
            <a:r>
              <a:rPr lang="sl-SI" dirty="0" smtClean="0"/>
              <a:t>Če bi vzeli dve celici iz Matjaževega prsta, ali bi bila genetska informacija v teh dveh celicah enaka/različna?</a:t>
            </a:r>
          </a:p>
          <a:p>
            <a:r>
              <a:rPr lang="sl-SI" dirty="0" smtClean="0"/>
              <a:t>Če bi vzeli eno celico iz Matjaževega prsta in drugo iz njegovih možganov, ali bi bila …</a:t>
            </a:r>
          </a:p>
          <a:p>
            <a:endParaRPr lang="sl-SI"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500034" y="428604"/>
            <a:ext cx="7467600" cy="1143000"/>
          </a:xfrm>
        </p:spPr>
        <p:txBody>
          <a:bodyPr>
            <a:normAutofit/>
          </a:bodyPr>
          <a:lstStyle/>
          <a:p>
            <a:r>
              <a:rPr lang="sl-SI" dirty="0" smtClean="0"/>
              <a:t>Težavnejši vidiki celične genetike</a:t>
            </a:r>
            <a:r>
              <a:rPr lang="sl-SI" dirty="0" smtClean="0">
                <a:solidFill>
                  <a:srgbClr val="FF0000"/>
                </a:solidFill>
              </a:rPr>
              <a:t/>
            </a:r>
            <a:br>
              <a:rPr lang="sl-SI" dirty="0" smtClean="0">
                <a:solidFill>
                  <a:srgbClr val="FF0000"/>
                </a:solidFill>
              </a:rPr>
            </a:br>
            <a:endParaRPr lang="sl-SI" dirty="0">
              <a:solidFill>
                <a:srgbClr val="FF0000"/>
              </a:solidFill>
            </a:endParaRPr>
          </a:p>
        </p:txBody>
      </p:sp>
      <p:sp>
        <p:nvSpPr>
          <p:cNvPr id="3" name="Ograda vsebine 2"/>
          <p:cNvSpPr>
            <a:spLocks noGrp="1"/>
          </p:cNvSpPr>
          <p:nvPr>
            <p:ph sz="quarter" idx="1"/>
          </p:nvPr>
        </p:nvSpPr>
        <p:spPr/>
        <p:txBody>
          <a:bodyPr>
            <a:normAutofit/>
          </a:bodyPr>
          <a:lstStyle/>
          <a:p>
            <a:pPr lvl="0"/>
            <a:r>
              <a:rPr lang="en-US" sz="2800" dirty="0" err="1"/>
              <a:t>Vse</a:t>
            </a:r>
            <a:r>
              <a:rPr lang="en-US" sz="2800" dirty="0"/>
              <a:t> </a:t>
            </a:r>
            <a:r>
              <a:rPr lang="en-US" sz="2800" dirty="0" err="1"/>
              <a:t>telesne</a:t>
            </a:r>
            <a:r>
              <a:rPr lang="en-US" sz="2800" dirty="0"/>
              <a:t> </a:t>
            </a:r>
            <a:r>
              <a:rPr lang="en-US" sz="2800" dirty="0" err="1"/>
              <a:t>celice</a:t>
            </a:r>
            <a:r>
              <a:rPr lang="en-US" sz="2800" dirty="0"/>
              <a:t> </a:t>
            </a:r>
            <a:r>
              <a:rPr lang="en-US" sz="2800" dirty="0" err="1"/>
              <a:t>določenega</a:t>
            </a:r>
            <a:r>
              <a:rPr lang="en-US" sz="2800" dirty="0"/>
              <a:t> </a:t>
            </a:r>
            <a:r>
              <a:rPr lang="en-US" sz="2800" dirty="0" err="1"/>
              <a:t>organizma</a:t>
            </a:r>
            <a:r>
              <a:rPr lang="en-US" sz="2800" dirty="0"/>
              <a:t> </a:t>
            </a:r>
            <a:r>
              <a:rPr lang="en-US" sz="2800" dirty="0" err="1"/>
              <a:t>imajo</a:t>
            </a:r>
            <a:r>
              <a:rPr lang="en-US" sz="2800" dirty="0"/>
              <a:t> </a:t>
            </a:r>
            <a:r>
              <a:rPr lang="en-US" sz="2800" dirty="0" err="1"/>
              <a:t>enake</a:t>
            </a:r>
            <a:r>
              <a:rPr lang="en-US" sz="2800" dirty="0"/>
              <a:t> </a:t>
            </a:r>
            <a:r>
              <a:rPr lang="en-US" sz="2800" dirty="0" err="1"/>
              <a:t>kromosome</a:t>
            </a:r>
            <a:r>
              <a:rPr lang="en-US" sz="2800" dirty="0"/>
              <a:t>, gene in </a:t>
            </a:r>
            <a:r>
              <a:rPr lang="en-US" sz="2800" dirty="0" err="1"/>
              <a:t>gensko</a:t>
            </a:r>
            <a:r>
              <a:rPr lang="en-US" sz="2800" dirty="0"/>
              <a:t> </a:t>
            </a:r>
            <a:r>
              <a:rPr lang="en-US" sz="2800" dirty="0" err="1"/>
              <a:t>informacijo</a:t>
            </a:r>
            <a:r>
              <a:rPr lang="en-US" sz="2800" dirty="0"/>
              <a:t> (ne </a:t>
            </a:r>
            <a:r>
              <a:rPr lang="en-US" sz="2800" dirty="0" err="1"/>
              <a:t>glede</a:t>
            </a:r>
            <a:r>
              <a:rPr lang="en-US" sz="2800" dirty="0"/>
              <a:t> </a:t>
            </a:r>
            <a:r>
              <a:rPr lang="en-US" sz="2800" dirty="0" err="1"/>
              <a:t>na</a:t>
            </a:r>
            <a:r>
              <a:rPr lang="en-US" sz="2800" dirty="0"/>
              <a:t> to, </a:t>
            </a:r>
            <a:r>
              <a:rPr lang="en-US" sz="2800" dirty="0" err="1"/>
              <a:t>kakšno</a:t>
            </a:r>
            <a:r>
              <a:rPr lang="en-US" sz="2800" dirty="0"/>
              <a:t> </a:t>
            </a:r>
            <a:r>
              <a:rPr lang="en-US" sz="2800" dirty="0" err="1"/>
              <a:t>nalogo</a:t>
            </a:r>
            <a:r>
              <a:rPr lang="en-US" sz="2800" dirty="0"/>
              <a:t> </a:t>
            </a:r>
            <a:r>
              <a:rPr lang="en-US" sz="2800" dirty="0" err="1"/>
              <a:t>celice</a:t>
            </a:r>
            <a:r>
              <a:rPr lang="en-US" sz="2800" dirty="0"/>
              <a:t> </a:t>
            </a:r>
            <a:r>
              <a:rPr lang="en-US" sz="2800" dirty="0" err="1"/>
              <a:t>opravljajo</a:t>
            </a:r>
            <a:r>
              <a:rPr lang="en-US" sz="2800" dirty="0" smtClean="0"/>
              <a:t>).</a:t>
            </a:r>
            <a:r>
              <a:rPr lang="sl-SI" sz="2800" dirty="0" smtClean="0"/>
              <a:t> </a:t>
            </a:r>
          </a:p>
          <a:p>
            <a:pPr lvl="0"/>
            <a:r>
              <a:rPr lang="sl-SI" sz="2800" dirty="0" smtClean="0"/>
              <a:t>V različnih somatskih/telesnih celicah se geni lahko različno izražajo (prižiganje in ugašanje genov).</a:t>
            </a:r>
            <a:endParaRPr lang="sl-SI" sz="2800" dirty="0"/>
          </a:p>
          <a:p>
            <a:endParaRPr lang="sl-SI"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Pomen mejoze </a:t>
            </a:r>
            <a:endParaRPr lang="sl-SI" dirty="0"/>
          </a:p>
        </p:txBody>
      </p:sp>
      <p:sp>
        <p:nvSpPr>
          <p:cNvPr id="3" name="Ograda vsebine 2"/>
          <p:cNvSpPr>
            <a:spLocks noGrp="1"/>
          </p:cNvSpPr>
          <p:nvPr>
            <p:ph sz="quarter" idx="1"/>
          </p:nvPr>
        </p:nvSpPr>
        <p:spPr/>
        <p:txBody>
          <a:bodyPr/>
          <a:lstStyle/>
          <a:p>
            <a:r>
              <a:rPr lang="sl-SI" dirty="0" smtClean="0"/>
              <a:t>Zmanjša se število kromosomov za polovico. Spolne celice imajo zato samo enojno garnituro kromosomov (n=23). </a:t>
            </a:r>
          </a:p>
          <a:p>
            <a:pPr>
              <a:buNone/>
            </a:pPr>
            <a:r>
              <a:rPr lang="sl-SI" dirty="0" smtClean="0"/>
              <a:t>   Zakaj je to pomembno?</a:t>
            </a:r>
            <a:endParaRPr lang="sl-SI" dirty="0"/>
          </a:p>
        </p:txBody>
      </p:sp>
      <p:pic>
        <p:nvPicPr>
          <p:cNvPr id="241665" name="Picture 1"/>
          <p:cNvPicPr>
            <a:picLocks noChangeAspect="1" noChangeArrowheads="1"/>
          </p:cNvPicPr>
          <p:nvPr/>
        </p:nvPicPr>
        <p:blipFill>
          <a:blip r:embed="rId2"/>
          <a:srcRect/>
          <a:stretch>
            <a:fillRect/>
          </a:stretch>
        </p:blipFill>
        <p:spPr bwMode="auto">
          <a:xfrm>
            <a:off x="4286248" y="3153766"/>
            <a:ext cx="3778050" cy="27041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Koncept </a:t>
            </a:r>
            <a:r>
              <a:rPr lang="sl-SI" dirty="0" err="1" smtClean="0"/>
              <a:t>ploidnosti</a:t>
            </a:r>
            <a:r>
              <a:rPr lang="sl-SI" dirty="0" smtClean="0"/>
              <a:t>; Haploidne / diploidne celice</a:t>
            </a:r>
            <a:endParaRPr lang="sl-SI" dirty="0"/>
          </a:p>
        </p:txBody>
      </p:sp>
      <p:pic>
        <p:nvPicPr>
          <p:cNvPr id="47106" name="Picture 2"/>
          <p:cNvPicPr>
            <a:picLocks noChangeAspect="1" noChangeArrowheads="1"/>
          </p:cNvPicPr>
          <p:nvPr/>
        </p:nvPicPr>
        <p:blipFill>
          <a:blip r:embed="rId3"/>
          <a:srcRect/>
          <a:stretch>
            <a:fillRect/>
          </a:stretch>
        </p:blipFill>
        <p:spPr bwMode="auto">
          <a:xfrm>
            <a:off x="611560" y="1500620"/>
            <a:ext cx="3500430" cy="2482733"/>
          </a:xfrm>
          <a:prstGeom prst="rect">
            <a:avLst/>
          </a:prstGeom>
          <a:noFill/>
          <a:ln w="9525">
            <a:noFill/>
            <a:miter lim="800000"/>
            <a:headEnd/>
            <a:tailEnd/>
          </a:ln>
          <a:effectLst/>
        </p:spPr>
      </p:pic>
      <p:pic>
        <p:nvPicPr>
          <p:cNvPr id="47107" name="Picture 3"/>
          <p:cNvPicPr>
            <a:picLocks noChangeAspect="1" noChangeArrowheads="1"/>
          </p:cNvPicPr>
          <p:nvPr/>
        </p:nvPicPr>
        <p:blipFill>
          <a:blip r:embed="rId4"/>
          <a:srcRect/>
          <a:stretch>
            <a:fillRect/>
          </a:stretch>
        </p:blipFill>
        <p:spPr bwMode="auto">
          <a:xfrm>
            <a:off x="4499992" y="1500620"/>
            <a:ext cx="3500462" cy="2428446"/>
          </a:xfrm>
          <a:prstGeom prst="rect">
            <a:avLst/>
          </a:prstGeom>
          <a:noFill/>
          <a:ln w="9525">
            <a:noFill/>
            <a:miter lim="800000"/>
            <a:headEnd/>
            <a:tailEnd/>
          </a:ln>
          <a:effectLst/>
        </p:spPr>
      </p:pic>
      <p:pic>
        <p:nvPicPr>
          <p:cNvPr id="47108" name="Picture 4"/>
          <p:cNvPicPr>
            <a:picLocks noChangeAspect="1" noChangeArrowheads="1"/>
          </p:cNvPicPr>
          <p:nvPr/>
        </p:nvPicPr>
        <p:blipFill>
          <a:blip r:embed="rId5"/>
          <a:srcRect/>
          <a:stretch>
            <a:fillRect/>
          </a:stretch>
        </p:blipFill>
        <p:spPr bwMode="auto">
          <a:xfrm>
            <a:off x="2763954" y="4181874"/>
            <a:ext cx="3571900" cy="26761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Pomen mejoze; genetska raznolikost</a:t>
            </a:r>
            <a:endParaRPr lang="sl-SI" dirty="0"/>
          </a:p>
        </p:txBody>
      </p:sp>
      <p:sp>
        <p:nvSpPr>
          <p:cNvPr id="3" name="Ograda vsebine 2"/>
          <p:cNvSpPr>
            <a:spLocks noGrp="1"/>
          </p:cNvSpPr>
          <p:nvPr>
            <p:ph sz="quarter" idx="1"/>
          </p:nvPr>
        </p:nvSpPr>
        <p:spPr>
          <a:xfrm>
            <a:off x="457200" y="1600200"/>
            <a:ext cx="8401080" cy="4873752"/>
          </a:xfrm>
        </p:spPr>
        <p:txBody>
          <a:bodyPr/>
          <a:lstStyle/>
          <a:p>
            <a:r>
              <a:rPr lang="sl-SI" dirty="0" smtClean="0">
                <a:latin typeface="Times New Roman" pitchFamily="18" charset="0"/>
                <a:cs typeface="Times New Roman" pitchFamily="18" charset="0"/>
              </a:rPr>
              <a:t>Dva glavna dogodka med mejozo, ki omogočata nastajanje genetsko različnih spolnih celic</a:t>
            </a:r>
            <a:r>
              <a:rPr lang="sl-SI" dirty="0" smtClean="0"/>
              <a:t>:</a:t>
            </a:r>
          </a:p>
          <a:p>
            <a:pPr>
              <a:buNone/>
            </a:pPr>
            <a:endParaRPr lang="sl-SI" dirty="0" smtClean="0"/>
          </a:p>
          <a:p>
            <a:pPr lvl="1">
              <a:lnSpc>
                <a:spcPct val="150000"/>
              </a:lnSpc>
            </a:pPr>
            <a:r>
              <a:rPr lang="sl-SI" sz="2800" dirty="0" smtClean="0">
                <a:latin typeface="Times New Roman" pitchFamily="18" charset="0"/>
                <a:cs typeface="Times New Roman" pitchFamily="18" charset="0"/>
              </a:rPr>
              <a:t>Neodvisno razporejanje kromosomov v </a:t>
            </a:r>
            <a:r>
              <a:rPr lang="sl-SI" sz="2800" dirty="0" err="1" smtClean="0">
                <a:latin typeface="Times New Roman" pitchFamily="18" charset="0"/>
                <a:cs typeface="Times New Roman" pitchFamily="18" charset="0"/>
              </a:rPr>
              <a:t>metafazi</a:t>
            </a:r>
            <a:r>
              <a:rPr lang="sl-SI" sz="2800" dirty="0" smtClean="0">
                <a:latin typeface="Times New Roman" pitchFamily="18" charset="0"/>
                <a:cs typeface="Times New Roman" pitchFamily="18" charset="0"/>
              </a:rPr>
              <a:t> I</a:t>
            </a:r>
            <a:r>
              <a:rPr lang="en-US" sz="2800" dirty="0" smtClean="0">
                <a:latin typeface="Times New Roman" pitchFamily="18" charset="0"/>
                <a:cs typeface="Times New Roman" pitchFamily="18" charset="0"/>
              </a:rPr>
              <a:t>.</a:t>
            </a:r>
            <a:endParaRPr lang="sl-SI" sz="2800" dirty="0" smtClean="0">
              <a:latin typeface="Times New Roman" pitchFamily="18" charset="0"/>
              <a:cs typeface="Times New Roman" pitchFamily="18" charset="0"/>
            </a:endParaRPr>
          </a:p>
          <a:p>
            <a:pPr lvl="1">
              <a:lnSpc>
                <a:spcPct val="150000"/>
              </a:lnSpc>
            </a:pPr>
            <a:r>
              <a:rPr lang="sl-SI" sz="2800" dirty="0" err="1" smtClean="0">
                <a:latin typeface="Times New Roman" pitchFamily="18" charset="0"/>
                <a:cs typeface="Times New Roman" pitchFamily="18" charset="0"/>
              </a:rPr>
              <a:t>Prekrižanje</a:t>
            </a:r>
            <a:r>
              <a:rPr lang="sl-SI" sz="2800" dirty="0" smtClean="0">
                <a:latin typeface="Times New Roman" pitchFamily="18" charset="0"/>
                <a:cs typeface="Times New Roman" pitchFamily="18" charset="0"/>
              </a:rPr>
              <a:t> med </a:t>
            </a:r>
            <a:r>
              <a:rPr lang="sl-SI" sz="2800" dirty="0" err="1" smtClean="0">
                <a:latin typeface="Times New Roman" pitchFamily="18" charset="0"/>
                <a:cs typeface="Times New Roman" pitchFamily="18" charset="0"/>
              </a:rPr>
              <a:t>profazo</a:t>
            </a:r>
            <a:r>
              <a:rPr lang="sl-SI" sz="2800" dirty="0" smtClean="0">
                <a:latin typeface="Times New Roman" pitchFamily="18" charset="0"/>
                <a:cs typeface="Times New Roman" pitchFamily="18" charset="0"/>
              </a:rPr>
              <a:t> I.</a:t>
            </a:r>
            <a:endParaRPr lang="en-US" sz="2800" dirty="0" smtClean="0">
              <a:latin typeface="Times New Roman" pitchFamily="18" charset="0"/>
              <a:cs typeface="Times New Roman" pitchFamily="18" charset="0"/>
            </a:endParaRPr>
          </a:p>
          <a:p>
            <a:endParaRPr lang="sl-SI" dirty="0" smtClean="0"/>
          </a:p>
          <a:p>
            <a:pPr>
              <a:buNone/>
            </a:pPr>
            <a:endParaRPr lang="sl-SI"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152400"/>
            <a:ext cx="7772400" cy="561956"/>
          </a:xfrm>
        </p:spPr>
        <p:txBody>
          <a:bodyPr/>
          <a:lstStyle/>
          <a:p>
            <a:pPr algn="ctr" eaLnBrk="1" hangingPunct="1"/>
            <a:r>
              <a:rPr lang="sl-SI" dirty="0" smtClean="0"/>
              <a:t>Mitoza in mejoza</a:t>
            </a:r>
            <a:endParaRPr lang="en-US" dirty="0" smtClean="0"/>
          </a:p>
        </p:txBody>
      </p:sp>
      <p:pic>
        <p:nvPicPr>
          <p:cNvPr id="34819" name="Picture 3" descr="13-08a-MitosisMeiosis-L"/>
          <p:cNvPicPr>
            <a:picLocks noChangeAspect="1" noChangeArrowheads="1"/>
          </p:cNvPicPr>
          <p:nvPr/>
        </p:nvPicPr>
        <p:blipFill>
          <a:blip r:embed="rId3"/>
          <a:srcRect/>
          <a:stretch>
            <a:fillRect/>
          </a:stretch>
        </p:blipFill>
        <p:spPr bwMode="auto">
          <a:xfrm>
            <a:off x="0" y="1000108"/>
            <a:ext cx="9144000" cy="54292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smtClean="0"/>
              <a:t>Dedovanje in genetika</a:t>
            </a:r>
            <a:endParaRPr lang="sl-SI" dirty="0"/>
          </a:p>
        </p:txBody>
      </p:sp>
      <p:sp>
        <p:nvSpPr>
          <p:cNvPr id="4" name="Ograda vsebine 3"/>
          <p:cNvSpPr>
            <a:spLocks noGrp="1"/>
          </p:cNvSpPr>
          <p:nvPr>
            <p:ph sz="quarter" idx="1"/>
          </p:nvPr>
        </p:nvSpPr>
        <p:spPr/>
        <p:txBody>
          <a:bodyPr/>
          <a:lstStyle/>
          <a:p>
            <a:r>
              <a:rPr lang="sl-SI" dirty="0" smtClean="0">
                <a:solidFill>
                  <a:schemeClr val="accent2">
                    <a:lumMod val="75000"/>
                  </a:schemeClr>
                </a:solidFill>
              </a:rPr>
              <a:t>DEDOVANJE</a:t>
            </a:r>
            <a:r>
              <a:rPr lang="sl-SI" dirty="0" smtClean="0"/>
              <a:t> je </a:t>
            </a:r>
            <a:r>
              <a:rPr lang="sl-SI" b="1" dirty="0" smtClean="0"/>
              <a:t>prenos lastnosti </a:t>
            </a:r>
            <a:r>
              <a:rPr lang="sl-SI" dirty="0" smtClean="0"/>
              <a:t>z ene generacije na drugo oz. s staršev na potomce. </a:t>
            </a:r>
          </a:p>
          <a:p>
            <a:pPr>
              <a:buNone/>
            </a:pPr>
            <a:r>
              <a:rPr lang="sl-SI" dirty="0" smtClean="0"/>
              <a:t>   </a:t>
            </a:r>
            <a:r>
              <a:rPr lang="sl-SI" i="1" dirty="0" err="1" smtClean="0"/>
              <a:t>learn</a:t>
            </a:r>
            <a:r>
              <a:rPr lang="sl-SI" i="1" dirty="0" smtClean="0"/>
              <a:t>.</a:t>
            </a:r>
            <a:r>
              <a:rPr lang="sl-SI" i="1" dirty="0" err="1" smtClean="0"/>
              <a:t>genetics</a:t>
            </a:r>
            <a:r>
              <a:rPr lang="sl-SI" i="1" dirty="0" smtClean="0"/>
              <a:t>.utah.</a:t>
            </a:r>
            <a:r>
              <a:rPr lang="sl-SI" i="1" dirty="0" err="1" smtClean="0"/>
              <a:t>edu</a:t>
            </a:r>
            <a:r>
              <a:rPr lang="sl-SI" i="1" dirty="0" smtClean="0"/>
              <a:t>/</a:t>
            </a:r>
            <a:r>
              <a:rPr lang="sl-SI" i="1" dirty="0" err="1" smtClean="0"/>
              <a:t>content</a:t>
            </a:r>
            <a:r>
              <a:rPr lang="sl-SI" i="1" dirty="0" smtClean="0"/>
              <a:t>/begin/</a:t>
            </a:r>
            <a:r>
              <a:rPr lang="sl-SI" i="1" dirty="0" err="1" smtClean="0"/>
              <a:t>traits</a:t>
            </a:r>
            <a:r>
              <a:rPr lang="sl-SI" i="1" dirty="0" smtClean="0"/>
              <a:t>/</a:t>
            </a:r>
          </a:p>
          <a:p>
            <a:pPr>
              <a:buNone/>
            </a:pPr>
            <a:endParaRPr lang="sl-SI" dirty="0" smtClean="0"/>
          </a:p>
          <a:p>
            <a:r>
              <a:rPr lang="sl-SI" dirty="0" smtClean="0">
                <a:solidFill>
                  <a:schemeClr val="accent1">
                    <a:lumMod val="75000"/>
                  </a:schemeClr>
                </a:solidFill>
              </a:rPr>
              <a:t>GENETIKA</a:t>
            </a:r>
            <a:r>
              <a:rPr lang="sl-SI" dirty="0" smtClean="0"/>
              <a:t> je znanstvena biološka panoga, ki preučuje </a:t>
            </a:r>
            <a:r>
              <a:rPr lang="sl-SI" b="1" dirty="0" smtClean="0"/>
              <a:t>zakonitosti dedovanja in genetsko variabilnost. </a:t>
            </a:r>
          </a:p>
          <a:p>
            <a:pPr>
              <a:buNone/>
            </a:pPr>
            <a:r>
              <a:rPr lang="sl-SI" dirty="0" smtClean="0"/>
              <a:t>   - klasična (</a:t>
            </a:r>
            <a:r>
              <a:rPr lang="sl-SI" dirty="0" err="1" smtClean="0"/>
              <a:t>mendelska</a:t>
            </a:r>
            <a:r>
              <a:rPr lang="sl-SI" dirty="0" smtClean="0"/>
              <a:t>) genetika, molekularna genetika in populacijska genetika. </a:t>
            </a:r>
            <a:endParaRPr lang="sl-SI" dirty="0"/>
          </a:p>
        </p:txBody>
      </p:sp>
    </p:spTree>
  </p:cSld>
  <p:clrMapOvr>
    <a:masterClrMapping/>
  </p:clrMapOvr>
  <p:transition advClick="0" advTm="2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714348" y="214290"/>
            <a:ext cx="7772400" cy="1143000"/>
          </a:xfrm>
        </p:spPr>
        <p:txBody>
          <a:bodyPr>
            <a:normAutofit/>
          </a:bodyPr>
          <a:lstStyle/>
          <a:p>
            <a:pPr algn="ctr"/>
            <a:r>
              <a:rPr lang="sl-SI" dirty="0" smtClean="0"/>
              <a:t>Neodvisno razporejanje kromosomov med mejozo</a:t>
            </a:r>
            <a:endParaRPr lang="en-US" dirty="0" smtClean="0"/>
          </a:p>
        </p:txBody>
      </p:sp>
      <p:pic>
        <p:nvPicPr>
          <p:cNvPr id="238593" name="Picture 1"/>
          <p:cNvPicPr>
            <a:picLocks noChangeAspect="1" noChangeArrowheads="1"/>
          </p:cNvPicPr>
          <p:nvPr/>
        </p:nvPicPr>
        <p:blipFill>
          <a:blip r:embed="rId3"/>
          <a:srcRect/>
          <a:stretch>
            <a:fillRect/>
          </a:stretch>
        </p:blipFill>
        <p:spPr bwMode="auto">
          <a:xfrm>
            <a:off x="714348" y="1428736"/>
            <a:ext cx="7286649" cy="51757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err="1" smtClean="0"/>
              <a:t>prekrižanje</a:t>
            </a:r>
            <a:endParaRPr lang="sl-SI" dirty="0"/>
          </a:p>
        </p:txBody>
      </p:sp>
      <p:pic>
        <p:nvPicPr>
          <p:cNvPr id="7" name="Picture 3"/>
          <p:cNvPicPr>
            <a:picLocks noChangeAspect="1" noChangeArrowheads="1"/>
          </p:cNvPicPr>
          <p:nvPr/>
        </p:nvPicPr>
        <p:blipFill>
          <a:blip r:embed="rId3"/>
          <a:srcRect/>
          <a:stretch>
            <a:fillRect/>
          </a:stretch>
        </p:blipFill>
        <p:spPr bwMode="auto">
          <a:xfrm>
            <a:off x="4572000" y="38100"/>
            <a:ext cx="4257675" cy="3625850"/>
          </a:xfrm>
          <a:prstGeom prst="rect">
            <a:avLst/>
          </a:prstGeom>
          <a:noFill/>
          <a:ln w="9525">
            <a:noFill/>
            <a:miter lim="800000"/>
            <a:headEnd/>
            <a:tailEnd/>
          </a:ln>
          <a:effectLst/>
        </p:spPr>
      </p:pic>
      <p:pic>
        <p:nvPicPr>
          <p:cNvPr id="8" name="Picture 4"/>
          <p:cNvPicPr>
            <a:picLocks noChangeAspect="1" noChangeArrowheads="1"/>
          </p:cNvPicPr>
          <p:nvPr/>
        </p:nvPicPr>
        <p:blipFill>
          <a:blip r:embed="rId4"/>
          <a:srcRect/>
          <a:stretch>
            <a:fillRect/>
          </a:stretch>
        </p:blipFill>
        <p:spPr bwMode="auto">
          <a:xfrm>
            <a:off x="4572000" y="3663950"/>
            <a:ext cx="4273550" cy="3194050"/>
          </a:xfrm>
          <a:prstGeom prst="rect">
            <a:avLst/>
          </a:prstGeom>
          <a:noFill/>
          <a:ln w="9525">
            <a:noFill/>
            <a:miter lim="800000"/>
            <a:headEnd/>
            <a:tailEnd/>
          </a:ln>
          <a:effectLst/>
        </p:spPr>
      </p:pic>
      <p:pic>
        <p:nvPicPr>
          <p:cNvPr id="225283" name="Picture 3"/>
          <p:cNvPicPr>
            <a:picLocks noChangeAspect="1" noChangeArrowheads="1"/>
          </p:cNvPicPr>
          <p:nvPr/>
        </p:nvPicPr>
        <p:blipFill>
          <a:blip r:embed="rId5"/>
          <a:srcRect/>
          <a:stretch>
            <a:fillRect/>
          </a:stretch>
        </p:blipFill>
        <p:spPr bwMode="auto">
          <a:xfrm>
            <a:off x="571472" y="1571612"/>
            <a:ext cx="3090213" cy="4700606"/>
          </a:xfrm>
          <a:prstGeom prst="rect">
            <a:avLst/>
          </a:prstGeom>
          <a:noFill/>
          <a:ln w="9525">
            <a:noFill/>
            <a:miter lim="800000"/>
            <a:headEnd/>
            <a:tailEnd/>
          </a:ln>
          <a:effectLst/>
        </p:spPr>
      </p:pic>
      <p:sp>
        <p:nvSpPr>
          <p:cNvPr id="10" name="PoljeZBesedilom 9"/>
          <p:cNvSpPr txBox="1"/>
          <p:nvPr/>
        </p:nvSpPr>
        <p:spPr>
          <a:xfrm>
            <a:off x="3000364" y="6211669"/>
            <a:ext cx="2071702" cy="646331"/>
          </a:xfrm>
          <a:prstGeom prst="rect">
            <a:avLst/>
          </a:prstGeom>
          <a:noFill/>
        </p:spPr>
        <p:txBody>
          <a:bodyPr wrap="square" rtlCol="0">
            <a:spAutoFit/>
          </a:bodyPr>
          <a:lstStyle/>
          <a:p>
            <a:r>
              <a:rPr lang="sl-SI" dirty="0" smtClean="0"/>
              <a:t>Možne haploidne </a:t>
            </a:r>
          </a:p>
          <a:p>
            <a:r>
              <a:rPr lang="sl-SI" dirty="0" smtClean="0"/>
              <a:t>gamete</a:t>
            </a:r>
            <a:endParaRPr lang="sl-SI" dirty="0"/>
          </a:p>
        </p:txBody>
      </p:sp>
      <p:cxnSp>
        <p:nvCxnSpPr>
          <p:cNvPr id="14" name="Raven puščični konektor 13"/>
          <p:cNvCxnSpPr/>
          <p:nvPr/>
        </p:nvCxnSpPr>
        <p:spPr>
          <a:xfrm flipV="1">
            <a:off x="4357686" y="6357958"/>
            <a:ext cx="171451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Raven puščični konektor 17"/>
          <p:cNvCxnSpPr/>
          <p:nvPr/>
        </p:nvCxnSpPr>
        <p:spPr>
          <a:xfrm flipV="1">
            <a:off x="4429124" y="6429396"/>
            <a:ext cx="2643206"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Raven puščični konektor 21"/>
          <p:cNvCxnSpPr/>
          <p:nvPr/>
        </p:nvCxnSpPr>
        <p:spPr>
          <a:xfrm flipV="1">
            <a:off x="4500562" y="6429396"/>
            <a:ext cx="3643338"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Raven puščični konektor 25"/>
          <p:cNvCxnSpPr/>
          <p:nvPr/>
        </p:nvCxnSpPr>
        <p:spPr>
          <a:xfrm flipV="1">
            <a:off x="4429124" y="6357958"/>
            <a:ext cx="642942"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p:cNvSpPr>
            <a:spLocks noGrp="1"/>
          </p:cNvSpPr>
          <p:nvPr>
            <p:ph type="title"/>
          </p:nvPr>
        </p:nvSpPr>
        <p:spPr/>
        <p:txBody>
          <a:bodyPr/>
          <a:lstStyle/>
          <a:p>
            <a:r>
              <a:rPr lang="sl-SI" dirty="0" smtClean="0"/>
              <a:t>Simulacija </a:t>
            </a:r>
            <a:r>
              <a:rPr lang="sl-SI" dirty="0" err="1" smtClean="0"/>
              <a:t>prekrižanja</a:t>
            </a:r>
            <a:endParaRPr lang="sl-SI" dirty="0"/>
          </a:p>
        </p:txBody>
      </p:sp>
      <p:sp>
        <p:nvSpPr>
          <p:cNvPr id="4" name="Ograda vsebine 3"/>
          <p:cNvSpPr>
            <a:spLocks noGrp="1"/>
          </p:cNvSpPr>
          <p:nvPr>
            <p:ph sz="quarter" idx="1"/>
          </p:nvPr>
        </p:nvSpPr>
        <p:spPr>
          <a:xfrm>
            <a:off x="457200" y="1600200"/>
            <a:ext cx="3257544" cy="4572000"/>
          </a:xfrm>
        </p:spPr>
        <p:txBody>
          <a:bodyPr/>
          <a:lstStyle/>
          <a:p>
            <a:r>
              <a:rPr lang="sl-SI" dirty="0" smtClean="0"/>
              <a:t>z žicami za čiščenje pipe in kroglicami, ki ponazarjajo gene</a:t>
            </a:r>
          </a:p>
          <a:p>
            <a:endParaRPr lang="sl-SI" dirty="0" smtClean="0"/>
          </a:p>
          <a:p>
            <a:endParaRPr lang="sl-SI" dirty="0" smtClean="0"/>
          </a:p>
          <a:p>
            <a:pPr>
              <a:buNone/>
            </a:pPr>
            <a:endParaRPr lang="sl-SI" dirty="0"/>
          </a:p>
        </p:txBody>
      </p:sp>
      <p:pic>
        <p:nvPicPr>
          <p:cNvPr id="224257" name="Picture 1"/>
          <p:cNvPicPr>
            <a:picLocks noGrp="1" noChangeAspect="1" noChangeArrowheads="1"/>
          </p:cNvPicPr>
          <p:nvPr>
            <p:ph sz="quarter" idx="2"/>
          </p:nvPr>
        </p:nvPicPr>
        <p:blipFill>
          <a:blip r:embed="rId2"/>
          <a:srcRect/>
          <a:stretch>
            <a:fillRect/>
          </a:stretch>
        </p:blipFill>
        <p:spPr bwMode="auto">
          <a:xfrm>
            <a:off x="3660754" y="2000240"/>
            <a:ext cx="4953034" cy="371477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Edinstvenost posameznikov</a:t>
            </a:r>
            <a:endParaRPr lang="sl-SI" dirty="0"/>
          </a:p>
        </p:txBody>
      </p:sp>
      <p:sp>
        <p:nvSpPr>
          <p:cNvPr id="3" name="Ograda vsebine 2"/>
          <p:cNvSpPr>
            <a:spLocks noGrp="1"/>
          </p:cNvSpPr>
          <p:nvPr>
            <p:ph sz="quarter" idx="1"/>
          </p:nvPr>
        </p:nvSpPr>
        <p:spPr/>
        <p:txBody>
          <a:bodyPr/>
          <a:lstStyle/>
          <a:p>
            <a:r>
              <a:rPr lang="sl-SI" dirty="0" smtClean="0"/>
              <a:t>Poleg dogodkov med mejozo, naključna oploditev še dodatno prispeva h genetski variabilnosti. </a:t>
            </a:r>
          </a:p>
          <a:p>
            <a:r>
              <a:rPr lang="sl-SI" dirty="0" smtClean="0"/>
              <a:t>2</a:t>
            </a:r>
            <a:r>
              <a:rPr lang="sl-SI" baseline="30000" dirty="0" smtClean="0"/>
              <a:t>23</a:t>
            </a:r>
            <a:r>
              <a:rPr lang="sl-SI" dirty="0" smtClean="0"/>
              <a:t> </a:t>
            </a:r>
            <a:r>
              <a:rPr lang="sl-SI" dirty="0" smtClean="0">
                <a:sym typeface="Symbol"/>
              </a:rPr>
              <a:t></a:t>
            </a:r>
            <a:r>
              <a:rPr lang="sl-SI" dirty="0" smtClean="0"/>
              <a:t> 2</a:t>
            </a:r>
            <a:r>
              <a:rPr lang="sl-SI" baseline="30000" dirty="0" smtClean="0"/>
              <a:t>23</a:t>
            </a:r>
            <a:r>
              <a:rPr lang="sl-SI" dirty="0" smtClean="0"/>
              <a:t> = 70 </a:t>
            </a:r>
            <a:r>
              <a:rPr lang="sl-SI" dirty="0" smtClean="0">
                <a:sym typeface="Symbol"/>
              </a:rPr>
              <a:t> 10</a:t>
            </a:r>
            <a:r>
              <a:rPr lang="sl-SI" baseline="30000" dirty="0" smtClean="0">
                <a:sym typeface="Symbol"/>
              </a:rPr>
              <a:t>18</a:t>
            </a:r>
            <a:endParaRPr lang="sl-SI" baseline="30000" dirty="0"/>
          </a:p>
        </p:txBody>
      </p:sp>
      <p:pic>
        <p:nvPicPr>
          <p:cNvPr id="325634" name="Picture 2"/>
          <p:cNvPicPr>
            <a:picLocks noChangeAspect="1" noChangeArrowheads="1"/>
          </p:cNvPicPr>
          <p:nvPr/>
        </p:nvPicPr>
        <p:blipFill>
          <a:blip r:embed="rId3"/>
          <a:srcRect/>
          <a:stretch>
            <a:fillRect/>
          </a:stretch>
        </p:blipFill>
        <p:spPr bwMode="auto">
          <a:xfrm>
            <a:off x="3560493" y="3357562"/>
            <a:ext cx="5119357" cy="2428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Poroka enojajčnih dvojčkov</a:t>
            </a:r>
            <a:endParaRPr lang="sl-SI" dirty="0"/>
          </a:p>
        </p:txBody>
      </p:sp>
      <p:pic>
        <p:nvPicPr>
          <p:cNvPr id="53250" name="Picture 2"/>
          <p:cNvPicPr>
            <a:picLocks noChangeAspect="1" noChangeArrowheads="1"/>
          </p:cNvPicPr>
          <p:nvPr/>
        </p:nvPicPr>
        <p:blipFill>
          <a:blip r:embed="rId3"/>
          <a:srcRect/>
          <a:stretch>
            <a:fillRect/>
          </a:stretch>
        </p:blipFill>
        <p:spPr bwMode="auto">
          <a:xfrm>
            <a:off x="357158" y="1500174"/>
            <a:ext cx="3736970" cy="2814683"/>
          </a:xfrm>
          <a:prstGeom prst="rect">
            <a:avLst/>
          </a:prstGeom>
          <a:noFill/>
          <a:ln w="9525">
            <a:noFill/>
            <a:miter lim="800000"/>
            <a:headEnd/>
            <a:tailEnd/>
          </a:ln>
          <a:effectLst/>
        </p:spPr>
      </p:pic>
      <p:pic>
        <p:nvPicPr>
          <p:cNvPr id="505858" name="Picture 2"/>
          <p:cNvPicPr>
            <a:picLocks noChangeAspect="1" noChangeArrowheads="1"/>
          </p:cNvPicPr>
          <p:nvPr/>
        </p:nvPicPr>
        <p:blipFill>
          <a:blip r:embed="rId4"/>
          <a:srcRect/>
          <a:stretch>
            <a:fillRect/>
          </a:stretch>
        </p:blipFill>
        <p:spPr bwMode="auto">
          <a:xfrm>
            <a:off x="4064510" y="3000372"/>
            <a:ext cx="4745557" cy="321945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Vprašanja za preverjanje razumevanja procesa in pomena mitoze in mejoze</a:t>
            </a:r>
            <a:endParaRPr lang="sl-SI" dirty="0"/>
          </a:p>
        </p:txBody>
      </p:sp>
      <p:sp>
        <p:nvSpPr>
          <p:cNvPr id="3" name="Ograda vsebine 2"/>
          <p:cNvSpPr>
            <a:spLocks noGrp="1"/>
          </p:cNvSpPr>
          <p:nvPr>
            <p:ph sz="quarter" idx="1"/>
          </p:nvPr>
        </p:nvSpPr>
        <p:spPr/>
        <p:txBody>
          <a:bodyPr/>
          <a:lstStyle/>
          <a:p>
            <a:r>
              <a:rPr lang="sl-SI" dirty="0" smtClean="0"/>
              <a:t>Če bi vzeli eno celico iz Matjaževega prsta in drugo iz njegove semenčice, ali bi bila genetska informacija v teh dveh celicah enaka/različna? </a:t>
            </a:r>
          </a:p>
          <a:p>
            <a:r>
              <a:rPr lang="sl-SI" dirty="0" smtClean="0"/>
              <a:t>Če bi vzeli dve Matjaževi semenčici, ali bi …</a:t>
            </a:r>
          </a:p>
          <a:p>
            <a:r>
              <a:rPr lang="sl-SI" dirty="0" smtClean="0"/>
              <a:t>Če bi vzeli celico iz Matjaževega prsta in iz Tonetovega prsta (nista enojajčna dvojčka), ali bi …</a:t>
            </a:r>
          </a:p>
          <a:p>
            <a:endParaRPr lang="sl-SI"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000100" y="642918"/>
            <a:ext cx="7738135" cy="5643602"/>
          </a:xfrm>
          <a:prstGeom prst="rect">
            <a:avLst/>
          </a:prstGeom>
          <a:noFill/>
          <a:ln w="9525">
            <a:noFill/>
            <a:miter lim="800000"/>
            <a:headEnd/>
            <a:tailEnd/>
          </a:ln>
          <a:effectLst/>
        </p:spPr>
      </p:pic>
      <p:sp>
        <p:nvSpPr>
          <p:cNvPr id="5" name="PoljeZBesedilom 4"/>
          <p:cNvSpPr txBox="1"/>
          <p:nvPr/>
        </p:nvSpPr>
        <p:spPr>
          <a:xfrm>
            <a:off x="0" y="3929066"/>
            <a:ext cx="1600122" cy="923330"/>
          </a:xfrm>
          <a:prstGeom prst="rect">
            <a:avLst/>
          </a:prstGeom>
          <a:noFill/>
        </p:spPr>
        <p:txBody>
          <a:bodyPr wrap="square" rtlCol="0">
            <a:spAutoFit/>
          </a:bodyPr>
          <a:lstStyle/>
          <a:p>
            <a:r>
              <a:rPr lang="sl-SI" dirty="0" smtClean="0">
                <a:solidFill>
                  <a:srgbClr val="FF0000"/>
                </a:solidFill>
              </a:rPr>
              <a:t>Homologna kromosoma se ločita</a:t>
            </a:r>
            <a:endParaRPr lang="sl-SI" dirty="0">
              <a:solidFill>
                <a:srgbClr val="FF0000"/>
              </a:solidFill>
            </a:endParaRPr>
          </a:p>
        </p:txBody>
      </p:sp>
      <p:sp>
        <p:nvSpPr>
          <p:cNvPr id="7" name="PoljeZBesedilom 6"/>
          <p:cNvSpPr txBox="1"/>
          <p:nvPr/>
        </p:nvSpPr>
        <p:spPr>
          <a:xfrm>
            <a:off x="0" y="5291500"/>
            <a:ext cx="1285852" cy="923330"/>
          </a:xfrm>
          <a:prstGeom prst="rect">
            <a:avLst/>
          </a:prstGeom>
          <a:noFill/>
        </p:spPr>
        <p:txBody>
          <a:bodyPr wrap="square" rtlCol="0">
            <a:spAutoFit/>
          </a:bodyPr>
          <a:lstStyle/>
          <a:p>
            <a:r>
              <a:rPr lang="sl-SI" dirty="0" smtClean="0">
                <a:solidFill>
                  <a:srgbClr val="FF0000"/>
                </a:solidFill>
              </a:rPr>
              <a:t>Sestrski </a:t>
            </a:r>
            <a:r>
              <a:rPr lang="sl-SI" dirty="0" err="1" smtClean="0">
                <a:solidFill>
                  <a:srgbClr val="FF0000"/>
                </a:solidFill>
              </a:rPr>
              <a:t>kromatidi</a:t>
            </a:r>
            <a:r>
              <a:rPr lang="sl-SI" dirty="0" smtClean="0">
                <a:solidFill>
                  <a:srgbClr val="FF0000"/>
                </a:solidFill>
              </a:rPr>
              <a:t> se ločita</a:t>
            </a:r>
            <a:endParaRPr lang="sl-SI" dirty="0">
              <a:solidFill>
                <a:srgbClr val="FF0000"/>
              </a:solidFill>
            </a:endParaRPr>
          </a:p>
        </p:txBody>
      </p:sp>
      <p:sp>
        <p:nvSpPr>
          <p:cNvPr id="8" name="Desna puščica 7"/>
          <p:cNvSpPr/>
          <p:nvPr/>
        </p:nvSpPr>
        <p:spPr>
          <a:xfrm>
            <a:off x="1071538" y="5429264"/>
            <a:ext cx="584478" cy="36230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Desna puščica 8"/>
          <p:cNvSpPr/>
          <p:nvPr/>
        </p:nvSpPr>
        <p:spPr>
          <a:xfrm>
            <a:off x="1500166" y="4214818"/>
            <a:ext cx="584478" cy="36230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l-SI"/>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Načelo razdvajanja (segregacije) </a:t>
            </a:r>
            <a:r>
              <a:rPr lang="sl-SI" dirty="0" err="1" smtClean="0"/>
              <a:t>alelov</a:t>
            </a:r>
            <a:r>
              <a:rPr lang="sl-SI" dirty="0" smtClean="0"/>
              <a:t> pri nastajanju gamet </a:t>
            </a:r>
            <a:endParaRPr lang="sl-SI" dirty="0"/>
          </a:p>
        </p:txBody>
      </p:sp>
      <p:sp>
        <p:nvSpPr>
          <p:cNvPr id="3" name="Ograda vsebine 2"/>
          <p:cNvSpPr>
            <a:spLocks noGrp="1"/>
          </p:cNvSpPr>
          <p:nvPr>
            <p:ph sz="quarter" idx="1"/>
          </p:nvPr>
        </p:nvSpPr>
        <p:spPr>
          <a:xfrm>
            <a:off x="457200" y="1600200"/>
            <a:ext cx="7472386" cy="4873752"/>
          </a:xfrm>
        </p:spPr>
        <p:txBody>
          <a:bodyPr/>
          <a:lstStyle/>
          <a:p>
            <a:r>
              <a:rPr lang="sl-SI" b="1" dirty="0" err="1" smtClean="0">
                <a:solidFill>
                  <a:srgbClr val="0070C0"/>
                </a:solidFill>
              </a:rPr>
              <a:t>Aleli</a:t>
            </a:r>
            <a:r>
              <a:rPr lang="sl-SI" b="1" dirty="0" smtClean="0">
                <a:solidFill>
                  <a:srgbClr val="0070C0"/>
                </a:solidFill>
              </a:rPr>
              <a:t> se nahajajo na homolognih kromosomih</a:t>
            </a:r>
          </a:p>
          <a:p>
            <a:r>
              <a:rPr lang="sl-SI" b="1" dirty="0" smtClean="0">
                <a:solidFill>
                  <a:srgbClr val="0070C0"/>
                </a:solidFill>
              </a:rPr>
              <a:t>Med mejozo se homologna kromosoma ločita </a:t>
            </a:r>
          </a:p>
          <a:p>
            <a:r>
              <a:rPr lang="sl-SI" b="1" dirty="0" smtClean="0">
                <a:solidFill>
                  <a:srgbClr val="0070C0"/>
                </a:solidFill>
              </a:rPr>
              <a:t>Ločijo se tudi </a:t>
            </a:r>
            <a:r>
              <a:rPr lang="sl-SI" b="1" dirty="0" err="1" smtClean="0">
                <a:solidFill>
                  <a:srgbClr val="0070C0"/>
                </a:solidFill>
              </a:rPr>
              <a:t>aleli</a:t>
            </a:r>
            <a:r>
              <a:rPr lang="sl-SI" b="1" dirty="0" smtClean="0">
                <a:solidFill>
                  <a:srgbClr val="0070C0"/>
                </a:solidFill>
              </a:rPr>
              <a:t> in razporedijo po en iz para v vsako gameto. </a:t>
            </a:r>
          </a:p>
          <a:p>
            <a:endParaRPr lang="sl-SI" b="1" dirty="0" smtClean="0">
              <a:solidFill>
                <a:srgbClr val="0070C0"/>
              </a:solidFill>
            </a:endParaRPr>
          </a:p>
          <a:p>
            <a:endParaRPr lang="sl-SI" dirty="0">
              <a:solidFill>
                <a:srgbClr val="0070C0"/>
              </a:solidFill>
            </a:endParaRPr>
          </a:p>
        </p:txBody>
      </p:sp>
      <p:pic>
        <p:nvPicPr>
          <p:cNvPr id="6" name="Picture 3"/>
          <p:cNvPicPr>
            <a:picLocks noChangeAspect="1" noChangeArrowheads="1"/>
          </p:cNvPicPr>
          <p:nvPr/>
        </p:nvPicPr>
        <p:blipFill>
          <a:blip r:embed="rId3"/>
          <a:srcRect/>
          <a:stretch>
            <a:fillRect/>
          </a:stretch>
        </p:blipFill>
        <p:spPr bwMode="auto">
          <a:xfrm>
            <a:off x="1571603" y="3500438"/>
            <a:ext cx="5576799" cy="23907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mendel0001"/>
          <p:cNvPicPr>
            <a:picLocks noChangeAspect="1" noChangeArrowheads="1"/>
          </p:cNvPicPr>
          <p:nvPr/>
        </p:nvPicPr>
        <p:blipFill>
          <a:blip r:embed="rId3"/>
          <a:srcRect t="4861" r="6638" b="9969"/>
          <a:stretch>
            <a:fillRect/>
          </a:stretch>
        </p:blipFill>
        <p:spPr bwMode="auto">
          <a:xfrm>
            <a:off x="3213100" y="0"/>
            <a:ext cx="3343275" cy="6858000"/>
          </a:xfrm>
          <a:prstGeom prst="rect">
            <a:avLst/>
          </a:prstGeom>
          <a:noFill/>
          <a:ln w="9525">
            <a:noFill/>
            <a:miter lim="800000"/>
            <a:headEnd/>
            <a:tailEnd/>
          </a:ln>
        </p:spPr>
      </p:pic>
      <p:pic>
        <p:nvPicPr>
          <p:cNvPr id="5123" name="Picture 7" descr="mendel0002"/>
          <p:cNvPicPr>
            <a:picLocks noChangeAspect="1" noChangeArrowheads="1"/>
          </p:cNvPicPr>
          <p:nvPr/>
        </p:nvPicPr>
        <p:blipFill>
          <a:blip r:embed="rId4"/>
          <a:srcRect l="70186" t="6549" r="2489" b="10007"/>
          <a:stretch>
            <a:fillRect/>
          </a:stretch>
        </p:blipFill>
        <p:spPr bwMode="auto">
          <a:xfrm>
            <a:off x="0" y="1628775"/>
            <a:ext cx="3044825" cy="3309938"/>
          </a:xfrm>
          <a:prstGeom prst="rect">
            <a:avLst/>
          </a:prstGeom>
          <a:noFill/>
          <a:ln w="9525">
            <a:noFill/>
            <a:miter lim="800000"/>
            <a:headEnd/>
            <a:tailEnd/>
          </a:ln>
        </p:spPr>
      </p:pic>
      <p:sp>
        <p:nvSpPr>
          <p:cNvPr id="5128" name="Text Box 8"/>
          <p:cNvSpPr txBox="1">
            <a:spLocks noChangeArrowheads="1"/>
          </p:cNvSpPr>
          <p:nvPr/>
        </p:nvSpPr>
        <p:spPr bwMode="auto">
          <a:xfrm>
            <a:off x="6227763" y="404813"/>
            <a:ext cx="2447925" cy="1465262"/>
          </a:xfrm>
          <a:prstGeom prst="rect">
            <a:avLst/>
          </a:prstGeom>
          <a:noFill/>
          <a:ln w="9525">
            <a:noFill/>
            <a:miter lim="800000"/>
            <a:headEnd/>
            <a:tailEnd/>
          </a:ln>
        </p:spPr>
        <p:txBody>
          <a:bodyPr>
            <a:spAutoFit/>
          </a:bodyPr>
          <a:lstStyle/>
          <a:p>
            <a:pPr algn="ctr">
              <a:spcBef>
                <a:spcPct val="50000"/>
              </a:spcBef>
            </a:pPr>
            <a:r>
              <a:rPr lang="sl-SI" b="1" dirty="0"/>
              <a:t>Rdečemu cvetu odstranimo prašnike in preprečimo samooprašitev in samooploditev</a:t>
            </a:r>
            <a:endParaRPr lang="en-US" b="1" dirty="0"/>
          </a:p>
        </p:txBody>
      </p:sp>
      <p:sp>
        <p:nvSpPr>
          <p:cNvPr id="5129" name="Text Box 9"/>
          <p:cNvSpPr txBox="1">
            <a:spLocks noChangeArrowheads="1"/>
          </p:cNvSpPr>
          <p:nvPr/>
        </p:nvSpPr>
        <p:spPr bwMode="auto">
          <a:xfrm>
            <a:off x="6156325" y="2565400"/>
            <a:ext cx="2557463" cy="1190625"/>
          </a:xfrm>
          <a:prstGeom prst="rect">
            <a:avLst/>
          </a:prstGeom>
          <a:noFill/>
          <a:ln w="9525">
            <a:noFill/>
            <a:miter lim="800000"/>
            <a:headEnd/>
            <a:tailEnd/>
          </a:ln>
        </p:spPr>
        <p:txBody>
          <a:bodyPr>
            <a:spAutoFit/>
          </a:bodyPr>
          <a:lstStyle/>
          <a:p>
            <a:pPr algn="ctr">
              <a:spcBef>
                <a:spcPct val="50000"/>
              </a:spcBef>
            </a:pPr>
            <a:r>
              <a:rPr lang="sl-SI" b="1" dirty="0"/>
              <a:t>S čopičem prenesemo pelod belega cveta na pestič rdečega cveta</a:t>
            </a:r>
            <a:endParaRPr lang="en-US" b="1" dirty="0"/>
          </a:p>
        </p:txBody>
      </p:sp>
      <p:sp>
        <p:nvSpPr>
          <p:cNvPr id="5130" name="Text Box 10"/>
          <p:cNvSpPr txBox="1">
            <a:spLocks noChangeArrowheads="1"/>
          </p:cNvSpPr>
          <p:nvPr/>
        </p:nvSpPr>
        <p:spPr bwMode="auto">
          <a:xfrm>
            <a:off x="6659563" y="4868863"/>
            <a:ext cx="2484437" cy="1190625"/>
          </a:xfrm>
          <a:prstGeom prst="rect">
            <a:avLst/>
          </a:prstGeom>
          <a:noFill/>
          <a:ln w="9525">
            <a:noFill/>
            <a:miter lim="800000"/>
            <a:headEnd/>
            <a:tailEnd/>
          </a:ln>
        </p:spPr>
        <p:txBody>
          <a:bodyPr>
            <a:spAutoFit/>
          </a:bodyPr>
          <a:lstStyle/>
          <a:p>
            <a:pPr algn="ctr">
              <a:spcBef>
                <a:spcPct val="50000"/>
              </a:spcBef>
            </a:pPr>
            <a:r>
              <a:rPr lang="sl-SI" b="1" dirty="0"/>
              <a:t>Barvo cveta pri potomcih vidimo šele, ko se iz semen  razvijejo rastline</a:t>
            </a:r>
            <a:endParaRPr lang="en-US" b="1" dirty="0"/>
          </a:p>
        </p:txBody>
      </p:sp>
      <p:sp>
        <p:nvSpPr>
          <p:cNvPr id="5127" name="Text Box 11"/>
          <p:cNvSpPr txBox="1">
            <a:spLocks noChangeArrowheads="1"/>
          </p:cNvSpPr>
          <p:nvPr/>
        </p:nvSpPr>
        <p:spPr bwMode="auto">
          <a:xfrm>
            <a:off x="0" y="333375"/>
            <a:ext cx="3203575" cy="784225"/>
          </a:xfrm>
          <a:prstGeom prst="rect">
            <a:avLst/>
          </a:prstGeom>
          <a:noFill/>
          <a:ln w="9525">
            <a:noFill/>
            <a:miter lim="800000"/>
            <a:headEnd/>
            <a:tailEnd/>
          </a:ln>
        </p:spPr>
        <p:txBody>
          <a:bodyPr>
            <a:spAutoFit/>
          </a:bodyPr>
          <a:lstStyle/>
          <a:p>
            <a:pPr algn="ctr">
              <a:spcBef>
                <a:spcPct val="50000"/>
              </a:spcBef>
            </a:pPr>
            <a:r>
              <a:rPr lang="sl-SI" b="1"/>
              <a:t>Mendlovi poskusi</a:t>
            </a:r>
          </a:p>
          <a:p>
            <a:pPr algn="ctr">
              <a:spcBef>
                <a:spcPct val="50000"/>
              </a:spcBef>
            </a:pPr>
            <a:r>
              <a:rPr lang="sl-SI" b="1"/>
              <a:t>(1822-1884)</a:t>
            </a:r>
            <a:endParaRPr 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128">
                                            <p:txEl>
                                              <p:pRg st="0" end="0"/>
                                            </p:txEl>
                                          </p:spTgt>
                                        </p:tgtEl>
                                        <p:attrNameLst>
                                          <p:attrName>style.visibility</p:attrName>
                                        </p:attrNameLst>
                                      </p:cBhvr>
                                      <p:to>
                                        <p:strVal val="visible"/>
                                      </p:to>
                                    </p:set>
                                    <p:anim calcmode="discrete" valueType="clr">
                                      <p:cBhvr override="childStyle">
                                        <p:cTn id="7" dur="80"/>
                                        <p:tgtEl>
                                          <p:spTgt spid="5128">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128">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5128">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5129">
                                            <p:txEl>
                                              <p:pRg st="0" end="0"/>
                                            </p:txEl>
                                          </p:spTgt>
                                        </p:tgtEl>
                                        <p:attrNameLst>
                                          <p:attrName>style.visibility</p:attrName>
                                        </p:attrNameLst>
                                      </p:cBhvr>
                                      <p:to>
                                        <p:strVal val="visible"/>
                                      </p:to>
                                    </p:set>
                                    <p:anim calcmode="discrete" valueType="clr">
                                      <p:cBhvr override="childStyle">
                                        <p:cTn id="14" dur="80"/>
                                        <p:tgtEl>
                                          <p:spTgt spid="512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5129">
                                            <p:txEl>
                                              <p:pRg st="0" end="0"/>
                                            </p:txEl>
                                          </p:spTgt>
                                        </p:tgtEl>
                                        <p:attrNameLst>
                                          <p:attrName>fillcolor</p:attrName>
                                        </p:attrNameLst>
                                      </p:cBhvr>
                                      <p:tavLst>
                                        <p:tav tm="0">
                                          <p:val>
                                            <p:clrVal>
                                              <a:schemeClr val="accent2"/>
                                            </p:clrVal>
                                          </p:val>
                                        </p:tav>
                                        <p:tav tm="50000">
                                          <p:val>
                                            <p:clrVal>
                                              <a:schemeClr val="hlink"/>
                                            </p:clrVal>
                                          </p:val>
                                        </p:tav>
                                      </p:tavLst>
                                    </p:anim>
                                    <p:set>
                                      <p:cBhvr>
                                        <p:cTn id="16" dur="80"/>
                                        <p:tgtEl>
                                          <p:spTgt spid="5129">
                                            <p:txEl>
                                              <p:pRg st="0" end="0"/>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5130">
                                            <p:txEl>
                                              <p:pRg st="0" end="0"/>
                                            </p:txEl>
                                          </p:spTgt>
                                        </p:tgtEl>
                                        <p:attrNameLst>
                                          <p:attrName>style.visibility</p:attrName>
                                        </p:attrNameLst>
                                      </p:cBhvr>
                                      <p:to>
                                        <p:strVal val="visible"/>
                                      </p:to>
                                    </p:set>
                                    <p:anim calcmode="discrete" valueType="clr">
                                      <p:cBhvr override="childStyle">
                                        <p:cTn id="21" dur="80"/>
                                        <p:tgtEl>
                                          <p:spTgt spid="5130">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5130">
                                            <p:txEl>
                                              <p:pRg st="0" end="0"/>
                                            </p:txEl>
                                          </p:spTgt>
                                        </p:tgtEl>
                                        <p:attrNameLst>
                                          <p:attrName>fillcolor</p:attrName>
                                        </p:attrNameLst>
                                      </p:cBhvr>
                                      <p:tavLst>
                                        <p:tav tm="0">
                                          <p:val>
                                            <p:clrVal>
                                              <a:schemeClr val="accent2"/>
                                            </p:clrVal>
                                          </p:val>
                                        </p:tav>
                                        <p:tav tm="50000">
                                          <p:val>
                                            <p:clrVal>
                                              <a:schemeClr val="hlink"/>
                                            </p:clrVal>
                                          </p:val>
                                        </p:tav>
                                      </p:tavLst>
                                    </p:anim>
                                    <p:set>
                                      <p:cBhvr>
                                        <p:cTn id="23" dur="80"/>
                                        <p:tgtEl>
                                          <p:spTgt spid="5130">
                                            <p:txEl>
                                              <p:pRg st="0" end="0"/>
                                            </p:txEl>
                                          </p:spTgt>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iterate type="lt">
                                    <p:tmPct val="0"/>
                                  </p:iterate>
                                  <p:childTnLst>
                                    <p:set>
                                      <p:cBhvr>
                                        <p:cTn id="27" dur="1" fill="hold">
                                          <p:stCondLst>
                                            <p:cond delay="0"/>
                                          </p:stCondLst>
                                        </p:cTn>
                                        <p:tgtEl>
                                          <p:spTgt spid="5128">
                                            <p:txEl>
                                              <p:pRg st="0" end="0"/>
                                            </p:txEl>
                                          </p:spTgt>
                                        </p:tgtEl>
                                        <p:attrNameLst>
                                          <p:attrName>style.visibility</p:attrName>
                                        </p:attrNameLst>
                                      </p:cBhvr>
                                      <p:to>
                                        <p:strVal val="visible"/>
                                      </p:to>
                                    </p:set>
                                    <p:anim calcmode="lin" valueType="num">
                                      <p:cBhvr additive="base">
                                        <p:cTn id="28" dur="500" fill="hold"/>
                                        <p:tgtEl>
                                          <p:spTgt spid="5128">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12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iterate type="lt">
                                    <p:tmPct val="0"/>
                                  </p:iterate>
                                  <p:childTnLst>
                                    <p:set>
                                      <p:cBhvr>
                                        <p:cTn id="33" dur="1" fill="hold">
                                          <p:stCondLst>
                                            <p:cond delay="0"/>
                                          </p:stCondLst>
                                        </p:cTn>
                                        <p:tgtEl>
                                          <p:spTgt spid="5129">
                                            <p:txEl>
                                              <p:pRg st="0" end="0"/>
                                            </p:txEl>
                                          </p:spTgt>
                                        </p:tgtEl>
                                        <p:attrNameLst>
                                          <p:attrName>style.visibility</p:attrName>
                                        </p:attrNameLst>
                                      </p:cBhvr>
                                      <p:to>
                                        <p:strVal val="visible"/>
                                      </p:to>
                                    </p:set>
                                    <p:anim calcmode="lin" valueType="num">
                                      <p:cBhvr additive="base">
                                        <p:cTn id="34" dur="500" fill="hold"/>
                                        <p:tgtEl>
                                          <p:spTgt spid="5129">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1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iterate type="lt">
                                    <p:tmPct val="0"/>
                                  </p:iterate>
                                  <p:childTnLst>
                                    <p:set>
                                      <p:cBhvr>
                                        <p:cTn id="39" dur="1" fill="hold">
                                          <p:stCondLst>
                                            <p:cond delay="0"/>
                                          </p:stCondLst>
                                        </p:cTn>
                                        <p:tgtEl>
                                          <p:spTgt spid="5130">
                                            <p:txEl>
                                              <p:pRg st="0" end="0"/>
                                            </p:txEl>
                                          </p:spTgt>
                                        </p:tgtEl>
                                        <p:attrNameLst>
                                          <p:attrName>style.visibility</p:attrName>
                                        </p:attrNameLst>
                                      </p:cBhvr>
                                      <p:to>
                                        <p:strVal val="visible"/>
                                      </p:to>
                                    </p:set>
                                    <p:anim calcmode="lin" valueType="num">
                                      <p:cBhvr additive="base">
                                        <p:cTn id="40" dur="500" fill="hold"/>
                                        <p:tgtEl>
                                          <p:spTgt spid="513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13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8" grpId="0" build="allAtOnce"/>
      <p:bldP spid="5129" grpId="0" build="allAtOnce"/>
      <p:bldP spid="5130" grpId="0" build="allAtOnce"/>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Dedovanje barve dlake pri domačih mačkah</a:t>
            </a:r>
            <a:endParaRPr lang="sl-SI" dirty="0"/>
          </a:p>
        </p:txBody>
      </p:sp>
      <p:sp>
        <p:nvSpPr>
          <p:cNvPr id="4" name="PoljeZBesedilom 3"/>
          <p:cNvSpPr txBox="1"/>
          <p:nvPr/>
        </p:nvSpPr>
        <p:spPr>
          <a:xfrm>
            <a:off x="642910" y="5857892"/>
            <a:ext cx="2714644" cy="646331"/>
          </a:xfrm>
          <a:prstGeom prst="rect">
            <a:avLst/>
          </a:prstGeom>
          <a:noFill/>
        </p:spPr>
        <p:txBody>
          <a:bodyPr wrap="square" rtlCol="0">
            <a:spAutoFit/>
          </a:bodyPr>
          <a:lstStyle/>
          <a:p>
            <a:r>
              <a:rPr lang="sl-SI" dirty="0" smtClean="0"/>
              <a:t>Proteus, 4/73</a:t>
            </a:r>
          </a:p>
          <a:p>
            <a:r>
              <a:rPr lang="sl-SI" dirty="0" smtClean="0"/>
              <a:t>december, 2010</a:t>
            </a:r>
            <a:endParaRPr lang="sl-SI" dirty="0"/>
          </a:p>
        </p:txBody>
      </p:sp>
      <p:pic>
        <p:nvPicPr>
          <p:cNvPr id="326658" name="Picture 2"/>
          <p:cNvPicPr>
            <a:picLocks noChangeAspect="1" noChangeArrowheads="1"/>
          </p:cNvPicPr>
          <p:nvPr/>
        </p:nvPicPr>
        <p:blipFill>
          <a:blip r:embed="rId3"/>
          <a:srcRect/>
          <a:stretch>
            <a:fillRect/>
          </a:stretch>
        </p:blipFill>
        <p:spPr bwMode="auto">
          <a:xfrm>
            <a:off x="4000496" y="1571612"/>
            <a:ext cx="4762504" cy="3571878"/>
          </a:xfrm>
          <a:prstGeom prst="rect">
            <a:avLst/>
          </a:prstGeom>
          <a:noFill/>
          <a:ln w="9525">
            <a:noFill/>
            <a:miter lim="800000"/>
            <a:headEnd/>
            <a:tailEnd/>
          </a:ln>
          <a:effectLst/>
        </p:spPr>
      </p:pic>
      <p:pic>
        <p:nvPicPr>
          <p:cNvPr id="326659" name="Picture 3"/>
          <p:cNvPicPr>
            <a:picLocks noChangeAspect="1" noChangeArrowheads="1"/>
          </p:cNvPicPr>
          <p:nvPr/>
        </p:nvPicPr>
        <p:blipFill>
          <a:blip r:embed="rId4"/>
          <a:srcRect/>
          <a:stretch>
            <a:fillRect/>
          </a:stretch>
        </p:blipFill>
        <p:spPr bwMode="auto">
          <a:xfrm>
            <a:off x="571472" y="1357298"/>
            <a:ext cx="3375446" cy="45005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Od genov do lastnosti</a:t>
            </a:r>
            <a:endParaRPr lang="sl-SI" dirty="0"/>
          </a:p>
        </p:txBody>
      </p:sp>
      <p:sp>
        <p:nvSpPr>
          <p:cNvPr id="3" name="Ograda vsebine 2"/>
          <p:cNvSpPr>
            <a:spLocks noGrp="1"/>
          </p:cNvSpPr>
          <p:nvPr>
            <p:ph sz="quarter" idx="1"/>
          </p:nvPr>
        </p:nvSpPr>
        <p:spPr/>
        <p:txBody>
          <a:bodyPr/>
          <a:lstStyle/>
          <a:p>
            <a:r>
              <a:rPr lang="sl-SI" dirty="0" smtClean="0">
                <a:solidFill>
                  <a:srgbClr val="FF0000"/>
                </a:solidFill>
              </a:rPr>
              <a:t>Lastnosti organizmov določajo beljakovine, zgradba beljakovin pa je zapisana v genih. (H1)</a:t>
            </a:r>
          </a:p>
          <a:p>
            <a:endParaRPr lang="sl-SI" dirty="0" smtClean="0">
              <a:solidFill>
                <a:srgbClr val="FF0000"/>
              </a:solidFill>
            </a:endParaRPr>
          </a:p>
          <a:p>
            <a:r>
              <a:rPr lang="sl-SI" dirty="0" smtClean="0"/>
              <a:t>Zakaj kresničke svetijo? </a:t>
            </a:r>
          </a:p>
          <a:p>
            <a:pPr>
              <a:buNone/>
            </a:pPr>
            <a:r>
              <a:rPr lang="sl-SI" dirty="0" smtClean="0"/>
              <a:t>   (razlaga na konkretnem primeru)</a:t>
            </a:r>
          </a:p>
          <a:p>
            <a:pPr>
              <a:buNone/>
            </a:pPr>
            <a:r>
              <a:rPr lang="sl-SI" i="1" dirty="0" smtClean="0"/>
              <a:t>    </a:t>
            </a:r>
            <a:r>
              <a:rPr lang="sl-SI" i="1" dirty="0" err="1" smtClean="0"/>
              <a:t>learn</a:t>
            </a:r>
            <a:r>
              <a:rPr lang="sl-SI" i="1" dirty="0" smtClean="0"/>
              <a:t>.</a:t>
            </a:r>
            <a:r>
              <a:rPr lang="sl-SI" i="1" dirty="0" err="1" smtClean="0"/>
              <a:t>genetics</a:t>
            </a:r>
            <a:r>
              <a:rPr lang="sl-SI" i="1" dirty="0" smtClean="0"/>
              <a:t>.utah.</a:t>
            </a:r>
            <a:r>
              <a:rPr lang="sl-SI" i="1" dirty="0" err="1" smtClean="0"/>
              <a:t>edu</a:t>
            </a:r>
            <a:r>
              <a:rPr lang="sl-SI" i="1" dirty="0" smtClean="0"/>
              <a:t>/</a:t>
            </a:r>
            <a:r>
              <a:rPr lang="sl-SI" i="1" dirty="0" err="1" smtClean="0"/>
              <a:t>content</a:t>
            </a:r>
            <a:r>
              <a:rPr lang="sl-SI" i="1" dirty="0" smtClean="0"/>
              <a:t>/begin/dna/</a:t>
            </a:r>
            <a:r>
              <a:rPr lang="sl-SI" i="1" dirty="0" err="1" smtClean="0"/>
              <a:t>firefly</a:t>
            </a:r>
            <a:r>
              <a:rPr lang="sl-SI" i="1"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sl-SI" dirty="0" smtClean="0"/>
              <a:t>Nerazumevanju dedovanja se je možno izogniti</a:t>
            </a:r>
            <a:endParaRPr lang="sl-SI" dirty="0"/>
          </a:p>
        </p:txBody>
      </p:sp>
      <p:sp>
        <p:nvSpPr>
          <p:cNvPr id="3" name="Ograda vsebine 2"/>
          <p:cNvSpPr>
            <a:spLocks noGrp="1"/>
          </p:cNvSpPr>
          <p:nvPr>
            <p:ph sz="quarter" idx="1"/>
          </p:nvPr>
        </p:nvSpPr>
        <p:spPr/>
        <p:txBody>
          <a:bodyPr>
            <a:normAutofit/>
          </a:bodyPr>
          <a:lstStyle/>
          <a:p>
            <a:r>
              <a:rPr lang="sl-SI" dirty="0" smtClean="0"/>
              <a:t>Učenci si morajo čim bolj </a:t>
            </a:r>
            <a:r>
              <a:rPr lang="sl-SI" dirty="0" smtClean="0">
                <a:solidFill>
                  <a:srgbClr val="FF0000"/>
                </a:solidFill>
              </a:rPr>
              <a:t>jasno predstavljati pojme </a:t>
            </a:r>
            <a:r>
              <a:rPr lang="sl-SI" dirty="0" smtClean="0"/>
              <a:t>kot so celica, jedro, kromosomi, geni/</a:t>
            </a:r>
            <a:r>
              <a:rPr lang="sl-SI" dirty="0" err="1" smtClean="0"/>
              <a:t>aleli</a:t>
            </a:r>
            <a:r>
              <a:rPr lang="sl-SI" dirty="0" smtClean="0"/>
              <a:t>, DNA in odnose med njimi.</a:t>
            </a:r>
          </a:p>
          <a:p>
            <a:r>
              <a:rPr lang="sl-SI" dirty="0" smtClean="0"/>
              <a:t>Razumeti </a:t>
            </a:r>
            <a:r>
              <a:rPr lang="sl-SI" dirty="0" smtClean="0">
                <a:solidFill>
                  <a:srgbClr val="00B050"/>
                </a:solidFill>
              </a:rPr>
              <a:t>vlogo kromosomov in fizični odnos med geni in kromosomi</a:t>
            </a:r>
          </a:p>
          <a:p>
            <a:r>
              <a:rPr lang="sl-SI" dirty="0" smtClean="0">
                <a:solidFill>
                  <a:srgbClr val="0070C0"/>
                </a:solidFill>
              </a:rPr>
              <a:t>Razumeti celične delitve - mitoza in mejoza</a:t>
            </a:r>
            <a:r>
              <a:rPr lang="sl-SI" dirty="0" smtClean="0"/>
              <a:t>.</a:t>
            </a:r>
          </a:p>
          <a:p>
            <a:r>
              <a:rPr lang="sl-SI" dirty="0" smtClean="0"/>
              <a:t>Poznati </a:t>
            </a:r>
            <a:r>
              <a:rPr lang="sl-SI" dirty="0" smtClean="0">
                <a:solidFill>
                  <a:srgbClr val="7030A0"/>
                </a:solidFill>
              </a:rPr>
              <a:t>gibanje kromosomov in s tem prenos genetske informacije </a:t>
            </a:r>
            <a:r>
              <a:rPr lang="sl-SI" dirty="0" smtClean="0"/>
              <a:t>med mejozo in oploditvijo.  </a:t>
            </a:r>
            <a:endParaRPr lang="sl-SI"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solidFill>
                  <a:schemeClr val="tx1"/>
                </a:solidFill>
              </a:rPr>
              <a:t>Aktivnost: simulacija </a:t>
            </a:r>
            <a:r>
              <a:rPr lang="sl-SI" dirty="0" smtClean="0">
                <a:solidFill>
                  <a:schemeClr val="accent3"/>
                </a:solidFill>
              </a:rPr>
              <a:t>mitoze</a:t>
            </a:r>
            <a:r>
              <a:rPr lang="sl-SI" dirty="0" smtClean="0"/>
              <a:t> s papirnatimi trakovi</a:t>
            </a:r>
            <a:endParaRPr lang="sl-SI" dirty="0"/>
          </a:p>
        </p:txBody>
      </p:sp>
      <p:pic>
        <p:nvPicPr>
          <p:cNvPr id="475137" name="Picture 1"/>
          <p:cNvPicPr>
            <a:picLocks noChangeAspect="1" noChangeArrowheads="1"/>
          </p:cNvPicPr>
          <p:nvPr/>
        </p:nvPicPr>
        <p:blipFill>
          <a:blip r:embed="rId3"/>
          <a:srcRect/>
          <a:stretch>
            <a:fillRect/>
          </a:stretch>
        </p:blipFill>
        <p:spPr bwMode="auto">
          <a:xfrm>
            <a:off x="642910" y="1643050"/>
            <a:ext cx="3824290" cy="4601756"/>
          </a:xfrm>
          <a:prstGeom prst="rect">
            <a:avLst/>
          </a:prstGeom>
          <a:noFill/>
          <a:ln w="9525">
            <a:noFill/>
            <a:miter lim="800000"/>
            <a:headEnd/>
            <a:tailEnd/>
          </a:ln>
          <a:effectLst/>
        </p:spPr>
      </p:pic>
      <p:pic>
        <p:nvPicPr>
          <p:cNvPr id="475138" name="Picture 2"/>
          <p:cNvPicPr>
            <a:picLocks noChangeAspect="1" noChangeArrowheads="1"/>
          </p:cNvPicPr>
          <p:nvPr/>
        </p:nvPicPr>
        <p:blipFill>
          <a:blip r:embed="rId4"/>
          <a:srcRect/>
          <a:stretch>
            <a:fillRect/>
          </a:stretch>
        </p:blipFill>
        <p:spPr bwMode="auto">
          <a:xfrm>
            <a:off x="4434488" y="1643050"/>
            <a:ext cx="4052290" cy="4286280"/>
          </a:xfrm>
          <a:prstGeom prst="rect">
            <a:avLst/>
          </a:prstGeom>
          <a:noFill/>
          <a:ln w="9525">
            <a:noFill/>
            <a:miter lim="800000"/>
            <a:headEnd/>
            <a:tailEnd/>
          </a:ln>
          <a:effectLst/>
        </p:spPr>
      </p:pic>
      <p:sp>
        <p:nvSpPr>
          <p:cNvPr id="5" name="PoljeZBesedilom 4"/>
          <p:cNvSpPr txBox="1"/>
          <p:nvPr/>
        </p:nvSpPr>
        <p:spPr>
          <a:xfrm>
            <a:off x="0" y="1857364"/>
            <a:ext cx="1571636" cy="646331"/>
          </a:xfrm>
          <a:prstGeom prst="rect">
            <a:avLst/>
          </a:prstGeom>
          <a:noFill/>
        </p:spPr>
        <p:txBody>
          <a:bodyPr wrap="square" rtlCol="0">
            <a:spAutoFit/>
          </a:bodyPr>
          <a:lstStyle/>
          <a:p>
            <a:pPr algn="ctr"/>
            <a:r>
              <a:rPr lang="sl-SI" b="1" dirty="0" smtClean="0"/>
              <a:t>Priprava na mitozo</a:t>
            </a:r>
            <a:endParaRPr lang="sl-SI" b="1" dirty="0"/>
          </a:p>
        </p:txBody>
      </p:sp>
      <p:cxnSp>
        <p:nvCxnSpPr>
          <p:cNvPr id="7" name="Raven puščični konektor 6"/>
          <p:cNvCxnSpPr/>
          <p:nvPr/>
        </p:nvCxnSpPr>
        <p:spPr>
          <a:xfrm>
            <a:off x="1214414" y="2357430"/>
            <a:ext cx="71438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Raven puščični konektor 8"/>
          <p:cNvCxnSpPr/>
          <p:nvPr/>
        </p:nvCxnSpPr>
        <p:spPr>
          <a:xfrm rot="5400000" flipH="1" flipV="1">
            <a:off x="3286116" y="3071810"/>
            <a:ext cx="2928958" cy="235745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74638"/>
            <a:ext cx="7467600" cy="939784"/>
          </a:xfrm>
        </p:spPr>
        <p:txBody>
          <a:bodyPr/>
          <a:lstStyle/>
          <a:p>
            <a:pPr algn="ctr"/>
            <a:r>
              <a:rPr lang="sl-SI" dirty="0" smtClean="0"/>
              <a:t>Aktivnost: simulacija </a:t>
            </a:r>
            <a:r>
              <a:rPr lang="sl-SI" dirty="0" smtClean="0">
                <a:solidFill>
                  <a:schemeClr val="accent3"/>
                </a:solidFill>
              </a:rPr>
              <a:t>mejoze</a:t>
            </a:r>
            <a:r>
              <a:rPr lang="sl-SI" dirty="0" smtClean="0"/>
              <a:t> s trakovi</a:t>
            </a:r>
            <a:endParaRPr lang="sl-SI" dirty="0"/>
          </a:p>
        </p:txBody>
      </p:sp>
      <p:pic>
        <p:nvPicPr>
          <p:cNvPr id="50178" name="Picture 2"/>
          <p:cNvPicPr>
            <a:picLocks noChangeAspect="1" noChangeArrowheads="1"/>
          </p:cNvPicPr>
          <p:nvPr/>
        </p:nvPicPr>
        <p:blipFill>
          <a:blip r:embed="rId3"/>
          <a:srcRect/>
          <a:stretch>
            <a:fillRect/>
          </a:stretch>
        </p:blipFill>
        <p:spPr bwMode="auto">
          <a:xfrm>
            <a:off x="2571736" y="1357297"/>
            <a:ext cx="3571900" cy="2719721"/>
          </a:xfrm>
          <a:prstGeom prst="rect">
            <a:avLst/>
          </a:prstGeom>
          <a:noFill/>
          <a:ln w="9525">
            <a:noFill/>
            <a:miter lim="800000"/>
            <a:headEnd/>
            <a:tailEnd/>
          </a:ln>
          <a:effectLst/>
        </p:spPr>
      </p:pic>
      <p:pic>
        <p:nvPicPr>
          <p:cNvPr id="50180" name="Picture 4"/>
          <p:cNvPicPr>
            <a:picLocks noChangeAspect="1" noChangeArrowheads="1"/>
          </p:cNvPicPr>
          <p:nvPr/>
        </p:nvPicPr>
        <p:blipFill>
          <a:blip r:embed="rId4"/>
          <a:srcRect/>
          <a:stretch>
            <a:fillRect/>
          </a:stretch>
        </p:blipFill>
        <p:spPr bwMode="auto">
          <a:xfrm>
            <a:off x="1056124" y="4071942"/>
            <a:ext cx="6986398" cy="242889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slov 3"/>
          <p:cNvSpPr>
            <a:spLocks noGrp="1"/>
          </p:cNvSpPr>
          <p:nvPr>
            <p:ph type="title"/>
          </p:nvPr>
        </p:nvSpPr>
        <p:spPr/>
        <p:txBody>
          <a:bodyPr/>
          <a:lstStyle/>
          <a:p>
            <a:r>
              <a:rPr lang="sl-SI" dirty="0" smtClean="0"/>
              <a:t>Mitoza in mejoza – igra vlog</a:t>
            </a:r>
            <a:endParaRPr lang="sl-SI" dirty="0"/>
          </a:p>
        </p:txBody>
      </p:sp>
      <p:pic>
        <p:nvPicPr>
          <p:cNvPr id="46082" name="Picture 2"/>
          <p:cNvPicPr>
            <a:picLocks noChangeAspect="1" noChangeArrowheads="1"/>
          </p:cNvPicPr>
          <p:nvPr/>
        </p:nvPicPr>
        <p:blipFill>
          <a:blip r:embed="rId3"/>
          <a:srcRect/>
          <a:stretch>
            <a:fillRect/>
          </a:stretch>
        </p:blipFill>
        <p:spPr bwMode="auto">
          <a:xfrm>
            <a:off x="285720" y="1500174"/>
            <a:ext cx="2568629" cy="2228321"/>
          </a:xfrm>
          <a:prstGeom prst="rect">
            <a:avLst/>
          </a:prstGeom>
          <a:noFill/>
          <a:ln w="9525">
            <a:noFill/>
            <a:miter lim="800000"/>
            <a:headEnd/>
            <a:tailEnd/>
          </a:ln>
          <a:effectLst/>
        </p:spPr>
      </p:pic>
      <p:pic>
        <p:nvPicPr>
          <p:cNvPr id="46084" name="Picture 4"/>
          <p:cNvPicPr>
            <a:picLocks noChangeAspect="1" noChangeArrowheads="1"/>
          </p:cNvPicPr>
          <p:nvPr/>
        </p:nvPicPr>
        <p:blipFill>
          <a:blip r:embed="rId4"/>
          <a:srcRect/>
          <a:stretch>
            <a:fillRect/>
          </a:stretch>
        </p:blipFill>
        <p:spPr bwMode="auto">
          <a:xfrm>
            <a:off x="2714612" y="1357298"/>
            <a:ext cx="6000792" cy="550070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74638"/>
            <a:ext cx="8043890" cy="1143000"/>
          </a:xfrm>
        </p:spPr>
        <p:txBody>
          <a:bodyPr/>
          <a:lstStyle/>
          <a:p>
            <a:pPr algn="ctr"/>
            <a:r>
              <a:rPr lang="sl-SI" dirty="0" smtClean="0"/>
              <a:t>Simulacija mejoze in oploditve s papirnatimi trakovi</a:t>
            </a:r>
            <a:endParaRPr lang="sl-SI" dirty="0"/>
          </a:p>
        </p:txBody>
      </p:sp>
      <p:pic>
        <p:nvPicPr>
          <p:cNvPr id="51202" name="Picture 2"/>
          <p:cNvPicPr>
            <a:picLocks noChangeAspect="1" noChangeArrowheads="1"/>
          </p:cNvPicPr>
          <p:nvPr/>
        </p:nvPicPr>
        <p:blipFill>
          <a:blip r:embed="rId3"/>
          <a:srcRect/>
          <a:stretch>
            <a:fillRect/>
          </a:stretch>
        </p:blipFill>
        <p:spPr bwMode="auto">
          <a:xfrm>
            <a:off x="1052513" y="2352675"/>
            <a:ext cx="7037387" cy="2152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Ločevanje </a:t>
            </a:r>
            <a:r>
              <a:rPr lang="sl-SI" dirty="0" err="1" smtClean="0"/>
              <a:t>alelov</a:t>
            </a:r>
            <a:r>
              <a:rPr lang="sl-SI" dirty="0" smtClean="0"/>
              <a:t> in oploditev</a:t>
            </a:r>
            <a:endParaRPr lang="sl-SI" dirty="0"/>
          </a:p>
        </p:txBody>
      </p:sp>
      <p:pic>
        <p:nvPicPr>
          <p:cNvPr id="43010" name="Picture 2"/>
          <p:cNvPicPr>
            <a:picLocks noChangeAspect="1" noChangeArrowheads="1"/>
          </p:cNvPicPr>
          <p:nvPr/>
        </p:nvPicPr>
        <p:blipFill>
          <a:blip r:embed="rId2"/>
          <a:srcRect/>
          <a:stretch>
            <a:fillRect/>
          </a:stretch>
        </p:blipFill>
        <p:spPr bwMode="auto">
          <a:xfrm>
            <a:off x="1428728" y="2000240"/>
            <a:ext cx="4906119" cy="329809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normAutofit fontScale="90000"/>
          </a:bodyPr>
          <a:lstStyle/>
          <a:p>
            <a:pPr eaLnBrk="1" hangingPunct="1"/>
            <a:r>
              <a:rPr lang="sl-SI" sz="2800" dirty="0" smtClean="0"/>
              <a:t>S kombinacijskim kvadratom prikazani možni genotipi za potomca heterozigotnih staršev</a:t>
            </a:r>
          </a:p>
        </p:txBody>
      </p:sp>
      <p:pic>
        <p:nvPicPr>
          <p:cNvPr id="12291" name="Picture 5"/>
          <p:cNvPicPr>
            <a:picLocks noChangeAspect="1" noChangeArrowheads="1"/>
          </p:cNvPicPr>
          <p:nvPr/>
        </p:nvPicPr>
        <p:blipFill>
          <a:blip r:embed="rId2"/>
          <a:srcRect/>
          <a:stretch>
            <a:fillRect/>
          </a:stretch>
        </p:blipFill>
        <p:spPr bwMode="auto">
          <a:xfrm>
            <a:off x="1763713" y="1516063"/>
            <a:ext cx="4968875" cy="4402137"/>
          </a:xfrm>
          <a:prstGeom prst="rect">
            <a:avLst/>
          </a:prstGeom>
          <a:noFill/>
          <a:ln w="9525">
            <a:noFill/>
            <a:miter lim="800000"/>
            <a:headEnd/>
            <a:tailEnd/>
          </a:ln>
        </p:spPr>
      </p:pic>
      <p:sp>
        <p:nvSpPr>
          <p:cNvPr id="5" name="Elipsa 4"/>
          <p:cNvSpPr/>
          <p:nvPr/>
        </p:nvSpPr>
        <p:spPr>
          <a:xfrm>
            <a:off x="3124200" y="4648200"/>
            <a:ext cx="1524000"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sl-SI"/>
          </a:p>
        </p:txBody>
      </p:sp>
      <p:cxnSp>
        <p:nvCxnSpPr>
          <p:cNvPr id="9" name="Raven puščični konektor 8"/>
          <p:cNvCxnSpPr/>
          <p:nvPr/>
        </p:nvCxnSpPr>
        <p:spPr>
          <a:xfrm>
            <a:off x="4419600" y="5105400"/>
            <a:ext cx="914400" cy="914400"/>
          </a:xfrm>
          <a:prstGeom prst="straightConnector1">
            <a:avLst/>
          </a:prstGeom>
          <a:ln w="22225">
            <a:solidFill>
              <a:srgbClr val="FF33CC"/>
            </a:solidFill>
            <a:tailEnd type="arrow"/>
          </a:ln>
        </p:spPr>
        <p:style>
          <a:lnRef idx="1">
            <a:schemeClr val="accent1"/>
          </a:lnRef>
          <a:fillRef idx="0">
            <a:schemeClr val="accent1"/>
          </a:fillRef>
          <a:effectRef idx="0">
            <a:schemeClr val="accent1"/>
          </a:effectRef>
          <a:fontRef idx="minor">
            <a:schemeClr val="tx1"/>
          </a:fontRef>
        </p:style>
      </p:cxnSp>
      <p:sp>
        <p:nvSpPr>
          <p:cNvPr id="12294" name="PoljeZBesedilom 9"/>
          <p:cNvSpPr txBox="1">
            <a:spLocks noChangeArrowheads="1"/>
          </p:cNvSpPr>
          <p:nvPr/>
        </p:nvSpPr>
        <p:spPr bwMode="auto">
          <a:xfrm>
            <a:off x="5410200" y="5791200"/>
            <a:ext cx="2133600" cy="646113"/>
          </a:xfrm>
          <a:prstGeom prst="rect">
            <a:avLst/>
          </a:prstGeom>
          <a:noFill/>
          <a:ln w="9525">
            <a:noFill/>
            <a:miter lim="800000"/>
            <a:headEnd/>
            <a:tailEnd/>
          </a:ln>
        </p:spPr>
        <p:txBody>
          <a:bodyPr>
            <a:spAutoFit/>
          </a:bodyPr>
          <a:lstStyle/>
          <a:p>
            <a:r>
              <a:rPr lang="sl-SI"/>
              <a:t>Možni genotipi potomca</a:t>
            </a:r>
          </a:p>
        </p:txBody>
      </p:sp>
      <p:cxnSp>
        <p:nvCxnSpPr>
          <p:cNvPr id="12" name="Raven puščični konektor 11"/>
          <p:cNvCxnSpPr/>
          <p:nvPr/>
        </p:nvCxnSpPr>
        <p:spPr>
          <a:xfrm rot="10800000" flipV="1">
            <a:off x="6096000" y="2590800"/>
            <a:ext cx="609600" cy="38100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2296" name="PoljeZBesedilom 12"/>
          <p:cNvSpPr txBox="1">
            <a:spLocks noChangeArrowheads="1"/>
          </p:cNvSpPr>
          <p:nvPr/>
        </p:nvSpPr>
        <p:spPr bwMode="auto">
          <a:xfrm>
            <a:off x="6858000" y="2438400"/>
            <a:ext cx="1905000" cy="369888"/>
          </a:xfrm>
          <a:prstGeom prst="rect">
            <a:avLst/>
          </a:prstGeom>
          <a:noFill/>
          <a:ln w="9525">
            <a:noFill/>
            <a:miter lim="800000"/>
            <a:headEnd/>
            <a:tailEnd/>
          </a:ln>
        </p:spPr>
        <p:txBody>
          <a:bodyPr>
            <a:spAutoFit/>
          </a:bodyPr>
          <a:lstStyle/>
          <a:p>
            <a:r>
              <a:rPr lang="sl-SI"/>
              <a:t>Gamete očeta</a:t>
            </a:r>
          </a:p>
        </p:txBody>
      </p:sp>
      <p:cxnSp>
        <p:nvCxnSpPr>
          <p:cNvPr id="15" name="Raven puščični konektor 14"/>
          <p:cNvCxnSpPr/>
          <p:nvPr/>
        </p:nvCxnSpPr>
        <p:spPr>
          <a:xfrm>
            <a:off x="2362200" y="2819400"/>
            <a:ext cx="914400" cy="304800"/>
          </a:xfrm>
          <a:prstGeom prst="straightConnector1">
            <a:avLst/>
          </a:prstGeom>
          <a:ln w="1905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12298" name="PoljeZBesedilom 16"/>
          <p:cNvSpPr txBox="1">
            <a:spLocks noChangeArrowheads="1"/>
          </p:cNvSpPr>
          <p:nvPr/>
        </p:nvSpPr>
        <p:spPr bwMode="auto">
          <a:xfrm>
            <a:off x="609600" y="2514600"/>
            <a:ext cx="1828800" cy="381000"/>
          </a:xfrm>
          <a:prstGeom prst="rect">
            <a:avLst/>
          </a:prstGeom>
          <a:noFill/>
          <a:ln w="9525">
            <a:noFill/>
            <a:miter lim="800000"/>
            <a:headEnd/>
            <a:tailEnd/>
          </a:ln>
        </p:spPr>
        <p:txBody>
          <a:bodyPr>
            <a:spAutoFit/>
          </a:bodyPr>
          <a:lstStyle/>
          <a:p>
            <a:r>
              <a:rPr lang="sl-SI"/>
              <a:t>Gamete matere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Simulacija dedovanja s papirnatimi figuricami</a:t>
            </a:r>
            <a:endParaRPr lang="sl-SI" dirty="0"/>
          </a:p>
        </p:txBody>
      </p:sp>
      <p:pic>
        <p:nvPicPr>
          <p:cNvPr id="185346" name="Picture 2"/>
          <p:cNvPicPr>
            <a:picLocks noChangeAspect="1" noChangeArrowheads="1"/>
          </p:cNvPicPr>
          <p:nvPr/>
        </p:nvPicPr>
        <p:blipFill>
          <a:blip r:embed="rId2"/>
          <a:srcRect/>
          <a:stretch>
            <a:fillRect/>
          </a:stretch>
        </p:blipFill>
        <p:spPr bwMode="auto">
          <a:xfrm>
            <a:off x="1000100" y="1643050"/>
            <a:ext cx="6643706" cy="49827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pPr algn="ctr"/>
            <a:r>
              <a:rPr lang="sl-SI" dirty="0" smtClean="0"/>
              <a:t>Simulacija dedovanja s papirnatimi kromosomi</a:t>
            </a:r>
            <a:endParaRPr lang="sl-SI" dirty="0"/>
          </a:p>
        </p:txBody>
      </p:sp>
      <p:pic>
        <p:nvPicPr>
          <p:cNvPr id="183298" name="Picture 2"/>
          <p:cNvPicPr>
            <a:picLocks noChangeAspect="1" noChangeArrowheads="1"/>
          </p:cNvPicPr>
          <p:nvPr/>
        </p:nvPicPr>
        <p:blipFill>
          <a:blip r:embed="rId2"/>
          <a:srcRect/>
          <a:stretch>
            <a:fillRect/>
          </a:stretch>
        </p:blipFill>
        <p:spPr bwMode="auto">
          <a:xfrm>
            <a:off x="571472" y="3500438"/>
            <a:ext cx="3881492" cy="2911120"/>
          </a:xfrm>
          <a:prstGeom prst="rect">
            <a:avLst/>
          </a:prstGeom>
          <a:noFill/>
          <a:ln w="9525">
            <a:noFill/>
            <a:miter lim="800000"/>
            <a:headEnd/>
            <a:tailEnd/>
          </a:ln>
          <a:effectLst/>
        </p:spPr>
      </p:pic>
      <p:pic>
        <p:nvPicPr>
          <p:cNvPr id="4" name="Picture 2"/>
          <p:cNvPicPr>
            <a:picLocks noChangeAspect="1" noChangeArrowheads="1"/>
          </p:cNvPicPr>
          <p:nvPr/>
        </p:nvPicPr>
        <p:blipFill>
          <a:blip r:embed="rId3"/>
          <a:srcRect/>
          <a:stretch>
            <a:fillRect/>
          </a:stretch>
        </p:blipFill>
        <p:spPr bwMode="auto">
          <a:xfrm>
            <a:off x="4357686" y="1785926"/>
            <a:ext cx="4095778" cy="3071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74638"/>
            <a:ext cx="7467600" cy="1225536"/>
          </a:xfrm>
        </p:spPr>
        <p:txBody>
          <a:bodyPr/>
          <a:lstStyle/>
          <a:p>
            <a:pPr algn="ctr"/>
            <a:r>
              <a:rPr lang="sl-SI" dirty="0" smtClean="0"/>
              <a:t>HVALA ZA POZORNOST!</a:t>
            </a:r>
            <a:br>
              <a:rPr lang="sl-SI" dirty="0" smtClean="0"/>
            </a:br>
            <a:endParaRPr lang="sl-SI" dirty="0"/>
          </a:p>
        </p:txBody>
      </p:sp>
      <p:sp>
        <p:nvSpPr>
          <p:cNvPr id="3" name="Ograda vsebine 2"/>
          <p:cNvSpPr>
            <a:spLocks noGrp="1"/>
          </p:cNvSpPr>
          <p:nvPr>
            <p:ph sz="quarter" idx="1"/>
          </p:nvPr>
        </p:nvSpPr>
        <p:spPr>
          <a:xfrm>
            <a:off x="457200" y="5857892"/>
            <a:ext cx="7467600" cy="616060"/>
          </a:xfrm>
        </p:spPr>
        <p:txBody>
          <a:bodyPr/>
          <a:lstStyle/>
          <a:p>
            <a:pPr>
              <a:buNone/>
            </a:pPr>
            <a:r>
              <a:rPr lang="sl-SI" dirty="0" err="1" smtClean="0"/>
              <a:t>helena.hladnik@gmail.com</a:t>
            </a:r>
            <a:endParaRPr lang="sl-SI" dirty="0"/>
          </a:p>
        </p:txBody>
      </p:sp>
      <p:pic>
        <p:nvPicPr>
          <p:cNvPr id="382978" name="Picture 2"/>
          <p:cNvPicPr>
            <a:picLocks noChangeAspect="1" noChangeArrowheads="1"/>
          </p:cNvPicPr>
          <p:nvPr/>
        </p:nvPicPr>
        <p:blipFill>
          <a:blip r:embed="rId3"/>
          <a:srcRect/>
          <a:stretch>
            <a:fillRect/>
          </a:stretch>
        </p:blipFill>
        <p:spPr bwMode="auto">
          <a:xfrm>
            <a:off x="1928793" y="1500175"/>
            <a:ext cx="5881727" cy="44112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Object 2"/>
          <p:cNvGraphicFramePr>
            <a:graphicFrameLocks noChangeAspect="1"/>
          </p:cNvGraphicFramePr>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330757" name="Diapozitiv" r:id="rId4" imgW="4572000" imgH="3429000" progId="PowerPoint.Slide.8">
                  <p:embed/>
                </p:oleObj>
              </mc:Choice>
              <mc:Fallback>
                <p:oleObj name="Diapozitiv" r:id="rId4" imgW="4572000" imgH="3429000" progId="PowerPoint.Slide.8">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9459" name="Rectangle 3"/>
          <p:cNvSpPr>
            <a:spLocks noGrp="1" noChangeArrowheads="1"/>
          </p:cNvSpPr>
          <p:nvPr>
            <p:ph type="title"/>
          </p:nvPr>
        </p:nvSpPr>
        <p:spPr>
          <a:xfrm>
            <a:off x="685800" y="0"/>
            <a:ext cx="7772400" cy="838200"/>
          </a:xfrm>
        </p:spPr>
        <p:txBody>
          <a:bodyPr/>
          <a:lstStyle/>
          <a:p>
            <a:r>
              <a:rPr lang="sl-SI" dirty="0">
                <a:solidFill>
                  <a:srgbClr val="CC00CC"/>
                </a:solidFill>
                <a:latin typeface="Comic Sans MS" pitchFamily="66" charset="0"/>
              </a:rPr>
              <a:t>Geni, proteini in lastnosti</a:t>
            </a:r>
          </a:p>
        </p:txBody>
      </p:sp>
      <p:pic>
        <p:nvPicPr>
          <p:cNvPr id="19460" name="Picture 4"/>
          <p:cNvPicPr>
            <a:picLocks noChangeAspect="1" noChangeArrowheads="1"/>
          </p:cNvPicPr>
          <p:nvPr/>
        </p:nvPicPr>
        <p:blipFill>
          <a:blip r:embed="rId6"/>
          <a:srcRect/>
          <a:stretch>
            <a:fillRect/>
          </a:stretch>
        </p:blipFill>
        <p:spPr bwMode="auto">
          <a:xfrm>
            <a:off x="457200" y="715963"/>
            <a:ext cx="8382000" cy="57610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a:srcRect/>
          <a:stretch>
            <a:fillRect/>
          </a:stretch>
        </p:blipFill>
        <p:spPr bwMode="auto">
          <a:xfrm>
            <a:off x="14257" y="857232"/>
            <a:ext cx="8953534" cy="6000768"/>
          </a:xfrm>
          <a:prstGeom prst="rect">
            <a:avLst/>
          </a:prstGeom>
          <a:noFill/>
          <a:ln w="9525">
            <a:noFill/>
            <a:miter lim="800000"/>
            <a:headEnd/>
            <a:tailEnd/>
          </a:ln>
        </p:spPr>
      </p:pic>
    </p:spTree>
  </p:cSld>
  <p:clrMapOvr>
    <a:masterClrMapping/>
  </p:clrMapOvr>
  <p:transition advClick="0" advTm="2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611560" y="332656"/>
            <a:ext cx="7643192" cy="868958"/>
          </a:xfrm>
        </p:spPr>
        <p:txBody>
          <a:bodyPr>
            <a:normAutofit fontScale="90000"/>
          </a:bodyPr>
          <a:lstStyle/>
          <a:p>
            <a:r>
              <a:rPr lang="sl-SI" dirty="0" smtClean="0"/>
              <a:t>Razvojni krog človeka – 8. razred; celica in dedovanje (C), razmnoževanje človeka (D11)</a:t>
            </a:r>
            <a:endParaRPr lang="sl-SI" dirty="0"/>
          </a:p>
        </p:txBody>
      </p:sp>
      <p:pic>
        <p:nvPicPr>
          <p:cNvPr id="35843" name="Picture 3"/>
          <p:cNvPicPr>
            <a:picLocks noChangeAspect="1" noChangeArrowheads="1"/>
          </p:cNvPicPr>
          <p:nvPr/>
        </p:nvPicPr>
        <p:blipFill>
          <a:blip r:embed="rId3"/>
          <a:srcRect/>
          <a:stretch>
            <a:fillRect/>
          </a:stretch>
        </p:blipFill>
        <p:spPr bwMode="auto">
          <a:xfrm>
            <a:off x="1000100" y="1354206"/>
            <a:ext cx="6357982" cy="518275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sl-SI" dirty="0" smtClean="0"/>
              <a:t>Raznolikost med učenci</a:t>
            </a:r>
            <a:endParaRPr lang="sl-SI" dirty="0"/>
          </a:p>
        </p:txBody>
      </p:sp>
      <p:sp>
        <p:nvSpPr>
          <p:cNvPr id="3" name="Ograda vsebine 2"/>
          <p:cNvSpPr>
            <a:spLocks noGrp="1"/>
          </p:cNvSpPr>
          <p:nvPr>
            <p:ph sz="quarter" idx="4294967295"/>
          </p:nvPr>
        </p:nvSpPr>
        <p:spPr>
          <a:xfrm>
            <a:off x="0" y="1600200"/>
            <a:ext cx="7467600" cy="4873625"/>
          </a:xfrm>
        </p:spPr>
        <p:txBody>
          <a:bodyPr>
            <a:normAutofit/>
          </a:bodyPr>
          <a:lstStyle/>
          <a:p>
            <a:pPr>
              <a:buNone/>
            </a:pPr>
            <a:endParaRPr lang="sl-SI" dirty="0" smtClean="0"/>
          </a:p>
          <a:p>
            <a:pPr>
              <a:buNone/>
            </a:pPr>
            <a:endParaRPr lang="sl-SI" dirty="0" smtClean="0"/>
          </a:p>
          <a:p>
            <a:pPr>
              <a:buNone/>
            </a:pPr>
            <a:r>
              <a:rPr lang="sl-SI" dirty="0" smtClean="0"/>
              <a:t>    </a:t>
            </a:r>
          </a:p>
        </p:txBody>
      </p:sp>
      <p:sp>
        <p:nvSpPr>
          <p:cNvPr id="4" name="PoljeZBesedilom 3"/>
          <p:cNvSpPr txBox="1"/>
          <p:nvPr/>
        </p:nvSpPr>
        <p:spPr>
          <a:xfrm>
            <a:off x="214282" y="6072206"/>
            <a:ext cx="6858048" cy="646331"/>
          </a:xfrm>
          <a:prstGeom prst="rect">
            <a:avLst/>
          </a:prstGeom>
          <a:noFill/>
        </p:spPr>
        <p:txBody>
          <a:bodyPr wrap="square" rtlCol="0">
            <a:spAutoFit/>
          </a:bodyPr>
          <a:lstStyle/>
          <a:p>
            <a:r>
              <a:rPr lang="sl-SI" i="1" dirty="0" smtClean="0">
                <a:hlinkClick r:id="rId3"/>
              </a:rPr>
              <a:t>http://learn.genetics.utah.edu/content/begin/traits/</a:t>
            </a:r>
            <a:r>
              <a:rPr lang="sl-SI" i="1" dirty="0" smtClean="0"/>
              <a:t> </a:t>
            </a:r>
          </a:p>
          <a:p>
            <a:endParaRPr lang="sl-SI" dirty="0"/>
          </a:p>
        </p:txBody>
      </p:sp>
      <p:pic>
        <p:nvPicPr>
          <p:cNvPr id="65537" name="Picture 1"/>
          <p:cNvPicPr>
            <a:picLocks noChangeAspect="1" noChangeArrowheads="1"/>
          </p:cNvPicPr>
          <p:nvPr/>
        </p:nvPicPr>
        <p:blipFill>
          <a:blip r:embed="rId4"/>
          <a:srcRect/>
          <a:stretch>
            <a:fillRect/>
          </a:stretch>
        </p:blipFill>
        <p:spPr bwMode="auto">
          <a:xfrm>
            <a:off x="357158" y="1428736"/>
            <a:ext cx="3486150" cy="1657350"/>
          </a:xfrm>
          <a:prstGeom prst="rect">
            <a:avLst/>
          </a:prstGeom>
          <a:noFill/>
          <a:ln w="9525">
            <a:noFill/>
            <a:miter lim="800000"/>
            <a:headEnd/>
            <a:tailEnd/>
          </a:ln>
          <a:effectLst/>
        </p:spPr>
      </p:pic>
      <p:pic>
        <p:nvPicPr>
          <p:cNvPr id="65538" name="Picture 2"/>
          <p:cNvPicPr>
            <a:picLocks noChangeAspect="1" noChangeArrowheads="1"/>
          </p:cNvPicPr>
          <p:nvPr/>
        </p:nvPicPr>
        <p:blipFill>
          <a:blip r:embed="rId5"/>
          <a:srcRect/>
          <a:stretch>
            <a:fillRect/>
          </a:stretch>
        </p:blipFill>
        <p:spPr bwMode="auto">
          <a:xfrm>
            <a:off x="2786050" y="2928934"/>
            <a:ext cx="3495675" cy="1676400"/>
          </a:xfrm>
          <a:prstGeom prst="rect">
            <a:avLst/>
          </a:prstGeom>
          <a:noFill/>
          <a:ln w="9525">
            <a:noFill/>
            <a:miter lim="800000"/>
            <a:headEnd/>
            <a:tailEnd/>
          </a:ln>
          <a:effectLst/>
        </p:spPr>
      </p:pic>
      <p:pic>
        <p:nvPicPr>
          <p:cNvPr id="65539" name="Picture 3"/>
          <p:cNvPicPr>
            <a:picLocks noChangeAspect="1" noChangeArrowheads="1"/>
          </p:cNvPicPr>
          <p:nvPr/>
        </p:nvPicPr>
        <p:blipFill>
          <a:blip r:embed="rId6"/>
          <a:srcRect/>
          <a:stretch>
            <a:fillRect/>
          </a:stretch>
        </p:blipFill>
        <p:spPr bwMode="auto">
          <a:xfrm>
            <a:off x="5072066" y="1071546"/>
            <a:ext cx="3467100" cy="1628775"/>
          </a:xfrm>
          <a:prstGeom prst="rect">
            <a:avLst/>
          </a:prstGeom>
          <a:noFill/>
          <a:ln w="9525">
            <a:noFill/>
            <a:miter lim="800000"/>
            <a:headEnd/>
            <a:tailEnd/>
          </a:ln>
          <a:effectLst/>
        </p:spPr>
      </p:pic>
      <p:pic>
        <p:nvPicPr>
          <p:cNvPr id="65540" name="Picture 4"/>
          <p:cNvPicPr>
            <a:picLocks noChangeAspect="1" noChangeArrowheads="1"/>
          </p:cNvPicPr>
          <p:nvPr/>
        </p:nvPicPr>
        <p:blipFill>
          <a:blip r:embed="rId7"/>
          <a:srcRect/>
          <a:stretch>
            <a:fillRect/>
          </a:stretch>
        </p:blipFill>
        <p:spPr bwMode="auto">
          <a:xfrm>
            <a:off x="500034" y="4572008"/>
            <a:ext cx="3090860" cy="1485662"/>
          </a:xfrm>
          <a:prstGeom prst="rect">
            <a:avLst/>
          </a:prstGeom>
          <a:noFill/>
          <a:ln w="9525">
            <a:noFill/>
            <a:miter lim="800000"/>
            <a:headEnd/>
            <a:tailEnd/>
          </a:ln>
          <a:effectLst/>
        </p:spPr>
      </p:pic>
      <p:pic>
        <p:nvPicPr>
          <p:cNvPr id="11" name="Picture 4"/>
          <p:cNvPicPr>
            <a:picLocks noChangeAspect="1" noChangeArrowheads="1"/>
          </p:cNvPicPr>
          <p:nvPr/>
        </p:nvPicPr>
        <p:blipFill>
          <a:blip r:embed="rId8"/>
          <a:srcRect/>
          <a:stretch>
            <a:fillRect/>
          </a:stretch>
        </p:blipFill>
        <p:spPr bwMode="auto">
          <a:xfrm>
            <a:off x="5500694" y="4545607"/>
            <a:ext cx="3334717" cy="18123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ltana">
  <a:themeElements>
    <a:clrScheme name="Altan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Altan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ltan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ova tema">
  <a:themeElements>
    <a:clrScheme name="Pisar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isar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isar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16070</TotalTime>
  <Words>6077</Words>
  <Application>Microsoft Office PowerPoint</Application>
  <PresentationFormat>Diaprojekcija na zaslonu (4:3)</PresentationFormat>
  <Paragraphs>471</Paragraphs>
  <Slides>59</Slides>
  <Notes>42</Notes>
  <HiddenSlides>0</HiddenSlides>
  <MMClips>0</MMClips>
  <ScaleCrop>false</ScaleCrop>
  <HeadingPairs>
    <vt:vector size="6" baseType="variant">
      <vt:variant>
        <vt:lpstr>Tema</vt:lpstr>
      </vt:variant>
      <vt:variant>
        <vt:i4>1</vt:i4>
      </vt:variant>
      <vt:variant>
        <vt:lpstr>Vdelani OLE strežniki</vt:lpstr>
      </vt:variant>
      <vt:variant>
        <vt:i4>1</vt:i4>
      </vt:variant>
      <vt:variant>
        <vt:lpstr>Naslovi diapozitivov</vt:lpstr>
      </vt:variant>
      <vt:variant>
        <vt:i4>59</vt:i4>
      </vt:variant>
    </vt:vector>
  </HeadingPairs>
  <TitlesOfParts>
    <vt:vector size="61" baseType="lpstr">
      <vt:lpstr>Altana</vt:lpstr>
      <vt:lpstr>Diapozitiv</vt:lpstr>
      <vt:lpstr>PowerPointova predstavitev</vt:lpstr>
      <vt:lpstr>KAKO PREPREČITI ZMOTE PRI RAZUMEVANJU OSNOVNIH GENETSKIH POJMOV IN DEDOVANJA?</vt:lpstr>
      <vt:lpstr>Čemu je namenjena ta delavnica?</vt:lpstr>
      <vt:lpstr>Dedovanje in genetika</vt:lpstr>
      <vt:lpstr>Od genov do lastnosti</vt:lpstr>
      <vt:lpstr>Geni, proteini in lastnosti</vt:lpstr>
      <vt:lpstr>PowerPointova predstavitev</vt:lpstr>
      <vt:lpstr>Razvojni krog človeka – 8. razred; celica in dedovanje (C), razmnoževanje človeka (D11)</vt:lpstr>
      <vt:lpstr>Raznolikost med učenci</vt:lpstr>
      <vt:lpstr>   Miti o enogenskih človeških lastnostih  http://udel.edu/~mcdonald/mythintro.html </vt:lpstr>
      <vt:lpstr>Pritlikavost in polidaktilija (večprstnost)</vt:lpstr>
      <vt:lpstr>Poligeno dedovanje barve kože</vt:lpstr>
      <vt:lpstr>PowerPointova predstavitev</vt:lpstr>
      <vt:lpstr>PowerPointova predstavitev</vt:lpstr>
      <vt:lpstr>Za razumevanje dedovanja </vt:lpstr>
      <vt:lpstr>PowerPointova predstavitev</vt:lpstr>
      <vt:lpstr>Število kromosomov (2n) se razlikuje od vrste do vrste</vt:lpstr>
      <vt:lpstr>Oblikovanje kromosomov</vt:lpstr>
      <vt:lpstr>PowerPointova predstavitev</vt:lpstr>
      <vt:lpstr>Polinukleotidna veriga</vt:lpstr>
      <vt:lpstr>Izolacija molekule dna</vt:lpstr>
      <vt:lpstr>Homologni kromosomi</vt:lpstr>
      <vt:lpstr>Homologna kromosoma in aleli</vt:lpstr>
      <vt:lpstr>Homologna kromosoma in aleli - model</vt:lpstr>
      <vt:lpstr>Kromosomi, geni in aleli</vt:lpstr>
      <vt:lpstr>Izdelava pojmovne sheme </vt:lpstr>
      <vt:lpstr>Ponazoritev kromosomov z modeli - ideje</vt:lpstr>
      <vt:lpstr>Nepodvojen / podvojen sokosom oz. “nogavični” kromosom</vt:lpstr>
      <vt:lpstr>Sokosomi ali “nogavični  kromosomi”</vt:lpstr>
      <vt:lpstr>Kromosomi iz papirnatih trakov</vt:lpstr>
      <vt:lpstr>Kromosomi iz plastificiranih trakov</vt:lpstr>
      <vt:lpstr>Kromosomi iz plastificiranih trakov</vt:lpstr>
      <vt:lpstr>Primerjava mitoze in mejoze</vt:lpstr>
      <vt:lpstr>Vprašanja za preverjanje razumevanja procesa in pomena mitoze</vt:lpstr>
      <vt:lpstr>Težavnejši vidiki celične genetike </vt:lpstr>
      <vt:lpstr>Pomen mejoze </vt:lpstr>
      <vt:lpstr>Koncept ploidnosti; Haploidne / diploidne celice</vt:lpstr>
      <vt:lpstr>Pomen mejoze; genetska raznolikost</vt:lpstr>
      <vt:lpstr>Mitoza in mejoza</vt:lpstr>
      <vt:lpstr>Neodvisno razporejanje kromosomov med mejozo</vt:lpstr>
      <vt:lpstr>prekrižanje</vt:lpstr>
      <vt:lpstr>Simulacija prekrižanja</vt:lpstr>
      <vt:lpstr>Edinstvenost posameznikov</vt:lpstr>
      <vt:lpstr>Poroka enojajčnih dvojčkov</vt:lpstr>
      <vt:lpstr>Vprašanja za preverjanje razumevanja procesa in pomena mitoze in mejoze</vt:lpstr>
      <vt:lpstr>PowerPointova predstavitev</vt:lpstr>
      <vt:lpstr>Načelo razdvajanja (segregacije) alelov pri nastajanju gamet </vt:lpstr>
      <vt:lpstr>PowerPointova predstavitev</vt:lpstr>
      <vt:lpstr>Dedovanje barve dlake pri domačih mačkah</vt:lpstr>
      <vt:lpstr>Nerazumevanju dedovanja se je možno izogniti</vt:lpstr>
      <vt:lpstr>Aktivnost: simulacija mitoze s papirnatimi trakovi</vt:lpstr>
      <vt:lpstr>Aktivnost: simulacija mejoze s trakovi</vt:lpstr>
      <vt:lpstr>Mitoza in mejoza – igra vlog</vt:lpstr>
      <vt:lpstr>Simulacija mejoze in oploditve s papirnatimi trakovi</vt:lpstr>
      <vt:lpstr>Ločevanje alelov in oploditev</vt:lpstr>
      <vt:lpstr>S kombinacijskim kvadratom prikazani možni genotipi za potomca heterozigotnih staršev</vt:lpstr>
      <vt:lpstr>Simulacija dedovanja s papirnatimi figuricami</vt:lpstr>
      <vt:lpstr>Simulacija dedovanja s papirnatimi kromosomi</vt:lpstr>
      <vt:lpstr>HVALA ZA POZORNOST! </vt:lpstr>
    </vt:vector>
  </TitlesOfParts>
  <Company>HCH</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OSNOVNI GENETSKI POJMI IN DEDOVANJE</dc:title>
  <dc:creator>HCH</dc:creator>
  <cp:lastModifiedBy>Tadej Blatnik</cp:lastModifiedBy>
  <cp:revision>882</cp:revision>
  <dcterms:created xsi:type="dcterms:W3CDTF">2011-06-17T06:54:52Z</dcterms:created>
  <dcterms:modified xsi:type="dcterms:W3CDTF">2011-11-02T08:37:00Z</dcterms:modified>
</cp:coreProperties>
</file>