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24" r:id="rId2"/>
    <p:sldId id="325" r:id="rId3"/>
    <p:sldId id="257" r:id="rId4"/>
    <p:sldId id="260" r:id="rId5"/>
    <p:sldId id="259" r:id="rId6"/>
    <p:sldId id="261" r:id="rId7"/>
    <p:sldId id="262" r:id="rId8"/>
    <p:sldId id="326" r:id="rId9"/>
    <p:sldId id="258"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6" r:id="rId23"/>
    <p:sldId id="275" r:id="rId24"/>
    <p:sldId id="277" r:id="rId25"/>
    <p:sldId id="278" r:id="rId26"/>
    <p:sldId id="279" r:id="rId27"/>
    <p:sldId id="280" r:id="rId28"/>
    <p:sldId id="281" r:id="rId29"/>
    <p:sldId id="285" r:id="rId30"/>
    <p:sldId id="286" r:id="rId31"/>
    <p:sldId id="287" r:id="rId32"/>
    <p:sldId id="288" r:id="rId33"/>
    <p:sldId id="289" r:id="rId34"/>
    <p:sldId id="290" r:id="rId35"/>
    <p:sldId id="291" r:id="rId36"/>
    <p:sldId id="292" r:id="rId37"/>
    <p:sldId id="295" r:id="rId38"/>
    <p:sldId id="322" r:id="rId39"/>
    <p:sldId id="327" r:id="rId40"/>
    <p:sldId id="323" r:id="rId41"/>
    <p:sldId id="321" r:id="rId42"/>
    <p:sldId id="299" r:id="rId43"/>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77" autoAdjust="0"/>
  </p:normalViewPr>
  <p:slideViewPr>
    <p:cSldViewPr>
      <p:cViewPr varScale="1">
        <p:scale>
          <a:sx n="63" d="100"/>
          <a:sy n="63" d="100"/>
        </p:scale>
        <p:origin x="-55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613A60-A1D7-4D83-93DE-F6E98B8EBFB1}" type="datetimeFigureOut">
              <a:rPr lang="en-US" smtClean="0"/>
              <a:pPr/>
              <a:t>8/25/2011</a:t>
            </a:fld>
            <a:endParaRPr lang="en-US"/>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09DD9B-4D6A-4149-87D4-CAB4E80EEF7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ugotavljanje dogajanja</a:t>
            </a:r>
            <a:r>
              <a:rPr lang="sl-SI" baseline="0" dirty="0" smtClean="0"/>
              <a:t> – posebej, ker je pogosto posredno</a:t>
            </a:r>
            <a:endParaRPr lang="en-US" dirty="0"/>
          </a:p>
        </p:txBody>
      </p:sp>
      <p:sp>
        <p:nvSpPr>
          <p:cNvPr id="4" name="Ograda številke diapozitiva 3"/>
          <p:cNvSpPr>
            <a:spLocks noGrp="1"/>
          </p:cNvSpPr>
          <p:nvPr>
            <p:ph type="sldNum" sz="quarter" idx="10"/>
          </p:nvPr>
        </p:nvSpPr>
        <p:spPr/>
        <p:txBody>
          <a:bodyPr/>
          <a:lstStyle/>
          <a:p>
            <a:fld id="{D309DD9B-4D6A-4149-87D4-CAB4E80EEF73}"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677149B-B17E-469B-B478-4185B289EB33}" type="slidenum">
              <a:rPr lang="en-US" smtClean="0"/>
              <a:pPr/>
              <a:t>14</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sl-SI" smtClean="0"/>
              <a:t>Why so high tree rare? This is an extrem, however, trees, higher than 10 m are not a rarity. One can find them in parks, forest, gardens, practically everywhere providing the climate is enough mild and humid, and the winds are not too strong.</a:t>
            </a:r>
          </a:p>
          <a:p>
            <a:pPr eaLnBrk="1" hangingPunct="1"/>
            <a:r>
              <a:rPr lang="sl-SI" smtClean="0"/>
              <a:t>However, for a physicist it is a bunch of curious phenomena, some of them are not understood even today. </a:t>
            </a: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0A0CC3D-7A3E-4AE6-BD9A-9CFA1F233DB8}" type="slidenum">
              <a:rPr lang="en-US" smtClean="0"/>
              <a:pPr/>
              <a:t>15</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sl-SI" smtClean="0"/>
              <a:t>Why so high tree rare? This is an extrem, however, trees, higher than 10 m are not a rarity. One can find them in parks, forest, gardens, practically everywhere providing the climate is enough mild and humid, and the winds are not too strong.</a:t>
            </a:r>
          </a:p>
          <a:p>
            <a:pPr eaLnBrk="1" hangingPunct="1"/>
            <a:r>
              <a:rPr lang="sl-SI" smtClean="0"/>
              <a:t>However, for a physicist it is a bunch of curious phenomena, some of them are not understood even today. </a:t>
            </a: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E07DFEA-0906-4CC9-8331-EB66F87B9B0A}" type="slidenum">
              <a:rPr lang="en-US" smtClean="0"/>
              <a:pPr/>
              <a:t>16</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sl-SI" smtClean="0"/>
              <a:t>Why so high tree rare? This is an extrem, however, trees, higher than 10 m are not a rarity. One can find them in parks, forest, gardens, practically everywhere providing the climate is enough mild and humid, and the winds are not too strong.</a:t>
            </a:r>
          </a:p>
          <a:p>
            <a:pPr eaLnBrk="1" hangingPunct="1"/>
            <a:r>
              <a:rPr lang="sl-SI" smtClean="0"/>
              <a:t>However, for a physicist it is a bunch of curious phenomena, some of them are not understood even today. </a:t>
            </a: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EAB114EE-8479-4E08-8DC3-3306D95F23ED}" type="slidenum">
              <a:rPr lang="en-US" smtClean="0"/>
              <a:pPr/>
              <a:t>17</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sl-SI" smtClean="0"/>
              <a:t>Why so high tree rare? This is an extrem, however, trees, higher than 10 m are not a rarity. One can find them in parks, forest, gardens, practically everywhere providing the climate is enough mild and humid, and the winds are not too strong.</a:t>
            </a:r>
          </a:p>
          <a:p>
            <a:pPr eaLnBrk="1" hangingPunct="1"/>
            <a:r>
              <a:rPr lang="sl-SI" smtClean="0"/>
              <a:t>However, for a physicist it is a bunch of curious phenomena, some of them are not understood even today. </a:t>
            </a: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3AF469B0-85A3-41B9-92A6-AA232C290BB2}" type="slidenum">
              <a:rPr lang="en-US" smtClean="0"/>
              <a:pPr/>
              <a:t>18</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sl-SI" smtClean="0"/>
              <a:t>Why so high tree rare? This is an extrem, however, trees, higher than 10 m are not a rarity. One can find them in parks, forest, gardens, practically everywhere providing the climate is enough mild and humid, and the winds are not too strong.</a:t>
            </a:r>
          </a:p>
          <a:p>
            <a:pPr eaLnBrk="1" hangingPunct="1"/>
            <a:r>
              <a:rPr lang="sl-SI" smtClean="0"/>
              <a:t>However, for a physicist it is a bunch of curious phenomena, some of them are not understood even today. </a:t>
            </a: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13CDBD7-9365-4AFC-A106-E1D3310FBCBE}" type="slidenum">
              <a:rPr lang="en-US" smtClean="0"/>
              <a:pPr/>
              <a:t>19</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sl-SI" smtClean="0"/>
              <a:t>Why so high tree rare? This is an extrem, however, trees, higher than 10 m are not a rarity. One can find them in parks, forest, gardens, practically everywhere providing the climate is enough mild and humid, and the winds are not too strong.</a:t>
            </a:r>
          </a:p>
          <a:p>
            <a:pPr eaLnBrk="1" hangingPunct="1"/>
            <a:r>
              <a:rPr lang="sl-SI" smtClean="0"/>
              <a:t>However, for a physicist it is a bunch of curious phenomena, some of them are not understood even today. </a:t>
            </a: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29D2140F-973E-4398-854F-05A2D69C73E9}" type="slidenum">
              <a:rPr lang="en-US" smtClean="0"/>
              <a:pPr/>
              <a:t>20</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sl-SI" smtClean="0"/>
              <a:t>Why so high tree rare? This is an extrem, however, trees, higher than 10 m are not a rarity. One can find them in parks, forest, gardens, practically everywhere providing the climate is enough mild and humid, and the winds are not too strong.</a:t>
            </a:r>
          </a:p>
          <a:p>
            <a:pPr eaLnBrk="1" hangingPunct="1"/>
            <a:r>
              <a:rPr lang="sl-SI" smtClean="0"/>
              <a:t>However, for a physicist it is a bunch of curious phenomena, some of them are not understood even today. </a:t>
            </a: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707A7DBE-4BB8-4160-8D4A-A60452C9CCF7}" type="slidenum">
              <a:rPr lang="en-US" smtClean="0"/>
              <a:pPr/>
              <a:t>21</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sl-SI" smtClean="0"/>
              <a:t>I would like to discuss two faces of one phenomenon: The picture here is stolen from the internet and is called – underwater rays. Anybody seeing this picture would agree that this is a nice description. However,</a:t>
            </a: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47307CA-9449-4DF5-AF37-2E43F8C49658}" type="slidenum">
              <a:rPr lang="en-US" smtClean="0"/>
              <a:pPr/>
              <a:t>22</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sl-SI" smtClean="0"/>
              <a:t>In everyday life we observe rays commonly after the rain, when the sunlight starts to peer through the holes between the clouds. Artists used this as a motivation, people stare at the sky enthusiastic because of bauty...</a:t>
            </a:r>
          </a:p>
          <a:p>
            <a:pPr eaLnBrk="1" hangingPunct="1"/>
            <a:endParaRPr lang="sl-SI" smtClean="0"/>
          </a:p>
          <a:p>
            <a:pPr eaLnBrk="1" hangingPunct="1"/>
            <a:r>
              <a:rPr lang="sl-SI" smtClean="0"/>
              <a:t>but let us turn back to physics...</a:t>
            </a: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A36E4A4-79C8-40D6-8FFC-FAC4D68DD0AC}" type="slidenum">
              <a:rPr lang="en-US" smtClean="0"/>
              <a:pPr/>
              <a:t>23</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sl-SI" smtClean="0"/>
              <a:t>thpresents the same thing observed from above, the phenomenon here is called “the caustic network”....everybody has seen this in the swimming pool, at the bottom of the relatively shallow see or the lake, when the water is not still. If not, you are invited to take a look later down in front of the hotel, there is a swiming pool. </a:t>
            </a: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ugotavljanje dogajanja</a:t>
            </a:r>
            <a:r>
              <a:rPr lang="sl-SI" baseline="0" dirty="0" smtClean="0"/>
              <a:t> – posebej, ker je pogosto posredno</a:t>
            </a:r>
            <a:endParaRPr lang="en-US" dirty="0"/>
          </a:p>
        </p:txBody>
      </p:sp>
      <p:sp>
        <p:nvSpPr>
          <p:cNvPr id="4" name="Ograda številke diapozitiva 3"/>
          <p:cNvSpPr>
            <a:spLocks noGrp="1"/>
          </p:cNvSpPr>
          <p:nvPr>
            <p:ph type="sldNum" sz="quarter" idx="10"/>
          </p:nvPr>
        </p:nvSpPr>
        <p:spPr/>
        <p:txBody>
          <a:bodyPr/>
          <a:lstStyle/>
          <a:p>
            <a:fld id="{D309DD9B-4D6A-4149-87D4-CAB4E80EEF73}"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404AB13A-2501-41B1-A257-B6E5B329A865}" type="slidenum">
              <a:rPr lang="en-US" smtClean="0"/>
              <a:pPr/>
              <a:t>24</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sl-SI" smtClean="0"/>
              <a:t>Do light rays above us on the sky and bellow the water surface – the underwater rays have anything in common?</a:t>
            </a:r>
          </a:p>
          <a:p>
            <a:pPr eaLnBrk="1" hangingPunct="1"/>
            <a:r>
              <a:rPr lang="sl-SI" smtClean="0"/>
              <a:t>Yes, they look the same.... </a:t>
            </a:r>
          </a:p>
          <a:p>
            <a:pPr eaLnBrk="1" hangingPunct="1"/>
            <a:r>
              <a:rPr lang="sl-SI" smtClean="0"/>
              <a:t>They are seen only in the muddy water or the foggy air</a:t>
            </a:r>
          </a:p>
          <a:p>
            <a:pPr eaLnBrk="1" hangingPunct="1"/>
            <a:endParaRPr lang="sl-SI" smtClean="0"/>
          </a:p>
          <a:p>
            <a:pPr eaLnBrk="1" hangingPunct="1"/>
            <a:r>
              <a:rPr lang="sl-SI" smtClean="0"/>
              <a:t>However, the origin is quite different</a:t>
            </a:r>
          </a:p>
          <a:p>
            <a:pPr eaLnBrk="1" hangingPunct="1"/>
            <a:endParaRPr lang="sl-SI" smtClean="0"/>
          </a:p>
          <a:p>
            <a:pPr eaLnBrk="1" hangingPunct="1"/>
            <a:r>
              <a:rPr lang="sl-SI" smtClean="0"/>
              <a:t>the first question where the suspicion about the origin arises is</a:t>
            </a:r>
          </a:p>
          <a:p>
            <a:pPr eaLnBrk="1" hangingPunct="1"/>
            <a:endParaRPr lang="sl-SI" smtClean="0"/>
          </a:p>
          <a:p>
            <a:pPr eaLnBrk="1" hangingPunct="1"/>
            <a:r>
              <a:rPr lang="sl-SI" smtClean="0"/>
              <a:t>- where are the holes at the water surface? Observing the photo, one may even find them – however, the mirror like reginos are actually the regions similar to the mirrors at the police stations. Form bellow there is amirror, form above the light is not reflected ... there is no holes and no origin for that type of the underwater rays</a:t>
            </a:r>
          </a:p>
          <a:p>
            <a:pPr eaLnBrk="1" hangingPunct="1"/>
            <a:endParaRPr lang="sl-SI" smtClean="0"/>
          </a:p>
          <a:p>
            <a:pPr eaLnBrk="1" hangingPunct="1"/>
            <a:r>
              <a:rPr lang="sl-SI" smtClean="0"/>
              <a:t>At the intersections of rays and the bottom, the vivid bright lines are formed – the caustic network</a:t>
            </a: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40BF146A-C4D6-4F27-A3C7-DA276CC5300D}" type="slidenum">
              <a:rPr lang="en-US" smtClean="0"/>
              <a:pPr/>
              <a:t>25</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sl-SI" smtClean="0"/>
              <a:t>The caustic network is best observed at the bottom of the pool or at the shallow water above the sand. What is the most common explanation for the caustic network. Curly surfaces due to waves form a set of converging and idverging lenses... and the picture like this one is commonly added. Although the picture seen here is perfectly correct it might lead (especially together with words) to false understanding of students. Students are generally familiar with focal points of lenses, considered obvioulsy only for rays very near the optical axes. For larege distances form the axes, for largere incident angles the life is not so simple anymore. </a:t>
            </a:r>
          </a:p>
          <a:p>
            <a:pPr eaLnBrk="1" hangingPunct="1"/>
            <a:r>
              <a:rPr lang="sl-SI" smtClean="0"/>
              <a:t> </a:t>
            </a: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FCBE3991-CAA9-4D78-96C9-DDF1328D2F8E}" type="slidenum">
              <a:rPr lang="en-US" smtClean="0"/>
              <a:pPr/>
              <a:t>26</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sl-SI" smtClean="0"/>
              <a:t>However, there are another issues that rule out such a simple understanding. One lens has one focal point (in this simple form). However – the caustic network is always present irrsepctive of wanelength and relatid properties of the “converging” lens. The bright lines appear at different height, they ebven continue at the vertical walls as seen at the lower left picture which was taken during the winter and therefore the water is so ugly muddy.</a:t>
            </a: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0F97FF1D-9A35-4D63-B809-56059D0DF419}" type="slidenum">
              <a:rPr lang="en-US" smtClean="0"/>
              <a:pPr/>
              <a:t>27</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sl-SI" smtClean="0"/>
              <a:t>First idea is that the radius of the wavy water surface vary.</a:t>
            </a: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AF466482-573B-41D2-80A2-1B5E9E238928}" type="slidenum">
              <a:rPr lang="en-US" smtClean="0"/>
              <a:pPr/>
              <a:t>28</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sl-SI" smtClean="0"/>
              <a:t>Radious is the smallest at the top and increases ... however, the calculation of the curvature requires higher mathematical skills ... or the blind formula is used, which I personally do not like... Even more</a:t>
            </a: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391894FC-1B11-434F-9FA6-2BB0675EE4F7}" type="slidenum">
              <a:rPr lang="en-US" smtClean="0"/>
              <a:pPr/>
              <a:t>29</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DE96CE7B-857F-4469-8E9F-5FC12D494187}" type="slidenum">
              <a:rPr lang="en-US" smtClean="0"/>
              <a:pPr/>
              <a:t>30</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D198F879-CCD9-45C4-9868-9FEBAE035BB8}" type="slidenum">
              <a:rPr lang="en-US" smtClean="0"/>
              <a:pPr/>
              <a:t>31</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9331239C-B6E2-400F-BD48-405D9217F980}" type="slidenum">
              <a:rPr lang="en-US" smtClean="0"/>
              <a:pPr/>
              <a:t>32</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C9EF909-E06C-4B6C-A6F6-2AF232B89E2E}" type="slidenum">
              <a:rPr lang="en-US" smtClean="0"/>
              <a:pPr/>
              <a:t>33</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ugotavljanje dogajanja</a:t>
            </a:r>
            <a:r>
              <a:rPr lang="sl-SI" baseline="0" dirty="0" smtClean="0"/>
              <a:t> – posebej, ker je pogosto posredno</a:t>
            </a:r>
            <a:endParaRPr lang="en-US" dirty="0"/>
          </a:p>
        </p:txBody>
      </p:sp>
      <p:sp>
        <p:nvSpPr>
          <p:cNvPr id="4" name="Ograda številke diapozitiva 3"/>
          <p:cNvSpPr>
            <a:spLocks noGrp="1"/>
          </p:cNvSpPr>
          <p:nvPr>
            <p:ph type="sldNum" sz="quarter" idx="10"/>
          </p:nvPr>
        </p:nvSpPr>
        <p:spPr/>
        <p:txBody>
          <a:bodyPr/>
          <a:lstStyle/>
          <a:p>
            <a:fld id="{D309DD9B-4D6A-4149-87D4-CAB4E80EEF73}"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E0021783-06C7-4CE8-BA8F-E9B9C91A5BEF}" type="slidenum">
              <a:rPr lang="en-US" smtClean="0"/>
              <a:pPr/>
              <a:t>34</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1A34D8D7-82E2-4A84-870D-6B2993905040}" type="slidenum">
              <a:rPr lang="en-US" smtClean="0"/>
              <a:pPr/>
              <a:t>36</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4A5F1685-1EE8-458D-85A6-5CEFE7203397}" type="slidenum">
              <a:rPr lang="en-US" smtClean="0"/>
              <a:pPr/>
              <a:t>37</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4A5F1685-1EE8-458D-85A6-5CEFE7203397}" type="slidenum">
              <a:rPr lang="en-US" smtClean="0"/>
              <a:pPr/>
              <a:t>38</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4A5F1685-1EE8-458D-85A6-5CEFE7203397}" type="slidenum">
              <a:rPr lang="en-US" smtClean="0"/>
              <a:pPr/>
              <a:t>40</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950D0A89-984D-4CDF-B318-526B38ACF490}" type="slidenum">
              <a:rPr lang="en-US" smtClean="0"/>
              <a:pPr/>
              <a:t>41</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ugotavljanje dogajanja</a:t>
            </a:r>
            <a:r>
              <a:rPr lang="sl-SI" baseline="0" dirty="0" smtClean="0"/>
              <a:t> – posebej, ker je pogosto posredno</a:t>
            </a:r>
            <a:endParaRPr lang="en-US" dirty="0"/>
          </a:p>
        </p:txBody>
      </p:sp>
      <p:sp>
        <p:nvSpPr>
          <p:cNvPr id="4" name="Ograda številke diapozitiva 3"/>
          <p:cNvSpPr>
            <a:spLocks noGrp="1"/>
          </p:cNvSpPr>
          <p:nvPr>
            <p:ph type="sldNum" sz="quarter" idx="10"/>
          </p:nvPr>
        </p:nvSpPr>
        <p:spPr/>
        <p:txBody>
          <a:bodyPr/>
          <a:lstStyle/>
          <a:p>
            <a:fld id="{D309DD9B-4D6A-4149-87D4-CAB4E80EEF73}"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ugotavljanje dogajanja</a:t>
            </a:r>
            <a:r>
              <a:rPr lang="sl-SI" baseline="0" dirty="0" smtClean="0"/>
              <a:t> – posebej, ker je pogosto posredno</a:t>
            </a:r>
            <a:endParaRPr lang="en-US" dirty="0"/>
          </a:p>
        </p:txBody>
      </p:sp>
      <p:sp>
        <p:nvSpPr>
          <p:cNvPr id="4" name="Ograda številke diapozitiva 3"/>
          <p:cNvSpPr>
            <a:spLocks noGrp="1"/>
          </p:cNvSpPr>
          <p:nvPr>
            <p:ph type="sldNum" sz="quarter" idx="10"/>
          </p:nvPr>
        </p:nvSpPr>
        <p:spPr/>
        <p:txBody>
          <a:bodyPr/>
          <a:lstStyle/>
          <a:p>
            <a:fld id="{D309DD9B-4D6A-4149-87D4-CAB4E80EEF73}"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ugotavljanje dogajanja</a:t>
            </a:r>
            <a:r>
              <a:rPr lang="sl-SI" baseline="0" dirty="0" smtClean="0"/>
              <a:t> – posebej, ker je </a:t>
            </a:r>
            <a:r>
              <a:rPr lang="sl-SI" baseline="0" smtClean="0"/>
              <a:t>pogosto posredno</a:t>
            </a:r>
            <a:endParaRPr lang="en-US"/>
          </a:p>
        </p:txBody>
      </p:sp>
      <p:sp>
        <p:nvSpPr>
          <p:cNvPr id="4" name="Ograda številke diapozitiva 3"/>
          <p:cNvSpPr>
            <a:spLocks noGrp="1"/>
          </p:cNvSpPr>
          <p:nvPr>
            <p:ph type="sldNum" sz="quarter" idx="10"/>
          </p:nvPr>
        </p:nvSpPr>
        <p:spPr/>
        <p:txBody>
          <a:bodyPr/>
          <a:lstStyle/>
          <a:p>
            <a:fld id="{D309DD9B-4D6A-4149-87D4-CAB4E80EEF73}"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65F496B-B96D-493A-99B9-B003ED8FEA4C}" type="slidenum">
              <a:rPr lang="en-US" smtClean="0"/>
              <a:pPr/>
              <a:t>11</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FC3C3E82-2CEE-4872-9F22-4C7E6E178DC1}" type="slidenum">
              <a:rPr lang="en-US" smtClean="0"/>
              <a:pPr/>
              <a:t>12</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sl-SI" smtClean="0"/>
              <a:t>Why so high tree rare? This is an extrem, however, trees, higher than 10 m are not a rarity. One can find them in parks, forest, gardens, practically everywhere providing the climate is enough mild and humid, and the winds are not too strong.</a:t>
            </a:r>
          </a:p>
          <a:p>
            <a:pPr eaLnBrk="1" hangingPunct="1"/>
            <a:r>
              <a:rPr lang="sl-SI" smtClean="0"/>
              <a:t>However, for a physicist it is a bunch of curious phenomena, some of them are not understood even today. </a:t>
            </a: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F3F3883-EC20-4A24-9D3B-DB85F172F0B6}" type="slidenum">
              <a:rPr lang="en-US" smtClean="0"/>
              <a:pPr/>
              <a:t>13</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sl-SI" smtClean="0"/>
              <a:t>Why so high tree rare? This is an extrem, however, trees, higher than 10 m are not a rarity. One can find them in parks, forest, gardens, practically everywhere providing the climate is enough mild and humid, and the winds are not too strong.</a:t>
            </a:r>
          </a:p>
          <a:p>
            <a:pPr eaLnBrk="1" hangingPunct="1"/>
            <a:r>
              <a:rPr lang="sl-SI" smtClean="0"/>
              <a:t>However, for a physicist it is a bunch of curious phenomena, some of them are not understood even today. </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en-US"/>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en-US"/>
          </a:p>
        </p:txBody>
      </p:sp>
      <p:sp>
        <p:nvSpPr>
          <p:cNvPr id="4" name="Ograda datuma 3"/>
          <p:cNvSpPr>
            <a:spLocks noGrp="1"/>
          </p:cNvSpPr>
          <p:nvPr>
            <p:ph type="dt" sz="half" idx="10"/>
          </p:nvPr>
        </p:nvSpPr>
        <p:spPr/>
        <p:txBody>
          <a:bodyPr/>
          <a:lstStyle/>
          <a:p>
            <a:fld id="{626DBC1F-8F01-4201-8281-E6BD571BA942}" type="datetimeFigureOut">
              <a:rPr lang="en-US" smtClean="0"/>
              <a:pPr/>
              <a:t>8/25/2011</a:t>
            </a:fld>
            <a:endParaRPr lang="en-US"/>
          </a:p>
        </p:txBody>
      </p:sp>
      <p:sp>
        <p:nvSpPr>
          <p:cNvPr id="5" name="Ograda noge 4"/>
          <p:cNvSpPr>
            <a:spLocks noGrp="1"/>
          </p:cNvSpPr>
          <p:nvPr>
            <p:ph type="ftr" sz="quarter" idx="11"/>
          </p:nvPr>
        </p:nvSpPr>
        <p:spPr/>
        <p:txBody>
          <a:bodyPr/>
          <a:lstStyle/>
          <a:p>
            <a:endParaRPr lang="en-US"/>
          </a:p>
        </p:txBody>
      </p:sp>
      <p:sp>
        <p:nvSpPr>
          <p:cNvPr id="6" name="Ograda številke diapozitiva 5"/>
          <p:cNvSpPr>
            <a:spLocks noGrp="1"/>
          </p:cNvSpPr>
          <p:nvPr>
            <p:ph type="sldNum" sz="quarter" idx="12"/>
          </p:nvPr>
        </p:nvSpPr>
        <p:spPr/>
        <p:txBody>
          <a:bodyPr/>
          <a:lstStyle/>
          <a:p>
            <a:fld id="{C0080D52-E626-4315-A507-5C889DD47B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grada datuma 3"/>
          <p:cNvSpPr>
            <a:spLocks noGrp="1"/>
          </p:cNvSpPr>
          <p:nvPr>
            <p:ph type="dt" sz="half" idx="10"/>
          </p:nvPr>
        </p:nvSpPr>
        <p:spPr/>
        <p:txBody>
          <a:bodyPr/>
          <a:lstStyle/>
          <a:p>
            <a:fld id="{626DBC1F-8F01-4201-8281-E6BD571BA942}" type="datetimeFigureOut">
              <a:rPr lang="en-US" smtClean="0"/>
              <a:pPr/>
              <a:t>8/25/2011</a:t>
            </a:fld>
            <a:endParaRPr lang="en-US"/>
          </a:p>
        </p:txBody>
      </p:sp>
      <p:sp>
        <p:nvSpPr>
          <p:cNvPr id="5" name="Ograda noge 4"/>
          <p:cNvSpPr>
            <a:spLocks noGrp="1"/>
          </p:cNvSpPr>
          <p:nvPr>
            <p:ph type="ftr" sz="quarter" idx="11"/>
          </p:nvPr>
        </p:nvSpPr>
        <p:spPr/>
        <p:txBody>
          <a:bodyPr/>
          <a:lstStyle/>
          <a:p>
            <a:endParaRPr lang="en-US"/>
          </a:p>
        </p:txBody>
      </p:sp>
      <p:sp>
        <p:nvSpPr>
          <p:cNvPr id="6" name="Ograda številke diapozitiva 5"/>
          <p:cNvSpPr>
            <a:spLocks noGrp="1"/>
          </p:cNvSpPr>
          <p:nvPr>
            <p:ph type="sldNum" sz="quarter" idx="12"/>
          </p:nvPr>
        </p:nvSpPr>
        <p:spPr/>
        <p:txBody>
          <a:bodyPr/>
          <a:lstStyle/>
          <a:p>
            <a:fld id="{C0080D52-E626-4315-A507-5C889DD47B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grada datuma 3"/>
          <p:cNvSpPr>
            <a:spLocks noGrp="1"/>
          </p:cNvSpPr>
          <p:nvPr>
            <p:ph type="dt" sz="half" idx="10"/>
          </p:nvPr>
        </p:nvSpPr>
        <p:spPr/>
        <p:txBody>
          <a:bodyPr/>
          <a:lstStyle/>
          <a:p>
            <a:fld id="{626DBC1F-8F01-4201-8281-E6BD571BA942}" type="datetimeFigureOut">
              <a:rPr lang="en-US" smtClean="0"/>
              <a:pPr/>
              <a:t>8/25/2011</a:t>
            </a:fld>
            <a:endParaRPr lang="en-US"/>
          </a:p>
        </p:txBody>
      </p:sp>
      <p:sp>
        <p:nvSpPr>
          <p:cNvPr id="5" name="Ograda noge 4"/>
          <p:cNvSpPr>
            <a:spLocks noGrp="1"/>
          </p:cNvSpPr>
          <p:nvPr>
            <p:ph type="ftr" sz="quarter" idx="11"/>
          </p:nvPr>
        </p:nvSpPr>
        <p:spPr/>
        <p:txBody>
          <a:bodyPr/>
          <a:lstStyle/>
          <a:p>
            <a:endParaRPr lang="en-US"/>
          </a:p>
        </p:txBody>
      </p:sp>
      <p:sp>
        <p:nvSpPr>
          <p:cNvPr id="6" name="Ograda številke diapozitiva 5"/>
          <p:cNvSpPr>
            <a:spLocks noGrp="1"/>
          </p:cNvSpPr>
          <p:nvPr>
            <p:ph type="sldNum" sz="quarter" idx="12"/>
          </p:nvPr>
        </p:nvSpPr>
        <p:spPr/>
        <p:txBody>
          <a:bodyPr/>
          <a:lstStyle/>
          <a:p>
            <a:fld id="{C0080D52-E626-4315-A507-5C889DD47B8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Naslov in 4 vsebine">
    <p:spTree>
      <p:nvGrpSpPr>
        <p:cNvPr id="1" name=""/>
        <p:cNvGrpSpPr/>
        <p:nvPr/>
      </p:nvGrpSpPr>
      <p:grpSpPr>
        <a:xfrm>
          <a:off x="0" y="0"/>
          <a:ext cx="0" cy="0"/>
          <a:chOff x="0" y="0"/>
          <a:chExt cx="0" cy="0"/>
        </a:xfrm>
      </p:grpSpPr>
      <p:sp>
        <p:nvSpPr>
          <p:cNvPr id="2" name="Naslov 1"/>
          <p:cNvSpPr>
            <a:spLocks noGrp="1"/>
          </p:cNvSpPr>
          <p:nvPr>
            <p:ph type="title" sz="quarter"/>
          </p:nvPr>
        </p:nvSpPr>
        <p:spPr>
          <a:xfrm>
            <a:off x="457200" y="274638"/>
            <a:ext cx="8229600" cy="1143000"/>
          </a:xfrm>
        </p:spPr>
        <p:txBody>
          <a:bodyPr/>
          <a:lstStyle/>
          <a:p>
            <a:r>
              <a:rPr lang="sl-SI" smtClean="0"/>
              <a:t>Kliknite, če želite urediti slog naslova matrice</a:t>
            </a:r>
            <a:endParaRPr lang="sl-SI"/>
          </a:p>
        </p:txBody>
      </p:sp>
      <p:sp>
        <p:nvSpPr>
          <p:cNvPr id="3" name="Ograda vsebine 2"/>
          <p:cNvSpPr>
            <a:spLocks noGrp="1"/>
          </p:cNvSpPr>
          <p:nvPr>
            <p:ph sz="quarter" idx="1"/>
          </p:nvPr>
        </p:nvSpPr>
        <p:spPr>
          <a:xfrm>
            <a:off x="457200" y="1600200"/>
            <a:ext cx="4038600" cy="2185988"/>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quarter" idx="2"/>
          </p:nvPr>
        </p:nvSpPr>
        <p:spPr>
          <a:xfrm>
            <a:off x="4648200" y="1600200"/>
            <a:ext cx="4038600" cy="2185988"/>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vsebine 4"/>
          <p:cNvSpPr>
            <a:spLocks noGrp="1"/>
          </p:cNvSpPr>
          <p:nvPr>
            <p:ph sz="quarter" idx="3"/>
          </p:nvPr>
        </p:nvSpPr>
        <p:spPr>
          <a:xfrm>
            <a:off x="457200" y="3938588"/>
            <a:ext cx="4038600" cy="2187575"/>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vsebine 5"/>
          <p:cNvSpPr>
            <a:spLocks noGrp="1"/>
          </p:cNvSpPr>
          <p:nvPr>
            <p:ph sz="quarter" idx="4"/>
          </p:nvPr>
        </p:nvSpPr>
        <p:spPr>
          <a:xfrm>
            <a:off x="4648200" y="3938588"/>
            <a:ext cx="4038600" cy="2187575"/>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EE0F363-4ED4-4684-82BF-B5E53BC82DD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Naslov, vsebina in besedilo">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648200" y="1600200"/>
            <a:ext cx="4038600" cy="4525963"/>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818843-B55D-497A-9213-E5218938C0B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en-US"/>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grada datuma 3"/>
          <p:cNvSpPr>
            <a:spLocks noGrp="1"/>
          </p:cNvSpPr>
          <p:nvPr>
            <p:ph type="dt" sz="half" idx="10"/>
          </p:nvPr>
        </p:nvSpPr>
        <p:spPr/>
        <p:txBody>
          <a:bodyPr/>
          <a:lstStyle/>
          <a:p>
            <a:fld id="{626DBC1F-8F01-4201-8281-E6BD571BA942}" type="datetimeFigureOut">
              <a:rPr lang="en-US" smtClean="0"/>
              <a:pPr/>
              <a:t>8/25/2011</a:t>
            </a:fld>
            <a:endParaRPr lang="en-US"/>
          </a:p>
        </p:txBody>
      </p:sp>
      <p:sp>
        <p:nvSpPr>
          <p:cNvPr id="5" name="Ograda noge 4"/>
          <p:cNvSpPr>
            <a:spLocks noGrp="1"/>
          </p:cNvSpPr>
          <p:nvPr>
            <p:ph type="ftr" sz="quarter" idx="11"/>
          </p:nvPr>
        </p:nvSpPr>
        <p:spPr/>
        <p:txBody>
          <a:bodyPr/>
          <a:lstStyle/>
          <a:p>
            <a:endParaRPr lang="en-US"/>
          </a:p>
        </p:txBody>
      </p:sp>
      <p:sp>
        <p:nvSpPr>
          <p:cNvPr id="6" name="Ograda številke diapozitiva 5"/>
          <p:cNvSpPr>
            <a:spLocks noGrp="1"/>
          </p:cNvSpPr>
          <p:nvPr>
            <p:ph type="sldNum" sz="quarter" idx="12"/>
          </p:nvPr>
        </p:nvSpPr>
        <p:spPr/>
        <p:txBody>
          <a:bodyPr/>
          <a:lstStyle/>
          <a:p>
            <a:fld id="{C0080D52-E626-4315-A507-5C889DD47B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en-US"/>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626DBC1F-8F01-4201-8281-E6BD571BA942}" type="datetimeFigureOut">
              <a:rPr lang="en-US" smtClean="0"/>
              <a:pPr/>
              <a:t>8/25/2011</a:t>
            </a:fld>
            <a:endParaRPr lang="en-US"/>
          </a:p>
        </p:txBody>
      </p:sp>
      <p:sp>
        <p:nvSpPr>
          <p:cNvPr id="5" name="Ograda noge 4"/>
          <p:cNvSpPr>
            <a:spLocks noGrp="1"/>
          </p:cNvSpPr>
          <p:nvPr>
            <p:ph type="ftr" sz="quarter" idx="11"/>
          </p:nvPr>
        </p:nvSpPr>
        <p:spPr/>
        <p:txBody>
          <a:bodyPr/>
          <a:lstStyle/>
          <a:p>
            <a:endParaRPr lang="en-US"/>
          </a:p>
        </p:txBody>
      </p:sp>
      <p:sp>
        <p:nvSpPr>
          <p:cNvPr id="6" name="Ograda številke diapozitiva 5"/>
          <p:cNvSpPr>
            <a:spLocks noGrp="1"/>
          </p:cNvSpPr>
          <p:nvPr>
            <p:ph type="sldNum" sz="quarter" idx="12"/>
          </p:nvPr>
        </p:nvSpPr>
        <p:spPr/>
        <p:txBody>
          <a:bodyPr/>
          <a:lstStyle/>
          <a:p>
            <a:fld id="{C0080D52-E626-4315-A507-5C889DD47B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en-US"/>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Ograda datuma 4"/>
          <p:cNvSpPr>
            <a:spLocks noGrp="1"/>
          </p:cNvSpPr>
          <p:nvPr>
            <p:ph type="dt" sz="half" idx="10"/>
          </p:nvPr>
        </p:nvSpPr>
        <p:spPr/>
        <p:txBody>
          <a:bodyPr/>
          <a:lstStyle/>
          <a:p>
            <a:fld id="{626DBC1F-8F01-4201-8281-E6BD571BA942}" type="datetimeFigureOut">
              <a:rPr lang="en-US" smtClean="0"/>
              <a:pPr/>
              <a:t>8/25/2011</a:t>
            </a:fld>
            <a:endParaRPr lang="en-US"/>
          </a:p>
        </p:txBody>
      </p:sp>
      <p:sp>
        <p:nvSpPr>
          <p:cNvPr id="6" name="Ograda noge 5"/>
          <p:cNvSpPr>
            <a:spLocks noGrp="1"/>
          </p:cNvSpPr>
          <p:nvPr>
            <p:ph type="ftr" sz="quarter" idx="11"/>
          </p:nvPr>
        </p:nvSpPr>
        <p:spPr/>
        <p:txBody>
          <a:bodyPr/>
          <a:lstStyle/>
          <a:p>
            <a:endParaRPr lang="en-US"/>
          </a:p>
        </p:txBody>
      </p:sp>
      <p:sp>
        <p:nvSpPr>
          <p:cNvPr id="7" name="Ograda številke diapozitiva 6"/>
          <p:cNvSpPr>
            <a:spLocks noGrp="1"/>
          </p:cNvSpPr>
          <p:nvPr>
            <p:ph type="sldNum" sz="quarter" idx="12"/>
          </p:nvPr>
        </p:nvSpPr>
        <p:spPr/>
        <p:txBody>
          <a:bodyPr/>
          <a:lstStyle/>
          <a:p>
            <a:fld id="{C0080D52-E626-4315-A507-5C889DD47B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en-US"/>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7" name="Ograda datuma 6"/>
          <p:cNvSpPr>
            <a:spLocks noGrp="1"/>
          </p:cNvSpPr>
          <p:nvPr>
            <p:ph type="dt" sz="half" idx="10"/>
          </p:nvPr>
        </p:nvSpPr>
        <p:spPr/>
        <p:txBody>
          <a:bodyPr/>
          <a:lstStyle/>
          <a:p>
            <a:fld id="{626DBC1F-8F01-4201-8281-E6BD571BA942}" type="datetimeFigureOut">
              <a:rPr lang="en-US" smtClean="0"/>
              <a:pPr/>
              <a:t>8/25/2011</a:t>
            </a:fld>
            <a:endParaRPr lang="en-US"/>
          </a:p>
        </p:txBody>
      </p:sp>
      <p:sp>
        <p:nvSpPr>
          <p:cNvPr id="8" name="Ograda noge 7"/>
          <p:cNvSpPr>
            <a:spLocks noGrp="1"/>
          </p:cNvSpPr>
          <p:nvPr>
            <p:ph type="ftr" sz="quarter" idx="11"/>
          </p:nvPr>
        </p:nvSpPr>
        <p:spPr/>
        <p:txBody>
          <a:bodyPr/>
          <a:lstStyle/>
          <a:p>
            <a:endParaRPr lang="en-US"/>
          </a:p>
        </p:txBody>
      </p:sp>
      <p:sp>
        <p:nvSpPr>
          <p:cNvPr id="9" name="Ograda številke diapozitiva 8"/>
          <p:cNvSpPr>
            <a:spLocks noGrp="1"/>
          </p:cNvSpPr>
          <p:nvPr>
            <p:ph type="sldNum" sz="quarter" idx="12"/>
          </p:nvPr>
        </p:nvSpPr>
        <p:spPr/>
        <p:txBody>
          <a:bodyPr/>
          <a:lstStyle/>
          <a:p>
            <a:fld id="{C0080D52-E626-4315-A507-5C889DD47B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en-US"/>
          </a:p>
        </p:txBody>
      </p:sp>
      <p:sp>
        <p:nvSpPr>
          <p:cNvPr id="3" name="Ograda datuma 2"/>
          <p:cNvSpPr>
            <a:spLocks noGrp="1"/>
          </p:cNvSpPr>
          <p:nvPr>
            <p:ph type="dt" sz="half" idx="10"/>
          </p:nvPr>
        </p:nvSpPr>
        <p:spPr/>
        <p:txBody>
          <a:bodyPr/>
          <a:lstStyle/>
          <a:p>
            <a:fld id="{626DBC1F-8F01-4201-8281-E6BD571BA942}" type="datetimeFigureOut">
              <a:rPr lang="en-US" smtClean="0"/>
              <a:pPr/>
              <a:t>8/25/2011</a:t>
            </a:fld>
            <a:endParaRPr lang="en-US"/>
          </a:p>
        </p:txBody>
      </p:sp>
      <p:sp>
        <p:nvSpPr>
          <p:cNvPr id="4" name="Ograda noge 3"/>
          <p:cNvSpPr>
            <a:spLocks noGrp="1"/>
          </p:cNvSpPr>
          <p:nvPr>
            <p:ph type="ftr" sz="quarter" idx="11"/>
          </p:nvPr>
        </p:nvSpPr>
        <p:spPr/>
        <p:txBody>
          <a:bodyPr/>
          <a:lstStyle/>
          <a:p>
            <a:endParaRPr lang="en-US"/>
          </a:p>
        </p:txBody>
      </p:sp>
      <p:sp>
        <p:nvSpPr>
          <p:cNvPr id="5" name="Ograda številke diapozitiva 4"/>
          <p:cNvSpPr>
            <a:spLocks noGrp="1"/>
          </p:cNvSpPr>
          <p:nvPr>
            <p:ph type="sldNum" sz="quarter" idx="12"/>
          </p:nvPr>
        </p:nvSpPr>
        <p:spPr/>
        <p:txBody>
          <a:bodyPr/>
          <a:lstStyle/>
          <a:p>
            <a:fld id="{C0080D52-E626-4315-A507-5C889DD47B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626DBC1F-8F01-4201-8281-E6BD571BA942}" type="datetimeFigureOut">
              <a:rPr lang="en-US" smtClean="0"/>
              <a:pPr/>
              <a:t>8/25/2011</a:t>
            </a:fld>
            <a:endParaRPr lang="en-US"/>
          </a:p>
        </p:txBody>
      </p:sp>
      <p:sp>
        <p:nvSpPr>
          <p:cNvPr id="3" name="Ograda noge 2"/>
          <p:cNvSpPr>
            <a:spLocks noGrp="1"/>
          </p:cNvSpPr>
          <p:nvPr>
            <p:ph type="ftr" sz="quarter" idx="11"/>
          </p:nvPr>
        </p:nvSpPr>
        <p:spPr/>
        <p:txBody>
          <a:bodyPr/>
          <a:lstStyle/>
          <a:p>
            <a:endParaRPr lang="en-US"/>
          </a:p>
        </p:txBody>
      </p:sp>
      <p:sp>
        <p:nvSpPr>
          <p:cNvPr id="4" name="Ograda številke diapozitiva 3"/>
          <p:cNvSpPr>
            <a:spLocks noGrp="1"/>
          </p:cNvSpPr>
          <p:nvPr>
            <p:ph type="sldNum" sz="quarter" idx="12"/>
          </p:nvPr>
        </p:nvSpPr>
        <p:spPr/>
        <p:txBody>
          <a:bodyPr/>
          <a:lstStyle/>
          <a:p>
            <a:fld id="{C0080D52-E626-4315-A507-5C889DD47B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en-US"/>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626DBC1F-8F01-4201-8281-E6BD571BA942}" type="datetimeFigureOut">
              <a:rPr lang="en-US" smtClean="0"/>
              <a:pPr/>
              <a:t>8/25/2011</a:t>
            </a:fld>
            <a:endParaRPr lang="en-US"/>
          </a:p>
        </p:txBody>
      </p:sp>
      <p:sp>
        <p:nvSpPr>
          <p:cNvPr id="6" name="Ograda noge 5"/>
          <p:cNvSpPr>
            <a:spLocks noGrp="1"/>
          </p:cNvSpPr>
          <p:nvPr>
            <p:ph type="ftr" sz="quarter" idx="11"/>
          </p:nvPr>
        </p:nvSpPr>
        <p:spPr/>
        <p:txBody>
          <a:bodyPr/>
          <a:lstStyle/>
          <a:p>
            <a:endParaRPr lang="en-US"/>
          </a:p>
        </p:txBody>
      </p:sp>
      <p:sp>
        <p:nvSpPr>
          <p:cNvPr id="7" name="Ograda številke diapozitiva 6"/>
          <p:cNvSpPr>
            <a:spLocks noGrp="1"/>
          </p:cNvSpPr>
          <p:nvPr>
            <p:ph type="sldNum" sz="quarter" idx="12"/>
          </p:nvPr>
        </p:nvSpPr>
        <p:spPr/>
        <p:txBody>
          <a:bodyPr/>
          <a:lstStyle/>
          <a:p>
            <a:fld id="{C0080D52-E626-4315-A507-5C889DD47B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en-US"/>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626DBC1F-8F01-4201-8281-E6BD571BA942}" type="datetimeFigureOut">
              <a:rPr lang="en-US" smtClean="0"/>
              <a:pPr/>
              <a:t>8/25/2011</a:t>
            </a:fld>
            <a:endParaRPr lang="en-US"/>
          </a:p>
        </p:txBody>
      </p:sp>
      <p:sp>
        <p:nvSpPr>
          <p:cNvPr id="6" name="Ograda noge 5"/>
          <p:cNvSpPr>
            <a:spLocks noGrp="1"/>
          </p:cNvSpPr>
          <p:nvPr>
            <p:ph type="ftr" sz="quarter" idx="11"/>
          </p:nvPr>
        </p:nvSpPr>
        <p:spPr/>
        <p:txBody>
          <a:bodyPr/>
          <a:lstStyle/>
          <a:p>
            <a:endParaRPr lang="en-US"/>
          </a:p>
        </p:txBody>
      </p:sp>
      <p:sp>
        <p:nvSpPr>
          <p:cNvPr id="7" name="Ograda številke diapozitiva 6"/>
          <p:cNvSpPr>
            <a:spLocks noGrp="1"/>
          </p:cNvSpPr>
          <p:nvPr>
            <p:ph type="sldNum" sz="quarter" idx="12"/>
          </p:nvPr>
        </p:nvSpPr>
        <p:spPr/>
        <p:txBody>
          <a:bodyPr/>
          <a:lstStyle/>
          <a:p>
            <a:fld id="{C0080D52-E626-4315-A507-5C889DD47B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en-US"/>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DBC1F-8F01-4201-8281-E6BD571BA942}" type="datetimeFigureOut">
              <a:rPr lang="en-US" smtClean="0"/>
              <a:pPr/>
              <a:t>8/25/2011</a:t>
            </a:fld>
            <a:endParaRPr lang="en-US"/>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80D52-E626-4315-A507-5C889DD47B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oleObject" Target="../embeddings/oleObject2.bin"/><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22.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image" Target="../media/image24.emf"/><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28.wmf"/></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32.wmf"/><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6.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4.xml"/><Relationship Id="rId7" Type="http://schemas.openxmlformats.org/officeDocument/2006/relationships/image" Target="../media/image40.png"/><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36.wmf"/><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36.wmf"/><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36.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27.xml"/><Relationship Id="rId7" Type="http://schemas.openxmlformats.org/officeDocument/2006/relationships/image" Target="../media/image36.w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28.xml"/><Relationship Id="rId7" Type="http://schemas.openxmlformats.org/officeDocument/2006/relationships/image" Target="../media/image36.wmf"/><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image" Target="../media/image54.jpeg"/><Relationship Id="rId9" Type="http://schemas.openxmlformats.org/officeDocument/2006/relationships/oleObject" Target="../embeddings/oleObject15.bin"/></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58.jpeg"/><Relationship Id="rId4" Type="http://schemas.openxmlformats.org/officeDocument/2006/relationships/image" Target="../media/image57.jpeg"/></Relationships>
</file>

<file path=ppt/slides/_rels/slide3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60.jpeg"/><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66.jpeg"/></Relationships>
</file>

<file path=ppt/slides/_rels/slide41.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hyperlink" Target="file:///C:\Users\Admin\Documents\pedagoskonew\konference\NARAVA11\Trans_n_Long.av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hyperlink" Target="file:///C:\Users\Admin\Documents\pedagoskonew\konference\NARAVA11\ViscousMotion.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1628801"/>
            <a:ext cx="7772400" cy="1971650"/>
          </a:xfrm>
        </p:spPr>
        <p:txBody>
          <a:bodyPr/>
          <a:lstStyle/>
          <a:p>
            <a:r>
              <a:rPr lang="sl-SI" b="1" dirty="0" smtClean="0">
                <a:solidFill>
                  <a:schemeClr val="bg1"/>
                </a:solidFill>
              </a:rPr>
              <a:t>NARAVA V UČILNICI </a:t>
            </a:r>
            <a:br>
              <a:rPr lang="sl-SI" b="1" dirty="0" smtClean="0">
                <a:solidFill>
                  <a:schemeClr val="bg1"/>
                </a:solidFill>
              </a:rPr>
            </a:br>
            <a:r>
              <a:rPr lang="sl-SI" b="1" dirty="0" smtClean="0">
                <a:solidFill>
                  <a:schemeClr val="bg1"/>
                </a:solidFill>
              </a:rPr>
              <a:t>ali </a:t>
            </a:r>
            <a:br>
              <a:rPr lang="sl-SI" b="1" dirty="0" smtClean="0">
                <a:solidFill>
                  <a:schemeClr val="bg1"/>
                </a:solidFill>
              </a:rPr>
            </a:br>
            <a:r>
              <a:rPr lang="sl-SI" b="1" dirty="0" smtClean="0">
                <a:solidFill>
                  <a:schemeClr val="bg1"/>
                </a:solidFill>
              </a:rPr>
              <a:t>KAKO “ZGRADITI” MODEL</a:t>
            </a:r>
            <a:endParaRPr lang="en-US" dirty="0">
              <a:solidFill>
                <a:schemeClr val="bg1"/>
              </a:solidFill>
            </a:endParaRPr>
          </a:p>
        </p:txBody>
      </p:sp>
      <p:sp>
        <p:nvSpPr>
          <p:cNvPr id="3" name="Podnaslov 2"/>
          <p:cNvSpPr>
            <a:spLocks noGrp="1"/>
          </p:cNvSpPr>
          <p:nvPr>
            <p:ph type="subTitle" idx="1"/>
          </p:nvPr>
        </p:nvSpPr>
        <p:spPr/>
        <p:txBody>
          <a:bodyPr/>
          <a:lstStyle/>
          <a:p>
            <a:r>
              <a:rPr lang="sl-SI" dirty="0" smtClean="0">
                <a:solidFill>
                  <a:schemeClr val="bg1"/>
                </a:solidFill>
              </a:rPr>
              <a:t>Mojca Čepič</a:t>
            </a:r>
          </a:p>
          <a:p>
            <a:r>
              <a:rPr lang="sl-SI" dirty="0" smtClean="0">
                <a:solidFill>
                  <a:schemeClr val="bg1"/>
                </a:solidFill>
              </a:rPr>
              <a:t>Pedagoška fakulteta </a:t>
            </a:r>
          </a:p>
          <a:p>
            <a:r>
              <a:rPr lang="sl-SI" dirty="0" smtClean="0">
                <a:solidFill>
                  <a:schemeClr val="bg1"/>
                </a:solidFill>
              </a:rPr>
              <a:t>Univerza v Ljubljani</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143000"/>
          </a:xfrm>
          <a:solidFill>
            <a:schemeClr val="accent1"/>
          </a:solidFill>
        </p:spPr>
        <p:txBody>
          <a:bodyPr/>
          <a:lstStyle/>
          <a:p>
            <a:pPr eaLnBrk="1" hangingPunct="1"/>
            <a:r>
              <a:rPr lang="sl-SI" sz="4000" dirty="0" smtClean="0">
                <a:solidFill>
                  <a:schemeClr val="bg1"/>
                </a:solidFill>
              </a:rPr>
              <a:t>Kaj potrebujejo listi?</a:t>
            </a:r>
            <a:endParaRPr lang="en-US" sz="4000" dirty="0" smtClean="0">
              <a:solidFill>
                <a:schemeClr val="bg1"/>
              </a:solidFill>
            </a:endParaRPr>
          </a:p>
        </p:txBody>
      </p:sp>
      <p:pic>
        <p:nvPicPr>
          <p:cNvPr id="24579" name="Picture 7" descr="listi"/>
          <p:cNvPicPr>
            <a:picLocks noChangeAspect="1" noChangeArrowheads="1"/>
          </p:cNvPicPr>
          <p:nvPr/>
        </p:nvPicPr>
        <p:blipFill>
          <a:blip r:embed="rId3" cstate="print"/>
          <a:srcRect/>
          <a:stretch>
            <a:fillRect/>
          </a:stretch>
        </p:blipFill>
        <p:spPr bwMode="auto">
          <a:xfrm>
            <a:off x="395288" y="1484313"/>
            <a:ext cx="3698875" cy="5040312"/>
          </a:xfrm>
          <a:prstGeom prst="rect">
            <a:avLst/>
          </a:prstGeom>
          <a:noFill/>
          <a:ln w="9525">
            <a:noFill/>
            <a:miter lim="800000"/>
            <a:headEnd/>
            <a:tailEnd/>
          </a:ln>
        </p:spPr>
      </p:pic>
      <p:sp>
        <p:nvSpPr>
          <p:cNvPr id="24580" name="Text Box 8"/>
          <p:cNvSpPr txBox="1">
            <a:spLocks noChangeArrowheads="1"/>
          </p:cNvSpPr>
          <p:nvPr/>
        </p:nvSpPr>
        <p:spPr bwMode="auto">
          <a:xfrm>
            <a:off x="4572000" y="1484313"/>
            <a:ext cx="2668295" cy="3970318"/>
          </a:xfrm>
          <a:prstGeom prst="rect">
            <a:avLst/>
          </a:prstGeom>
          <a:noFill/>
          <a:ln w="9525" algn="ctr">
            <a:noFill/>
            <a:miter lim="800000"/>
            <a:headEnd/>
            <a:tailEnd/>
          </a:ln>
        </p:spPr>
        <p:txBody>
          <a:bodyPr wrap="none">
            <a:spAutoFit/>
          </a:bodyPr>
          <a:lstStyle/>
          <a:p>
            <a:pPr>
              <a:buFontTx/>
              <a:buChar char="•"/>
            </a:pPr>
            <a:r>
              <a:rPr lang="sl-SI" sz="2800" dirty="0"/>
              <a:t> </a:t>
            </a:r>
            <a:r>
              <a:rPr lang="sl-SI" sz="2800" dirty="0" smtClean="0"/>
              <a:t>kisik</a:t>
            </a:r>
            <a:endParaRPr lang="sl-SI" sz="2800" dirty="0"/>
          </a:p>
          <a:p>
            <a:pPr>
              <a:buFontTx/>
              <a:buChar char="•"/>
            </a:pPr>
            <a:r>
              <a:rPr lang="sl-SI" sz="2800" dirty="0"/>
              <a:t> </a:t>
            </a:r>
            <a:r>
              <a:rPr lang="sl-SI" sz="2800" dirty="0" smtClean="0"/>
              <a:t>hrana</a:t>
            </a:r>
            <a:endParaRPr lang="sl-SI" sz="2800" dirty="0"/>
          </a:p>
          <a:p>
            <a:endParaRPr lang="sl-SI" sz="2800" dirty="0"/>
          </a:p>
          <a:p>
            <a:endParaRPr lang="sl-SI" sz="2800" dirty="0"/>
          </a:p>
          <a:p>
            <a:endParaRPr lang="sl-SI" sz="2800" dirty="0" smtClean="0"/>
          </a:p>
          <a:p>
            <a:endParaRPr lang="sl-SI" sz="2800" dirty="0"/>
          </a:p>
          <a:p>
            <a:pPr>
              <a:buFontTx/>
              <a:buChar char="•"/>
            </a:pPr>
            <a:r>
              <a:rPr lang="sl-SI" sz="2800" dirty="0"/>
              <a:t> </a:t>
            </a:r>
            <a:r>
              <a:rPr lang="sl-SI" sz="2800" dirty="0" smtClean="0"/>
              <a:t>svetloba</a:t>
            </a:r>
            <a:endParaRPr lang="sl-SI" sz="2800" dirty="0"/>
          </a:p>
          <a:p>
            <a:pPr>
              <a:buFontTx/>
              <a:buChar char="•"/>
            </a:pPr>
            <a:r>
              <a:rPr lang="sl-SI" sz="2800" dirty="0"/>
              <a:t> </a:t>
            </a:r>
            <a:r>
              <a:rPr lang="sl-SI" sz="2800" dirty="0" smtClean="0"/>
              <a:t>ogljikov dioksid</a:t>
            </a:r>
            <a:endParaRPr lang="sl-SI" sz="2800" dirty="0"/>
          </a:p>
          <a:p>
            <a:pPr>
              <a:buFontTx/>
              <a:buChar char="•"/>
            </a:pPr>
            <a:r>
              <a:rPr lang="sl-SI" sz="2800" dirty="0"/>
              <a:t> </a:t>
            </a:r>
            <a:r>
              <a:rPr lang="sl-SI" sz="2800" dirty="0" smtClean="0"/>
              <a:t>voda</a:t>
            </a:r>
            <a:endParaRPr lang="en-US" sz="2800" dirty="0"/>
          </a:p>
        </p:txBody>
      </p:sp>
      <p:sp>
        <p:nvSpPr>
          <p:cNvPr id="24581" name="Text Box 9"/>
          <p:cNvSpPr txBox="1">
            <a:spLocks noChangeArrowheads="1"/>
          </p:cNvSpPr>
          <p:nvPr/>
        </p:nvSpPr>
        <p:spPr bwMode="auto">
          <a:xfrm>
            <a:off x="6156325" y="2636838"/>
            <a:ext cx="2375971" cy="954107"/>
          </a:xfrm>
          <a:prstGeom prst="rect">
            <a:avLst/>
          </a:prstGeom>
          <a:noFill/>
          <a:ln w="9525" algn="ctr">
            <a:noFill/>
            <a:miter lim="800000"/>
            <a:headEnd/>
            <a:tailEnd/>
          </a:ln>
        </p:spPr>
        <p:txBody>
          <a:bodyPr wrap="none">
            <a:spAutoFit/>
          </a:bodyPr>
          <a:lstStyle/>
          <a:p>
            <a:r>
              <a:rPr lang="sl-SI" sz="2800" dirty="0" smtClean="0"/>
              <a:t>“prebava” oz.</a:t>
            </a:r>
            <a:endParaRPr lang="sl-SI" sz="2800" dirty="0"/>
          </a:p>
          <a:p>
            <a:r>
              <a:rPr lang="sl-SI" sz="2800" dirty="0" smtClean="0"/>
              <a:t>celično dihanje</a:t>
            </a:r>
            <a:endParaRPr lang="en-US" sz="2800" dirty="0"/>
          </a:p>
        </p:txBody>
      </p:sp>
      <p:sp>
        <p:nvSpPr>
          <p:cNvPr id="24582" name="Text Box 10"/>
          <p:cNvSpPr txBox="1">
            <a:spLocks noChangeArrowheads="1"/>
          </p:cNvSpPr>
          <p:nvPr/>
        </p:nvSpPr>
        <p:spPr bwMode="auto">
          <a:xfrm>
            <a:off x="6443663" y="5805488"/>
            <a:ext cx="1787156" cy="523220"/>
          </a:xfrm>
          <a:prstGeom prst="rect">
            <a:avLst/>
          </a:prstGeom>
          <a:noFill/>
          <a:ln w="9525" algn="ctr">
            <a:noFill/>
            <a:miter lim="800000"/>
            <a:headEnd/>
            <a:tailEnd/>
          </a:ln>
        </p:spPr>
        <p:txBody>
          <a:bodyPr wrap="none">
            <a:spAutoFit/>
          </a:bodyPr>
          <a:lstStyle/>
          <a:p>
            <a:r>
              <a:rPr lang="sl-SI" sz="2800" dirty="0" smtClean="0"/>
              <a:t>fotosinteza</a:t>
            </a:r>
            <a:endParaRPr lang="en-US" sz="2800" dirty="0"/>
          </a:p>
        </p:txBody>
      </p:sp>
      <p:sp>
        <p:nvSpPr>
          <p:cNvPr id="24583" name="Oval 11"/>
          <p:cNvSpPr>
            <a:spLocks noChangeArrowheads="1"/>
          </p:cNvSpPr>
          <p:nvPr/>
        </p:nvSpPr>
        <p:spPr bwMode="auto">
          <a:xfrm>
            <a:off x="4211960" y="3789040"/>
            <a:ext cx="3096344" cy="2017713"/>
          </a:xfrm>
          <a:prstGeom prst="ellipse">
            <a:avLst/>
          </a:prstGeom>
          <a:noFill/>
          <a:ln w="28575" algn="ctr">
            <a:solidFill>
              <a:srgbClr val="CC3300"/>
            </a:solidFill>
            <a:round/>
            <a:headEnd/>
            <a:tailEnd/>
          </a:ln>
        </p:spPr>
        <p:txBody>
          <a:bodyPr wrap="none" anchor="ctr"/>
          <a:lstStyle/>
          <a:p>
            <a:endParaRPr lang="sl-SI"/>
          </a:p>
        </p:txBody>
      </p:sp>
      <p:sp>
        <p:nvSpPr>
          <p:cNvPr id="24584" name="Oval 12"/>
          <p:cNvSpPr>
            <a:spLocks noChangeArrowheads="1"/>
          </p:cNvSpPr>
          <p:nvPr/>
        </p:nvSpPr>
        <p:spPr bwMode="auto">
          <a:xfrm>
            <a:off x="4356100" y="1341438"/>
            <a:ext cx="2232025" cy="1366837"/>
          </a:xfrm>
          <a:prstGeom prst="ellipse">
            <a:avLst/>
          </a:prstGeom>
          <a:noFill/>
          <a:ln w="28575" algn="ctr">
            <a:solidFill>
              <a:srgbClr val="CC3300"/>
            </a:solidFill>
            <a:round/>
            <a:headEnd/>
            <a:tailEnd/>
          </a:ln>
        </p:spPr>
        <p:txBody>
          <a:bodyPr wrap="none" anchor="ctr"/>
          <a:lstStyle/>
          <a:p>
            <a:endParaRPr lang="sl-SI"/>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143000"/>
          </a:xfrm>
          <a:solidFill>
            <a:schemeClr val="accent1"/>
          </a:solidFill>
        </p:spPr>
        <p:txBody>
          <a:bodyPr/>
          <a:lstStyle/>
          <a:p>
            <a:pPr eaLnBrk="1" hangingPunct="1"/>
            <a:r>
              <a:rPr lang="sl-SI" sz="3600" dirty="0" smtClean="0">
                <a:solidFill>
                  <a:schemeClr val="bg1"/>
                </a:solidFill>
              </a:rPr>
              <a:t>Kaj vemo o transportu vode?</a:t>
            </a:r>
            <a:endParaRPr lang="en-US" sz="3600" dirty="0" smtClean="0">
              <a:solidFill>
                <a:schemeClr val="bg1"/>
              </a:solidFill>
            </a:endParaRPr>
          </a:p>
        </p:txBody>
      </p:sp>
      <p:pic>
        <p:nvPicPr>
          <p:cNvPr id="26627" name="Picture 4" descr="xylem1"/>
          <p:cNvPicPr>
            <a:picLocks noChangeAspect="1" noChangeArrowheads="1"/>
          </p:cNvPicPr>
          <p:nvPr/>
        </p:nvPicPr>
        <p:blipFill>
          <a:blip r:embed="rId3" cstate="print">
            <a:clrChange>
              <a:clrFrom>
                <a:srgbClr val="E9E9EB"/>
              </a:clrFrom>
              <a:clrTo>
                <a:srgbClr val="E9E9EB">
                  <a:alpha val="0"/>
                </a:srgbClr>
              </a:clrTo>
            </a:clrChange>
          </a:blip>
          <a:srcRect/>
          <a:stretch>
            <a:fillRect/>
          </a:stretch>
        </p:blipFill>
        <p:spPr bwMode="auto">
          <a:xfrm>
            <a:off x="900113" y="2349500"/>
            <a:ext cx="7219950" cy="4387850"/>
          </a:xfrm>
          <a:prstGeom prst="rect">
            <a:avLst/>
          </a:prstGeom>
          <a:noFill/>
          <a:ln w="9525">
            <a:noFill/>
            <a:miter lim="800000"/>
            <a:headEnd/>
            <a:tailEnd/>
          </a:ln>
        </p:spPr>
      </p:pic>
      <p:sp>
        <p:nvSpPr>
          <p:cNvPr id="26628" name="Rectangle 5"/>
          <p:cNvSpPr>
            <a:spLocks noChangeArrowheads="1"/>
          </p:cNvSpPr>
          <p:nvPr/>
        </p:nvSpPr>
        <p:spPr bwMode="auto">
          <a:xfrm>
            <a:off x="468313" y="1268413"/>
            <a:ext cx="8424862" cy="461665"/>
          </a:xfrm>
          <a:prstGeom prst="rect">
            <a:avLst/>
          </a:prstGeom>
          <a:noFill/>
          <a:ln w="9525" algn="ctr">
            <a:noFill/>
            <a:miter lim="800000"/>
            <a:headEnd/>
            <a:tailEnd/>
          </a:ln>
        </p:spPr>
        <p:txBody>
          <a:bodyPr>
            <a:spAutoFit/>
          </a:bodyPr>
          <a:lstStyle/>
          <a:p>
            <a:r>
              <a:rPr lang="sl-SI" sz="2400" dirty="0" err="1" smtClean="0"/>
              <a:t>Ksilem</a:t>
            </a:r>
            <a:r>
              <a:rPr lang="sl-SI" sz="2400" dirty="0" smtClean="0"/>
              <a:t> – sistem mrtvih cevi z radijem od </a:t>
            </a:r>
            <a:r>
              <a:rPr lang="sl-SI" sz="2400" dirty="0"/>
              <a:t>10 </a:t>
            </a:r>
            <a:r>
              <a:rPr lang="sl-SI" sz="2400" dirty="0" smtClean="0"/>
              <a:t>do </a:t>
            </a:r>
            <a:r>
              <a:rPr lang="sl-SI" sz="2400" dirty="0"/>
              <a:t>100 </a:t>
            </a:r>
            <a:r>
              <a:rPr lang="en-US" sz="2400" dirty="0">
                <a:cs typeface="Arial" charset="0"/>
              </a:rPr>
              <a:t>µ</a:t>
            </a:r>
            <a:r>
              <a:rPr lang="sl-SI" sz="2400" dirty="0"/>
              <a:t>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0" y="0"/>
            <a:ext cx="9144000" cy="1143000"/>
          </a:xfrm>
          <a:solidFill>
            <a:schemeClr val="accent1"/>
          </a:solidFill>
        </p:spPr>
        <p:txBody>
          <a:bodyPr/>
          <a:lstStyle/>
          <a:p>
            <a:pPr eaLnBrk="1" hangingPunct="1"/>
            <a:r>
              <a:rPr lang="sl-SI" sz="4000" dirty="0" smtClean="0">
                <a:solidFill>
                  <a:schemeClr val="bg1"/>
                </a:solidFill>
              </a:rPr>
              <a:t>Vlek vode – kaj skrbi fizika?</a:t>
            </a:r>
            <a:endParaRPr lang="en-US" sz="4000" dirty="0" smtClean="0">
              <a:solidFill>
                <a:schemeClr val="bg1"/>
              </a:solidFill>
            </a:endParaRPr>
          </a:p>
        </p:txBody>
      </p:sp>
      <p:pic>
        <p:nvPicPr>
          <p:cNvPr id="1029" name="Picture 3" descr="xylem1"/>
          <p:cNvPicPr>
            <a:picLocks noChangeAspect="1" noChangeArrowheads="1"/>
          </p:cNvPicPr>
          <p:nvPr/>
        </p:nvPicPr>
        <p:blipFill>
          <a:blip r:embed="rId4" cstate="print">
            <a:clrChange>
              <a:clrFrom>
                <a:srgbClr val="E9E9EB"/>
              </a:clrFrom>
              <a:clrTo>
                <a:srgbClr val="E9E9EB">
                  <a:alpha val="0"/>
                </a:srgbClr>
              </a:clrTo>
            </a:clrChange>
          </a:blip>
          <a:srcRect/>
          <a:stretch>
            <a:fillRect/>
          </a:stretch>
        </p:blipFill>
        <p:spPr bwMode="auto">
          <a:xfrm>
            <a:off x="1042988" y="2852738"/>
            <a:ext cx="3671887" cy="2232025"/>
          </a:xfrm>
          <a:prstGeom prst="rect">
            <a:avLst/>
          </a:prstGeom>
          <a:noFill/>
          <a:ln w="9525">
            <a:noFill/>
            <a:miter lim="800000"/>
            <a:headEnd/>
            <a:tailEnd/>
          </a:ln>
        </p:spPr>
      </p:pic>
      <p:sp>
        <p:nvSpPr>
          <p:cNvPr id="92164" name="Rectangle 4"/>
          <p:cNvSpPr>
            <a:spLocks noChangeArrowheads="1"/>
          </p:cNvSpPr>
          <p:nvPr/>
        </p:nvSpPr>
        <p:spPr bwMode="auto">
          <a:xfrm>
            <a:off x="395536" y="1772816"/>
            <a:ext cx="7632700" cy="4524315"/>
          </a:xfrm>
          <a:prstGeom prst="rect">
            <a:avLst/>
          </a:prstGeom>
          <a:noFill/>
          <a:ln w="9525" algn="ctr">
            <a:noFill/>
            <a:miter lim="800000"/>
            <a:headEnd/>
            <a:tailEnd/>
          </a:ln>
        </p:spPr>
        <p:txBody>
          <a:bodyPr>
            <a:spAutoFit/>
          </a:bodyPr>
          <a:lstStyle/>
          <a:p>
            <a:r>
              <a:rPr lang="sl-SI" sz="2400" dirty="0" err="1" smtClean="0"/>
              <a:t>Ksilem</a:t>
            </a:r>
            <a:r>
              <a:rPr lang="sl-SI" sz="2400" dirty="0" smtClean="0"/>
              <a:t> – sistem mrtvih cevi z radijem od 10 do 100 </a:t>
            </a:r>
            <a:r>
              <a:rPr lang="en-US" sz="2400" dirty="0" smtClean="0">
                <a:cs typeface="Arial" charset="0"/>
              </a:rPr>
              <a:t>µ</a:t>
            </a:r>
            <a:r>
              <a:rPr lang="sl-SI" sz="2400" dirty="0" smtClean="0"/>
              <a:t>m.</a:t>
            </a:r>
          </a:p>
          <a:p>
            <a:r>
              <a:rPr lang="sl-SI" sz="2400" dirty="0" smtClean="0">
                <a:solidFill>
                  <a:srgbClr val="CC3300"/>
                </a:solidFill>
              </a:rPr>
              <a:t>		NI AKTIVNE POMOČI STRUKTURE</a:t>
            </a:r>
          </a:p>
          <a:p>
            <a:endParaRPr lang="sl-SI" sz="2400" dirty="0" smtClean="0">
              <a:solidFill>
                <a:srgbClr val="CC3300"/>
              </a:solidFill>
            </a:endParaRPr>
          </a:p>
          <a:p>
            <a:endParaRPr lang="sl-SI" sz="2400" dirty="0">
              <a:solidFill>
                <a:srgbClr val="CC3300"/>
              </a:solidFill>
            </a:endParaRPr>
          </a:p>
          <a:p>
            <a:endParaRPr lang="sl-SI" sz="2400" dirty="0">
              <a:solidFill>
                <a:srgbClr val="CC3300"/>
              </a:solidFill>
            </a:endParaRPr>
          </a:p>
          <a:p>
            <a:endParaRPr lang="sl-SI" sz="2400" dirty="0">
              <a:solidFill>
                <a:srgbClr val="CC3300"/>
              </a:solidFill>
            </a:endParaRPr>
          </a:p>
          <a:p>
            <a:endParaRPr lang="sl-SI" sz="2400" dirty="0">
              <a:solidFill>
                <a:srgbClr val="CC3300"/>
              </a:solidFill>
            </a:endParaRPr>
          </a:p>
          <a:p>
            <a:endParaRPr lang="sl-SI" sz="2400" dirty="0">
              <a:solidFill>
                <a:srgbClr val="CC3300"/>
              </a:solidFill>
            </a:endParaRPr>
          </a:p>
          <a:p>
            <a:endParaRPr lang="sl-SI" sz="2400" dirty="0">
              <a:solidFill>
                <a:srgbClr val="CC3300"/>
              </a:solidFill>
            </a:endParaRPr>
          </a:p>
          <a:p>
            <a:endParaRPr lang="sl-SI" sz="2400" dirty="0">
              <a:solidFill>
                <a:srgbClr val="CC3300"/>
              </a:solidFill>
            </a:endParaRPr>
          </a:p>
          <a:p>
            <a:pPr>
              <a:buFontTx/>
              <a:buChar char="•"/>
            </a:pPr>
            <a:r>
              <a:rPr lang="sl-SI" sz="2400" dirty="0"/>
              <a:t> </a:t>
            </a:r>
            <a:r>
              <a:rPr lang="sl-SI" sz="2400" dirty="0" err="1" smtClean="0"/>
              <a:t>Ksilemski</a:t>
            </a:r>
            <a:r>
              <a:rPr lang="sl-SI" sz="2400" dirty="0" smtClean="0"/>
              <a:t> radiji od 10 do </a:t>
            </a:r>
            <a:r>
              <a:rPr lang="sl-SI" sz="2400" dirty="0"/>
              <a:t>100 </a:t>
            </a:r>
            <a:r>
              <a:rPr lang="en-US" sz="2400" dirty="0">
                <a:cs typeface="Arial" charset="0"/>
              </a:rPr>
              <a:t>µ</a:t>
            </a:r>
            <a:r>
              <a:rPr lang="sl-SI" sz="2400" dirty="0"/>
              <a:t>m.</a:t>
            </a:r>
          </a:p>
          <a:p>
            <a:r>
              <a:rPr lang="sl-SI" sz="2400" dirty="0">
                <a:solidFill>
                  <a:srgbClr val="CC3300"/>
                </a:solidFill>
              </a:rPr>
              <a:t>	</a:t>
            </a:r>
            <a:r>
              <a:rPr lang="sl-SI" sz="2400" dirty="0" smtClean="0">
                <a:solidFill>
                  <a:srgbClr val="CC3300"/>
                </a:solidFill>
              </a:rPr>
              <a:t>Kapilarni dvig dosega 3 m. </a:t>
            </a:r>
            <a:endParaRPr lang="sl-SI" sz="2400" dirty="0">
              <a:solidFill>
                <a:srgbClr val="CC3300"/>
              </a:solidFill>
            </a:endParaRPr>
          </a:p>
        </p:txBody>
      </p:sp>
      <p:graphicFrame>
        <p:nvGraphicFramePr>
          <p:cNvPr id="92166" name="Object 6"/>
          <p:cNvGraphicFramePr>
            <a:graphicFrameLocks noChangeAspect="1"/>
          </p:cNvGraphicFramePr>
          <p:nvPr/>
        </p:nvGraphicFramePr>
        <p:xfrm>
          <a:off x="5508625" y="3716338"/>
          <a:ext cx="2028825" cy="931862"/>
        </p:xfrm>
        <a:graphic>
          <a:graphicData uri="http://schemas.openxmlformats.org/presentationml/2006/ole">
            <p:oleObj spid="_x0000_s19458" name="Enačba" r:id="rId5" imgW="939600" imgH="431640" progId="Equation.3">
              <p:embed/>
            </p:oleObj>
          </a:graphicData>
        </a:graphic>
      </p:graphicFrame>
      <p:sp>
        <p:nvSpPr>
          <p:cNvPr id="92172" name="Text Box 12"/>
          <p:cNvSpPr txBox="1">
            <a:spLocks noChangeArrowheads="1"/>
          </p:cNvSpPr>
          <p:nvPr/>
        </p:nvSpPr>
        <p:spPr bwMode="auto">
          <a:xfrm>
            <a:off x="5436096" y="3140968"/>
            <a:ext cx="2100511" cy="523220"/>
          </a:xfrm>
          <a:prstGeom prst="rect">
            <a:avLst/>
          </a:prstGeom>
          <a:noFill/>
          <a:ln w="9525" algn="ctr">
            <a:noFill/>
            <a:miter lim="800000"/>
            <a:headEnd/>
            <a:tailEnd/>
          </a:ln>
        </p:spPr>
        <p:txBody>
          <a:bodyPr wrap="none">
            <a:spAutoFit/>
          </a:bodyPr>
          <a:lstStyle/>
          <a:p>
            <a:r>
              <a:rPr lang="sl-SI" sz="2800" dirty="0" smtClean="0"/>
              <a:t>kapilarni vlek</a:t>
            </a:r>
            <a:endParaRPr lang="en-US" sz="2800" dirty="0"/>
          </a:p>
        </p:txBody>
      </p:sp>
      <p:sp>
        <p:nvSpPr>
          <p:cNvPr id="92173" name="Line 13"/>
          <p:cNvSpPr>
            <a:spLocks noChangeShapeType="1"/>
          </p:cNvSpPr>
          <p:nvPr/>
        </p:nvSpPr>
        <p:spPr bwMode="auto">
          <a:xfrm flipH="1" flipV="1">
            <a:off x="5292725" y="2924175"/>
            <a:ext cx="2376488" cy="2016125"/>
          </a:xfrm>
          <a:prstGeom prst="line">
            <a:avLst/>
          </a:prstGeom>
          <a:noFill/>
          <a:ln w="38100">
            <a:solidFill>
              <a:srgbClr val="CC3300"/>
            </a:solidFill>
            <a:round/>
            <a:headEnd/>
            <a:tailEnd/>
          </a:ln>
        </p:spPr>
        <p:txBody>
          <a:bodyPr/>
          <a:lstStyle/>
          <a:p>
            <a:endParaRPr lang="en-US"/>
          </a:p>
        </p:txBody>
      </p:sp>
      <p:sp>
        <p:nvSpPr>
          <p:cNvPr id="92174" name="Line 14"/>
          <p:cNvSpPr>
            <a:spLocks noChangeShapeType="1"/>
          </p:cNvSpPr>
          <p:nvPr/>
        </p:nvSpPr>
        <p:spPr bwMode="auto">
          <a:xfrm flipV="1">
            <a:off x="5292725" y="2924175"/>
            <a:ext cx="2376488" cy="2016125"/>
          </a:xfrm>
          <a:prstGeom prst="line">
            <a:avLst/>
          </a:prstGeom>
          <a:noFill/>
          <a:ln w="38100">
            <a:solidFill>
              <a:srgbClr val="CC3300"/>
            </a:solidFill>
            <a:round/>
            <a:headEnd/>
            <a:tailEnd/>
          </a:ln>
        </p:spPr>
        <p:txBody>
          <a:bodyPr/>
          <a:lstStyle/>
          <a:p>
            <a:endParaRPr lang="en-US"/>
          </a:p>
        </p:txBody>
      </p:sp>
      <p:pic>
        <p:nvPicPr>
          <p:cNvPr id="11" name="Picture 17" descr="Ime datoteke: j0423856.wmf&#10;Ključne besede: čustva, čustveni simboli, ihtenje ...&#10;Velikost datoteke: 61 KB"/>
          <p:cNvPicPr>
            <a:picLocks noChangeAspect="1" noChangeArrowheads="1"/>
          </p:cNvPicPr>
          <p:nvPr/>
        </p:nvPicPr>
        <p:blipFill>
          <a:blip r:embed="rId6" cstate="print"/>
          <a:srcRect/>
          <a:stretch>
            <a:fillRect/>
          </a:stretch>
        </p:blipFill>
        <p:spPr bwMode="auto">
          <a:xfrm>
            <a:off x="7667625" y="3573463"/>
            <a:ext cx="1152525" cy="1152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164">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164">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17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build="p"/>
      <p:bldP spid="92172" grpId="0"/>
      <p:bldP spid="92173" grpId="0" animBg="1"/>
      <p:bldP spid="921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0" y="0"/>
            <a:ext cx="9144000" cy="1143000"/>
          </a:xfrm>
          <a:solidFill>
            <a:schemeClr val="accent1"/>
          </a:solidFill>
        </p:spPr>
        <p:txBody>
          <a:bodyPr/>
          <a:lstStyle/>
          <a:p>
            <a:r>
              <a:rPr lang="sl-SI" sz="4000" dirty="0" smtClean="0">
                <a:solidFill>
                  <a:schemeClr val="bg1"/>
                </a:solidFill>
              </a:rPr>
              <a:t>Vlek vode – kaj skrbi fizika?</a:t>
            </a:r>
            <a:endParaRPr lang="en-US" sz="4000" dirty="0" smtClean="0">
              <a:solidFill>
                <a:schemeClr val="bg1"/>
              </a:solidFill>
            </a:endParaRPr>
          </a:p>
        </p:txBody>
      </p:sp>
      <p:pic>
        <p:nvPicPr>
          <p:cNvPr id="2053" name="Picture 3" descr="xylem1"/>
          <p:cNvPicPr>
            <a:picLocks noChangeAspect="1" noChangeArrowheads="1"/>
          </p:cNvPicPr>
          <p:nvPr/>
        </p:nvPicPr>
        <p:blipFill>
          <a:blip r:embed="rId4" cstate="print">
            <a:clrChange>
              <a:clrFrom>
                <a:srgbClr val="E9E9EB"/>
              </a:clrFrom>
              <a:clrTo>
                <a:srgbClr val="E9E9EB">
                  <a:alpha val="0"/>
                </a:srgbClr>
              </a:clrTo>
            </a:clrChange>
          </a:blip>
          <a:srcRect/>
          <a:stretch>
            <a:fillRect/>
          </a:stretch>
        </p:blipFill>
        <p:spPr bwMode="auto">
          <a:xfrm>
            <a:off x="684213" y="1844675"/>
            <a:ext cx="3671887" cy="2232025"/>
          </a:xfrm>
          <a:prstGeom prst="rect">
            <a:avLst/>
          </a:prstGeom>
          <a:noFill/>
          <a:ln w="9525">
            <a:noFill/>
            <a:miter lim="800000"/>
            <a:headEnd/>
            <a:tailEnd/>
          </a:ln>
        </p:spPr>
      </p:pic>
      <p:sp>
        <p:nvSpPr>
          <p:cNvPr id="2054" name="Rectangle 4"/>
          <p:cNvSpPr>
            <a:spLocks noChangeArrowheads="1"/>
          </p:cNvSpPr>
          <p:nvPr/>
        </p:nvSpPr>
        <p:spPr bwMode="auto">
          <a:xfrm>
            <a:off x="395288" y="3429000"/>
            <a:ext cx="8424862" cy="457200"/>
          </a:xfrm>
          <a:prstGeom prst="rect">
            <a:avLst/>
          </a:prstGeom>
          <a:noFill/>
          <a:ln w="9525" algn="ctr">
            <a:noFill/>
            <a:miter lim="800000"/>
            <a:headEnd/>
            <a:tailEnd/>
          </a:ln>
        </p:spPr>
        <p:txBody>
          <a:bodyPr>
            <a:spAutoFit/>
          </a:bodyPr>
          <a:lstStyle/>
          <a:p>
            <a:endParaRPr lang="sl-SI" sz="2400">
              <a:solidFill>
                <a:srgbClr val="CC3300"/>
              </a:solidFill>
            </a:endParaRPr>
          </a:p>
        </p:txBody>
      </p:sp>
      <p:sp>
        <p:nvSpPr>
          <p:cNvPr id="2055" name="Text Box 7"/>
          <p:cNvSpPr txBox="1">
            <a:spLocks noChangeArrowheads="1"/>
          </p:cNvSpPr>
          <p:nvPr/>
        </p:nvSpPr>
        <p:spPr bwMode="auto">
          <a:xfrm>
            <a:off x="4859338" y="1579563"/>
            <a:ext cx="2923301" cy="2677656"/>
          </a:xfrm>
          <a:prstGeom prst="rect">
            <a:avLst/>
          </a:prstGeom>
          <a:noFill/>
          <a:ln w="9525" algn="ctr">
            <a:noFill/>
            <a:miter lim="800000"/>
            <a:headEnd/>
            <a:tailEnd/>
          </a:ln>
        </p:spPr>
        <p:txBody>
          <a:bodyPr wrap="none">
            <a:spAutoFit/>
          </a:bodyPr>
          <a:lstStyle/>
          <a:p>
            <a:r>
              <a:rPr lang="sl-SI" sz="2800" dirty="0" smtClean="0"/>
              <a:t>izhlapevanje</a:t>
            </a:r>
            <a:endParaRPr lang="sl-SI" sz="2800" dirty="0"/>
          </a:p>
          <a:p>
            <a:endParaRPr lang="sl-SI" sz="2800" dirty="0"/>
          </a:p>
          <a:p>
            <a:endParaRPr lang="sl-SI" sz="2800" dirty="0"/>
          </a:p>
          <a:p>
            <a:endParaRPr lang="sl-SI" sz="2800" dirty="0" smtClean="0"/>
          </a:p>
          <a:p>
            <a:r>
              <a:rPr lang="sl-SI" sz="2800" dirty="0" smtClean="0"/>
              <a:t>- stik voda-zrak</a:t>
            </a:r>
            <a:endParaRPr lang="sl-SI" sz="2800" dirty="0"/>
          </a:p>
          <a:p>
            <a:r>
              <a:rPr lang="sl-SI" sz="2800" dirty="0"/>
              <a:t>- </a:t>
            </a:r>
            <a:r>
              <a:rPr lang="sl-SI" sz="2800" dirty="0" smtClean="0"/>
              <a:t>relativna vlažnost</a:t>
            </a:r>
            <a:endParaRPr lang="en-US" sz="2800" dirty="0"/>
          </a:p>
        </p:txBody>
      </p:sp>
      <p:graphicFrame>
        <p:nvGraphicFramePr>
          <p:cNvPr id="2050" name="Object 9"/>
          <p:cNvGraphicFramePr>
            <a:graphicFrameLocks noChangeAspect="1"/>
          </p:cNvGraphicFramePr>
          <p:nvPr/>
        </p:nvGraphicFramePr>
        <p:xfrm>
          <a:off x="5094288" y="2154238"/>
          <a:ext cx="1655762" cy="871537"/>
        </p:xfrm>
        <a:graphic>
          <a:graphicData uri="http://schemas.openxmlformats.org/presentationml/2006/ole">
            <p:oleObj spid="_x0000_s20482" name="Equation" r:id="rId5" imgW="749160" imgH="393480" progId="Equation.DSMT4">
              <p:embed/>
            </p:oleObj>
          </a:graphicData>
        </a:graphic>
      </p:graphicFrame>
      <p:sp>
        <p:nvSpPr>
          <p:cNvPr id="94218" name="Text Box 10"/>
          <p:cNvSpPr txBox="1">
            <a:spLocks noChangeArrowheads="1"/>
          </p:cNvSpPr>
          <p:nvPr/>
        </p:nvSpPr>
        <p:spPr bwMode="auto">
          <a:xfrm>
            <a:off x="827088" y="4868863"/>
            <a:ext cx="6165855" cy="954107"/>
          </a:xfrm>
          <a:prstGeom prst="rect">
            <a:avLst/>
          </a:prstGeom>
          <a:noFill/>
          <a:ln w="9525" algn="ctr">
            <a:noFill/>
            <a:miter lim="800000"/>
            <a:headEnd/>
            <a:tailEnd/>
          </a:ln>
        </p:spPr>
        <p:txBody>
          <a:bodyPr wrap="none">
            <a:spAutoFit/>
          </a:bodyPr>
          <a:lstStyle/>
          <a:p>
            <a:r>
              <a:rPr lang="sl-SI" sz="2800" dirty="0" smtClean="0"/>
              <a:t>Če je </a:t>
            </a:r>
            <a:r>
              <a:rPr lang="sl-SI" sz="2800" dirty="0" err="1" smtClean="0"/>
              <a:t>ksilem</a:t>
            </a:r>
            <a:r>
              <a:rPr lang="sl-SI" sz="2800" dirty="0" smtClean="0"/>
              <a:t> iz mrtvih celic, ga je mogoče </a:t>
            </a:r>
          </a:p>
          <a:p>
            <a:r>
              <a:rPr lang="sl-SI" sz="2800" dirty="0" smtClean="0"/>
              <a:t>modelirati iz “mrtvih” komponent.</a:t>
            </a:r>
            <a:endParaRPr lang="en-US" sz="2800" dirty="0"/>
          </a:p>
        </p:txBody>
      </p:sp>
      <p:sp>
        <p:nvSpPr>
          <p:cNvPr id="94219" name="Text Box 11"/>
          <p:cNvSpPr txBox="1">
            <a:spLocks noChangeArrowheads="1"/>
          </p:cNvSpPr>
          <p:nvPr/>
        </p:nvSpPr>
        <p:spPr bwMode="auto">
          <a:xfrm>
            <a:off x="900113" y="6165850"/>
            <a:ext cx="2835275" cy="396875"/>
          </a:xfrm>
          <a:prstGeom prst="rect">
            <a:avLst/>
          </a:prstGeom>
          <a:noFill/>
          <a:ln w="9525" algn="ctr">
            <a:noFill/>
            <a:miter lim="800000"/>
            <a:headEnd/>
            <a:tailEnd/>
          </a:ln>
        </p:spPr>
        <p:txBody>
          <a:bodyPr wrap="none">
            <a:spAutoFit/>
          </a:bodyPr>
          <a:lstStyle/>
          <a:p>
            <a:r>
              <a:rPr lang="sl-SI" sz="2000"/>
              <a:t>J.M. Vilalta, JBE (2003)</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8" grpId="0"/>
      <p:bldP spid="942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1143000"/>
          </a:xfrm>
          <a:solidFill>
            <a:schemeClr val="accent1"/>
          </a:solidFill>
        </p:spPr>
        <p:txBody>
          <a:bodyPr/>
          <a:lstStyle/>
          <a:p>
            <a:pPr eaLnBrk="1" hangingPunct="1"/>
            <a:r>
              <a:rPr lang="sl-SI" sz="4000" dirty="0" smtClean="0">
                <a:solidFill>
                  <a:schemeClr val="bg1"/>
                </a:solidFill>
              </a:rPr>
              <a:t>Kaj potrebujemo za laboratorijsko drevo?</a:t>
            </a:r>
            <a:endParaRPr lang="en-US" sz="4000" dirty="0" smtClean="0">
              <a:solidFill>
                <a:schemeClr val="bg1"/>
              </a:solidFill>
            </a:endParaRPr>
          </a:p>
        </p:txBody>
      </p:sp>
      <p:sp>
        <p:nvSpPr>
          <p:cNvPr id="27651" name="Rectangle 4"/>
          <p:cNvSpPr>
            <a:spLocks noChangeArrowheads="1"/>
          </p:cNvSpPr>
          <p:nvPr/>
        </p:nvSpPr>
        <p:spPr bwMode="auto">
          <a:xfrm>
            <a:off x="395288" y="3429000"/>
            <a:ext cx="8424862" cy="457200"/>
          </a:xfrm>
          <a:prstGeom prst="rect">
            <a:avLst/>
          </a:prstGeom>
          <a:noFill/>
          <a:ln w="9525" algn="ctr">
            <a:noFill/>
            <a:miter lim="800000"/>
            <a:headEnd/>
            <a:tailEnd/>
          </a:ln>
        </p:spPr>
        <p:txBody>
          <a:bodyPr>
            <a:spAutoFit/>
          </a:bodyPr>
          <a:lstStyle/>
          <a:p>
            <a:endParaRPr lang="sl-SI" sz="2400">
              <a:solidFill>
                <a:srgbClr val="CC3300"/>
              </a:solidFill>
            </a:endParaRPr>
          </a:p>
        </p:txBody>
      </p:sp>
      <p:sp>
        <p:nvSpPr>
          <p:cNvPr id="27652" name="Rectangle 9"/>
          <p:cNvSpPr>
            <a:spLocks noChangeArrowheads="1"/>
          </p:cNvSpPr>
          <p:nvPr/>
        </p:nvSpPr>
        <p:spPr bwMode="auto">
          <a:xfrm>
            <a:off x="2124075" y="1196975"/>
            <a:ext cx="3529013" cy="4524315"/>
          </a:xfrm>
          <a:prstGeom prst="rect">
            <a:avLst/>
          </a:prstGeom>
          <a:noFill/>
          <a:ln w="9525" algn="ctr">
            <a:noFill/>
            <a:miter lim="800000"/>
            <a:headEnd/>
            <a:tailEnd/>
          </a:ln>
        </p:spPr>
        <p:txBody>
          <a:bodyPr>
            <a:spAutoFit/>
          </a:bodyPr>
          <a:lstStyle/>
          <a:p>
            <a:r>
              <a:rPr lang="sl-SI" dirty="0" smtClean="0"/>
              <a:t>- Membrana</a:t>
            </a:r>
            <a:endParaRPr lang="sl-SI" dirty="0"/>
          </a:p>
          <a:p>
            <a:endParaRPr lang="sl-SI" dirty="0" smtClean="0"/>
          </a:p>
          <a:p>
            <a:endParaRPr lang="sl-SI" dirty="0" smtClean="0"/>
          </a:p>
          <a:p>
            <a:endParaRPr lang="sl-SI" dirty="0" smtClean="0"/>
          </a:p>
          <a:p>
            <a:endParaRPr lang="sl-SI" dirty="0" smtClean="0"/>
          </a:p>
          <a:p>
            <a:endParaRPr lang="sl-SI" dirty="0" smtClean="0"/>
          </a:p>
          <a:p>
            <a:endParaRPr lang="sl-SI" dirty="0" smtClean="0"/>
          </a:p>
          <a:p>
            <a:endParaRPr lang="sl-SI" dirty="0" smtClean="0"/>
          </a:p>
          <a:p>
            <a:endParaRPr lang="sl-SI" dirty="0"/>
          </a:p>
          <a:p>
            <a:r>
              <a:rPr lang="sl-SI" dirty="0"/>
              <a:t>- </a:t>
            </a:r>
            <a:r>
              <a:rPr lang="sl-SI" dirty="0" smtClean="0"/>
              <a:t>Cev</a:t>
            </a:r>
            <a:endParaRPr lang="sl-SI" dirty="0"/>
          </a:p>
          <a:p>
            <a:endParaRPr lang="sl-SI" dirty="0" smtClean="0"/>
          </a:p>
          <a:p>
            <a:endParaRPr lang="sl-SI" dirty="0" smtClean="0"/>
          </a:p>
          <a:p>
            <a:endParaRPr lang="sl-SI" dirty="0" smtClean="0"/>
          </a:p>
          <a:p>
            <a:endParaRPr lang="sl-SI" dirty="0"/>
          </a:p>
          <a:p>
            <a:endParaRPr lang="sl-SI" dirty="0"/>
          </a:p>
          <a:p>
            <a:r>
              <a:rPr lang="sl-SI" dirty="0"/>
              <a:t>- </a:t>
            </a:r>
            <a:r>
              <a:rPr lang="sl-SI" dirty="0" smtClean="0"/>
              <a:t>Vodni rezervoar</a:t>
            </a:r>
            <a:endParaRPr lang="sl-SI" dirty="0"/>
          </a:p>
        </p:txBody>
      </p:sp>
      <p:pic>
        <p:nvPicPr>
          <p:cNvPr id="27653" name="Picture 10" descr="pripomocki"/>
          <p:cNvPicPr>
            <a:picLocks noChangeAspect="1" noChangeArrowheads="1"/>
          </p:cNvPicPr>
          <p:nvPr/>
        </p:nvPicPr>
        <p:blipFill>
          <a:blip r:embed="rId3" cstate="print"/>
          <a:srcRect/>
          <a:stretch>
            <a:fillRect/>
          </a:stretch>
        </p:blipFill>
        <p:spPr bwMode="auto">
          <a:xfrm>
            <a:off x="5076825" y="1628775"/>
            <a:ext cx="3744913" cy="2652713"/>
          </a:xfrm>
          <a:prstGeom prst="rect">
            <a:avLst/>
          </a:prstGeom>
          <a:noFill/>
          <a:ln w="9525">
            <a:noFill/>
            <a:miter lim="800000"/>
            <a:headEnd/>
            <a:tailEnd/>
          </a:ln>
        </p:spPr>
      </p:pic>
      <p:pic>
        <p:nvPicPr>
          <p:cNvPr id="27654" name="Picture 11" descr="drevo_samo"/>
          <p:cNvPicPr>
            <a:picLocks noChangeAspect="1" noChangeArrowheads="1"/>
          </p:cNvPicPr>
          <p:nvPr/>
        </p:nvPicPr>
        <p:blipFill>
          <a:blip r:embed="rId4" cstate="print"/>
          <a:srcRect/>
          <a:stretch>
            <a:fillRect/>
          </a:stretch>
        </p:blipFill>
        <p:spPr bwMode="auto">
          <a:xfrm>
            <a:off x="323850" y="1196975"/>
            <a:ext cx="1781175" cy="5372100"/>
          </a:xfrm>
          <a:prstGeom prst="rect">
            <a:avLst/>
          </a:prstGeom>
          <a:noFill/>
          <a:ln w="9525">
            <a:noFill/>
            <a:miter lim="800000"/>
            <a:headEnd/>
            <a:tailEnd/>
          </a:ln>
        </p:spPr>
      </p:pic>
      <p:sp>
        <p:nvSpPr>
          <p:cNvPr id="27655" name="Text Box 12"/>
          <p:cNvSpPr txBox="1">
            <a:spLocks noChangeArrowheads="1"/>
          </p:cNvSpPr>
          <p:nvPr/>
        </p:nvSpPr>
        <p:spPr bwMode="auto">
          <a:xfrm>
            <a:off x="6227763" y="4508500"/>
            <a:ext cx="2632516" cy="2246769"/>
          </a:xfrm>
          <a:prstGeom prst="rect">
            <a:avLst/>
          </a:prstGeom>
          <a:noFill/>
          <a:ln w="9525" algn="ctr">
            <a:noFill/>
            <a:miter lim="800000"/>
            <a:headEnd/>
            <a:tailEnd/>
          </a:ln>
        </p:spPr>
        <p:txBody>
          <a:bodyPr wrap="none">
            <a:spAutoFit/>
          </a:bodyPr>
          <a:lstStyle/>
          <a:p>
            <a:r>
              <a:rPr lang="sl-SI" sz="2800" dirty="0" smtClean="0"/>
              <a:t>Merilna oprema:</a:t>
            </a:r>
          </a:p>
          <a:p>
            <a:r>
              <a:rPr lang="sl-SI" sz="2800" dirty="0" smtClean="0"/>
              <a:t>Termometer</a:t>
            </a:r>
          </a:p>
          <a:p>
            <a:r>
              <a:rPr lang="sl-SI" sz="2800" dirty="0" smtClean="0"/>
              <a:t>Higrometer</a:t>
            </a:r>
          </a:p>
          <a:p>
            <a:r>
              <a:rPr lang="sl-SI" sz="2800" dirty="0" smtClean="0"/>
              <a:t>Tehtnica</a:t>
            </a:r>
          </a:p>
          <a:p>
            <a:r>
              <a:rPr lang="sl-SI" sz="2800" dirty="0" smtClean="0"/>
              <a:t>Barometer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1143000"/>
          </a:xfrm>
          <a:solidFill>
            <a:schemeClr val="accent1"/>
          </a:solidFill>
        </p:spPr>
        <p:txBody>
          <a:bodyPr/>
          <a:lstStyle/>
          <a:p>
            <a:pPr eaLnBrk="1" hangingPunct="1"/>
            <a:r>
              <a:rPr lang="sl-SI" dirty="0" smtClean="0">
                <a:solidFill>
                  <a:schemeClr val="bg1"/>
                </a:solidFill>
              </a:rPr>
              <a:t>Kako torej narediti model drevesa?</a:t>
            </a:r>
            <a:endParaRPr lang="en-US" dirty="0" smtClean="0">
              <a:solidFill>
                <a:schemeClr val="bg1"/>
              </a:solidFill>
            </a:endParaRPr>
          </a:p>
        </p:txBody>
      </p:sp>
      <p:sp>
        <p:nvSpPr>
          <p:cNvPr id="28675" name="Rectangle 3"/>
          <p:cNvSpPr>
            <a:spLocks noChangeArrowheads="1"/>
          </p:cNvSpPr>
          <p:nvPr/>
        </p:nvSpPr>
        <p:spPr bwMode="auto">
          <a:xfrm>
            <a:off x="395288" y="3429000"/>
            <a:ext cx="8424862" cy="457200"/>
          </a:xfrm>
          <a:prstGeom prst="rect">
            <a:avLst/>
          </a:prstGeom>
          <a:noFill/>
          <a:ln w="9525" algn="ctr">
            <a:noFill/>
            <a:miter lim="800000"/>
            <a:headEnd/>
            <a:tailEnd/>
          </a:ln>
        </p:spPr>
        <p:txBody>
          <a:bodyPr>
            <a:spAutoFit/>
          </a:bodyPr>
          <a:lstStyle/>
          <a:p>
            <a:endParaRPr lang="sl-SI" sz="2400">
              <a:solidFill>
                <a:srgbClr val="CC3300"/>
              </a:solidFill>
            </a:endParaRPr>
          </a:p>
        </p:txBody>
      </p:sp>
      <p:pic>
        <p:nvPicPr>
          <p:cNvPr id="28676" name="Picture 6" descr="drevo_samo"/>
          <p:cNvPicPr>
            <a:picLocks noChangeAspect="1" noChangeArrowheads="1"/>
          </p:cNvPicPr>
          <p:nvPr/>
        </p:nvPicPr>
        <p:blipFill>
          <a:blip r:embed="rId3" cstate="print"/>
          <a:srcRect/>
          <a:stretch>
            <a:fillRect/>
          </a:stretch>
        </p:blipFill>
        <p:spPr bwMode="auto">
          <a:xfrm>
            <a:off x="323850" y="1196975"/>
            <a:ext cx="1781175" cy="5372100"/>
          </a:xfrm>
          <a:prstGeom prst="rect">
            <a:avLst/>
          </a:prstGeom>
          <a:noFill/>
          <a:ln w="9525">
            <a:noFill/>
            <a:miter lim="800000"/>
            <a:headEnd/>
            <a:tailEnd/>
          </a:ln>
        </p:spPr>
      </p:pic>
      <p:pic>
        <p:nvPicPr>
          <p:cNvPr id="28677" name="Picture 8" descr="umetno drevo"/>
          <p:cNvPicPr>
            <a:picLocks noChangeAspect="1" noChangeArrowheads="1"/>
          </p:cNvPicPr>
          <p:nvPr/>
        </p:nvPicPr>
        <p:blipFill>
          <a:blip r:embed="rId4" cstate="print"/>
          <a:srcRect/>
          <a:stretch>
            <a:fillRect/>
          </a:stretch>
        </p:blipFill>
        <p:spPr bwMode="auto">
          <a:xfrm>
            <a:off x="5148263" y="1412875"/>
            <a:ext cx="3597275" cy="504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143000"/>
          </a:xfrm>
          <a:solidFill>
            <a:schemeClr val="accent1"/>
          </a:solidFill>
        </p:spPr>
        <p:txBody>
          <a:bodyPr/>
          <a:lstStyle/>
          <a:p>
            <a:pPr eaLnBrk="1" hangingPunct="1"/>
            <a:r>
              <a:rPr lang="sl-SI" dirty="0" smtClean="0">
                <a:solidFill>
                  <a:schemeClr val="bg1"/>
                </a:solidFill>
              </a:rPr>
              <a:t>List</a:t>
            </a:r>
            <a:endParaRPr lang="en-US" dirty="0" smtClean="0">
              <a:solidFill>
                <a:schemeClr val="bg1"/>
              </a:solidFill>
            </a:endParaRPr>
          </a:p>
        </p:txBody>
      </p:sp>
      <p:sp>
        <p:nvSpPr>
          <p:cNvPr id="29699" name="Rectangle 3"/>
          <p:cNvSpPr>
            <a:spLocks noChangeArrowheads="1"/>
          </p:cNvSpPr>
          <p:nvPr/>
        </p:nvSpPr>
        <p:spPr bwMode="auto">
          <a:xfrm>
            <a:off x="395288" y="3429000"/>
            <a:ext cx="8424862" cy="457200"/>
          </a:xfrm>
          <a:prstGeom prst="rect">
            <a:avLst/>
          </a:prstGeom>
          <a:noFill/>
          <a:ln w="9525" algn="ctr">
            <a:noFill/>
            <a:miter lim="800000"/>
            <a:headEnd/>
            <a:tailEnd/>
          </a:ln>
        </p:spPr>
        <p:txBody>
          <a:bodyPr>
            <a:spAutoFit/>
          </a:bodyPr>
          <a:lstStyle/>
          <a:p>
            <a:endParaRPr lang="sl-SI" sz="2400">
              <a:solidFill>
                <a:srgbClr val="CC3300"/>
              </a:solidFill>
            </a:endParaRPr>
          </a:p>
        </p:txBody>
      </p:sp>
      <p:pic>
        <p:nvPicPr>
          <p:cNvPr id="29700" name="Picture 4" descr="drevo_samo"/>
          <p:cNvPicPr>
            <a:picLocks noChangeAspect="1" noChangeArrowheads="1"/>
          </p:cNvPicPr>
          <p:nvPr/>
        </p:nvPicPr>
        <p:blipFill>
          <a:blip r:embed="rId3" cstate="print"/>
          <a:srcRect/>
          <a:stretch>
            <a:fillRect/>
          </a:stretch>
        </p:blipFill>
        <p:spPr bwMode="auto">
          <a:xfrm>
            <a:off x="323850" y="1196975"/>
            <a:ext cx="1781175" cy="5372100"/>
          </a:xfrm>
          <a:prstGeom prst="rect">
            <a:avLst/>
          </a:prstGeom>
          <a:noFill/>
          <a:ln w="9525">
            <a:noFill/>
            <a:miter lim="800000"/>
            <a:headEnd/>
            <a:tailEnd/>
          </a:ln>
        </p:spPr>
      </p:pic>
      <p:pic>
        <p:nvPicPr>
          <p:cNvPr id="29701" name="Picture 5" descr="umetno drevo"/>
          <p:cNvPicPr>
            <a:picLocks noChangeAspect="1" noChangeArrowheads="1"/>
          </p:cNvPicPr>
          <p:nvPr/>
        </p:nvPicPr>
        <p:blipFill>
          <a:blip r:embed="rId4" cstate="print"/>
          <a:srcRect/>
          <a:stretch>
            <a:fillRect/>
          </a:stretch>
        </p:blipFill>
        <p:spPr bwMode="auto">
          <a:xfrm>
            <a:off x="5148263" y="1412875"/>
            <a:ext cx="3597275" cy="5048250"/>
          </a:xfrm>
          <a:prstGeom prst="rect">
            <a:avLst/>
          </a:prstGeom>
          <a:noFill/>
          <a:ln w="9525">
            <a:noFill/>
            <a:miter lim="800000"/>
            <a:headEnd/>
            <a:tailEnd/>
          </a:ln>
        </p:spPr>
      </p:pic>
      <p:pic>
        <p:nvPicPr>
          <p:cNvPr id="29702" name="Picture 6" descr="gornji del drevesa"/>
          <p:cNvPicPr>
            <a:picLocks noChangeAspect="1" noChangeArrowheads="1"/>
          </p:cNvPicPr>
          <p:nvPr/>
        </p:nvPicPr>
        <p:blipFill>
          <a:blip r:embed="rId5" cstate="print"/>
          <a:srcRect/>
          <a:stretch>
            <a:fillRect/>
          </a:stretch>
        </p:blipFill>
        <p:spPr bwMode="auto">
          <a:xfrm>
            <a:off x="2771775" y="1412875"/>
            <a:ext cx="2001838" cy="2827338"/>
          </a:xfrm>
          <a:prstGeom prst="rect">
            <a:avLst/>
          </a:prstGeom>
          <a:noFill/>
          <a:ln w="9525">
            <a:noFill/>
            <a:miter lim="800000"/>
            <a:headEnd/>
            <a:tailEnd/>
          </a:ln>
        </p:spPr>
      </p:pic>
      <p:pic>
        <p:nvPicPr>
          <p:cNvPr id="29703" name="Picture 7" descr="lepljenje lijaka"/>
          <p:cNvPicPr>
            <a:picLocks noChangeAspect="1" noChangeArrowheads="1"/>
          </p:cNvPicPr>
          <p:nvPr/>
        </p:nvPicPr>
        <p:blipFill>
          <a:blip r:embed="rId6" cstate="print"/>
          <a:srcRect/>
          <a:stretch>
            <a:fillRect/>
          </a:stretch>
        </p:blipFill>
        <p:spPr bwMode="auto">
          <a:xfrm>
            <a:off x="2268538" y="4549775"/>
            <a:ext cx="2684462" cy="1903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1143000"/>
          </a:xfrm>
          <a:solidFill>
            <a:schemeClr val="accent1"/>
          </a:solidFill>
        </p:spPr>
        <p:txBody>
          <a:bodyPr/>
          <a:lstStyle/>
          <a:p>
            <a:pPr eaLnBrk="1" hangingPunct="1"/>
            <a:r>
              <a:rPr lang="sl-SI" dirty="0" smtClean="0">
                <a:solidFill>
                  <a:schemeClr val="bg1"/>
                </a:solidFill>
              </a:rPr>
              <a:t>Korenine</a:t>
            </a:r>
            <a:endParaRPr lang="en-US" dirty="0" smtClean="0">
              <a:solidFill>
                <a:schemeClr val="bg1"/>
              </a:solidFill>
            </a:endParaRPr>
          </a:p>
        </p:txBody>
      </p:sp>
      <p:sp>
        <p:nvSpPr>
          <p:cNvPr id="30723" name="Rectangle 3"/>
          <p:cNvSpPr>
            <a:spLocks noChangeArrowheads="1"/>
          </p:cNvSpPr>
          <p:nvPr/>
        </p:nvSpPr>
        <p:spPr bwMode="auto">
          <a:xfrm>
            <a:off x="395288" y="3429000"/>
            <a:ext cx="8424862" cy="457200"/>
          </a:xfrm>
          <a:prstGeom prst="rect">
            <a:avLst/>
          </a:prstGeom>
          <a:noFill/>
          <a:ln w="9525" algn="ctr">
            <a:noFill/>
            <a:miter lim="800000"/>
            <a:headEnd/>
            <a:tailEnd/>
          </a:ln>
        </p:spPr>
        <p:txBody>
          <a:bodyPr>
            <a:spAutoFit/>
          </a:bodyPr>
          <a:lstStyle/>
          <a:p>
            <a:endParaRPr lang="sl-SI" sz="2400">
              <a:solidFill>
                <a:srgbClr val="CC3300"/>
              </a:solidFill>
            </a:endParaRPr>
          </a:p>
        </p:txBody>
      </p:sp>
      <p:pic>
        <p:nvPicPr>
          <p:cNvPr id="30724" name="Picture 4" descr="drevo_samo"/>
          <p:cNvPicPr>
            <a:picLocks noChangeAspect="1" noChangeArrowheads="1"/>
          </p:cNvPicPr>
          <p:nvPr/>
        </p:nvPicPr>
        <p:blipFill>
          <a:blip r:embed="rId3" cstate="print"/>
          <a:srcRect/>
          <a:stretch>
            <a:fillRect/>
          </a:stretch>
        </p:blipFill>
        <p:spPr bwMode="auto">
          <a:xfrm>
            <a:off x="323850" y="1196975"/>
            <a:ext cx="1781175" cy="5372100"/>
          </a:xfrm>
          <a:prstGeom prst="rect">
            <a:avLst/>
          </a:prstGeom>
          <a:noFill/>
          <a:ln w="9525">
            <a:noFill/>
            <a:miter lim="800000"/>
            <a:headEnd/>
            <a:tailEnd/>
          </a:ln>
        </p:spPr>
      </p:pic>
      <p:pic>
        <p:nvPicPr>
          <p:cNvPr id="30725" name="Picture 5" descr="umetno drevo"/>
          <p:cNvPicPr>
            <a:picLocks noChangeAspect="1" noChangeArrowheads="1"/>
          </p:cNvPicPr>
          <p:nvPr/>
        </p:nvPicPr>
        <p:blipFill>
          <a:blip r:embed="rId4" cstate="print"/>
          <a:srcRect/>
          <a:stretch>
            <a:fillRect/>
          </a:stretch>
        </p:blipFill>
        <p:spPr bwMode="auto">
          <a:xfrm>
            <a:off x="5151438" y="1476375"/>
            <a:ext cx="3597275" cy="5048250"/>
          </a:xfrm>
          <a:prstGeom prst="rect">
            <a:avLst/>
          </a:prstGeom>
          <a:noFill/>
          <a:ln w="9525">
            <a:noFill/>
            <a:miter lim="800000"/>
            <a:headEnd/>
            <a:tailEnd/>
          </a:ln>
        </p:spPr>
      </p:pic>
      <p:pic>
        <p:nvPicPr>
          <p:cNvPr id="30726" name="Picture 7" descr="tehtnice"/>
          <p:cNvPicPr>
            <a:picLocks noChangeAspect="1" noChangeArrowheads="1"/>
          </p:cNvPicPr>
          <p:nvPr/>
        </p:nvPicPr>
        <p:blipFill>
          <a:blip r:embed="rId5" cstate="print"/>
          <a:srcRect/>
          <a:stretch>
            <a:fillRect/>
          </a:stretch>
        </p:blipFill>
        <p:spPr bwMode="auto">
          <a:xfrm>
            <a:off x="2124075" y="4573588"/>
            <a:ext cx="2879725" cy="2039937"/>
          </a:xfrm>
          <a:prstGeom prst="rect">
            <a:avLst/>
          </a:prstGeom>
          <a:noFill/>
          <a:ln w="9525">
            <a:noFill/>
            <a:miter lim="800000"/>
            <a:headEnd/>
            <a:tailEnd/>
          </a:ln>
        </p:spPr>
      </p:pic>
      <p:pic>
        <p:nvPicPr>
          <p:cNvPr id="30727" name="Picture 8" descr="gornji del drevesa"/>
          <p:cNvPicPr>
            <a:picLocks noChangeAspect="1" noChangeArrowheads="1"/>
          </p:cNvPicPr>
          <p:nvPr/>
        </p:nvPicPr>
        <p:blipFill>
          <a:blip r:embed="rId6" cstate="print"/>
          <a:srcRect/>
          <a:stretch>
            <a:fillRect/>
          </a:stretch>
        </p:blipFill>
        <p:spPr bwMode="auto">
          <a:xfrm>
            <a:off x="2771775" y="1412875"/>
            <a:ext cx="2001838" cy="2827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1143000"/>
          </a:xfrm>
          <a:solidFill>
            <a:schemeClr val="accent1"/>
          </a:solidFill>
        </p:spPr>
        <p:txBody>
          <a:bodyPr/>
          <a:lstStyle/>
          <a:p>
            <a:pPr eaLnBrk="1" hangingPunct="1"/>
            <a:r>
              <a:rPr lang="sl-SI" dirty="0" smtClean="0">
                <a:solidFill>
                  <a:schemeClr val="bg1"/>
                </a:solidFill>
              </a:rPr>
              <a:t>Rezultati</a:t>
            </a:r>
            <a:endParaRPr lang="en-US" dirty="0" smtClean="0">
              <a:solidFill>
                <a:schemeClr val="bg1"/>
              </a:solidFill>
            </a:endParaRPr>
          </a:p>
        </p:txBody>
      </p:sp>
      <p:sp>
        <p:nvSpPr>
          <p:cNvPr id="31747" name="Rectangle 3"/>
          <p:cNvSpPr>
            <a:spLocks noChangeArrowheads="1"/>
          </p:cNvSpPr>
          <p:nvPr/>
        </p:nvSpPr>
        <p:spPr bwMode="auto">
          <a:xfrm>
            <a:off x="395288" y="3429000"/>
            <a:ext cx="8424862" cy="457200"/>
          </a:xfrm>
          <a:prstGeom prst="rect">
            <a:avLst/>
          </a:prstGeom>
          <a:noFill/>
          <a:ln w="9525" algn="ctr">
            <a:noFill/>
            <a:miter lim="800000"/>
            <a:headEnd/>
            <a:tailEnd/>
          </a:ln>
        </p:spPr>
        <p:txBody>
          <a:bodyPr>
            <a:spAutoFit/>
          </a:bodyPr>
          <a:lstStyle/>
          <a:p>
            <a:endParaRPr lang="sl-SI" sz="2400">
              <a:solidFill>
                <a:srgbClr val="CC3300"/>
              </a:solidFill>
            </a:endParaRPr>
          </a:p>
        </p:txBody>
      </p:sp>
      <p:pic>
        <p:nvPicPr>
          <p:cNvPr id="31748" name="Picture 6" descr="tehtnice"/>
          <p:cNvPicPr>
            <a:picLocks noChangeAspect="1" noChangeArrowheads="1"/>
          </p:cNvPicPr>
          <p:nvPr/>
        </p:nvPicPr>
        <p:blipFill>
          <a:blip r:embed="rId3" cstate="print"/>
          <a:srcRect/>
          <a:stretch>
            <a:fillRect/>
          </a:stretch>
        </p:blipFill>
        <p:spPr bwMode="auto">
          <a:xfrm>
            <a:off x="250825" y="4652963"/>
            <a:ext cx="2520950" cy="1785937"/>
          </a:xfrm>
          <a:prstGeom prst="rect">
            <a:avLst/>
          </a:prstGeom>
          <a:noFill/>
          <a:ln w="9525">
            <a:noFill/>
            <a:miter lim="800000"/>
            <a:headEnd/>
            <a:tailEnd/>
          </a:ln>
        </p:spPr>
      </p:pic>
      <p:pic>
        <p:nvPicPr>
          <p:cNvPr id="31749" name="Picture 7" descr="gornji del drevesa"/>
          <p:cNvPicPr>
            <a:picLocks noChangeAspect="1" noChangeArrowheads="1"/>
          </p:cNvPicPr>
          <p:nvPr/>
        </p:nvPicPr>
        <p:blipFill>
          <a:blip r:embed="rId4" cstate="print"/>
          <a:srcRect/>
          <a:stretch>
            <a:fillRect/>
          </a:stretch>
        </p:blipFill>
        <p:spPr bwMode="auto">
          <a:xfrm>
            <a:off x="539750" y="1628775"/>
            <a:ext cx="2001838" cy="2827338"/>
          </a:xfrm>
          <a:prstGeom prst="rect">
            <a:avLst/>
          </a:prstGeom>
          <a:noFill/>
          <a:ln w="9525">
            <a:noFill/>
            <a:miter lim="800000"/>
            <a:headEnd/>
            <a:tailEnd/>
          </a:ln>
        </p:spPr>
      </p:pic>
      <p:pic>
        <p:nvPicPr>
          <p:cNvPr id="104456" name="Picture 8"/>
          <p:cNvPicPr>
            <a:picLocks noChangeAspect="1" noChangeArrowheads="1"/>
          </p:cNvPicPr>
          <p:nvPr/>
        </p:nvPicPr>
        <p:blipFill>
          <a:blip r:embed="rId5" cstate="print"/>
          <a:srcRect/>
          <a:stretch>
            <a:fillRect/>
          </a:stretch>
        </p:blipFill>
        <p:spPr bwMode="auto">
          <a:xfrm>
            <a:off x="3059113" y="2212975"/>
            <a:ext cx="5832475" cy="3232150"/>
          </a:xfrm>
          <a:prstGeom prst="rect">
            <a:avLst/>
          </a:prstGeom>
          <a:noFill/>
          <a:ln w="9525">
            <a:noFill/>
            <a:miter lim="800000"/>
            <a:headEnd/>
            <a:tailEnd/>
          </a:ln>
        </p:spPr>
      </p:pic>
      <p:sp>
        <p:nvSpPr>
          <p:cNvPr id="31751" name="Text Box 9"/>
          <p:cNvSpPr txBox="1">
            <a:spLocks noChangeArrowheads="1"/>
          </p:cNvSpPr>
          <p:nvPr/>
        </p:nvSpPr>
        <p:spPr bwMode="auto">
          <a:xfrm>
            <a:off x="3132138" y="1484313"/>
            <a:ext cx="2005101" cy="523220"/>
          </a:xfrm>
          <a:prstGeom prst="rect">
            <a:avLst/>
          </a:prstGeom>
          <a:noFill/>
          <a:ln w="9525" algn="ctr">
            <a:noFill/>
            <a:miter lim="800000"/>
            <a:headEnd/>
            <a:tailEnd/>
          </a:ln>
        </p:spPr>
        <p:txBody>
          <a:bodyPr wrap="none">
            <a:spAutoFit/>
          </a:bodyPr>
          <a:lstStyle/>
          <a:p>
            <a:r>
              <a:rPr lang="sl-SI" sz="2800" dirty="0" smtClean="0"/>
              <a:t>Izhlapevanje</a:t>
            </a:r>
            <a:endParaRPr lang="en-US" sz="2800" dirty="0"/>
          </a:p>
        </p:txBody>
      </p:sp>
      <p:sp>
        <p:nvSpPr>
          <p:cNvPr id="8" name="PoljeZBesedilom 7"/>
          <p:cNvSpPr txBox="1"/>
          <p:nvPr/>
        </p:nvSpPr>
        <p:spPr>
          <a:xfrm>
            <a:off x="3635896" y="6093296"/>
            <a:ext cx="2837828" cy="369332"/>
          </a:xfrm>
          <a:prstGeom prst="rect">
            <a:avLst/>
          </a:prstGeom>
          <a:noFill/>
        </p:spPr>
        <p:txBody>
          <a:bodyPr wrap="none" rtlCol="0">
            <a:spAutoFit/>
          </a:bodyPr>
          <a:lstStyle/>
          <a:p>
            <a:r>
              <a:rPr lang="sl-SI" dirty="0" smtClean="0"/>
              <a:t>Susman </a:t>
            </a:r>
            <a:r>
              <a:rPr lang="sl-SI" dirty="0" err="1" smtClean="0"/>
              <a:t>et</a:t>
            </a:r>
            <a:r>
              <a:rPr lang="sl-SI" dirty="0" smtClean="0"/>
              <a:t> </a:t>
            </a:r>
            <a:r>
              <a:rPr lang="sl-SI" dirty="0" err="1" smtClean="0"/>
              <a:t>al</a:t>
            </a:r>
            <a:r>
              <a:rPr lang="sl-SI" dirty="0" smtClean="0"/>
              <a:t>, </a:t>
            </a:r>
            <a:r>
              <a:rPr lang="sl-SI" dirty="0" err="1" smtClean="0"/>
              <a:t>Phys</a:t>
            </a:r>
            <a:r>
              <a:rPr lang="sl-SI" dirty="0" smtClean="0"/>
              <a:t>. Ed. 2011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solidFill>
            <a:schemeClr val="bg1">
              <a:alpha val="47000"/>
            </a:schemeClr>
          </a:solidFill>
        </p:spPr>
        <p:txBody>
          <a:bodyPr/>
          <a:lstStyle/>
          <a:p>
            <a:r>
              <a:rPr lang="sl-SI" dirty="0" smtClean="0"/>
              <a:t>O čem</a:t>
            </a:r>
            <a:endParaRPr lang="en-US" dirty="0"/>
          </a:p>
        </p:txBody>
      </p:sp>
      <p:sp>
        <p:nvSpPr>
          <p:cNvPr id="3" name="Ograda vsebine 2"/>
          <p:cNvSpPr>
            <a:spLocks noGrp="1"/>
          </p:cNvSpPr>
          <p:nvPr>
            <p:ph idx="1"/>
          </p:nvPr>
        </p:nvSpPr>
        <p:spPr>
          <a:xfrm>
            <a:off x="1403648" y="1916832"/>
            <a:ext cx="6419056" cy="3600400"/>
          </a:xfrm>
          <a:solidFill>
            <a:schemeClr val="bg1">
              <a:alpha val="27000"/>
            </a:schemeClr>
          </a:solidFill>
        </p:spPr>
        <p:txBody>
          <a:bodyPr/>
          <a:lstStyle/>
          <a:p>
            <a:r>
              <a:rPr lang="sl-SI" dirty="0" smtClean="0"/>
              <a:t>Kaj imenujemo model?</a:t>
            </a:r>
          </a:p>
          <a:p>
            <a:r>
              <a:rPr lang="sl-SI" dirty="0" smtClean="0"/>
              <a:t>Katerim kriterijem mora zadostiti?</a:t>
            </a:r>
          </a:p>
          <a:p>
            <a:r>
              <a:rPr lang="sl-SI" dirty="0" smtClean="0"/>
              <a:t>Kako ga naredimo?</a:t>
            </a:r>
          </a:p>
          <a:p>
            <a:r>
              <a:rPr lang="sl-SI" dirty="0" smtClean="0"/>
              <a:t>Dva primera</a:t>
            </a:r>
          </a:p>
          <a:p>
            <a:pPr lvl="1"/>
            <a:r>
              <a:rPr lang="sl-SI" dirty="0" smtClean="0"/>
              <a:t>transport vode v drevesih</a:t>
            </a:r>
          </a:p>
          <a:p>
            <a:pPr lvl="1"/>
            <a:r>
              <a:rPr lang="sl-SI" dirty="0" smtClean="0"/>
              <a:t>svetlobni curki pod vodo</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1143000"/>
          </a:xfrm>
          <a:solidFill>
            <a:schemeClr val="accent1"/>
          </a:solidFill>
        </p:spPr>
        <p:txBody>
          <a:bodyPr/>
          <a:lstStyle/>
          <a:p>
            <a:pPr eaLnBrk="1" hangingPunct="1"/>
            <a:r>
              <a:rPr lang="sl-SI" dirty="0" smtClean="0">
                <a:solidFill>
                  <a:schemeClr val="bg1"/>
                </a:solidFill>
              </a:rPr>
              <a:t>Rezultati</a:t>
            </a:r>
            <a:endParaRPr lang="en-US" dirty="0" smtClean="0">
              <a:solidFill>
                <a:schemeClr val="bg1"/>
              </a:solidFill>
            </a:endParaRPr>
          </a:p>
        </p:txBody>
      </p:sp>
      <p:sp>
        <p:nvSpPr>
          <p:cNvPr id="32771" name="Rectangle 3"/>
          <p:cNvSpPr>
            <a:spLocks noChangeArrowheads="1"/>
          </p:cNvSpPr>
          <p:nvPr/>
        </p:nvSpPr>
        <p:spPr bwMode="auto">
          <a:xfrm>
            <a:off x="395288" y="3429000"/>
            <a:ext cx="8424862" cy="457200"/>
          </a:xfrm>
          <a:prstGeom prst="rect">
            <a:avLst/>
          </a:prstGeom>
          <a:noFill/>
          <a:ln w="9525" algn="ctr">
            <a:noFill/>
            <a:miter lim="800000"/>
            <a:headEnd/>
            <a:tailEnd/>
          </a:ln>
        </p:spPr>
        <p:txBody>
          <a:bodyPr>
            <a:spAutoFit/>
          </a:bodyPr>
          <a:lstStyle/>
          <a:p>
            <a:endParaRPr lang="sl-SI" sz="2400">
              <a:solidFill>
                <a:srgbClr val="CC3300"/>
              </a:solidFill>
            </a:endParaRPr>
          </a:p>
        </p:txBody>
      </p:sp>
      <p:pic>
        <p:nvPicPr>
          <p:cNvPr id="32772" name="Picture 4" descr="tehtnice"/>
          <p:cNvPicPr>
            <a:picLocks noChangeAspect="1" noChangeArrowheads="1"/>
          </p:cNvPicPr>
          <p:nvPr/>
        </p:nvPicPr>
        <p:blipFill>
          <a:blip r:embed="rId3" cstate="print"/>
          <a:srcRect/>
          <a:stretch>
            <a:fillRect/>
          </a:stretch>
        </p:blipFill>
        <p:spPr bwMode="auto">
          <a:xfrm>
            <a:off x="179388" y="4724400"/>
            <a:ext cx="2520950" cy="1785938"/>
          </a:xfrm>
          <a:prstGeom prst="rect">
            <a:avLst/>
          </a:prstGeom>
          <a:noFill/>
          <a:ln w="9525">
            <a:noFill/>
            <a:miter lim="800000"/>
            <a:headEnd/>
            <a:tailEnd/>
          </a:ln>
        </p:spPr>
      </p:pic>
      <p:pic>
        <p:nvPicPr>
          <p:cNvPr id="32773" name="Picture 5" descr="gornji del drevesa"/>
          <p:cNvPicPr>
            <a:picLocks noChangeAspect="1" noChangeArrowheads="1"/>
          </p:cNvPicPr>
          <p:nvPr/>
        </p:nvPicPr>
        <p:blipFill>
          <a:blip r:embed="rId4" cstate="print"/>
          <a:srcRect/>
          <a:stretch>
            <a:fillRect/>
          </a:stretch>
        </p:blipFill>
        <p:spPr bwMode="auto">
          <a:xfrm>
            <a:off x="468313" y="1628775"/>
            <a:ext cx="2001837" cy="2827338"/>
          </a:xfrm>
          <a:prstGeom prst="rect">
            <a:avLst/>
          </a:prstGeom>
          <a:noFill/>
          <a:ln w="9525">
            <a:noFill/>
            <a:miter lim="800000"/>
            <a:headEnd/>
            <a:tailEnd/>
          </a:ln>
        </p:spPr>
      </p:pic>
      <p:sp>
        <p:nvSpPr>
          <p:cNvPr id="32774" name="Text Box 7"/>
          <p:cNvSpPr txBox="1">
            <a:spLocks noChangeArrowheads="1"/>
          </p:cNvSpPr>
          <p:nvPr/>
        </p:nvSpPr>
        <p:spPr bwMode="auto">
          <a:xfrm>
            <a:off x="3132138" y="1582738"/>
            <a:ext cx="5832475" cy="461665"/>
          </a:xfrm>
          <a:prstGeom prst="rect">
            <a:avLst/>
          </a:prstGeom>
          <a:noFill/>
          <a:ln w="9525" algn="ctr">
            <a:noFill/>
            <a:miter lim="800000"/>
            <a:headEnd/>
            <a:tailEnd/>
          </a:ln>
        </p:spPr>
        <p:txBody>
          <a:bodyPr>
            <a:spAutoFit/>
          </a:bodyPr>
          <a:lstStyle/>
          <a:p>
            <a:r>
              <a:rPr lang="sl-SI" sz="2400" dirty="0" smtClean="0"/>
              <a:t>Vpliv vlažnosti in temperature</a:t>
            </a:r>
            <a:endParaRPr lang="en-US" sz="2400" dirty="0"/>
          </a:p>
        </p:txBody>
      </p:sp>
      <p:pic>
        <p:nvPicPr>
          <p:cNvPr id="106504" name="Picture 8"/>
          <p:cNvPicPr>
            <a:picLocks noChangeAspect="1" noChangeArrowheads="1"/>
          </p:cNvPicPr>
          <p:nvPr/>
        </p:nvPicPr>
        <p:blipFill>
          <a:blip r:embed="rId5" cstate="print"/>
          <a:srcRect/>
          <a:stretch>
            <a:fillRect/>
          </a:stretch>
        </p:blipFill>
        <p:spPr bwMode="auto">
          <a:xfrm>
            <a:off x="2771775" y="2636838"/>
            <a:ext cx="6086475" cy="3352800"/>
          </a:xfrm>
          <a:prstGeom prst="rect">
            <a:avLst/>
          </a:prstGeom>
          <a:noFill/>
          <a:ln w="9525">
            <a:noFill/>
            <a:miter lim="800000"/>
            <a:headEnd/>
            <a:tailEnd/>
          </a:ln>
        </p:spPr>
      </p:pic>
      <p:pic>
        <p:nvPicPr>
          <p:cNvPr id="10" name="Picture 12" descr="j0428093"/>
          <p:cNvPicPr>
            <a:picLocks noChangeAspect="1" noChangeArrowheads="1"/>
          </p:cNvPicPr>
          <p:nvPr/>
        </p:nvPicPr>
        <p:blipFill>
          <a:blip r:embed="rId6" cstate="print"/>
          <a:srcRect/>
          <a:stretch>
            <a:fillRect/>
          </a:stretch>
        </p:blipFill>
        <p:spPr bwMode="auto">
          <a:xfrm>
            <a:off x="7831138" y="5473700"/>
            <a:ext cx="1312862" cy="1384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5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539750" y="333375"/>
            <a:ext cx="8353425" cy="1151409"/>
          </a:xfrm>
        </p:spPr>
        <p:txBody>
          <a:bodyPr>
            <a:normAutofit/>
          </a:bodyPr>
          <a:lstStyle/>
          <a:p>
            <a:pPr algn="l" eaLnBrk="1" hangingPunct="1"/>
            <a:r>
              <a:rPr lang="sl-SI" sz="4000" dirty="0" smtClean="0">
                <a:solidFill>
                  <a:srgbClr val="FFFFCC"/>
                </a:solidFill>
              </a:rPr>
              <a:t>Curki svetlobe pod vodo</a:t>
            </a:r>
            <a:endParaRPr lang="en-US" sz="2800" dirty="0" smtClean="0">
              <a:solidFill>
                <a:srgbClr val="FFFFCC"/>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23528" y="188640"/>
            <a:ext cx="4988994" cy="523220"/>
          </a:xfrm>
          <a:prstGeom prst="rect">
            <a:avLst/>
          </a:prstGeom>
          <a:solidFill>
            <a:schemeClr val="tx1">
              <a:alpha val="19000"/>
            </a:schemeClr>
          </a:solidFill>
          <a:ln w="9525" algn="ctr">
            <a:noFill/>
            <a:miter lim="800000"/>
            <a:headEnd/>
            <a:tailEnd/>
          </a:ln>
        </p:spPr>
        <p:txBody>
          <a:bodyPr wrap="none">
            <a:spAutoFit/>
          </a:bodyPr>
          <a:lstStyle/>
          <a:p>
            <a:pPr algn="ctr"/>
            <a:r>
              <a:rPr lang="sl-SI" sz="2800" dirty="0" smtClean="0">
                <a:solidFill>
                  <a:schemeClr val="bg1"/>
                </a:solidFill>
              </a:rPr>
              <a:t>Svetlobni curki v meglenem jutru</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51520" y="188913"/>
            <a:ext cx="3490251" cy="584775"/>
          </a:xfrm>
          <a:prstGeom prst="rect">
            <a:avLst/>
          </a:prstGeom>
          <a:noFill/>
          <a:ln w="9525" algn="ctr">
            <a:noFill/>
            <a:miter lim="800000"/>
            <a:headEnd/>
            <a:tailEnd/>
          </a:ln>
        </p:spPr>
        <p:txBody>
          <a:bodyPr wrap="none">
            <a:spAutoFit/>
          </a:bodyPr>
          <a:lstStyle/>
          <a:p>
            <a:pPr algn="ctr"/>
            <a:r>
              <a:rPr lang="sl-SI" sz="3200" dirty="0" smtClean="0">
                <a:solidFill>
                  <a:schemeClr val="bg1"/>
                </a:solidFill>
              </a:rPr>
              <a:t>Mreža svetlobnih lis</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sz="quarter"/>
          </p:nvPr>
        </p:nvSpPr>
        <p:spPr>
          <a:xfrm>
            <a:off x="457200" y="-26988"/>
            <a:ext cx="8229600" cy="1143001"/>
          </a:xfrm>
        </p:spPr>
        <p:txBody>
          <a:bodyPr/>
          <a:lstStyle/>
          <a:p>
            <a:pPr eaLnBrk="1" hangingPunct="1"/>
            <a:r>
              <a:rPr lang="sl-SI" sz="4000" dirty="0" smtClean="0"/>
              <a:t>Ali imata kaj skupnega?</a:t>
            </a:r>
            <a:endParaRPr lang="en-US" sz="4000" dirty="0" smtClean="0"/>
          </a:p>
        </p:txBody>
      </p:sp>
      <p:pic>
        <p:nvPicPr>
          <p:cNvPr id="43011" name="Picture 3" descr="UnderWater_LightRays_Fis"/>
          <p:cNvPicPr>
            <a:picLocks noGrp="1" noChangeAspect="1" noChangeArrowheads="1"/>
          </p:cNvPicPr>
          <p:nvPr>
            <p:ph sz="quarter" idx="1"/>
          </p:nvPr>
        </p:nvPicPr>
        <p:blipFill>
          <a:blip r:embed="rId3" cstate="print"/>
          <a:srcRect/>
          <a:stretch>
            <a:fillRect/>
          </a:stretch>
        </p:blipFill>
        <p:spPr>
          <a:xfrm>
            <a:off x="4787900" y="981075"/>
            <a:ext cx="3598863" cy="2698750"/>
          </a:xfrm>
          <a:noFill/>
        </p:spPr>
      </p:pic>
      <p:sp>
        <p:nvSpPr>
          <p:cNvPr id="43012" name="Text Box 4"/>
          <p:cNvSpPr txBox="1">
            <a:spLocks noChangeArrowheads="1"/>
          </p:cNvSpPr>
          <p:nvPr/>
        </p:nvSpPr>
        <p:spPr bwMode="auto">
          <a:xfrm>
            <a:off x="663575" y="4168775"/>
            <a:ext cx="6321154" cy="2308324"/>
          </a:xfrm>
          <a:prstGeom prst="rect">
            <a:avLst/>
          </a:prstGeom>
          <a:noFill/>
          <a:ln w="9525">
            <a:noFill/>
            <a:miter lim="800000"/>
            <a:headEnd/>
            <a:tailEnd/>
          </a:ln>
        </p:spPr>
        <p:txBody>
          <a:bodyPr wrap="none">
            <a:spAutoFit/>
          </a:bodyPr>
          <a:lstStyle/>
          <a:p>
            <a:pPr>
              <a:spcBef>
                <a:spcPct val="0"/>
              </a:spcBef>
              <a:buFontTx/>
              <a:buChar char="-"/>
            </a:pPr>
            <a:r>
              <a:rPr lang="sl-SI" sz="2400" dirty="0">
                <a:cs typeface="Arial" charset="0"/>
              </a:rPr>
              <a:t> </a:t>
            </a:r>
            <a:r>
              <a:rPr lang="sl-SI" sz="2400" dirty="0" smtClean="0">
                <a:cs typeface="Arial" charset="0"/>
              </a:rPr>
              <a:t>Sipanje svetlobe na majhnih delcih</a:t>
            </a:r>
            <a:endParaRPr lang="sl-SI" sz="2400" dirty="0">
              <a:cs typeface="Arial" charset="0"/>
            </a:endParaRPr>
          </a:p>
          <a:p>
            <a:pPr>
              <a:spcBef>
                <a:spcPct val="0"/>
              </a:spcBef>
              <a:buFontTx/>
              <a:buChar char="-"/>
            </a:pPr>
            <a:endParaRPr lang="sl-SI" sz="2400" dirty="0">
              <a:cs typeface="Arial" charset="0"/>
            </a:endParaRPr>
          </a:p>
          <a:p>
            <a:pPr>
              <a:spcBef>
                <a:spcPct val="0"/>
              </a:spcBef>
            </a:pPr>
            <a:r>
              <a:rPr lang="sl-SI" sz="2400" dirty="0" smtClean="0">
                <a:cs typeface="Arial" charset="0"/>
              </a:rPr>
              <a:t>Toda</a:t>
            </a:r>
            <a:endParaRPr lang="sl-SI" sz="2400" dirty="0">
              <a:cs typeface="Arial" charset="0"/>
            </a:endParaRPr>
          </a:p>
          <a:p>
            <a:pPr>
              <a:spcBef>
                <a:spcPct val="0"/>
              </a:spcBef>
            </a:pPr>
            <a:endParaRPr lang="sl-SI" sz="2400" dirty="0">
              <a:cs typeface="Arial" charset="0"/>
            </a:endParaRPr>
          </a:p>
          <a:p>
            <a:pPr>
              <a:spcBef>
                <a:spcPct val="0"/>
              </a:spcBef>
              <a:buFontTx/>
              <a:buChar char="-"/>
            </a:pPr>
            <a:r>
              <a:rPr lang="sl-SI" sz="2400" dirty="0" smtClean="0">
                <a:cs typeface="Arial" charset="0"/>
              </a:rPr>
              <a:t> Svetlobni curki nastajajo zaradi odprtin med listi</a:t>
            </a:r>
            <a:endParaRPr lang="sl-SI" sz="2400" dirty="0">
              <a:cs typeface="Arial" charset="0"/>
            </a:endParaRPr>
          </a:p>
          <a:p>
            <a:pPr>
              <a:spcBef>
                <a:spcPct val="0"/>
              </a:spcBef>
              <a:buFontTx/>
              <a:buChar char="-"/>
            </a:pPr>
            <a:r>
              <a:rPr lang="sl-SI" sz="2400" dirty="0">
                <a:cs typeface="Arial" charset="0"/>
              </a:rPr>
              <a:t> </a:t>
            </a:r>
            <a:r>
              <a:rPr lang="sl-SI" sz="2400" dirty="0" smtClean="0">
                <a:cs typeface="Arial" charset="0"/>
              </a:rPr>
              <a:t>Vodna površina je prosojna v celoti</a:t>
            </a:r>
            <a:endParaRPr lang="en-US" sz="2400" dirty="0">
              <a:cs typeface="Arial" charset="0"/>
            </a:endParaRPr>
          </a:p>
        </p:txBody>
      </p:sp>
      <p:pic>
        <p:nvPicPr>
          <p:cNvPr id="43014" name="Picture 7" descr="j0434411"/>
          <p:cNvPicPr>
            <a:picLocks noChangeAspect="1" noChangeArrowheads="1"/>
          </p:cNvPicPr>
          <p:nvPr/>
        </p:nvPicPr>
        <p:blipFill>
          <a:blip r:embed="rId4" cstate="print"/>
          <a:srcRect/>
          <a:stretch>
            <a:fillRect/>
          </a:stretch>
        </p:blipFill>
        <p:spPr bwMode="auto">
          <a:xfrm>
            <a:off x="7164288" y="4509120"/>
            <a:ext cx="1625600" cy="1828800"/>
          </a:xfrm>
          <a:prstGeom prst="rect">
            <a:avLst/>
          </a:prstGeom>
          <a:noFill/>
          <a:ln w="9525">
            <a:noFill/>
            <a:miter lim="800000"/>
            <a:headEnd/>
            <a:tailEnd/>
          </a:ln>
        </p:spPr>
      </p:pic>
      <p:pic>
        <p:nvPicPr>
          <p:cNvPr id="8" name="Ograda vsebine 7" descr="Figure2.jpg"/>
          <p:cNvPicPr>
            <a:picLocks noGrp="1" noChangeAspect="1"/>
          </p:cNvPicPr>
          <p:nvPr>
            <p:ph sz="quarter" idx="2"/>
          </p:nvPr>
        </p:nvPicPr>
        <p:blipFill>
          <a:blip r:embed="rId5" cstate="print"/>
          <a:stretch>
            <a:fillRect/>
          </a:stretch>
        </p:blipFill>
        <p:spPr>
          <a:xfrm>
            <a:off x="827584" y="980728"/>
            <a:ext cx="3586726" cy="2690044"/>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1143000"/>
          </a:xfrm>
          <a:solidFill>
            <a:schemeClr val="accent1"/>
          </a:solidFill>
        </p:spPr>
        <p:txBody>
          <a:bodyPr/>
          <a:lstStyle/>
          <a:p>
            <a:pPr eaLnBrk="1" hangingPunct="1"/>
            <a:r>
              <a:rPr lang="sl-SI" dirty="0" smtClean="0">
                <a:solidFill>
                  <a:schemeClr val="bg1"/>
                </a:solidFill>
              </a:rPr>
              <a:t>Mreža svetlobnih lis</a:t>
            </a:r>
            <a:endParaRPr lang="en-US" dirty="0" smtClean="0">
              <a:solidFill>
                <a:schemeClr val="bg1"/>
              </a:solidFill>
            </a:endParaRPr>
          </a:p>
        </p:txBody>
      </p:sp>
      <p:sp>
        <p:nvSpPr>
          <p:cNvPr id="34819" name="Rectangle 3"/>
          <p:cNvSpPr>
            <a:spLocks noGrp="1" noChangeArrowheads="1"/>
          </p:cNvSpPr>
          <p:nvPr>
            <p:ph type="body" sz="half" idx="2"/>
          </p:nvPr>
        </p:nvSpPr>
        <p:spPr>
          <a:xfrm>
            <a:off x="4211960" y="1628775"/>
            <a:ext cx="4470078" cy="4525963"/>
          </a:xfrm>
        </p:spPr>
        <p:txBody>
          <a:bodyPr/>
          <a:lstStyle/>
          <a:p>
            <a:pPr eaLnBrk="1" hangingPunct="1">
              <a:buFontTx/>
              <a:buNone/>
            </a:pPr>
            <a:r>
              <a:rPr lang="sl-SI" sz="2400" dirty="0" smtClean="0"/>
              <a:t>- valovita površina deluje kot leče</a:t>
            </a:r>
            <a:endParaRPr lang="en-US" sz="2400" dirty="0" smtClean="0"/>
          </a:p>
        </p:txBody>
      </p:sp>
      <p:pic>
        <p:nvPicPr>
          <p:cNvPr id="44036" name="Picture 4" descr="IMG_4182"/>
          <p:cNvPicPr>
            <a:picLocks noChangeAspect="1" noChangeArrowheads="1"/>
          </p:cNvPicPr>
          <p:nvPr/>
        </p:nvPicPr>
        <p:blipFill>
          <a:blip r:embed="rId3" cstate="print"/>
          <a:srcRect/>
          <a:stretch>
            <a:fillRect/>
          </a:stretch>
        </p:blipFill>
        <p:spPr bwMode="auto">
          <a:xfrm>
            <a:off x="468313" y="1628775"/>
            <a:ext cx="3598862" cy="2700338"/>
          </a:xfrm>
          <a:prstGeom prst="rect">
            <a:avLst/>
          </a:prstGeom>
          <a:noFill/>
          <a:ln w="9525">
            <a:noFill/>
            <a:miter lim="800000"/>
            <a:headEnd/>
            <a:tailEnd/>
          </a:ln>
        </p:spPr>
      </p:pic>
      <p:pic>
        <p:nvPicPr>
          <p:cNvPr id="34821" name="Picture 5"/>
          <p:cNvPicPr>
            <a:picLocks noChangeAspect="1" noChangeArrowheads="1"/>
          </p:cNvPicPr>
          <p:nvPr/>
        </p:nvPicPr>
        <p:blipFill>
          <a:blip r:embed="rId4" cstate="print"/>
          <a:srcRect/>
          <a:stretch>
            <a:fillRect/>
          </a:stretch>
        </p:blipFill>
        <p:spPr bwMode="auto">
          <a:xfrm>
            <a:off x="4427538" y="3573463"/>
            <a:ext cx="4176712" cy="2824162"/>
          </a:xfrm>
          <a:prstGeom prst="rect">
            <a:avLst/>
          </a:prstGeom>
          <a:noFill/>
          <a:ln w="9525">
            <a:noFill/>
            <a:miter lim="800000"/>
            <a:headEnd/>
            <a:tailEnd/>
          </a:ln>
        </p:spPr>
      </p:pic>
      <p:sp>
        <p:nvSpPr>
          <p:cNvPr id="34822" name="Text Box 6"/>
          <p:cNvSpPr txBox="1">
            <a:spLocks noChangeArrowheads="1"/>
          </p:cNvSpPr>
          <p:nvPr/>
        </p:nvSpPr>
        <p:spPr bwMode="auto">
          <a:xfrm>
            <a:off x="1692275" y="5876925"/>
            <a:ext cx="2576513" cy="517525"/>
          </a:xfrm>
          <a:prstGeom prst="rect">
            <a:avLst/>
          </a:prstGeom>
          <a:noFill/>
          <a:ln w="9525">
            <a:noFill/>
            <a:miter lim="800000"/>
            <a:headEnd/>
            <a:tailEnd/>
          </a:ln>
        </p:spPr>
        <p:txBody>
          <a:bodyPr wrap="none">
            <a:spAutoFit/>
          </a:bodyPr>
          <a:lstStyle/>
          <a:p>
            <a:pPr>
              <a:spcBef>
                <a:spcPct val="0"/>
              </a:spcBef>
            </a:pPr>
            <a:r>
              <a:rPr lang="sl-SI" sz="1400">
                <a:cs typeface="Arial" charset="0"/>
              </a:rPr>
              <a:t>DK Lynch, W Livingstone,</a:t>
            </a:r>
          </a:p>
          <a:p>
            <a:pPr>
              <a:spcBef>
                <a:spcPct val="0"/>
              </a:spcBef>
            </a:pPr>
            <a:r>
              <a:rPr lang="sl-SI" sz="1400">
                <a:cs typeface="Arial" charset="0"/>
              </a:rPr>
              <a:t>Light and color in nature, 2001</a:t>
            </a:r>
            <a:endParaRPr lang="en-US" sz="1400">
              <a:cs typeface="Arial" charset="0"/>
            </a:endParaRPr>
          </a:p>
        </p:txBody>
      </p:sp>
      <p:pic>
        <p:nvPicPr>
          <p:cNvPr id="9" name="Picture 12" descr="j0434403"/>
          <p:cNvPicPr>
            <a:picLocks noChangeAspect="1" noChangeArrowheads="1"/>
          </p:cNvPicPr>
          <p:nvPr/>
        </p:nvPicPr>
        <p:blipFill>
          <a:blip r:embed="rId5" cstate="print"/>
          <a:srcRect/>
          <a:stretch>
            <a:fillRect/>
          </a:stretch>
        </p:blipFill>
        <p:spPr bwMode="auto">
          <a:xfrm>
            <a:off x="7164388" y="2781300"/>
            <a:ext cx="1728787" cy="2420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348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sz="quarter"/>
          </p:nvPr>
        </p:nvSpPr>
        <p:spPr>
          <a:xfrm>
            <a:off x="0" y="-26988"/>
            <a:ext cx="9144000" cy="1008063"/>
          </a:xfrm>
          <a:solidFill>
            <a:schemeClr val="accent1"/>
          </a:solidFill>
        </p:spPr>
        <p:txBody>
          <a:bodyPr/>
          <a:lstStyle/>
          <a:p>
            <a:pPr eaLnBrk="1" hangingPunct="1"/>
            <a:r>
              <a:rPr lang="sl-SI" sz="3200" dirty="0" smtClean="0"/>
              <a:t>Zakaj potem svetlobni curki?</a:t>
            </a:r>
            <a:endParaRPr lang="en-US" sz="3200" dirty="0" smtClean="0"/>
          </a:p>
        </p:txBody>
      </p:sp>
      <p:pic>
        <p:nvPicPr>
          <p:cNvPr id="45059" name="Picture 3" descr="UnderWater_LightRays_Fis"/>
          <p:cNvPicPr>
            <a:picLocks noGrp="1" noChangeAspect="1" noChangeArrowheads="1"/>
          </p:cNvPicPr>
          <p:nvPr>
            <p:ph sz="quarter" idx="1"/>
          </p:nvPr>
        </p:nvPicPr>
        <p:blipFill>
          <a:blip r:embed="rId3" cstate="print"/>
          <a:srcRect/>
          <a:stretch>
            <a:fillRect/>
          </a:stretch>
        </p:blipFill>
        <p:spPr>
          <a:xfrm>
            <a:off x="901700" y="1090613"/>
            <a:ext cx="3598863" cy="2698750"/>
          </a:xfrm>
          <a:noFill/>
        </p:spPr>
      </p:pic>
      <p:pic>
        <p:nvPicPr>
          <p:cNvPr id="36868" name="Picture 4" descr="IMG_4182"/>
          <p:cNvPicPr>
            <a:picLocks noGrp="1" noChangeAspect="1" noChangeArrowheads="1"/>
          </p:cNvPicPr>
          <p:nvPr>
            <p:ph sz="quarter" idx="3"/>
          </p:nvPr>
        </p:nvPicPr>
        <p:blipFill>
          <a:blip r:embed="rId4" cstate="print"/>
          <a:srcRect/>
          <a:stretch>
            <a:fillRect/>
          </a:stretch>
        </p:blipFill>
        <p:spPr>
          <a:xfrm>
            <a:off x="4787900" y="1089025"/>
            <a:ext cx="3598863" cy="2700338"/>
          </a:xfrm>
          <a:noFill/>
        </p:spPr>
      </p:pic>
      <p:pic>
        <p:nvPicPr>
          <p:cNvPr id="36869" name="Picture 5" descr="underwater1a"/>
          <p:cNvPicPr>
            <a:picLocks noGrp="1" noChangeAspect="1" noChangeArrowheads="1"/>
          </p:cNvPicPr>
          <p:nvPr>
            <p:ph sz="quarter" idx="4"/>
          </p:nvPr>
        </p:nvPicPr>
        <p:blipFill>
          <a:blip r:embed="rId5" cstate="print"/>
          <a:srcRect/>
          <a:stretch>
            <a:fillRect/>
          </a:stretch>
        </p:blipFill>
        <p:spPr>
          <a:xfrm>
            <a:off x="900113" y="3968750"/>
            <a:ext cx="3598862" cy="2700338"/>
          </a:xfrm>
          <a:noFill/>
        </p:spPr>
      </p:pic>
      <p:pic>
        <p:nvPicPr>
          <p:cNvPr id="36870" name="Picture 6" descr="prva slika"/>
          <p:cNvPicPr preferRelativeResize="0">
            <a:picLocks noChangeArrowheads="1"/>
          </p:cNvPicPr>
          <p:nvPr/>
        </p:nvPicPr>
        <p:blipFill>
          <a:blip r:embed="rId6" cstate="print"/>
          <a:srcRect/>
          <a:stretch>
            <a:fillRect/>
          </a:stretch>
        </p:blipFill>
        <p:spPr bwMode="auto">
          <a:xfrm>
            <a:off x="4787900" y="3970338"/>
            <a:ext cx="3598863" cy="2698750"/>
          </a:xfrm>
          <a:prstGeom prst="rect">
            <a:avLst/>
          </a:prstGeom>
          <a:noFill/>
          <a:ln w="9525">
            <a:noFill/>
            <a:miter lim="800000"/>
            <a:headEnd/>
            <a:tailEnd/>
          </a:ln>
        </p:spPr>
      </p:pic>
      <p:sp>
        <p:nvSpPr>
          <p:cNvPr id="36871" name="Rectangle 7"/>
          <p:cNvSpPr>
            <a:spLocks noChangeArrowheads="1"/>
          </p:cNvSpPr>
          <p:nvPr/>
        </p:nvSpPr>
        <p:spPr bwMode="auto">
          <a:xfrm>
            <a:off x="1187624" y="2801938"/>
            <a:ext cx="6912767" cy="2160587"/>
          </a:xfrm>
          <a:prstGeom prst="rect">
            <a:avLst/>
          </a:prstGeom>
          <a:solidFill>
            <a:srgbClr val="FFFFCC"/>
          </a:solidFill>
          <a:ln w="38100">
            <a:solidFill>
              <a:srgbClr val="FF0000"/>
            </a:solidFill>
            <a:miter lim="800000"/>
            <a:headEnd/>
            <a:tailEnd/>
          </a:ln>
        </p:spPr>
        <p:txBody>
          <a:bodyPr/>
          <a:lstStyle/>
          <a:p>
            <a:pPr marL="342900" indent="-342900"/>
            <a:endParaRPr lang="sl-SI" sz="2400" dirty="0"/>
          </a:p>
          <a:p>
            <a:pPr marL="342900" indent="-342900"/>
            <a:r>
              <a:rPr lang="sl-SI" sz="2400" dirty="0"/>
              <a:t>- </a:t>
            </a:r>
            <a:r>
              <a:rPr lang="sl-SI" sz="2400" dirty="0" smtClean="0"/>
              <a:t>Zakaj najdemo svetlobne lise na različnih globinah?</a:t>
            </a:r>
            <a:endParaRPr lang="sl-SI" sz="2400" dirty="0"/>
          </a:p>
          <a:p>
            <a:pPr marL="342900" indent="-342900"/>
            <a:endParaRPr lang="sl-SI" sz="2400" dirty="0"/>
          </a:p>
          <a:p>
            <a:pPr marL="342900" indent="-342900"/>
            <a:r>
              <a:rPr lang="sl-SI" sz="2400" dirty="0"/>
              <a:t>- </a:t>
            </a:r>
            <a:r>
              <a:rPr lang="sl-SI" sz="2400" dirty="0" smtClean="0"/>
              <a:t>Zakaj se nadaljujejo na navpičnih stenah?</a:t>
            </a:r>
            <a:endParaRPr lang="sl-SI" sz="2400" dirty="0"/>
          </a:p>
          <a:p>
            <a:pPr marL="342900" indent="-342900"/>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4000" cy="1143000"/>
          </a:xfrm>
          <a:solidFill>
            <a:schemeClr val="accent1"/>
          </a:solidFill>
        </p:spPr>
        <p:txBody>
          <a:bodyPr/>
          <a:lstStyle/>
          <a:p>
            <a:pPr eaLnBrk="1" hangingPunct="1"/>
            <a:r>
              <a:rPr lang="sl-SI" dirty="0" smtClean="0"/>
              <a:t>Kaj ponuja razmislek?</a:t>
            </a:r>
            <a:endParaRPr lang="en-US" dirty="0" smtClean="0"/>
          </a:p>
        </p:txBody>
      </p:sp>
      <p:pic>
        <p:nvPicPr>
          <p:cNvPr id="46083" name="Picture 3" descr="osnovni val"/>
          <p:cNvPicPr>
            <a:picLocks noChangeAspect="1" noChangeArrowheads="1"/>
          </p:cNvPicPr>
          <p:nvPr/>
        </p:nvPicPr>
        <p:blipFill>
          <a:blip r:embed="rId3" cstate="print"/>
          <a:srcRect/>
          <a:stretch>
            <a:fillRect/>
          </a:stretch>
        </p:blipFill>
        <p:spPr bwMode="auto">
          <a:xfrm>
            <a:off x="1187450" y="1844675"/>
            <a:ext cx="6823075" cy="4319588"/>
          </a:xfrm>
          <a:prstGeom prst="rect">
            <a:avLst/>
          </a:prstGeom>
          <a:noFill/>
          <a:ln w="9525">
            <a:noFill/>
            <a:miter lim="800000"/>
            <a:headEnd/>
            <a:tailEnd/>
          </a:ln>
        </p:spPr>
      </p:pic>
      <p:sp>
        <p:nvSpPr>
          <p:cNvPr id="46084" name="Rectangle 4"/>
          <p:cNvSpPr>
            <a:spLocks noChangeArrowheads="1"/>
          </p:cNvSpPr>
          <p:nvPr/>
        </p:nvSpPr>
        <p:spPr bwMode="auto">
          <a:xfrm>
            <a:off x="7740650" y="1773238"/>
            <a:ext cx="576263" cy="4392612"/>
          </a:xfrm>
          <a:prstGeom prst="rect">
            <a:avLst/>
          </a:prstGeom>
          <a:solidFill>
            <a:schemeClr val="bg1"/>
          </a:solidFill>
          <a:ln w="9525">
            <a:solidFill>
              <a:schemeClr val="bg1"/>
            </a:solidFill>
            <a:miter lim="800000"/>
            <a:headEnd/>
            <a:tailEnd/>
          </a:ln>
        </p:spPr>
        <p:txBody>
          <a:bodyPr wrap="none" anchor="ctr"/>
          <a:lstStyle/>
          <a:p>
            <a:endParaRPr lang="sl-SI"/>
          </a:p>
        </p:txBody>
      </p:sp>
      <p:pic>
        <p:nvPicPr>
          <p:cNvPr id="46085" name="Picture 5" descr="j0237926"/>
          <p:cNvPicPr>
            <a:picLocks noChangeAspect="1" noChangeArrowheads="1"/>
          </p:cNvPicPr>
          <p:nvPr/>
        </p:nvPicPr>
        <p:blipFill>
          <a:blip r:embed="rId4" cstate="print"/>
          <a:srcRect/>
          <a:stretch>
            <a:fillRect/>
          </a:stretch>
        </p:blipFill>
        <p:spPr bwMode="auto">
          <a:xfrm>
            <a:off x="1403648" y="5229200"/>
            <a:ext cx="1296988" cy="73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krivinski"/>
          <p:cNvPicPr>
            <a:picLocks noChangeAspect="1" noChangeArrowheads="1"/>
          </p:cNvPicPr>
          <p:nvPr/>
        </p:nvPicPr>
        <p:blipFill>
          <a:blip r:embed="rId4" cstate="print"/>
          <a:srcRect/>
          <a:stretch>
            <a:fillRect/>
          </a:stretch>
        </p:blipFill>
        <p:spPr bwMode="auto">
          <a:xfrm>
            <a:off x="1187450" y="1844675"/>
            <a:ext cx="6823075" cy="4319588"/>
          </a:xfrm>
          <a:prstGeom prst="rect">
            <a:avLst/>
          </a:prstGeom>
          <a:noFill/>
          <a:ln w="9525">
            <a:noFill/>
            <a:miter lim="800000"/>
            <a:headEnd/>
            <a:tailEnd/>
          </a:ln>
        </p:spPr>
      </p:pic>
      <p:sp>
        <p:nvSpPr>
          <p:cNvPr id="5124" name="Rectangle 3"/>
          <p:cNvSpPr>
            <a:spLocks noGrp="1" noChangeArrowheads="1"/>
          </p:cNvSpPr>
          <p:nvPr>
            <p:ph type="title"/>
          </p:nvPr>
        </p:nvSpPr>
        <p:spPr>
          <a:xfrm>
            <a:off x="0" y="0"/>
            <a:ext cx="9144000" cy="1143000"/>
          </a:xfrm>
          <a:solidFill>
            <a:schemeClr val="accent1"/>
          </a:solidFill>
        </p:spPr>
        <p:txBody>
          <a:bodyPr/>
          <a:lstStyle/>
          <a:p>
            <a:pPr eaLnBrk="1" hangingPunct="1"/>
            <a:r>
              <a:rPr lang="sl-SI" dirty="0" smtClean="0">
                <a:solidFill>
                  <a:schemeClr val="bg1"/>
                </a:solidFill>
              </a:rPr>
              <a:t>Razmislek</a:t>
            </a:r>
            <a:endParaRPr lang="en-US" dirty="0" smtClean="0">
              <a:solidFill>
                <a:schemeClr val="bg1"/>
              </a:solidFill>
            </a:endParaRPr>
          </a:p>
        </p:txBody>
      </p:sp>
      <p:sp>
        <p:nvSpPr>
          <p:cNvPr id="5125" name="Rectangle 4"/>
          <p:cNvSpPr>
            <a:spLocks noChangeArrowheads="1"/>
          </p:cNvSpPr>
          <p:nvPr/>
        </p:nvSpPr>
        <p:spPr bwMode="auto">
          <a:xfrm>
            <a:off x="7740650" y="1773238"/>
            <a:ext cx="576263" cy="4392612"/>
          </a:xfrm>
          <a:prstGeom prst="rect">
            <a:avLst/>
          </a:prstGeom>
          <a:solidFill>
            <a:schemeClr val="bg1"/>
          </a:solidFill>
          <a:ln w="9525">
            <a:solidFill>
              <a:schemeClr val="bg1"/>
            </a:solidFill>
            <a:miter lim="800000"/>
            <a:headEnd/>
            <a:tailEnd/>
          </a:ln>
        </p:spPr>
        <p:txBody>
          <a:bodyPr wrap="none" anchor="ctr"/>
          <a:lstStyle/>
          <a:p>
            <a:endParaRPr lang="sl-SI"/>
          </a:p>
        </p:txBody>
      </p:sp>
      <p:sp>
        <p:nvSpPr>
          <p:cNvPr id="5126" name="Text Box 5"/>
          <p:cNvSpPr txBox="1">
            <a:spLocks noChangeArrowheads="1"/>
          </p:cNvSpPr>
          <p:nvPr/>
        </p:nvSpPr>
        <p:spPr bwMode="auto">
          <a:xfrm>
            <a:off x="1908175" y="5300663"/>
            <a:ext cx="5047023" cy="646331"/>
          </a:xfrm>
          <a:prstGeom prst="rect">
            <a:avLst/>
          </a:prstGeom>
          <a:noFill/>
          <a:ln w="9525">
            <a:noFill/>
            <a:miter lim="800000"/>
            <a:headEnd/>
            <a:tailEnd/>
          </a:ln>
        </p:spPr>
        <p:txBody>
          <a:bodyPr wrap="none">
            <a:spAutoFit/>
          </a:bodyPr>
          <a:lstStyle/>
          <a:p>
            <a:pPr>
              <a:spcBef>
                <a:spcPct val="0"/>
              </a:spcBef>
            </a:pPr>
            <a:endParaRPr lang="sl-SI" sz="1800" dirty="0" smtClean="0">
              <a:cs typeface="Arial" charset="0"/>
            </a:endParaRPr>
          </a:p>
          <a:p>
            <a:pPr>
              <a:spcBef>
                <a:spcPct val="0"/>
              </a:spcBef>
            </a:pPr>
            <a:r>
              <a:rPr lang="sl-SI" sz="1800" dirty="0" smtClean="0">
                <a:cs typeface="Arial" charset="0"/>
              </a:rPr>
              <a:t>Ukrivljenost površine se spreminja, zato tudi gorišče</a:t>
            </a:r>
            <a:endParaRPr lang="en-US" sz="1800" dirty="0">
              <a:cs typeface="Arial" charset="0"/>
            </a:endParaRPr>
          </a:p>
        </p:txBody>
      </p:sp>
      <p:pic>
        <p:nvPicPr>
          <p:cNvPr id="5127" name="Picture 6" descr="j0237926"/>
          <p:cNvPicPr>
            <a:picLocks noChangeAspect="1" noChangeArrowheads="1"/>
          </p:cNvPicPr>
          <p:nvPr/>
        </p:nvPicPr>
        <p:blipFill>
          <a:blip r:embed="rId5" cstate="print"/>
          <a:srcRect/>
          <a:stretch>
            <a:fillRect/>
          </a:stretch>
        </p:blipFill>
        <p:spPr bwMode="auto">
          <a:xfrm>
            <a:off x="4139952" y="4581128"/>
            <a:ext cx="1296988" cy="730250"/>
          </a:xfrm>
          <a:prstGeom prst="rect">
            <a:avLst/>
          </a:prstGeom>
          <a:noFill/>
          <a:ln w="9525">
            <a:noFill/>
            <a:miter lim="800000"/>
            <a:headEnd/>
            <a:tailEnd/>
          </a:ln>
        </p:spPr>
      </p:pic>
      <p:graphicFrame>
        <p:nvGraphicFramePr>
          <p:cNvPr id="40967" name="Object 7"/>
          <p:cNvGraphicFramePr>
            <a:graphicFrameLocks noChangeAspect="1"/>
          </p:cNvGraphicFramePr>
          <p:nvPr/>
        </p:nvGraphicFramePr>
        <p:xfrm>
          <a:off x="5580063" y="1557338"/>
          <a:ext cx="3235325" cy="3232150"/>
        </p:xfrm>
        <a:graphic>
          <a:graphicData uri="http://schemas.openxmlformats.org/presentationml/2006/ole">
            <p:oleObj spid="_x0000_s21506" name="Equation" r:id="rId6" imgW="2095200" imgH="2095200" progId="Equation.DSMT4">
              <p:embed/>
            </p:oleObj>
          </a:graphicData>
        </a:graphic>
      </p:graphicFrame>
      <p:pic>
        <p:nvPicPr>
          <p:cNvPr id="5128" name="Picture 7" descr="Ime datoteke: j0429829.wmf&#10;Ključne besede: čustva, čustveni simboli, izrazi ...&#10;Velikost datoteke: 36 KB"/>
          <p:cNvPicPr>
            <a:picLocks noChangeAspect="1" noChangeArrowheads="1"/>
          </p:cNvPicPr>
          <p:nvPr/>
        </p:nvPicPr>
        <p:blipFill>
          <a:blip r:embed="rId7" cstate="print"/>
          <a:srcRect/>
          <a:stretch>
            <a:fillRect/>
          </a:stretch>
        </p:blipFill>
        <p:spPr bwMode="auto">
          <a:xfrm>
            <a:off x="179388" y="188913"/>
            <a:ext cx="1368425" cy="1368425"/>
          </a:xfrm>
          <a:prstGeom prst="rect">
            <a:avLst/>
          </a:prstGeom>
          <a:noFill/>
          <a:ln w="9525">
            <a:noFill/>
            <a:miter lim="800000"/>
            <a:headEnd/>
            <a:tailEnd/>
          </a:ln>
        </p:spPr>
      </p:pic>
      <p:graphicFrame>
        <p:nvGraphicFramePr>
          <p:cNvPr id="21507" name="Object 9"/>
          <p:cNvGraphicFramePr>
            <a:graphicFrameLocks noChangeAspect="1"/>
          </p:cNvGraphicFramePr>
          <p:nvPr/>
        </p:nvGraphicFramePr>
        <p:xfrm>
          <a:off x="1331640" y="4509120"/>
          <a:ext cx="1098550" cy="608012"/>
        </p:xfrm>
        <a:graphic>
          <a:graphicData uri="http://schemas.openxmlformats.org/presentationml/2006/ole">
            <p:oleObj spid="_x0000_s21507" name="Equation" r:id="rId8" imgW="711000" imgH="393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descr="povrsina"/>
          <p:cNvPicPr>
            <a:picLocks noChangeAspect="1" noChangeArrowheads="1"/>
          </p:cNvPicPr>
          <p:nvPr/>
        </p:nvPicPr>
        <p:blipFill>
          <a:blip r:embed="rId4" cstate="print"/>
          <a:srcRect/>
          <a:stretch>
            <a:fillRect/>
          </a:stretch>
        </p:blipFill>
        <p:spPr bwMode="auto">
          <a:xfrm>
            <a:off x="1258888" y="1916113"/>
            <a:ext cx="6546850" cy="4318000"/>
          </a:xfrm>
          <a:prstGeom prst="rect">
            <a:avLst/>
          </a:prstGeom>
          <a:noFill/>
          <a:ln w="9525">
            <a:noFill/>
            <a:miter lim="800000"/>
            <a:headEnd/>
            <a:tailEnd/>
          </a:ln>
        </p:spPr>
      </p:pic>
      <p:sp>
        <p:nvSpPr>
          <p:cNvPr id="7172" name="Rectangle 3"/>
          <p:cNvSpPr>
            <a:spLocks noGrp="1" noChangeArrowheads="1"/>
          </p:cNvSpPr>
          <p:nvPr>
            <p:ph type="title"/>
          </p:nvPr>
        </p:nvSpPr>
        <p:spPr>
          <a:xfrm>
            <a:off x="0" y="0"/>
            <a:ext cx="9144000" cy="1143000"/>
          </a:xfrm>
          <a:solidFill>
            <a:schemeClr val="accent1"/>
          </a:solidFill>
        </p:spPr>
        <p:txBody>
          <a:bodyPr/>
          <a:lstStyle/>
          <a:p>
            <a:pPr eaLnBrk="1" hangingPunct="1"/>
            <a:r>
              <a:rPr lang="sl-SI" dirty="0" smtClean="0">
                <a:solidFill>
                  <a:schemeClr val="bg1"/>
                </a:solidFill>
              </a:rPr>
              <a:t>Geometrijski pristop</a:t>
            </a:r>
            <a:endParaRPr lang="en-US" dirty="0" smtClean="0">
              <a:solidFill>
                <a:schemeClr val="bg1"/>
              </a:solidFill>
            </a:endParaRPr>
          </a:p>
        </p:txBody>
      </p:sp>
      <p:pic>
        <p:nvPicPr>
          <p:cNvPr id="7174" name="Picture 5" descr="j0237926"/>
          <p:cNvPicPr>
            <a:picLocks noChangeAspect="1" noChangeArrowheads="1"/>
          </p:cNvPicPr>
          <p:nvPr/>
        </p:nvPicPr>
        <p:blipFill>
          <a:blip r:embed="rId5" cstate="print"/>
          <a:srcRect/>
          <a:stretch>
            <a:fillRect/>
          </a:stretch>
        </p:blipFill>
        <p:spPr bwMode="auto">
          <a:xfrm>
            <a:off x="2700338" y="5229225"/>
            <a:ext cx="1296987" cy="730250"/>
          </a:xfrm>
          <a:prstGeom prst="rect">
            <a:avLst/>
          </a:prstGeom>
          <a:noFill/>
          <a:ln w="9525">
            <a:noFill/>
            <a:miter lim="800000"/>
            <a:headEnd/>
            <a:tailEnd/>
          </a:ln>
        </p:spPr>
      </p:pic>
      <p:graphicFrame>
        <p:nvGraphicFramePr>
          <p:cNvPr id="7170" name="Object 6"/>
          <p:cNvGraphicFramePr>
            <a:graphicFrameLocks noChangeAspect="1"/>
          </p:cNvGraphicFramePr>
          <p:nvPr/>
        </p:nvGraphicFramePr>
        <p:xfrm>
          <a:off x="5164138" y="4724400"/>
          <a:ext cx="2019300" cy="666750"/>
        </p:xfrm>
        <a:graphic>
          <a:graphicData uri="http://schemas.openxmlformats.org/presentationml/2006/ole">
            <p:oleObj spid="_x0000_s23554" name="Equation" r:id="rId6" imgW="1307880" imgH="431640" progId="Equation.DSMT4">
              <p:embed/>
            </p:oleObj>
          </a:graphicData>
        </a:graphic>
      </p:graphicFrame>
      <p:sp>
        <p:nvSpPr>
          <p:cNvPr id="7175" name="Rectangle 7"/>
          <p:cNvSpPr>
            <a:spLocks noChangeArrowheads="1"/>
          </p:cNvSpPr>
          <p:nvPr/>
        </p:nvSpPr>
        <p:spPr bwMode="auto">
          <a:xfrm>
            <a:off x="5076825" y="4221163"/>
            <a:ext cx="1718547" cy="369332"/>
          </a:xfrm>
          <a:prstGeom prst="rect">
            <a:avLst/>
          </a:prstGeom>
          <a:noFill/>
          <a:ln w="9525">
            <a:solidFill>
              <a:srgbClr val="990000"/>
            </a:solidFill>
            <a:miter lim="800000"/>
            <a:headEnd/>
            <a:tailEnd/>
          </a:ln>
        </p:spPr>
        <p:txBody>
          <a:bodyPr wrap="none">
            <a:spAutoFit/>
          </a:bodyPr>
          <a:lstStyle/>
          <a:p>
            <a:pPr>
              <a:spcBef>
                <a:spcPct val="0"/>
              </a:spcBef>
            </a:pPr>
            <a:r>
              <a:rPr lang="sl-SI" sz="1800" dirty="0" smtClean="0">
                <a:cs typeface="Arial" charset="0"/>
              </a:rPr>
              <a:t>enačba površine</a:t>
            </a:r>
            <a:endParaRPr lang="en-US" sz="1800" dirty="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0"/>
            <a:ext cx="9144000" cy="1143000"/>
          </a:xfrm>
          <a:solidFill>
            <a:schemeClr val="accent1"/>
          </a:solidFill>
        </p:spPr>
        <p:txBody>
          <a:bodyPr/>
          <a:lstStyle/>
          <a:p>
            <a:r>
              <a:rPr lang="sl-SI" dirty="0" smtClean="0">
                <a:solidFill>
                  <a:schemeClr val="bg1"/>
                </a:solidFill>
              </a:rPr>
              <a:t>Kaj je to MODEL v fiziki?</a:t>
            </a:r>
            <a:endParaRPr lang="en-US" dirty="0">
              <a:solidFill>
                <a:schemeClr val="bg1"/>
              </a:solidFill>
            </a:endParaRPr>
          </a:p>
        </p:txBody>
      </p:sp>
      <p:sp>
        <p:nvSpPr>
          <p:cNvPr id="3" name="Ograda vsebine 2"/>
          <p:cNvSpPr>
            <a:spLocks noGrp="1"/>
          </p:cNvSpPr>
          <p:nvPr>
            <p:ph idx="1"/>
          </p:nvPr>
        </p:nvSpPr>
        <p:spPr/>
        <p:txBody>
          <a:bodyPr/>
          <a:lstStyle/>
          <a:p>
            <a:pPr>
              <a:buNone/>
            </a:pPr>
            <a:r>
              <a:rPr lang="sl-SI" dirty="0" smtClean="0"/>
              <a:t>- miselni model</a:t>
            </a:r>
          </a:p>
          <a:p>
            <a:pPr>
              <a:buNone/>
            </a:pPr>
            <a:r>
              <a:rPr lang="sl-SI" dirty="0"/>
              <a:t>	</a:t>
            </a:r>
            <a:endParaRPr lang="sl-SI" dirty="0" smtClean="0"/>
          </a:p>
          <a:p>
            <a:pPr>
              <a:buNone/>
            </a:pPr>
            <a:r>
              <a:rPr lang="sl-SI" dirty="0"/>
              <a:t>	</a:t>
            </a:r>
            <a:endParaRPr lang="en-US" dirty="0"/>
          </a:p>
        </p:txBody>
      </p:sp>
      <p:pic>
        <p:nvPicPr>
          <p:cNvPr id="4" name="Picture 5" descr="Diffusion_(1)"/>
          <p:cNvPicPr>
            <a:picLocks noChangeAspect="1" noChangeArrowheads="1"/>
          </p:cNvPicPr>
          <p:nvPr/>
        </p:nvPicPr>
        <p:blipFill>
          <a:blip r:embed="rId3" cstate="print"/>
          <a:srcRect/>
          <a:stretch>
            <a:fillRect/>
          </a:stretch>
        </p:blipFill>
        <p:spPr>
          <a:xfrm>
            <a:off x="1619672" y="2348880"/>
            <a:ext cx="5401097" cy="3057714"/>
          </a:xfrm>
          <a:prstGeom prst="rect">
            <a:avLst/>
          </a:prstGeom>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2" descr="naklon"/>
          <p:cNvPicPr>
            <a:picLocks noGrp="1" noChangeAspect="1" noChangeArrowheads="1"/>
          </p:cNvPicPr>
          <p:nvPr>
            <p:ph sz="half" idx="1"/>
          </p:nvPr>
        </p:nvPicPr>
        <p:blipFill>
          <a:blip r:embed="rId4" cstate="print"/>
          <a:srcRect/>
          <a:stretch>
            <a:fillRect/>
          </a:stretch>
        </p:blipFill>
        <p:spPr>
          <a:xfrm>
            <a:off x="776288" y="1600200"/>
            <a:ext cx="3398837" cy="4525963"/>
          </a:xfrm>
          <a:noFill/>
        </p:spPr>
      </p:pic>
      <p:sp>
        <p:nvSpPr>
          <p:cNvPr id="8197" name="Rectangle 3"/>
          <p:cNvSpPr>
            <a:spLocks noGrp="1" noChangeArrowheads="1"/>
          </p:cNvSpPr>
          <p:nvPr>
            <p:ph type="title"/>
          </p:nvPr>
        </p:nvSpPr>
        <p:spPr>
          <a:xfrm>
            <a:off x="0" y="0"/>
            <a:ext cx="9144000" cy="1143000"/>
          </a:xfrm>
          <a:solidFill>
            <a:schemeClr val="accent1"/>
          </a:solidFill>
        </p:spPr>
        <p:txBody>
          <a:bodyPr/>
          <a:lstStyle/>
          <a:p>
            <a:pPr eaLnBrk="1" hangingPunct="1"/>
            <a:r>
              <a:rPr lang="sl-SI" dirty="0" smtClean="0">
                <a:solidFill>
                  <a:schemeClr val="bg1"/>
                </a:solidFill>
              </a:rPr>
              <a:t>Naklon površine</a:t>
            </a:r>
            <a:endParaRPr lang="en-US" dirty="0" smtClean="0">
              <a:solidFill>
                <a:schemeClr val="bg1"/>
              </a:solidFill>
            </a:endParaRPr>
          </a:p>
        </p:txBody>
      </p:sp>
      <p:sp>
        <p:nvSpPr>
          <p:cNvPr id="51204" name="Rectangle 4"/>
          <p:cNvSpPr>
            <a:spLocks noGrp="1" noChangeArrowheads="1"/>
          </p:cNvSpPr>
          <p:nvPr>
            <p:ph type="body" sz="half" idx="2"/>
          </p:nvPr>
        </p:nvSpPr>
        <p:spPr>
          <a:xfrm>
            <a:off x="4427538" y="1600200"/>
            <a:ext cx="4038600" cy="4525963"/>
          </a:xfrm>
        </p:spPr>
        <p:txBody>
          <a:bodyPr/>
          <a:lstStyle/>
          <a:p>
            <a:pPr eaLnBrk="1" hangingPunct="1">
              <a:buFontTx/>
              <a:buNone/>
            </a:pPr>
            <a:r>
              <a:rPr lang="sl-SI" sz="1800" dirty="0" smtClean="0"/>
              <a:t>- enačba površine:</a:t>
            </a:r>
          </a:p>
          <a:p>
            <a:pPr eaLnBrk="1" hangingPunct="1">
              <a:buFontTx/>
              <a:buNone/>
            </a:pPr>
            <a:endParaRPr lang="sl-SI" sz="1800" dirty="0" smtClean="0"/>
          </a:p>
          <a:p>
            <a:pPr eaLnBrk="1" hangingPunct="1">
              <a:buFontTx/>
              <a:buNone/>
            </a:pPr>
            <a:endParaRPr lang="sl-SI" sz="1800" dirty="0" smtClean="0"/>
          </a:p>
          <a:p>
            <a:pPr eaLnBrk="1" hangingPunct="1">
              <a:buFontTx/>
              <a:buNone/>
            </a:pPr>
            <a:r>
              <a:rPr lang="sl-SI" sz="1800" dirty="0" smtClean="0"/>
              <a:t>- naklon površine:</a:t>
            </a:r>
            <a:endParaRPr lang="en-US" sz="1800" dirty="0" smtClean="0"/>
          </a:p>
        </p:txBody>
      </p:sp>
      <p:graphicFrame>
        <p:nvGraphicFramePr>
          <p:cNvPr id="8194" name="Object 5"/>
          <p:cNvGraphicFramePr>
            <a:graphicFrameLocks noChangeAspect="1"/>
          </p:cNvGraphicFramePr>
          <p:nvPr/>
        </p:nvGraphicFramePr>
        <p:xfrm>
          <a:off x="6856413" y="1466850"/>
          <a:ext cx="2019300" cy="666750"/>
        </p:xfrm>
        <a:graphic>
          <a:graphicData uri="http://schemas.openxmlformats.org/presentationml/2006/ole">
            <p:oleObj spid="_x0000_s24578" name="Equation" r:id="rId5" imgW="1307880" imgH="431640" progId="Equation.DSMT4">
              <p:embed/>
            </p:oleObj>
          </a:graphicData>
        </a:graphic>
      </p:graphicFrame>
      <p:graphicFrame>
        <p:nvGraphicFramePr>
          <p:cNvPr id="51206" name="Object 6"/>
          <p:cNvGraphicFramePr>
            <a:graphicFrameLocks noChangeAspect="1"/>
          </p:cNvGraphicFramePr>
          <p:nvPr/>
        </p:nvGraphicFramePr>
        <p:xfrm>
          <a:off x="6700838" y="2420938"/>
          <a:ext cx="2332037" cy="746125"/>
        </p:xfrm>
        <a:graphic>
          <a:graphicData uri="http://schemas.openxmlformats.org/presentationml/2006/ole">
            <p:oleObj spid="_x0000_s24579" name="Equation" r:id="rId6" imgW="1511280" imgH="482400" progId="Equation.DSMT4">
              <p:embed/>
            </p:oleObj>
          </a:graphicData>
        </a:graphic>
      </p:graphicFrame>
      <p:pic>
        <p:nvPicPr>
          <p:cNvPr id="8199" name="Picture 7" descr="j0237926"/>
          <p:cNvPicPr>
            <a:picLocks noChangeAspect="1" noChangeArrowheads="1"/>
          </p:cNvPicPr>
          <p:nvPr/>
        </p:nvPicPr>
        <p:blipFill>
          <a:blip r:embed="rId7" cstate="print"/>
          <a:srcRect/>
          <a:stretch>
            <a:fillRect/>
          </a:stretch>
        </p:blipFill>
        <p:spPr bwMode="auto">
          <a:xfrm flipH="1">
            <a:off x="2698750" y="5291138"/>
            <a:ext cx="1296988" cy="730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2" descr="vpadni kot"/>
          <p:cNvPicPr>
            <a:picLocks noGrp="1" noChangeAspect="1" noChangeArrowheads="1"/>
          </p:cNvPicPr>
          <p:nvPr>
            <p:ph sz="half" idx="1"/>
          </p:nvPr>
        </p:nvPicPr>
        <p:blipFill>
          <a:blip r:embed="rId4" cstate="print"/>
          <a:srcRect/>
          <a:stretch>
            <a:fillRect/>
          </a:stretch>
        </p:blipFill>
        <p:spPr>
          <a:xfrm>
            <a:off x="776288" y="1600200"/>
            <a:ext cx="3398837" cy="4525963"/>
          </a:xfrm>
          <a:noFill/>
        </p:spPr>
      </p:pic>
      <p:sp>
        <p:nvSpPr>
          <p:cNvPr id="9222" name="Rectangle 3"/>
          <p:cNvSpPr>
            <a:spLocks noGrp="1" noChangeArrowheads="1"/>
          </p:cNvSpPr>
          <p:nvPr>
            <p:ph type="title"/>
          </p:nvPr>
        </p:nvSpPr>
        <p:spPr>
          <a:xfrm>
            <a:off x="0" y="0"/>
            <a:ext cx="9144000" cy="1143000"/>
          </a:xfrm>
          <a:solidFill>
            <a:schemeClr val="accent1"/>
          </a:solidFill>
        </p:spPr>
        <p:txBody>
          <a:bodyPr/>
          <a:lstStyle/>
          <a:p>
            <a:pPr eaLnBrk="1" hangingPunct="1"/>
            <a:r>
              <a:rPr lang="sl-SI" dirty="0" smtClean="0">
                <a:solidFill>
                  <a:schemeClr val="bg1"/>
                </a:solidFill>
              </a:rPr>
              <a:t>Vpadni kot</a:t>
            </a:r>
            <a:endParaRPr lang="en-US" dirty="0" smtClean="0">
              <a:solidFill>
                <a:schemeClr val="bg1"/>
              </a:solidFill>
            </a:endParaRPr>
          </a:p>
        </p:txBody>
      </p:sp>
      <p:sp>
        <p:nvSpPr>
          <p:cNvPr id="9223" name="Rectangle 4"/>
          <p:cNvSpPr>
            <a:spLocks noGrp="1" noChangeArrowheads="1"/>
          </p:cNvSpPr>
          <p:nvPr>
            <p:ph type="body" sz="half" idx="2"/>
          </p:nvPr>
        </p:nvSpPr>
        <p:spPr>
          <a:xfrm>
            <a:off x="4427538" y="1600200"/>
            <a:ext cx="4038600" cy="4525963"/>
          </a:xfrm>
        </p:spPr>
        <p:txBody>
          <a:bodyPr/>
          <a:lstStyle/>
          <a:p>
            <a:pPr eaLnBrk="1" hangingPunct="1">
              <a:buFontTx/>
              <a:buNone/>
            </a:pPr>
            <a:r>
              <a:rPr lang="sl-SI" sz="1800" dirty="0" smtClean="0"/>
              <a:t>- enačba površine:</a:t>
            </a:r>
          </a:p>
          <a:p>
            <a:pPr eaLnBrk="1" hangingPunct="1">
              <a:buFontTx/>
              <a:buNone/>
            </a:pPr>
            <a:endParaRPr lang="sl-SI" sz="1800" dirty="0" smtClean="0"/>
          </a:p>
          <a:p>
            <a:pPr eaLnBrk="1" hangingPunct="1">
              <a:buFontTx/>
              <a:buNone/>
            </a:pPr>
            <a:endParaRPr lang="sl-SI" sz="1800" dirty="0" smtClean="0"/>
          </a:p>
          <a:p>
            <a:pPr eaLnBrk="1" hangingPunct="1">
              <a:buFontTx/>
              <a:buNone/>
            </a:pPr>
            <a:r>
              <a:rPr lang="sl-SI" sz="1800" dirty="0" smtClean="0"/>
              <a:t>- naklon površine:</a:t>
            </a:r>
          </a:p>
          <a:p>
            <a:pPr eaLnBrk="1" hangingPunct="1">
              <a:buFontTx/>
              <a:buNone/>
            </a:pPr>
            <a:endParaRPr lang="sl-SI" sz="1800" dirty="0" smtClean="0"/>
          </a:p>
          <a:p>
            <a:pPr eaLnBrk="1" hangingPunct="1">
              <a:buFontTx/>
              <a:buNone/>
            </a:pPr>
            <a:endParaRPr lang="sl-SI" sz="1800" dirty="0" smtClean="0"/>
          </a:p>
          <a:p>
            <a:pPr eaLnBrk="1" hangingPunct="1">
              <a:buFontTx/>
              <a:buNone/>
            </a:pPr>
            <a:r>
              <a:rPr lang="sl-SI" sz="1800" dirty="0" smtClean="0"/>
              <a:t>- vpadni kot:</a:t>
            </a:r>
          </a:p>
          <a:p>
            <a:pPr eaLnBrk="1" hangingPunct="1">
              <a:buFontTx/>
              <a:buNone/>
            </a:pPr>
            <a:endParaRPr lang="sl-SI" sz="1800" dirty="0" smtClean="0"/>
          </a:p>
          <a:p>
            <a:pPr eaLnBrk="1" hangingPunct="1">
              <a:buFontTx/>
              <a:buNone/>
            </a:pPr>
            <a:endParaRPr lang="en-US" sz="1800" dirty="0" smtClean="0"/>
          </a:p>
        </p:txBody>
      </p:sp>
      <p:graphicFrame>
        <p:nvGraphicFramePr>
          <p:cNvPr id="9218" name="Object 5"/>
          <p:cNvGraphicFramePr>
            <a:graphicFrameLocks noChangeAspect="1"/>
          </p:cNvGraphicFramePr>
          <p:nvPr/>
        </p:nvGraphicFramePr>
        <p:xfrm>
          <a:off x="6856413" y="1466850"/>
          <a:ext cx="2019300" cy="666750"/>
        </p:xfrm>
        <a:graphic>
          <a:graphicData uri="http://schemas.openxmlformats.org/presentationml/2006/ole">
            <p:oleObj spid="_x0000_s25602" name="Equation" r:id="rId5" imgW="1307880" imgH="431640" progId="Equation.DSMT4">
              <p:embed/>
            </p:oleObj>
          </a:graphicData>
        </a:graphic>
      </p:graphicFrame>
      <p:graphicFrame>
        <p:nvGraphicFramePr>
          <p:cNvPr id="9219" name="Object 6"/>
          <p:cNvGraphicFramePr>
            <a:graphicFrameLocks noChangeAspect="1"/>
          </p:cNvGraphicFramePr>
          <p:nvPr/>
        </p:nvGraphicFramePr>
        <p:xfrm>
          <a:off x="6700838" y="2420938"/>
          <a:ext cx="2332037" cy="746125"/>
        </p:xfrm>
        <a:graphic>
          <a:graphicData uri="http://schemas.openxmlformats.org/presentationml/2006/ole">
            <p:oleObj spid="_x0000_s25603" name="Equation" r:id="rId6" imgW="1511280" imgH="482400" progId="Equation.DSMT4">
              <p:embed/>
            </p:oleObj>
          </a:graphicData>
        </a:graphic>
      </p:graphicFrame>
      <p:pic>
        <p:nvPicPr>
          <p:cNvPr id="9224" name="Picture 7" descr="j0237926"/>
          <p:cNvPicPr>
            <a:picLocks noChangeAspect="1" noChangeArrowheads="1"/>
          </p:cNvPicPr>
          <p:nvPr/>
        </p:nvPicPr>
        <p:blipFill>
          <a:blip r:embed="rId7" cstate="print"/>
          <a:srcRect/>
          <a:stretch>
            <a:fillRect/>
          </a:stretch>
        </p:blipFill>
        <p:spPr bwMode="auto">
          <a:xfrm flipH="1">
            <a:off x="2698750" y="5291138"/>
            <a:ext cx="1296988" cy="730250"/>
          </a:xfrm>
          <a:prstGeom prst="rect">
            <a:avLst/>
          </a:prstGeom>
          <a:noFill/>
          <a:ln w="9525">
            <a:noFill/>
            <a:miter lim="800000"/>
            <a:headEnd/>
            <a:tailEnd/>
          </a:ln>
        </p:spPr>
      </p:pic>
      <p:graphicFrame>
        <p:nvGraphicFramePr>
          <p:cNvPr id="9220" name="Object 8"/>
          <p:cNvGraphicFramePr>
            <a:graphicFrameLocks noChangeAspect="1"/>
          </p:cNvGraphicFramePr>
          <p:nvPr/>
        </p:nvGraphicFramePr>
        <p:xfrm>
          <a:off x="6657975" y="3579813"/>
          <a:ext cx="1627188" cy="393700"/>
        </p:xfrm>
        <a:graphic>
          <a:graphicData uri="http://schemas.openxmlformats.org/presentationml/2006/ole">
            <p:oleObj spid="_x0000_s25604" name="Equation" r:id="rId8" imgW="1054080" imgH="253800" progId="Equation.DSMT4">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2" descr="lomni kot"/>
          <p:cNvPicPr>
            <a:picLocks noGrp="1" noChangeAspect="1" noChangeArrowheads="1"/>
          </p:cNvPicPr>
          <p:nvPr>
            <p:ph sz="half" idx="1"/>
          </p:nvPr>
        </p:nvPicPr>
        <p:blipFill>
          <a:blip r:embed="rId4" cstate="print"/>
          <a:srcRect/>
          <a:stretch>
            <a:fillRect/>
          </a:stretch>
        </p:blipFill>
        <p:spPr>
          <a:xfrm>
            <a:off x="776288" y="1600200"/>
            <a:ext cx="3398837" cy="4525963"/>
          </a:xfrm>
          <a:noFill/>
        </p:spPr>
      </p:pic>
      <p:sp>
        <p:nvSpPr>
          <p:cNvPr id="10247" name="Rectangle 3"/>
          <p:cNvSpPr>
            <a:spLocks noGrp="1" noChangeArrowheads="1"/>
          </p:cNvSpPr>
          <p:nvPr>
            <p:ph type="title"/>
          </p:nvPr>
        </p:nvSpPr>
        <p:spPr>
          <a:xfrm>
            <a:off x="0" y="0"/>
            <a:ext cx="9144000" cy="1143000"/>
          </a:xfrm>
          <a:solidFill>
            <a:schemeClr val="accent1"/>
          </a:solidFill>
        </p:spPr>
        <p:txBody>
          <a:bodyPr/>
          <a:lstStyle/>
          <a:p>
            <a:pPr eaLnBrk="1" hangingPunct="1"/>
            <a:r>
              <a:rPr lang="sl-SI" dirty="0" smtClean="0">
                <a:solidFill>
                  <a:schemeClr val="bg1"/>
                </a:solidFill>
              </a:rPr>
              <a:t>Lomni kot</a:t>
            </a:r>
            <a:endParaRPr lang="en-US" dirty="0" smtClean="0">
              <a:solidFill>
                <a:schemeClr val="bg1"/>
              </a:solidFill>
            </a:endParaRPr>
          </a:p>
        </p:txBody>
      </p:sp>
      <p:sp>
        <p:nvSpPr>
          <p:cNvPr id="55300" name="Rectangle 4"/>
          <p:cNvSpPr>
            <a:spLocks noGrp="1" noChangeArrowheads="1"/>
          </p:cNvSpPr>
          <p:nvPr>
            <p:ph type="body" sz="half" idx="2"/>
          </p:nvPr>
        </p:nvSpPr>
        <p:spPr>
          <a:xfrm>
            <a:off x="4427538" y="1600200"/>
            <a:ext cx="4038600" cy="4525963"/>
          </a:xfrm>
        </p:spPr>
        <p:txBody>
          <a:bodyPr/>
          <a:lstStyle/>
          <a:p>
            <a:pPr eaLnBrk="1" hangingPunct="1">
              <a:buFontTx/>
              <a:buNone/>
            </a:pPr>
            <a:r>
              <a:rPr lang="sl-SI" sz="1800" dirty="0" smtClean="0"/>
              <a:t>- enačba površine:</a:t>
            </a:r>
          </a:p>
          <a:p>
            <a:pPr eaLnBrk="1" hangingPunct="1">
              <a:buFontTx/>
              <a:buNone/>
            </a:pPr>
            <a:endParaRPr lang="sl-SI" sz="1800" dirty="0" smtClean="0"/>
          </a:p>
          <a:p>
            <a:pPr eaLnBrk="1" hangingPunct="1">
              <a:buFontTx/>
              <a:buNone/>
            </a:pPr>
            <a:endParaRPr lang="sl-SI" sz="1800" dirty="0" smtClean="0"/>
          </a:p>
          <a:p>
            <a:pPr eaLnBrk="1" hangingPunct="1">
              <a:buFontTx/>
              <a:buNone/>
            </a:pPr>
            <a:r>
              <a:rPr lang="sl-SI" sz="1800" dirty="0" smtClean="0"/>
              <a:t>- naklon površine:</a:t>
            </a:r>
          </a:p>
          <a:p>
            <a:pPr eaLnBrk="1" hangingPunct="1">
              <a:buFontTx/>
              <a:buNone/>
            </a:pPr>
            <a:endParaRPr lang="sl-SI" sz="1800" dirty="0" smtClean="0"/>
          </a:p>
          <a:p>
            <a:pPr eaLnBrk="1" hangingPunct="1">
              <a:buFontTx/>
              <a:buNone/>
            </a:pPr>
            <a:endParaRPr lang="sl-SI" sz="1800" dirty="0" smtClean="0"/>
          </a:p>
          <a:p>
            <a:pPr eaLnBrk="1" hangingPunct="1">
              <a:buFontTx/>
              <a:buNone/>
            </a:pPr>
            <a:r>
              <a:rPr lang="sl-SI" sz="1800" dirty="0" smtClean="0"/>
              <a:t>- vpadni kot:</a:t>
            </a:r>
          </a:p>
          <a:p>
            <a:pPr eaLnBrk="1" hangingPunct="1">
              <a:buFontTx/>
              <a:buNone/>
            </a:pPr>
            <a:endParaRPr lang="sl-SI" sz="1800" dirty="0" smtClean="0"/>
          </a:p>
          <a:p>
            <a:pPr eaLnBrk="1" hangingPunct="1">
              <a:buFontTx/>
              <a:buNone/>
            </a:pPr>
            <a:endParaRPr lang="sl-SI" sz="1800" dirty="0" smtClean="0"/>
          </a:p>
          <a:p>
            <a:pPr eaLnBrk="1" hangingPunct="1">
              <a:buFontTx/>
              <a:buNone/>
            </a:pPr>
            <a:r>
              <a:rPr lang="sl-SI" sz="1800" dirty="0" smtClean="0"/>
              <a:t>- lomni kot:</a:t>
            </a:r>
          </a:p>
          <a:p>
            <a:pPr eaLnBrk="1" hangingPunct="1">
              <a:buFontTx/>
              <a:buNone/>
            </a:pPr>
            <a:endParaRPr lang="sl-SI" sz="1800" dirty="0" smtClean="0"/>
          </a:p>
          <a:p>
            <a:pPr eaLnBrk="1" hangingPunct="1">
              <a:buFontTx/>
              <a:buNone/>
            </a:pPr>
            <a:endParaRPr lang="sl-SI" sz="1800" dirty="0" smtClean="0"/>
          </a:p>
          <a:p>
            <a:pPr eaLnBrk="1" hangingPunct="1">
              <a:buFontTx/>
              <a:buNone/>
            </a:pPr>
            <a:r>
              <a:rPr lang="sl-SI" sz="1800" dirty="0" smtClean="0">
                <a:solidFill>
                  <a:srgbClr val="990000"/>
                </a:solidFill>
              </a:rPr>
              <a:t>Izvesti za vsako točko </a:t>
            </a:r>
          </a:p>
          <a:p>
            <a:pPr eaLnBrk="1" hangingPunct="1">
              <a:buFontTx/>
              <a:buNone/>
            </a:pPr>
            <a:endParaRPr lang="sl-SI" sz="1800" dirty="0" smtClean="0">
              <a:solidFill>
                <a:srgbClr val="990000"/>
              </a:solidFill>
            </a:endParaRPr>
          </a:p>
          <a:p>
            <a:pPr eaLnBrk="1" hangingPunct="1">
              <a:buFontTx/>
              <a:buNone/>
            </a:pPr>
            <a:endParaRPr lang="en-US" sz="1800" dirty="0" smtClean="0"/>
          </a:p>
        </p:txBody>
      </p:sp>
      <p:graphicFrame>
        <p:nvGraphicFramePr>
          <p:cNvPr id="10242" name="Object 5"/>
          <p:cNvGraphicFramePr>
            <a:graphicFrameLocks noChangeAspect="1"/>
          </p:cNvGraphicFramePr>
          <p:nvPr/>
        </p:nvGraphicFramePr>
        <p:xfrm>
          <a:off x="6856413" y="1466850"/>
          <a:ext cx="2019300" cy="666750"/>
        </p:xfrm>
        <a:graphic>
          <a:graphicData uri="http://schemas.openxmlformats.org/presentationml/2006/ole">
            <p:oleObj spid="_x0000_s26626" name="Equation" r:id="rId5" imgW="1307880" imgH="431640" progId="Equation.DSMT4">
              <p:embed/>
            </p:oleObj>
          </a:graphicData>
        </a:graphic>
      </p:graphicFrame>
      <p:graphicFrame>
        <p:nvGraphicFramePr>
          <p:cNvPr id="10243" name="Object 6"/>
          <p:cNvGraphicFramePr>
            <a:graphicFrameLocks noChangeAspect="1"/>
          </p:cNvGraphicFramePr>
          <p:nvPr/>
        </p:nvGraphicFramePr>
        <p:xfrm>
          <a:off x="6700838" y="2420938"/>
          <a:ext cx="2332037" cy="746125"/>
        </p:xfrm>
        <a:graphic>
          <a:graphicData uri="http://schemas.openxmlformats.org/presentationml/2006/ole">
            <p:oleObj spid="_x0000_s26627" name="Equation" r:id="rId6" imgW="1511280" imgH="482400" progId="Equation.DSMT4">
              <p:embed/>
            </p:oleObj>
          </a:graphicData>
        </a:graphic>
      </p:graphicFrame>
      <p:pic>
        <p:nvPicPr>
          <p:cNvPr id="10249" name="Picture 7" descr="j0237926"/>
          <p:cNvPicPr>
            <a:picLocks noChangeAspect="1" noChangeArrowheads="1"/>
          </p:cNvPicPr>
          <p:nvPr/>
        </p:nvPicPr>
        <p:blipFill>
          <a:blip r:embed="rId7" cstate="print"/>
          <a:srcRect/>
          <a:stretch>
            <a:fillRect/>
          </a:stretch>
        </p:blipFill>
        <p:spPr bwMode="auto">
          <a:xfrm flipH="1">
            <a:off x="2698750" y="5300663"/>
            <a:ext cx="1296988" cy="730250"/>
          </a:xfrm>
          <a:prstGeom prst="rect">
            <a:avLst/>
          </a:prstGeom>
          <a:noFill/>
          <a:ln w="9525">
            <a:noFill/>
            <a:miter lim="800000"/>
            <a:headEnd/>
            <a:tailEnd/>
          </a:ln>
        </p:spPr>
      </p:pic>
      <p:graphicFrame>
        <p:nvGraphicFramePr>
          <p:cNvPr id="10244" name="Object 8"/>
          <p:cNvGraphicFramePr>
            <a:graphicFrameLocks noChangeAspect="1"/>
          </p:cNvGraphicFramePr>
          <p:nvPr/>
        </p:nvGraphicFramePr>
        <p:xfrm>
          <a:off x="6372225" y="3579813"/>
          <a:ext cx="1628775" cy="393700"/>
        </p:xfrm>
        <a:graphic>
          <a:graphicData uri="http://schemas.openxmlformats.org/presentationml/2006/ole">
            <p:oleObj spid="_x0000_s26628" name="Equation" r:id="rId8" imgW="1054080" imgH="253800" progId="Equation.DSMT4">
              <p:embed/>
            </p:oleObj>
          </a:graphicData>
        </a:graphic>
      </p:graphicFrame>
      <p:graphicFrame>
        <p:nvGraphicFramePr>
          <p:cNvPr id="10245" name="Object 9"/>
          <p:cNvGraphicFramePr>
            <a:graphicFrameLocks noChangeAspect="1"/>
          </p:cNvGraphicFramePr>
          <p:nvPr/>
        </p:nvGraphicFramePr>
        <p:xfrm>
          <a:off x="6415088" y="4403725"/>
          <a:ext cx="2470150" cy="749300"/>
        </p:xfrm>
        <a:graphic>
          <a:graphicData uri="http://schemas.openxmlformats.org/presentationml/2006/ole">
            <p:oleObj spid="_x0000_s26629" name="Equation" r:id="rId9" imgW="1600200" imgH="4824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300">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300">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30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6513" y="-26988"/>
            <a:ext cx="9217026" cy="1143001"/>
          </a:xfrm>
          <a:solidFill>
            <a:schemeClr val="accent1"/>
          </a:solidFill>
        </p:spPr>
        <p:txBody>
          <a:bodyPr/>
          <a:lstStyle/>
          <a:p>
            <a:pPr eaLnBrk="1" hangingPunct="1"/>
            <a:r>
              <a:rPr lang="sl-SI" dirty="0" smtClean="0">
                <a:solidFill>
                  <a:schemeClr val="bg1"/>
                </a:solidFill>
              </a:rPr>
              <a:t>Kaj dobimo ?</a:t>
            </a:r>
            <a:endParaRPr lang="en-US" dirty="0" smtClean="0">
              <a:solidFill>
                <a:schemeClr val="bg1"/>
              </a:solidFill>
            </a:endParaRPr>
          </a:p>
        </p:txBody>
      </p:sp>
      <p:pic>
        <p:nvPicPr>
          <p:cNvPr id="49155" name="Picture 3" descr="kavstika"/>
          <p:cNvPicPr>
            <a:picLocks noGrp="1" noChangeAspect="1" noChangeArrowheads="1"/>
          </p:cNvPicPr>
          <p:nvPr>
            <p:ph sz="half" idx="1"/>
          </p:nvPr>
        </p:nvPicPr>
        <p:blipFill>
          <a:blip r:embed="rId3" cstate="print"/>
          <a:srcRect/>
          <a:stretch>
            <a:fillRect/>
          </a:stretch>
        </p:blipFill>
        <p:spPr>
          <a:xfrm>
            <a:off x="2843808" y="1700808"/>
            <a:ext cx="3303587" cy="4525963"/>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6513" y="-26988"/>
            <a:ext cx="9217026" cy="1143001"/>
          </a:xfrm>
          <a:solidFill>
            <a:schemeClr val="accent1"/>
          </a:solidFill>
        </p:spPr>
        <p:txBody>
          <a:bodyPr/>
          <a:lstStyle/>
          <a:p>
            <a:pPr eaLnBrk="1" hangingPunct="1"/>
            <a:r>
              <a:rPr lang="sl-SI" dirty="0" smtClean="0">
                <a:solidFill>
                  <a:schemeClr val="bg1"/>
                </a:solidFill>
              </a:rPr>
              <a:t>Geometrijski pristop</a:t>
            </a:r>
            <a:endParaRPr lang="en-US" dirty="0" smtClean="0">
              <a:solidFill>
                <a:schemeClr val="bg1"/>
              </a:solidFill>
            </a:endParaRPr>
          </a:p>
        </p:txBody>
      </p:sp>
      <p:pic>
        <p:nvPicPr>
          <p:cNvPr id="59395" name="Picture 3" descr="IMG_4182"/>
          <p:cNvPicPr>
            <a:picLocks noChangeAspect="1" noChangeArrowheads="1"/>
          </p:cNvPicPr>
          <p:nvPr/>
        </p:nvPicPr>
        <p:blipFill>
          <a:blip r:embed="rId3" cstate="print"/>
          <a:srcRect/>
          <a:stretch>
            <a:fillRect/>
          </a:stretch>
        </p:blipFill>
        <p:spPr bwMode="auto">
          <a:xfrm>
            <a:off x="4932363" y="1520825"/>
            <a:ext cx="3022600" cy="2268538"/>
          </a:xfrm>
          <a:prstGeom prst="rect">
            <a:avLst/>
          </a:prstGeom>
          <a:noFill/>
          <a:ln w="9525">
            <a:noFill/>
            <a:miter lim="800000"/>
            <a:headEnd/>
            <a:tailEnd/>
          </a:ln>
        </p:spPr>
      </p:pic>
      <p:pic>
        <p:nvPicPr>
          <p:cNvPr id="50180" name="Picture 4" descr="kavstika s krivuljo"/>
          <p:cNvPicPr>
            <a:picLocks noGrp="1" noChangeAspect="1" noChangeArrowheads="1"/>
          </p:cNvPicPr>
          <p:nvPr>
            <p:ph sz="half" idx="1"/>
          </p:nvPr>
        </p:nvPicPr>
        <p:blipFill>
          <a:blip r:embed="rId4" cstate="print"/>
          <a:srcRect/>
          <a:stretch>
            <a:fillRect/>
          </a:stretch>
        </p:blipFill>
        <p:spPr>
          <a:xfrm>
            <a:off x="827088" y="1557338"/>
            <a:ext cx="3417887" cy="4681537"/>
          </a:xfrm>
          <a:noFill/>
        </p:spPr>
      </p:pic>
      <p:pic>
        <p:nvPicPr>
          <p:cNvPr id="59397" name="Picture 5" descr="opatija_bazen"/>
          <p:cNvPicPr>
            <a:picLocks noChangeAspect="1" noChangeArrowheads="1"/>
          </p:cNvPicPr>
          <p:nvPr/>
        </p:nvPicPr>
        <p:blipFill>
          <a:blip r:embed="rId5" cstate="print"/>
          <a:srcRect/>
          <a:stretch>
            <a:fillRect/>
          </a:stretch>
        </p:blipFill>
        <p:spPr bwMode="auto">
          <a:xfrm>
            <a:off x="4933950" y="3998913"/>
            <a:ext cx="3022600" cy="2309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opatija_bazen"/>
          <p:cNvPicPr>
            <a:picLocks noChangeAspect="1" noChangeArrowheads="1"/>
          </p:cNvPicPr>
          <p:nvPr/>
        </p:nvPicPr>
        <p:blipFill>
          <a:blip r:embed="rId2" cstate="print"/>
          <a:srcRect/>
          <a:stretch>
            <a:fillRect/>
          </a:stretch>
        </p:blipFill>
        <p:spPr bwMode="auto">
          <a:xfrm>
            <a:off x="-107950" y="-207963"/>
            <a:ext cx="9469438" cy="7237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descr="kavstika s krivuljo"/>
          <p:cNvPicPr>
            <a:picLocks noGrp="1" noChangeAspect="1" noChangeArrowheads="1"/>
          </p:cNvPicPr>
          <p:nvPr>
            <p:ph sz="half" idx="1"/>
          </p:nvPr>
        </p:nvPicPr>
        <p:blipFill>
          <a:blip r:embed="rId3" cstate="print"/>
          <a:srcRect/>
          <a:stretch>
            <a:fillRect/>
          </a:stretch>
        </p:blipFill>
        <p:spPr>
          <a:xfrm>
            <a:off x="827088" y="1484313"/>
            <a:ext cx="3417887" cy="4681537"/>
          </a:xfrm>
          <a:noFill/>
        </p:spPr>
      </p:pic>
      <p:sp>
        <p:nvSpPr>
          <p:cNvPr id="61444" name="Text Box 4"/>
          <p:cNvSpPr txBox="1">
            <a:spLocks noChangeArrowheads="1"/>
          </p:cNvSpPr>
          <p:nvPr/>
        </p:nvSpPr>
        <p:spPr bwMode="auto">
          <a:xfrm>
            <a:off x="3815556" y="6308725"/>
            <a:ext cx="3132708" cy="396875"/>
          </a:xfrm>
          <a:prstGeom prst="rect">
            <a:avLst/>
          </a:prstGeom>
          <a:noFill/>
          <a:ln w="9525">
            <a:noFill/>
            <a:miter lim="800000"/>
            <a:headEnd/>
            <a:tailEnd/>
          </a:ln>
        </p:spPr>
        <p:txBody>
          <a:bodyPr wrap="square">
            <a:spAutoFit/>
          </a:bodyPr>
          <a:lstStyle/>
          <a:p>
            <a:pPr>
              <a:spcBef>
                <a:spcPct val="0"/>
              </a:spcBef>
            </a:pPr>
            <a:r>
              <a:rPr lang="sl-SI" sz="2000" dirty="0" smtClean="0">
                <a:cs typeface="Arial" charset="0"/>
              </a:rPr>
              <a:t>Svetlobni curki</a:t>
            </a:r>
            <a:endParaRPr lang="en-US" sz="2000" dirty="0">
              <a:cs typeface="Arial" charset="0"/>
            </a:endParaRPr>
          </a:p>
        </p:txBody>
      </p:sp>
      <p:pic>
        <p:nvPicPr>
          <p:cNvPr id="52229" name="Picture 5" descr="UnderWater_LightRays_Fis"/>
          <p:cNvPicPr>
            <a:picLocks noChangeAspect="1" noChangeArrowheads="1"/>
          </p:cNvPicPr>
          <p:nvPr/>
        </p:nvPicPr>
        <p:blipFill>
          <a:blip r:embed="rId4" cstate="print"/>
          <a:srcRect/>
          <a:stretch>
            <a:fillRect/>
          </a:stretch>
        </p:blipFill>
        <p:spPr bwMode="auto">
          <a:xfrm>
            <a:off x="4859338" y="3897313"/>
            <a:ext cx="3024187" cy="2268537"/>
          </a:xfrm>
          <a:prstGeom prst="rect">
            <a:avLst/>
          </a:prstGeom>
          <a:noFill/>
          <a:ln w="9525">
            <a:noFill/>
            <a:miter lim="800000"/>
            <a:headEnd/>
            <a:tailEnd/>
          </a:ln>
        </p:spPr>
      </p:pic>
      <p:pic>
        <p:nvPicPr>
          <p:cNvPr id="52230" name="Picture 6" descr="IMG_1879"/>
          <p:cNvPicPr>
            <a:picLocks noChangeAspect="1" noChangeArrowheads="1"/>
          </p:cNvPicPr>
          <p:nvPr/>
        </p:nvPicPr>
        <p:blipFill>
          <a:blip r:embed="rId5" cstate="print"/>
          <a:srcRect/>
          <a:stretch>
            <a:fillRect/>
          </a:stretch>
        </p:blipFill>
        <p:spPr bwMode="auto">
          <a:xfrm>
            <a:off x="4859338" y="1524000"/>
            <a:ext cx="3019425" cy="2265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profil"/>
          <p:cNvPicPr>
            <a:picLocks noChangeAspect="1" noChangeArrowheads="1"/>
          </p:cNvPicPr>
          <p:nvPr/>
        </p:nvPicPr>
        <p:blipFill>
          <a:blip r:embed="rId3" cstate="print"/>
          <a:srcRect/>
          <a:stretch>
            <a:fillRect/>
          </a:stretch>
        </p:blipFill>
        <p:spPr bwMode="auto">
          <a:xfrm>
            <a:off x="684213" y="1484313"/>
            <a:ext cx="7704137" cy="5056187"/>
          </a:xfrm>
          <a:prstGeom prst="rect">
            <a:avLst/>
          </a:prstGeom>
          <a:noFill/>
          <a:ln w="9525">
            <a:noFill/>
            <a:miter lim="800000"/>
            <a:headEnd/>
            <a:tailEnd/>
          </a:ln>
        </p:spPr>
      </p:pic>
      <p:sp>
        <p:nvSpPr>
          <p:cNvPr id="53251" name="Text Box 3"/>
          <p:cNvSpPr txBox="1">
            <a:spLocks noChangeArrowheads="1"/>
          </p:cNvSpPr>
          <p:nvPr/>
        </p:nvSpPr>
        <p:spPr bwMode="auto">
          <a:xfrm>
            <a:off x="8101013" y="5589588"/>
            <a:ext cx="382587" cy="457200"/>
          </a:xfrm>
          <a:prstGeom prst="rect">
            <a:avLst/>
          </a:prstGeom>
          <a:noFill/>
          <a:ln w="9525">
            <a:noFill/>
            <a:miter lim="800000"/>
            <a:headEnd/>
            <a:tailEnd/>
          </a:ln>
        </p:spPr>
        <p:txBody>
          <a:bodyPr wrap="none">
            <a:spAutoFit/>
          </a:bodyPr>
          <a:lstStyle/>
          <a:p>
            <a:pPr>
              <a:spcBef>
                <a:spcPct val="0"/>
              </a:spcBef>
            </a:pPr>
            <a:r>
              <a:rPr lang="sl-SI" sz="2400" i="1">
                <a:latin typeface="Times New Roman" pitchFamily="18" charset="0"/>
                <a:cs typeface="Arial" charset="0"/>
              </a:rPr>
              <a:t>x</a:t>
            </a:r>
            <a:r>
              <a:rPr lang="sl-SI" sz="1000" i="1">
                <a:latin typeface="Times New Roman" pitchFamily="18" charset="0"/>
                <a:cs typeface="Arial" charset="0"/>
              </a:rPr>
              <a:t>0</a:t>
            </a:r>
            <a:endParaRPr lang="en-US" sz="2400" i="1">
              <a:latin typeface="Times New Roman" pitchFamily="18" charset="0"/>
              <a:cs typeface="Arial" charset="0"/>
            </a:endParaRPr>
          </a:p>
        </p:txBody>
      </p:sp>
      <p:sp>
        <p:nvSpPr>
          <p:cNvPr id="53252" name="Rectangle 4"/>
          <p:cNvSpPr>
            <a:spLocks noGrp="1" noChangeArrowheads="1"/>
          </p:cNvSpPr>
          <p:nvPr>
            <p:ph type="title"/>
          </p:nvPr>
        </p:nvSpPr>
        <p:spPr>
          <a:xfrm>
            <a:off x="0" y="0"/>
            <a:ext cx="9144000" cy="1143000"/>
          </a:xfrm>
          <a:solidFill>
            <a:schemeClr val="accent1"/>
          </a:solidFill>
        </p:spPr>
        <p:txBody>
          <a:bodyPr/>
          <a:lstStyle/>
          <a:p>
            <a:pPr eaLnBrk="1" hangingPunct="1"/>
            <a:r>
              <a:rPr lang="sl-SI" dirty="0" smtClean="0">
                <a:solidFill>
                  <a:schemeClr val="bg1"/>
                </a:solidFill>
              </a:rPr>
              <a:t>Svetlobni profil</a:t>
            </a:r>
            <a:endParaRPr lang="en-US" dirty="0" smtClean="0">
              <a:solidFill>
                <a:schemeClr val="bg1"/>
              </a:solidFill>
            </a:endParaRPr>
          </a:p>
        </p:txBody>
      </p:sp>
      <p:sp>
        <p:nvSpPr>
          <p:cNvPr id="67589" name="Line 5"/>
          <p:cNvSpPr>
            <a:spLocks noChangeShapeType="1"/>
          </p:cNvSpPr>
          <p:nvPr/>
        </p:nvSpPr>
        <p:spPr bwMode="auto">
          <a:xfrm>
            <a:off x="4356100" y="3328988"/>
            <a:ext cx="360363" cy="0"/>
          </a:xfrm>
          <a:prstGeom prst="line">
            <a:avLst/>
          </a:prstGeom>
          <a:noFill/>
          <a:ln w="38100">
            <a:solidFill>
              <a:srgbClr val="FFFF00"/>
            </a:solidFill>
            <a:round/>
            <a:headEnd/>
            <a:tailEnd/>
          </a:ln>
        </p:spPr>
        <p:txBody>
          <a:bodyPr/>
          <a:lstStyle/>
          <a:p>
            <a:endParaRPr lang="en-US"/>
          </a:p>
        </p:txBody>
      </p:sp>
      <p:sp>
        <p:nvSpPr>
          <p:cNvPr id="67590" name="AutoShape 6"/>
          <p:cNvSpPr>
            <a:spLocks noChangeArrowheads="1"/>
          </p:cNvSpPr>
          <p:nvPr/>
        </p:nvSpPr>
        <p:spPr bwMode="auto">
          <a:xfrm flipH="1" flipV="1">
            <a:off x="3995738" y="3357563"/>
            <a:ext cx="1081087" cy="3167062"/>
          </a:xfrm>
          <a:custGeom>
            <a:avLst/>
            <a:gdLst>
              <a:gd name="T0" fmla="*/ 45170814 w 21600"/>
              <a:gd name="T1" fmla="*/ 232182436 h 21600"/>
              <a:gd name="T2" fmla="*/ 27054405 w 21600"/>
              <a:gd name="T3" fmla="*/ 464364873 h 21600"/>
              <a:gd name="T4" fmla="*/ 8937987 w 21600"/>
              <a:gd name="T5" fmla="*/ 232182436 h 21600"/>
              <a:gd name="T6" fmla="*/ 27054405 w 21600"/>
              <a:gd name="T7" fmla="*/ 0 h 21600"/>
              <a:gd name="T8" fmla="*/ 0 60000 65536"/>
              <a:gd name="T9" fmla="*/ 0 60000 65536"/>
              <a:gd name="T10" fmla="*/ 0 60000 65536"/>
              <a:gd name="T11" fmla="*/ 0 60000 65536"/>
              <a:gd name="T12" fmla="*/ 5368 w 21600"/>
              <a:gd name="T13" fmla="*/ 5368 h 21600"/>
              <a:gd name="T14" fmla="*/ 16232 w 21600"/>
              <a:gd name="T15" fmla="*/ 16232 h 21600"/>
            </a:gdLst>
            <a:ahLst/>
            <a:cxnLst>
              <a:cxn ang="T8">
                <a:pos x="T0" y="T1"/>
              </a:cxn>
              <a:cxn ang="T9">
                <a:pos x="T2" y="T3"/>
              </a:cxn>
              <a:cxn ang="T10">
                <a:pos x="T4" y="T5"/>
              </a:cxn>
              <a:cxn ang="T11">
                <a:pos x="T6" y="T7"/>
              </a:cxn>
            </a:cxnLst>
            <a:rect l="T12" t="T13" r="T14" b="T15"/>
            <a:pathLst>
              <a:path w="21600" h="21600">
                <a:moveTo>
                  <a:pt x="0" y="0"/>
                </a:moveTo>
                <a:lnTo>
                  <a:pt x="7136" y="21600"/>
                </a:lnTo>
                <a:lnTo>
                  <a:pt x="14464" y="21600"/>
                </a:lnTo>
                <a:lnTo>
                  <a:pt x="21600" y="0"/>
                </a:lnTo>
                <a:close/>
              </a:path>
            </a:pathLst>
          </a:custGeom>
          <a:solidFill>
            <a:srgbClr val="FFFF00">
              <a:alpha val="30196"/>
            </a:srgbClr>
          </a:solidFill>
          <a:ln w="9525">
            <a:noFill/>
            <a:miter lim="800000"/>
            <a:headEnd/>
            <a:tailEnd/>
          </a:ln>
        </p:spPr>
        <p:txBody>
          <a:bodyPr wrap="none" anchor="ctr"/>
          <a:lstStyle/>
          <a:p>
            <a:endParaRPr lang="en-US"/>
          </a:p>
        </p:txBody>
      </p:sp>
      <p:sp>
        <p:nvSpPr>
          <p:cNvPr id="67591" name="Line 7"/>
          <p:cNvSpPr>
            <a:spLocks noChangeShapeType="1"/>
          </p:cNvSpPr>
          <p:nvPr/>
        </p:nvSpPr>
        <p:spPr bwMode="auto">
          <a:xfrm>
            <a:off x="4067175" y="6030913"/>
            <a:ext cx="936625" cy="0"/>
          </a:xfrm>
          <a:prstGeom prst="line">
            <a:avLst/>
          </a:prstGeom>
          <a:noFill/>
          <a:ln w="38100">
            <a:solidFill>
              <a:srgbClr val="FFFF00"/>
            </a:solidFill>
            <a:round/>
            <a:headEnd/>
            <a:tailEnd/>
          </a:ln>
        </p:spPr>
        <p:txBody>
          <a:bodyPr/>
          <a:lstStyle/>
          <a:p>
            <a:endParaRPr lang="en-US"/>
          </a:p>
        </p:txBody>
      </p:sp>
      <p:sp>
        <p:nvSpPr>
          <p:cNvPr id="67592" name="Freeform 8"/>
          <p:cNvSpPr>
            <a:spLocks/>
          </p:cNvSpPr>
          <p:nvPr/>
        </p:nvSpPr>
        <p:spPr bwMode="auto">
          <a:xfrm>
            <a:off x="1704975" y="3313113"/>
            <a:ext cx="1768475" cy="3216275"/>
          </a:xfrm>
          <a:custGeom>
            <a:avLst/>
            <a:gdLst>
              <a:gd name="T0" fmla="*/ 1768475 w 1114"/>
              <a:gd name="T1" fmla="*/ 3201988 h 2026"/>
              <a:gd name="T2" fmla="*/ 1276350 w 1114"/>
              <a:gd name="T3" fmla="*/ 3206750 h 2026"/>
              <a:gd name="T4" fmla="*/ 854075 w 1114"/>
              <a:gd name="T5" fmla="*/ 33338 h 2026"/>
              <a:gd name="T6" fmla="*/ 0 w 1114"/>
              <a:gd name="T7" fmla="*/ 33338 h 2026"/>
              <a:gd name="T8" fmla="*/ 0 60000 65536"/>
              <a:gd name="T9" fmla="*/ 0 60000 65536"/>
              <a:gd name="T10" fmla="*/ 0 60000 65536"/>
              <a:gd name="T11" fmla="*/ 0 60000 65536"/>
              <a:gd name="T12" fmla="*/ 0 w 1114"/>
              <a:gd name="T13" fmla="*/ 0 h 2026"/>
              <a:gd name="T14" fmla="*/ 1114 w 1114"/>
              <a:gd name="T15" fmla="*/ 2026 h 2026"/>
            </a:gdLst>
            <a:ahLst/>
            <a:cxnLst>
              <a:cxn ang="T8">
                <a:pos x="T0" y="T1"/>
              </a:cxn>
              <a:cxn ang="T9">
                <a:pos x="T2" y="T3"/>
              </a:cxn>
              <a:cxn ang="T10">
                <a:pos x="T4" y="T5"/>
              </a:cxn>
              <a:cxn ang="T11">
                <a:pos x="T6" y="T7"/>
              </a:cxn>
            </a:cxnLst>
            <a:rect l="T12" t="T13" r="T14" b="T15"/>
            <a:pathLst>
              <a:path w="1114" h="2026">
                <a:moveTo>
                  <a:pt x="1114" y="2017"/>
                </a:moveTo>
                <a:cubicBezTo>
                  <a:pt x="1067" y="2023"/>
                  <a:pt x="953" y="2026"/>
                  <a:pt x="804" y="2020"/>
                </a:cubicBezTo>
                <a:cubicBezTo>
                  <a:pt x="735" y="1685"/>
                  <a:pt x="672" y="349"/>
                  <a:pt x="538" y="21"/>
                </a:cubicBezTo>
                <a:cubicBezTo>
                  <a:pt x="449" y="0"/>
                  <a:pt x="92" y="28"/>
                  <a:pt x="0" y="21"/>
                </a:cubicBezTo>
              </a:path>
            </a:pathLst>
          </a:custGeom>
          <a:solidFill>
            <a:srgbClr val="FFFF00">
              <a:alpha val="30196"/>
            </a:srgbClr>
          </a:solidFill>
          <a:ln w="9525">
            <a:noFill/>
            <a:round/>
            <a:headEnd/>
            <a:tailEnd/>
          </a:ln>
        </p:spPr>
        <p:txBody>
          <a:bodyPr/>
          <a:lstStyle/>
          <a:p>
            <a:endParaRPr lang="en-US"/>
          </a:p>
        </p:txBody>
      </p:sp>
      <p:pic>
        <p:nvPicPr>
          <p:cNvPr id="67593" name="Picture 9" descr="IMG_4182"/>
          <p:cNvPicPr>
            <a:picLocks noChangeAspect="1" noChangeArrowheads="1"/>
          </p:cNvPicPr>
          <p:nvPr/>
        </p:nvPicPr>
        <p:blipFill>
          <a:blip r:embed="rId4" cstate="print"/>
          <a:srcRect/>
          <a:stretch>
            <a:fillRect/>
          </a:stretch>
        </p:blipFill>
        <p:spPr bwMode="auto">
          <a:xfrm>
            <a:off x="5795963" y="4364038"/>
            <a:ext cx="3095625" cy="2322512"/>
          </a:xfrm>
          <a:prstGeom prst="rect">
            <a:avLst/>
          </a:prstGeom>
          <a:noFill/>
          <a:ln w="9525">
            <a:noFill/>
            <a:miter lim="800000"/>
            <a:headEnd/>
            <a:tailEnd/>
          </a:ln>
        </p:spPr>
      </p:pic>
      <p:sp>
        <p:nvSpPr>
          <p:cNvPr id="67594" name="Line 10"/>
          <p:cNvSpPr>
            <a:spLocks noChangeShapeType="1"/>
          </p:cNvSpPr>
          <p:nvPr/>
        </p:nvSpPr>
        <p:spPr bwMode="auto">
          <a:xfrm>
            <a:off x="1692275" y="3328988"/>
            <a:ext cx="863600" cy="0"/>
          </a:xfrm>
          <a:prstGeom prst="line">
            <a:avLst/>
          </a:prstGeom>
          <a:noFill/>
          <a:ln w="38100">
            <a:solidFill>
              <a:srgbClr val="FFFF00"/>
            </a:solidFill>
            <a:round/>
            <a:headEnd/>
            <a:tailEnd/>
          </a:ln>
        </p:spPr>
        <p:txBody>
          <a:bodyPr/>
          <a:lstStyle/>
          <a:p>
            <a:endParaRPr lang="en-US"/>
          </a:p>
        </p:txBody>
      </p:sp>
      <p:sp>
        <p:nvSpPr>
          <p:cNvPr id="67595" name="Line 11"/>
          <p:cNvSpPr>
            <a:spLocks noChangeShapeType="1"/>
          </p:cNvSpPr>
          <p:nvPr/>
        </p:nvSpPr>
        <p:spPr bwMode="auto">
          <a:xfrm>
            <a:off x="3905250" y="3322638"/>
            <a:ext cx="71438" cy="0"/>
          </a:xfrm>
          <a:prstGeom prst="line">
            <a:avLst/>
          </a:prstGeom>
          <a:noFill/>
          <a:ln w="38100">
            <a:solidFill>
              <a:srgbClr val="FFFF00"/>
            </a:solidFill>
            <a:round/>
            <a:headEnd/>
            <a:tailEnd/>
          </a:ln>
        </p:spPr>
        <p:txBody>
          <a:bodyPr/>
          <a:lstStyle/>
          <a:p>
            <a:endParaRPr lang="en-US"/>
          </a:p>
        </p:txBody>
      </p:sp>
      <p:sp>
        <p:nvSpPr>
          <p:cNvPr id="67596" name="Freeform 12"/>
          <p:cNvSpPr>
            <a:spLocks/>
          </p:cNvSpPr>
          <p:nvPr/>
        </p:nvSpPr>
        <p:spPr bwMode="auto">
          <a:xfrm>
            <a:off x="2716213" y="3324225"/>
            <a:ext cx="1274762" cy="3200400"/>
          </a:xfrm>
          <a:custGeom>
            <a:avLst/>
            <a:gdLst>
              <a:gd name="T0" fmla="*/ 1204912 w 803"/>
              <a:gd name="T1" fmla="*/ 0 h 2016"/>
              <a:gd name="T2" fmla="*/ 0 w 803"/>
              <a:gd name="T3" fmla="*/ 3200400 h 2016"/>
              <a:gd name="T4" fmla="*/ 352425 w 803"/>
              <a:gd name="T5" fmla="*/ 3200400 h 2016"/>
              <a:gd name="T6" fmla="*/ 1274762 w 803"/>
              <a:gd name="T7" fmla="*/ 0 h 2016"/>
              <a:gd name="T8" fmla="*/ 1204912 w 803"/>
              <a:gd name="T9" fmla="*/ 0 h 2016"/>
              <a:gd name="T10" fmla="*/ 0 60000 65536"/>
              <a:gd name="T11" fmla="*/ 0 60000 65536"/>
              <a:gd name="T12" fmla="*/ 0 60000 65536"/>
              <a:gd name="T13" fmla="*/ 0 60000 65536"/>
              <a:gd name="T14" fmla="*/ 0 60000 65536"/>
              <a:gd name="T15" fmla="*/ 0 w 803"/>
              <a:gd name="T16" fmla="*/ 0 h 2016"/>
              <a:gd name="T17" fmla="*/ 803 w 803"/>
              <a:gd name="T18" fmla="*/ 2016 h 2016"/>
            </a:gdLst>
            <a:ahLst/>
            <a:cxnLst>
              <a:cxn ang="T10">
                <a:pos x="T0" y="T1"/>
              </a:cxn>
              <a:cxn ang="T11">
                <a:pos x="T2" y="T3"/>
              </a:cxn>
              <a:cxn ang="T12">
                <a:pos x="T4" y="T5"/>
              </a:cxn>
              <a:cxn ang="T13">
                <a:pos x="T6" y="T7"/>
              </a:cxn>
              <a:cxn ang="T14">
                <a:pos x="T8" y="T9"/>
              </a:cxn>
            </a:cxnLst>
            <a:rect l="T15" t="T16" r="T17" b="T18"/>
            <a:pathLst>
              <a:path w="803" h="2016">
                <a:moveTo>
                  <a:pt x="759" y="0"/>
                </a:moveTo>
                <a:cubicBezTo>
                  <a:pt x="646" y="287"/>
                  <a:pt x="89" y="1680"/>
                  <a:pt x="0" y="2016"/>
                </a:cubicBezTo>
                <a:lnTo>
                  <a:pt x="222" y="2016"/>
                </a:lnTo>
                <a:lnTo>
                  <a:pt x="803" y="0"/>
                </a:lnTo>
                <a:lnTo>
                  <a:pt x="759" y="0"/>
                </a:lnTo>
                <a:close/>
              </a:path>
            </a:pathLst>
          </a:custGeom>
          <a:solidFill>
            <a:srgbClr val="FFFF00">
              <a:alpha val="30196"/>
            </a:srgbClr>
          </a:solidFill>
          <a:ln w="9525">
            <a:noFill/>
            <a:round/>
            <a:headEnd/>
            <a:tailEnd/>
          </a:ln>
        </p:spPr>
        <p:txBody>
          <a:bodyPr/>
          <a:lstStyle/>
          <a:p>
            <a:endParaRPr lang="en-US"/>
          </a:p>
        </p:txBody>
      </p:sp>
      <p:sp>
        <p:nvSpPr>
          <p:cNvPr id="67597" name="Line 13"/>
          <p:cNvSpPr>
            <a:spLocks noChangeShapeType="1"/>
          </p:cNvSpPr>
          <p:nvPr/>
        </p:nvSpPr>
        <p:spPr bwMode="auto">
          <a:xfrm>
            <a:off x="2916238" y="6021388"/>
            <a:ext cx="287337" cy="0"/>
          </a:xfrm>
          <a:prstGeom prst="line">
            <a:avLst/>
          </a:prstGeom>
          <a:noFill/>
          <a:ln w="38100">
            <a:solidFill>
              <a:srgbClr val="FFFF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67590"/>
                                        </p:tgtEl>
                                        <p:attrNameLst>
                                          <p:attrName>style.visibility</p:attrName>
                                        </p:attrNameLst>
                                      </p:cBhvr>
                                      <p:to>
                                        <p:strVal val="visible"/>
                                      </p:to>
                                    </p:set>
                                    <p:animEffect transition="in" filter="strips(downLeft)">
                                      <p:cBhvr>
                                        <p:cTn id="11" dur="500"/>
                                        <p:tgtEl>
                                          <p:spTgt spid="67590"/>
                                        </p:tgtEl>
                                      </p:cBhvr>
                                    </p:animEffect>
                                  </p:childTnLst>
                                </p:cTn>
                              </p:par>
                            </p:childTnLst>
                          </p:cTn>
                        </p:par>
                        <p:par>
                          <p:cTn id="12" fill="hold">
                            <p:stCondLst>
                              <p:cond delay="500"/>
                            </p:stCondLst>
                            <p:childTnLst>
                              <p:par>
                                <p:cTn id="13" presetID="1" presetClass="entr" presetSubtype="0" fill="hold" grpId="0" nodeType="afterEffect">
                                  <p:stCondLst>
                                    <p:cond delay="500"/>
                                  </p:stCondLst>
                                  <p:childTnLst>
                                    <p:set>
                                      <p:cBhvr>
                                        <p:cTn id="14" dur="1" fill="hold">
                                          <p:stCondLst>
                                            <p:cond delay="0"/>
                                          </p:stCondLst>
                                        </p:cTn>
                                        <p:tgtEl>
                                          <p:spTgt spid="675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5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5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592"/>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500"/>
                                  </p:stCondLst>
                                  <p:childTnLst>
                                    <p:set>
                                      <p:cBhvr>
                                        <p:cTn id="29" dur="1" fill="hold">
                                          <p:stCondLst>
                                            <p:cond delay="0"/>
                                          </p:stCondLst>
                                        </p:cTn>
                                        <p:tgtEl>
                                          <p:spTgt spid="6759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7596"/>
                                        </p:tgtEl>
                                        <p:attrNameLst>
                                          <p:attrName>style.visibility</p:attrName>
                                        </p:attrNameLst>
                                      </p:cBhvr>
                                      <p:to>
                                        <p:strVal val="visible"/>
                                      </p:to>
                                    </p:set>
                                    <p:animEffect transition="in" filter="strips(downLeft)">
                                      <p:cBhvr>
                                        <p:cTn id="34" dur="500"/>
                                        <p:tgtEl>
                                          <p:spTgt spid="67596"/>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67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animBg="1"/>
      <p:bldP spid="67590" grpId="0" animBg="1"/>
      <p:bldP spid="67591" grpId="0" animBg="1"/>
      <p:bldP spid="67592" grpId="0" animBg="1"/>
      <p:bldP spid="67594" grpId="0" animBg="1"/>
      <p:bldP spid="67595" grpId="0" animBg="1"/>
      <p:bldP spid="67596" grpId="0" animBg="1"/>
      <p:bldP spid="6759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a:xfrm>
            <a:off x="0" y="0"/>
            <a:ext cx="9144000" cy="1143000"/>
          </a:xfrm>
          <a:solidFill>
            <a:schemeClr val="accent1"/>
          </a:solidFill>
        </p:spPr>
        <p:txBody>
          <a:bodyPr/>
          <a:lstStyle/>
          <a:p>
            <a:pPr eaLnBrk="1" hangingPunct="1"/>
            <a:r>
              <a:rPr lang="sl-SI" dirty="0" smtClean="0">
                <a:solidFill>
                  <a:schemeClr val="bg1"/>
                </a:solidFill>
              </a:rPr>
              <a:t>Model</a:t>
            </a:r>
            <a:endParaRPr lang="en-US" dirty="0" smtClean="0">
              <a:solidFill>
                <a:schemeClr val="bg1"/>
              </a:solidFill>
            </a:endParaRPr>
          </a:p>
        </p:txBody>
      </p:sp>
      <p:sp>
        <p:nvSpPr>
          <p:cNvPr id="14" name="PoljeZBesedilom 13"/>
          <p:cNvSpPr txBox="1"/>
          <p:nvPr/>
        </p:nvSpPr>
        <p:spPr>
          <a:xfrm>
            <a:off x="1043608" y="1988840"/>
            <a:ext cx="7692362" cy="4031873"/>
          </a:xfrm>
          <a:prstGeom prst="rect">
            <a:avLst/>
          </a:prstGeom>
          <a:noFill/>
        </p:spPr>
        <p:txBody>
          <a:bodyPr wrap="none" rtlCol="0">
            <a:spAutoFit/>
          </a:bodyPr>
          <a:lstStyle/>
          <a:p>
            <a:r>
              <a:rPr lang="sl-SI" sz="3200" dirty="0" smtClean="0"/>
              <a:t>Težave pri opazovanju v naravi</a:t>
            </a:r>
          </a:p>
          <a:p>
            <a:r>
              <a:rPr lang="sl-SI" sz="3200" dirty="0" smtClean="0"/>
              <a:t>- hitro spreminjanje situacije</a:t>
            </a:r>
          </a:p>
          <a:p>
            <a:r>
              <a:rPr lang="sl-SI" sz="3200" dirty="0" smtClean="0"/>
              <a:t>- nezmožnost vpliva na okoliščine</a:t>
            </a:r>
          </a:p>
          <a:p>
            <a:endParaRPr lang="sl-SI" sz="3200" dirty="0" smtClean="0"/>
          </a:p>
          <a:p>
            <a:r>
              <a:rPr lang="sl-SI" sz="3200" dirty="0" smtClean="0"/>
              <a:t>Model</a:t>
            </a:r>
          </a:p>
          <a:p>
            <a:r>
              <a:rPr lang="sl-SI" sz="3200" dirty="0" smtClean="0"/>
              <a:t>- omogočiti mora opazovanje</a:t>
            </a:r>
          </a:p>
          <a:p>
            <a:r>
              <a:rPr lang="sl-SI" sz="3200" dirty="0" smtClean="0"/>
              <a:t>- študij odvisnosti od spremenljivk</a:t>
            </a:r>
          </a:p>
          <a:p>
            <a:r>
              <a:rPr lang="sl-SI" sz="3200" dirty="0" smtClean="0"/>
              <a:t>- razmisleki morajo biti veljavni tudi za model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descr="2008_0608diploma0021.jpg"/>
          <p:cNvPicPr>
            <a:picLocks noChangeAspect="1"/>
          </p:cNvPicPr>
          <p:nvPr/>
        </p:nvPicPr>
        <p:blipFill>
          <a:blip r:embed="rId2" cstate="print"/>
          <a:stretch>
            <a:fillRect/>
          </a:stretch>
        </p:blipFill>
        <p:spPr>
          <a:xfrm>
            <a:off x="0" y="620688"/>
            <a:ext cx="4860032" cy="3645024"/>
          </a:xfrm>
          <a:prstGeom prst="rect">
            <a:avLst/>
          </a:prstGeom>
        </p:spPr>
      </p:pic>
      <p:pic>
        <p:nvPicPr>
          <p:cNvPr id="4" name="Slika 3" descr="2008_0608diploma0022-1.jpg"/>
          <p:cNvPicPr>
            <a:picLocks noChangeAspect="1"/>
          </p:cNvPicPr>
          <p:nvPr/>
        </p:nvPicPr>
        <p:blipFill>
          <a:blip r:embed="rId3" cstate="print"/>
          <a:stretch>
            <a:fillRect/>
          </a:stretch>
        </p:blipFill>
        <p:spPr>
          <a:xfrm>
            <a:off x="3995936" y="2996952"/>
            <a:ext cx="5148064" cy="3861048"/>
          </a:xfrm>
          <a:prstGeom prst="rect">
            <a:avLst/>
          </a:prstGeom>
        </p:spPr>
      </p:pic>
      <p:sp>
        <p:nvSpPr>
          <p:cNvPr id="2" name="Naslov 1"/>
          <p:cNvSpPr>
            <a:spLocks noGrp="1"/>
          </p:cNvSpPr>
          <p:nvPr>
            <p:ph type="title"/>
          </p:nvPr>
        </p:nvSpPr>
        <p:spPr>
          <a:xfrm>
            <a:off x="0" y="0"/>
            <a:ext cx="9144000" cy="1143000"/>
          </a:xfrm>
          <a:solidFill>
            <a:schemeClr val="accent1"/>
          </a:solidFill>
        </p:spPr>
        <p:txBody>
          <a:bodyPr/>
          <a:lstStyle/>
          <a:p>
            <a:r>
              <a:rPr lang="sl-SI" dirty="0" smtClean="0">
                <a:solidFill>
                  <a:schemeClr val="bg1"/>
                </a:solidFill>
              </a:rPr>
              <a:t>Dinamični model</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0"/>
            <a:ext cx="9144000" cy="1143000"/>
          </a:xfrm>
          <a:solidFill>
            <a:schemeClr val="accent1"/>
          </a:solidFill>
          <a:ln>
            <a:solidFill>
              <a:schemeClr val="tx2">
                <a:lumMod val="60000"/>
                <a:lumOff val="40000"/>
              </a:schemeClr>
            </a:solidFill>
          </a:ln>
        </p:spPr>
        <p:txBody>
          <a:bodyPr/>
          <a:lstStyle/>
          <a:p>
            <a:r>
              <a:rPr lang="sl-SI" dirty="0" smtClean="0">
                <a:solidFill>
                  <a:schemeClr val="bg1"/>
                </a:solidFill>
              </a:rPr>
              <a:t>Kaj je to MODEL v fiziki?</a:t>
            </a:r>
            <a:endParaRPr lang="en-US" dirty="0">
              <a:solidFill>
                <a:schemeClr val="bg1"/>
              </a:solidFill>
            </a:endParaRPr>
          </a:p>
        </p:txBody>
      </p:sp>
      <p:sp>
        <p:nvSpPr>
          <p:cNvPr id="3" name="Ograda vsebine 2"/>
          <p:cNvSpPr>
            <a:spLocks noGrp="1"/>
          </p:cNvSpPr>
          <p:nvPr>
            <p:ph idx="1"/>
          </p:nvPr>
        </p:nvSpPr>
        <p:spPr/>
        <p:txBody>
          <a:bodyPr/>
          <a:lstStyle/>
          <a:p>
            <a:pPr>
              <a:buNone/>
            </a:pPr>
            <a:r>
              <a:rPr lang="sl-SI" dirty="0" smtClean="0"/>
              <a:t>- miselni model</a:t>
            </a:r>
          </a:p>
          <a:p>
            <a:pPr>
              <a:buNone/>
            </a:pPr>
            <a:r>
              <a:rPr lang="sl-SI" dirty="0" smtClean="0"/>
              <a:t>- grafična predstavitev</a:t>
            </a:r>
          </a:p>
          <a:p>
            <a:pPr>
              <a:buNone/>
            </a:pPr>
            <a:endParaRPr lang="sl-SI" dirty="0" smtClean="0"/>
          </a:p>
          <a:p>
            <a:pPr>
              <a:buNone/>
            </a:pPr>
            <a:r>
              <a:rPr lang="sl-SI" dirty="0"/>
              <a:t>	</a:t>
            </a:r>
            <a:endParaRPr lang="sl-SI" dirty="0" smtClean="0"/>
          </a:p>
          <a:p>
            <a:pPr>
              <a:buNone/>
            </a:pPr>
            <a:r>
              <a:rPr lang="sl-SI" dirty="0"/>
              <a:t>	</a:t>
            </a:r>
            <a:endParaRPr lang="en-US" dirty="0"/>
          </a:p>
        </p:txBody>
      </p:sp>
      <p:pic>
        <p:nvPicPr>
          <p:cNvPr id="6" name="Picture 3" descr="kavstika"/>
          <p:cNvPicPr>
            <a:picLocks noChangeAspect="1" noChangeArrowheads="1"/>
          </p:cNvPicPr>
          <p:nvPr/>
        </p:nvPicPr>
        <p:blipFill>
          <a:blip r:embed="rId3" cstate="print"/>
          <a:srcRect/>
          <a:stretch>
            <a:fillRect/>
          </a:stretch>
        </p:blipFill>
        <p:spPr>
          <a:xfrm>
            <a:off x="395536" y="2924944"/>
            <a:ext cx="2627709" cy="3600000"/>
          </a:xfrm>
          <a:prstGeom prst="rect">
            <a:avLst/>
          </a:prstGeom>
          <a:noFill/>
        </p:spPr>
      </p:pic>
      <p:pic>
        <p:nvPicPr>
          <p:cNvPr id="2051" name="Picture 3"/>
          <p:cNvPicPr>
            <a:picLocks noChangeAspect="1" noChangeArrowheads="1"/>
          </p:cNvPicPr>
          <p:nvPr/>
        </p:nvPicPr>
        <p:blipFill>
          <a:blip r:embed="rId4" cstate="print"/>
          <a:srcRect/>
          <a:stretch>
            <a:fillRect/>
          </a:stretch>
        </p:blipFill>
        <p:spPr bwMode="auto">
          <a:xfrm>
            <a:off x="3347864" y="2996952"/>
            <a:ext cx="2670968" cy="3600000"/>
          </a:xfrm>
          <a:prstGeom prst="rect">
            <a:avLst/>
          </a:prstGeom>
          <a:noFill/>
          <a:ln w="9525">
            <a:noFill/>
            <a:miter lim="800000"/>
            <a:headEnd/>
            <a:tailEnd/>
          </a:ln>
        </p:spPr>
      </p:pic>
      <p:pic>
        <p:nvPicPr>
          <p:cNvPr id="7" name="Slika 6" descr="zarnica kot elektronka.bmp"/>
          <p:cNvPicPr>
            <a:picLocks noChangeAspect="1"/>
          </p:cNvPicPr>
          <p:nvPr/>
        </p:nvPicPr>
        <p:blipFill>
          <a:blip r:embed="rId5" cstate="print"/>
          <a:stretch>
            <a:fillRect/>
          </a:stretch>
        </p:blipFill>
        <p:spPr>
          <a:xfrm>
            <a:off x="6228184" y="2924944"/>
            <a:ext cx="2627784" cy="3600000"/>
          </a:xfrm>
          <a:prstGeom prst="rect">
            <a:avLst/>
          </a:prstGeom>
        </p:spPr>
      </p:pic>
      <p:sp>
        <p:nvSpPr>
          <p:cNvPr id="8" name="PoljeZBesedilom 7"/>
          <p:cNvSpPr txBox="1"/>
          <p:nvPr/>
        </p:nvSpPr>
        <p:spPr>
          <a:xfrm>
            <a:off x="7314973" y="6237312"/>
            <a:ext cx="1829027" cy="369332"/>
          </a:xfrm>
          <a:prstGeom prst="rect">
            <a:avLst/>
          </a:prstGeom>
          <a:noFill/>
        </p:spPr>
        <p:txBody>
          <a:bodyPr wrap="none" rtlCol="0">
            <a:spAutoFit/>
          </a:bodyPr>
          <a:lstStyle/>
          <a:p>
            <a:r>
              <a:rPr lang="sl-SI" dirty="0" smtClean="0"/>
              <a:t>skica: G. Planinšič</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a:xfrm>
            <a:off x="0" y="0"/>
            <a:ext cx="9144000" cy="1143000"/>
          </a:xfrm>
          <a:solidFill>
            <a:schemeClr val="accent1"/>
          </a:solidFill>
        </p:spPr>
        <p:txBody>
          <a:bodyPr/>
          <a:lstStyle/>
          <a:p>
            <a:pPr eaLnBrk="1" hangingPunct="1"/>
            <a:r>
              <a:rPr lang="sl-SI" dirty="0" smtClean="0">
                <a:solidFill>
                  <a:schemeClr val="bg1"/>
                </a:solidFill>
              </a:rPr>
              <a:t>Statični model</a:t>
            </a:r>
            <a:endParaRPr lang="en-US" dirty="0" smtClean="0">
              <a:solidFill>
                <a:schemeClr val="bg1"/>
              </a:solidFill>
            </a:endParaRPr>
          </a:p>
        </p:txBody>
      </p:sp>
      <p:pic>
        <p:nvPicPr>
          <p:cNvPr id="6" name="Slika 5" descr="val2.jpg"/>
          <p:cNvPicPr>
            <a:picLocks noChangeAspect="1"/>
          </p:cNvPicPr>
          <p:nvPr/>
        </p:nvPicPr>
        <p:blipFill>
          <a:blip r:embed="rId3" cstate="print"/>
          <a:stretch>
            <a:fillRect/>
          </a:stretch>
        </p:blipFill>
        <p:spPr>
          <a:xfrm>
            <a:off x="251520" y="1340768"/>
            <a:ext cx="3995936" cy="5327914"/>
          </a:xfrm>
          <a:prstGeom prst="rect">
            <a:avLst/>
          </a:prstGeom>
        </p:spPr>
      </p:pic>
      <p:pic>
        <p:nvPicPr>
          <p:cNvPr id="9" name="Slika 8" descr="DSC02861.JPG"/>
          <p:cNvPicPr>
            <a:picLocks noChangeAspect="1"/>
          </p:cNvPicPr>
          <p:nvPr/>
        </p:nvPicPr>
        <p:blipFill>
          <a:blip r:embed="rId4" cstate="print"/>
          <a:srcRect l="16001" r="11992" b="944"/>
          <a:stretch>
            <a:fillRect/>
          </a:stretch>
        </p:blipFill>
        <p:spPr>
          <a:xfrm>
            <a:off x="4427984" y="1628800"/>
            <a:ext cx="4536504" cy="468052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0"/>
            <a:ext cx="9144000" cy="1143000"/>
          </a:xfrm>
          <a:solidFill>
            <a:schemeClr val="accent1"/>
          </a:solidFill>
        </p:spPr>
        <p:txBody>
          <a:bodyPr/>
          <a:lstStyle/>
          <a:p>
            <a:pPr eaLnBrk="1" hangingPunct="1"/>
            <a:r>
              <a:rPr lang="sl-SI" dirty="0" smtClean="0">
                <a:solidFill>
                  <a:schemeClr val="bg1"/>
                </a:solidFill>
              </a:rPr>
              <a:t>Zaključek</a:t>
            </a:r>
            <a:endParaRPr lang="en-US" dirty="0" smtClean="0">
              <a:solidFill>
                <a:schemeClr val="bg1"/>
              </a:solidFill>
            </a:endParaRPr>
          </a:p>
        </p:txBody>
      </p:sp>
      <p:sp>
        <p:nvSpPr>
          <p:cNvPr id="73731" name="Rectangle 3"/>
          <p:cNvSpPr>
            <a:spLocks noGrp="1" noChangeArrowheads="1"/>
          </p:cNvSpPr>
          <p:nvPr>
            <p:ph type="body" idx="1"/>
          </p:nvPr>
        </p:nvSpPr>
        <p:spPr>
          <a:xfrm>
            <a:off x="457200" y="1711325"/>
            <a:ext cx="8229600" cy="4525963"/>
          </a:xfrm>
        </p:spPr>
        <p:txBody>
          <a:bodyPr/>
          <a:lstStyle/>
          <a:p>
            <a:pPr eaLnBrk="1" hangingPunct="1"/>
            <a:r>
              <a:rPr lang="sl-SI" dirty="0" smtClean="0"/>
              <a:t>Kaj imenujemo modeli</a:t>
            </a:r>
          </a:p>
          <a:p>
            <a:pPr eaLnBrk="1" hangingPunct="1"/>
            <a:r>
              <a:rPr lang="sl-SI" dirty="0" smtClean="0"/>
              <a:t>Modeli pojavov v naravi</a:t>
            </a:r>
          </a:p>
          <a:p>
            <a:pPr eaLnBrk="1" hangingPunct="1"/>
            <a:r>
              <a:rPr lang="sl-SI" dirty="0" smtClean="0"/>
              <a:t>Kriteriji postavitve modela</a:t>
            </a:r>
          </a:p>
          <a:p>
            <a:pPr eaLnBrk="1" hangingPunct="1"/>
            <a:r>
              <a:rPr lang="sl-SI" dirty="0" smtClean="0"/>
              <a:t>Dva primera</a:t>
            </a:r>
          </a:p>
          <a:p>
            <a:pPr lvl="1"/>
            <a:r>
              <a:rPr lang="sl-SI" dirty="0" smtClean="0"/>
              <a:t>Transport vode v drevesih</a:t>
            </a:r>
          </a:p>
          <a:p>
            <a:pPr lvl="1"/>
            <a:r>
              <a:rPr lang="sl-SI" dirty="0" smtClean="0"/>
              <a:t>Curki svetlobe pod vodo</a:t>
            </a:r>
            <a:endParaRPr lang="en-US" dirty="0" smtClean="0"/>
          </a:p>
        </p:txBody>
      </p:sp>
      <p:pic>
        <p:nvPicPr>
          <p:cNvPr id="73732" name="Picture 4" descr="j0437563"/>
          <p:cNvPicPr>
            <a:picLocks noChangeAspect="1" noChangeArrowheads="1"/>
          </p:cNvPicPr>
          <p:nvPr/>
        </p:nvPicPr>
        <p:blipFill>
          <a:blip r:embed="rId3" cstate="print"/>
          <a:srcRect/>
          <a:stretch>
            <a:fillRect/>
          </a:stretch>
        </p:blipFill>
        <p:spPr bwMode="auto">
          <a:xfrm>
            <a:off x="6877050" y="549275"/>
            <a:ext cx="1943100" cy="198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aslov 1"/>
          <p:cNvSpPr>
            <a:spLocks noGrp="1"/>
          </p:cNvSpPr>
          <p:nvPr>
            <p:ph type="title"/>
          </p:nvPr>
        </p:nvSpPr>
        <p:spPr>
          <a:xfrm>
            <a:off x="0" y="0"/>
            <a:ext cx="9144000" cy="1143000"/>
          </a:xfrm>
          <a:solidFill>
            <a:schemeClr val="accent1"/>
          </a:solidFill>
        </p:spPr>
        <p:txBody>
          <a:bodyPr/>
          <a:lstStyle/>
          <a:p>
            <a:pPr eaLnBrk="1" hangingPunct="1"/>
            <a:r>
              <a:rPr lang="sl-SI" dirty="0" smtClean="0">
                <a:solidFill>
                  <a:schemeClr val="bg1"/>
                </a:solidFill>
              </a:rPr>
              <a:t>Hvala za pozornost</a:t>
            </a:r>
          </a:p>
        </p:txBody>
      </p:sp>
      <p:pic>
        <p:nvPicPr>
          <p:cNvPr id="56323" name="Picture 14" descr="j0428123"/>
          <p:cNvPicPr>
            <a:picLocks noChangeAspect="1" noChangeArrowheads="1"/>
          </p:cNvPicPr>
          <p:nvPr/>
        </p:nvPicPr>
        <p:blipFill>
          <a:blip r:embed="rId2" cstate="print"/>
          <a:srcRect/>
          <a:stretch>
            <a:fillRect/>
          </a:stretch>
        </p:blipFill>
        <p:spPr bwMode="auto">
          <a:xfrm>
            <a:off x="3132138" y="2060575"/>
            <a:ext cx="2808287" cy="3532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0"/>
            <a:ext cx="9144000" cy="1143000"/>
          </a:xfrm>
          <a:solidFill>
            <a:schemeClr val="accent1"/>
          </a:solidFill>
        </p:spPr>
        <p:txBody>
          <a:bodyPr/>
          <a:lstStyle/>
          <a:p>
            <a:r>
              <a:rPr lang="sl-SI" dirty="0" smtClean="0">
                <a:solidFill>
                  <a:schemeClr val="bg1"/>
                </a:solidFill>
              </a:rPr>
              <a:t>Kaj je to MODEL v fiziki?</a:t>
            </a:r>
            <a:endParaRPr lang="en-US" dirty="0">
              <a:solidFill>
                <a:schemeClr val="bg1"/>
              </a:solidFill>
            </a:endParaRPr>
          </a:p>
        </p:txBody>
      </p:sp>
      <p:sp>
        <p:nvSpPr>
          <p:cNvPr id="3" name="Ograda vsebine 2"/>
          <p:cNvSpPr>
            <a:spLocks noGrp="1"/>
          </p:cNvSpPr>
          <p:nvPr>
            <p:ph idx="1"/>
          </p:nvPr>
        </p:nvSpPr>
        <p:spPr/>
        <p:txBody>
          <a:bodyPr/>
          <a:lstStyle/>
          <a:p>
            <a:pPr>
              <a:buNone/>
            </a:pPr>
            <a:r>
              <a:rPr lang="sl-SI" dirty="0" smtClean="0"/>
              <a:t>- miselni model</a:t>
            </a:r>
          </a:p>
          <a:p>
            <a:pPr>
              <a:buNone/>
            </a:pPr>
            <a:r>
              <a:rPr lang="sl-SI" dirty="0" smtClean="0"/>
              <a:t>- grafična predstavitev</a:t>
            </a:r>
          </a:p>
          <a:p>
            <a:pPr>
              <a:buNone/>
            </a:pPr>
            <a:r>
              <a:rPr lang="sl-SI" dirty="0" smtClean="0"/>
              <a:t>- matematični model</a:t>
            </a:r>
          </a:p>
          <a:p>
            <a:pPr>
              <a:buNone/>
            </a:pPr>
            <a:endParaRPr lang="sl-SI" dirty="0" smtClean="0"/>
          </a:p>
          <a:p>
            <a:pPr>
              <a:buNone/>
            </a:pPr>
            <a:r>
              <a:rPr lang="sl-SI" dirty="0"/>
              <a:t>	</a:t>
            </a:r>
            <a:endParaRPr lang="sl-SI" dirty="0" smtClean="0"/>
          </a:p>
          <a:p>
            <a:pPr>
              <a:buNone/>
            </a:pPr>
            <a:r>
              <a:rPr lang="sl-SI" dirty="0"/>
              <a:t>	</a:t>
            </a:r>
            <a:endParaRPr lang="en-US" dirty="0"/>
          </a:p>
        </p:txBody>
      </p:sp>
      <p:graphicFrame>
        <p:nvGraphicFramePr>
          <p:cNvPr id="1027" name="Object 3"/>
          <p:cNvGraphicFramePr>
            <a:graphicFrameLocks noChangeAspect="1"/>
          </p:cNvGraphicFramePr>
          <p:nvPr/>
        </p:nvGraphicFramePr>
        <p:xfrm>
          <a:off x="899592" y="3501008"/>
          <a:ext cx="3644900" cy="2533650"/>
        </p:xfrm>
        <a:graphic>
          <a:graphicData uri="http://schemas.openxmlformats.org/presentationml/2006/ole">
            <p:oleObj spid="_x0000_s1027" name="Equation" r:id="rId4" imgW="1587240" imgH="1091880" progId="Equation.DSMT4">
              <p:embed/>
            </p:oleObj>
          </a:graphicData>
        </a:graphic>
      </p:graphicFrame>
      <p:pic>
        <p:nvPicPr>
          <p:cNvPr id="7" name="Picture 3"/>
          <p:cNvPicPr>
            <a:picLocks noChangeAspect="1" noChangeArrowheads="1"/>
          </p:cNvPicPr>
          <p:nvPr/>
        </p:nvPicPr>
        <p:blipFill>
          <a:blip r:embed="rId5" cstate="print"/>
          <a:srcRect/>
          <a:stretch>
            <a:fillRect/>
          </a:stretch>
        </p:blipFill>
        <p:spPr bwMode="auto">
          <a:xfrm>
            <a:off x="5364088" y="2708920"/>
            <a:ext cx="2670968" cy="360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0"/>
            <a:ext cx="9144000" cy="1143000"/>
          </a:xfrm>
          <a:solidFill>
            <a:schemeClr val="accent1"/>
          </a:solidFill>
        </p:spPr>
        <p:txBody>
          <a:bodyPr/>
          <a:lstStyle/>
          <a:p>
            <a:r>
              <a:rPr lang="sl-SI" dirty="0" smtClean="0">
                <a:solidFill>
                  <a:schemeClr val="bg1"/>
                </a:solidFill>
              </a:rPr>
              <a:t>Kaj je to MODEL v fiziki?</a:t>
            </a:r>
            <a:endParaRPr lang="en-US" dirty="0">
              <a:solidFill>
                <a:schemeClr val="bg1"/>
              </a:solidFill>
            </a:endParaRPr>
          </a:p>
        </p:txBody>
      </p:sp>
      <p:sp>
        <p:nvSpPr>
          <p:cNvPr id="3" name="Ograda vsebine 2"/>
          <p:cNvSpPr>
            <a:spLocks noGrp="1"/>
          </p:cNvSpPr>
          <p:nvPr>
            <p:ph idx="1"/>
          </p:nvPr>
        </p:nvSpPr>
        <p:spPr/>
        <p:txBody>
          <a:bodyPr/>
          <a:lstStyle/>
          <a:p>
            <a:pPr>
              <a:buNone/>
            </a:pPr>
            <a:r>
              <a:rPr lang="sl-SI" dirty="0" smtClean="0"/>
              <a:t>- miselni model</a:t>
            </a:r>
          </a:p>
          <a:p>
            <a:pPr>
              <a:buNone/>
            </a:pPr>
            <a:r>
              <a:rPr lang="sl-SI" dirty="0" smtClean="0"/>
              <a:t>- grafična predstavitev</a:t>
            </a:r>
          </a:p>
          <a:p>
            <a:pPr>
              <a:buNone/>
            </a:pPr>
            <a:r>
              <a:rPr lang="sl-SI" dirty="0" smtClean="0"/>
              <a:t>- matematični model</a:t>
            </a:r>
          </a:p>
          <a:p>
            <a:pPr>
              <a:buNone/>
            </a:pPr>
            <a:r>
              <a:rPr lang="sl-SI" dirty="0" smtClean="0"/>
              <a:t>- računalniški model (</a:t>
            </a:r>
            <a:r>
              <a:rPr lang="sl-SI" dirty="0" smtClean="0">
                <a:hlinkClick r:id="rId3" action="ppaction://program"/>
              </a:rPr>
              <a:t>simulacija</a:t>
            </a:r>
            <a:r>
              <a:rPr lang="sl-SI" dirty="0" smtClean="0"/>
              <a:t>, </a:t>
            </a:r>
            <a:r>
              <a:rPr lang="sl-SI" dirty="0" smtClean="0">
                <a:hlinkClick r:id="rId4" action="ppaction://program"/>
              </a:rPr>
              <a:t>animacija</a:t>
            </a:r>
            <a:r>
              <a:rPr lang="sl-SI" dirty="0" smtClean="0"/>
              <a:t>)</a:t>
            </a:r>
          </a:p>
          <a:p>
            <a:pPr>
              <a:buNone/>
            </a:pPr>
            <a:endParaRPr lang="sl-SI" dirty="0" smtClean="0"/>
          </a:p>
          <a:p>
            <a:pPr>
              <a:buNone/>
            </a:pPr>
            <a:r>
              <a:rPr lang="sl-SI" dirty="0"/>
              <a:t>	</a:t>
            </a:r>
            <a:endParaRPr lang="sl-SI" dirty="0" smtClean="0"/>
          </a:p>
          <a:p>
            <a:pPr>
              <a:buNone/>
            </a:pPr>
            <a:r>
              <a:rPr lang="sl-SI" dirty="0"/>
              <a:t>	</a:t>
            </a:r>
            <a:endParaRPr lang="en-US" dirty="0"/>
          </a:p>
        </p:txBody>
      </p:sp>
      <p:pic>
        <p:nvPicPr>
          <p:cNvPr id="15" name="Slika 14" descr="wave1.gif"/>
          <p:cNvPicPr>
            <a:picLocks noChangeAspect="1"/>
          </p:cNvPicPr>
          <p:nvPr/>
        </p:nvPicPr>
        <p:blipFill>
          <a:blip r:embed="rId5" cstate="print"/>
          <a:stretch>
            <a:fillRect/>
          </a:stretch>
        </p:blipFill>
        <p:spPr>
          <a:xfrm>
            <a:off x="3203848" y="3933056"/>
            <a:ext cx="2390775" cy="27363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0"/>
            <a:ext cx="9144000" cy="1143000"/>
          </a:xfrm>
          <a:solidFill>
            <a:schemeClr val="accent1"/>
          </a:solidFill>
        </p:spPr>
        <p:txBody>
          <a:bodyPr/>
          <a:lstStyle/>
          <a:p>
            <a:r>
              <a:rPr lang="sl-SI" dirty="0" smtClean="0"/>
              <a:t>Kaj je to MODEL v fiziki?</a:t>
            </a:r>
            <a:endParaRPr lang="en-US" dirty="0"/>
          </a:p>
        </p:txBody>
      </p:sp>
      <p:sp>
        <p:nvSpPr>
          <p:cNvPr id="3" name="Ograda vsebine 2"/>
          <p:cNvSpPr>
            <a:spLocks noGrp="1"/>
          </p:cNvSpPr>
          <p:nvPr>
            <p:ph idx="1"/>
          </p:nvPr>
        </p:nvSpPr>
        <p:spPr/>
        <p:txBody>
          <a:bodyPr/>
          <a:lstStyle/>
          <a:p>
            <a:pPr>
              <a:buNone/>
            </a:pPr>
            <a:r>
              <a:rPr lang="sl-SI" dirty="0" smtClean="0"/>
              <a:t>- miselni model</a:t>
            </a:r>
          </a:p>
          <a:p>
            <a:pPr>
              <a:buNone/>
            </a:pPr>
            <a:r>
              <a:rPr lang="sl-SI" dirty="0" smtClean="0"/>
              <a:t>- grafična predstavitev</a:t>
            </a:r>
          </a:p>
          <a:p>
            <a:pPr>
              <a:buNone/>
            </a:pPr>
            <a:r>
              <a:rPr lang="sl-SI" dirty="0" smtClean="0"/>
              <a:t>- matematični model</a:t>
            </a:r>
          </a:p>
          <a:p>
            <a:pPr>
              <a:buNone/>
            </a:pPr>
            <a:r>
              <a:rPr lang="sl-SI" dirty="0" smtClean="0"/>
              <a:t>- računalniški model (simulacija, animacija)</a:t>
            </a:r>
          </a:p>
          <a:p>
            <a:pPr>
              <a:buNone/>
            </a:pPr>
            <a:r>
              <a:rPr lang="sl-SI" dirty="0" smtClean="0"/>
              <a:t>- (mehanski) model, učilo</a:t>
            </a:r>
          </a:p>
          <a:p>
            <a:pPr>
              <a:buNone/>
            </a:pPr>
            <a:endParaRPr lang="sl-SI" dirty="0" smtClean="0"/>
          </a:p>
          <a:p>
            <a:pPr>
              <a:buNone/>
            </a:pPr>
            <a:r>
              <a:rPr lang="sl-SI" dirty="0"/>
              <a:t>	</a:t>
            </a:r>
            <a:endParaRPr lang="sl-SI" dirty="0" smtClean="0"/>
          </a:p>
          <a:p>
            <a:pPr>
              <a:buNone/>
            </a:pPr>
            <a:r>
              <a:rPr lang="sl-SI" dirty="0"/>
              <a:t>	</a:t>
            </a:r>
            <a:endParaRPr lang="en-US" dirty="0"/>
          </a:p>
        </p:txBody>
      </p:sp>
      <p:pic>
        <p:nvPicPr>
          <p:cNvPr id="4" name="Slika 3" descr="C:\Users\Katarina\AppData\Local\Temp\Rar$DI14.920\DSC03413.JPG"/>
          <p:cNvPicPr/>
          <p:nvPr/>
        </p:nvPicPr>
        <p:blipFill>
          <a:blip r:embed="rId3" cstate="print"/>
          <a:srcRect l="7769" r="7519"/>
          <a:stretch>
            <a:fillRect/>
          </a:stretch>
        </p:blipFill>
        <p:spPr bwMode="auto">
          <a:xfrm>
            <a:off x="4932040" y="3933056"/>
            <a:ext cx="3635896" cy="2420888"/>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0"/>
            <a:ext cx="9144000" cy="1143000"/>
          </a:xfrm>
          <a:solidFill>
            <a:schemeClr val="accent1"/>
          </a:solidFill>
          <a:ln>
            <a:solidFill>
              <a:schemeClr val="accent1"/>
            </a:solidFill>
          </a:ln>
        </p:spPr>
        <p:txBody>
          <a:bodyPr/>
          <a:lstStyle/>
          <a:p>
            <a:r>
              <a:rPr lang="sl-SI" dirty="0" smtClean="0">
                <a:solidFill>
                  <a:schemeClr val="bg1"/>
                </a:solidFill>
              </a:rPr>
              <a:t>Na kaj moramo biti pozorni</a:t>
            </a:r>
            <a:endParaRPr lang="en-US" dirty="0">
              <a:solidFill>
                <a:schemeClr val="bg1"/>
              </a:solidFill>
            </a:endParaRPr>
          </a:p>
        </p:txBody>
      </p:sp>
      <p:sp>
        <p:nvSpPr>
          <p:cNvPr id="3" name="Ograda vsebine 2"/>
          <p:cNvSpPr>
            <a:spLocks noGrp="1"/>
          </p:cNvSpPr>
          <p:nvPr>
            <p:ph idx="1"/>
          </p:nvPr>
        </p:nvSpPr>
        <p:spPr/>
        <p:txBody>
          <a:bodyPr/>
          <a:lstStyle/>
          <a:p>
            <a:r>
              <a:rPr lang="sl-SI" dirty="0" smtClean="0"/>
              <a:t>Lahko temelji na istih naravoslovnih konceptih kot pojav sam </a:t>
            </a:r>
          </a:p>
          <a:p>
            <a:r>
              <a:rPr lang="sl-SI" dirty="0" smtClean="0"/>
              <a:t>Lahko temelji na analognih pojavih</a:t>
            </a:r>
          </a:p>
          <a:p>
            <a:r>
              <a:rPr lang="sl-SI" dirty="0" smtClean="0"/>
              <a:t>Z modelom je mogoče eksperimentalno pokazati za pojav značilne koncepte </a:t>
            </a:r>
          </a:p>
          <a:p>
            <a:r>
              <a:rPr lang="sl-SI" dirty="0" smtClean="0"/>
              <a:t>Strokovni temelji ne smejo presegati znanja učencev </a:t>
            </a:r>
          </a:p>
          <a:p>
            <a:r>
              <a:rPr lang="sl-SI" dirty="0" smtClean="0">
                <a:solidFill>
                  <a:srgbClr val="FF0000"/>
                </a:solidFill>
              </a:rPr>
              <a:t>Z modelom lahko načrtno eksperimentiramo</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grada vsebine 2"/>
          <p:cNvSpPr>
            <a:spLocks noGrp="1"/>
          </p:cNvSpPr>
          <p:nvPr>
            <p:ph idx="1"/>
          </p:nvPr>
        </p:nvSpPr>
        <p:spPr>
          <a:solidFill>
            <a:schemeClr val="bg1">
              <a:alpha val="32000"/>
            </a:schemeClr>
          </a:solidFill>
        </p:spPr>
        <p:txBody>
          <a:bodyPr/>
          <a:lstStyle/>
          <a:p>
            <a:pPr>
              <a:buNone/>
            </a:pPr>
            <a:r>
              <a:rPr lang="sl-SI" dirty="0" smtClean="0"/>
              <a:t>POJAV – svetlobna mreža</a:t>
            </a:r>
          </a:p>
          <a:p>
            <a:pPr>
              <a:buNone/>
            </a:pPr>
            <a:r>
              <a:rPr lang="sl-SI" dirty="0"/>
              <a:t>	</a:t>
            </a:r>
            <a:r>
              <a:rPr lang="sl-SI" dirty="0" smtClean="0"/>
              <a:t>- opazovanje</a:t>
            </a:r>
          </a:p>
          <a:p>
            <a:pPr>
              <a:buNone/>
            </a:pPr>
            <a:r>
              <a:rPr lang="sl-SI" dirty="0"/>
              <a:t>	</a:t>
            </a:r>
            <a:r>
              <a:rPr lang="sl-SI" dirty="0" smtClean="0"/>
              <a:t>- opisovanje dogajanja</a:t>
            </a:r>
          </a:p>
          <a:p>
            <a:pPr>
              <a:buNone/>
            </a:pPr>
            <a:r>
              <a:rPr lang="sl-SI" dirty="0"/>
              <a:t>	</a:t>
            </a:r>
            <a:r>
              <a:rPr lang="sl-SI" dirty="0" smtClean="0"/>
              <a:t>- ugotavljanje možnih razlag za dogajanje</a:t>
            </a:r>
          </a:p>
          <a:p>
            <a:pPr>
              <a:buNone/>
            </a:pPr>
            <a:r>
              <a:rPr lang="sl-SI" dirty="0"/>
              <a:t>	</a:t>
            </a:r>
            <a:r>
              <a:rPr lang="sl-SI" dirty="0" smtClean="0"/>
              <a:t>- oblikovanje hipotez(e)</a:t>
            </a:r>
          </a:p>
          <a:p>
            <a:pPr>
              <a:buNone/>
            </a:pPr>
            <a:r>
              <a:rPr lang="sl-SI" dirty="0"/>
              <a:t>	</a:t>
            </a:r>
            <a:r>
              <a:rPr lang="sl-SI" dirty="0" smtClean="0"/>
              <a:t>- preverjanje hipotez(e) </a:t>
            </a:r>
            <a:r>
              <a:rPr lang="sl-SI" dirty="0" smtClean="0">
                <a:sym typeface="Wingdings" pitchFamily="2" charset="2"/>
              </a:rPr>
              <a:t> MODEL</a:t>
            </a:r>
            <a:endParaRPr lang="sl-SI" dirty="0" smtClean="0"/>
          </a:p>
          <a:p>
            <a:pPr>
              <a:buNone/>
            </a:pPr>
            <a:r>
              <a:rPr lang="sl-SI" dirty="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TotalTime>
  <Words>1878</Words>
  <Application>Microsoft Office PowerPoint</Application>
  <PresentationFormat>Diaprojekcija na zaslonu (4:3)</PresentationFormat>
  <Paragraphs>284</Paragraphs>
  <Slides>42</Slides>
  <Notes>35</Notes>
  <HiddenSlides>0</HiddenSlides>
  <MMClips>0</MMClips>
  <ScaleCrop>false</ScaleCrop>
  <HeadingPairs>
    <vt:vector size="6" baseType="variant">
      <vt:variant>
        <vt:lpstr>Tema</vt:lpstr>
      </vt:variant>
      <vt:variant>
        <vt:i4>1</vt:i4>
      </vt:variant>
      <vt:variant>
        <vt:lpstr>Vdelani OLE strežniki</vt:lpstr>
      </vt:variant>
      <vt:variant>
        <vt:i4>2</vt:i4>
      </vt:variant>
      <vt:variant>
        <vt:lpstr>Naslovi diapozitivov</vt:lpstr>
      </vt:variant>
      <vt:variant>
        <vt:i4>42</vt:i4>
      </vt:variant>
    </vt:vector>
  </HeadingPairs>
  <TitlesOfParts>
    <vt:vector size="45" baseType="lpstr">
      <vt:lpstr>Officeova tema</vt:lpstr>
      <vt:lpstr>Equation</vt:lpstr>
      <vt:lpstr>Enačba</vt:lpstr>
      <vt:lpstr>NARAVA V UČILNICI  ali  KAKO “ZGRADITI” MODEL</vt:lpstr>
      <vt:lpstr>O čem</vt:lpstr>
      <vt:lpstr>Kaj je to MODEL v fiziki?</vt:lpstr>
      <vt:lpstr>Kaj je to MODEL v fiziki?</vt:lpstr>
      <vt:lpstr>Kaj je to MODEL v fiziki?</vt:lpstr>
      <vt:lpstr>Kaj je to MODEL v fiziki?</vt:lpstr>
      <vt:lpstr>Kaj je to MODEL v fiziki?</vt:lpstr>
      <vt:lpstr>Na kaj moramo biti pozorni</vt:lpstr>
      <vt:lpstr>Diapozitiv 9</vt:lpstr>
      <vt:lpstr>Diapozitiv 10</vt:lpstr>
      <vt:lpstr>Kaj potrebujejo listi?</vt:lpstr>
      <vt:lpstr>Kaj vemo o transportu vode?</vt:lpstr>
      <vt:lpstr>Vlek vode – kaj skrbi fizika?</vt:lpstr>
      <vt:lpstr>Vlek vode – kaj skrbi fizika?</vt:lpstr>
      <vt:lpstr>Kaj potrebujemo za laboratorijsko drevo?</vt:lpstr>
      <vt:lpstr>Kako torej narediti model drevesa?</vt:lpstr>
      <vt:lpstr>List</vt:lpstr>
      <vt:lpstr>Korenine</vt:lpstr>
      <vt:lpstr>Rezultati</vt:lpstr>
      <vt:lpstr>Rezultati</vt:lpstr>
      <vt:lpstr>Curki svetlobe pod vodo</vt:lpstr>
      <vt:lpstr>Diapozitiv 22</vt:lpstr>
      <vt:lpstr>Diapozitiv 23</vt:lpstr>
      <vt:lpstr>Ali imata kaj skupnega?</vt:lpstr>
      <vt:lpstr>Mreža svetlobnih lis</vt:lpstr>
      <vt:lpstr>Zakaj potem svetlobni curki?</vt:lpstr>
      <vt:lpstr>Kaj ponuja razmislek?</vt:lpstr>
      <vt:lpstr>Razmislek</vt:lpstr>
      <vt:lpstr>Geometrijski pristop</vt:lpstr>
      <vt:lpstr>Naklon površine</vt:lpstr>
      <vt:lpstr>Vpadni kot</vt:lpstr>
      <vt:lpstr>Lomni kot</vt:lpstr>
      <vt:lpstr>Kaj dobimo ?</vt:lpstr>
      <vt:lpstr>Geometrijski pristop</vt:lpstr>
      <vt:lpstr>Diapozitiv 35</vt:lpstr>
      <vt:lpstr>Diapozitiv 36</vt:lpstr>
      <vt:lpstr>Svetlobni profil</vt:lpstr>
      <vt:lpstr>Model</vt:lpstr>
      <vt:lpstr>Dinamični model</vt:lpstr>
      <vt:lpstr>Statični model</vt:lpstr>
      <vt:lpstr>Zaključek</vt:lpstr>
      <vt:lpstr>Hvala za pozornost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NARAVA V UČILNICI  ali  KAKO “ZGRADITI” MODEL?</dc:title>
  <dc:creator>Admin</dc:creator>
  <cp:lastModifiedBy>Admin</cp:lastModifiedBy>
  <cp:revision>7</cp:revision>
  <dcterms:created xsi:type="dcterms:W3CDTF">2011-08-17T11:40:42Z</dcterms:created>
  <dcterms:modified xsi:type="dcterms:W3CDTF">2011-08-25T11:30:24Z</dcterms:modified>
</cp:coreProperties>
</file>